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74" d="100"/>
          <a:sy n="174" d="100"/>
        </p:scale>
        <p:origin x="-96" y="-24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028386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4cb5c720fe_2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4cb5c720fe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cb5c720fe_0_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g4cb5c720fe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cb5c720fe_2_1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g4cb5c720fe_2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4cb5c720fe_0_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4cb5c720fe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cb5c720fe_2_11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8 courses</a:t>
            </a:r>
            <a:endParaRPr/>
          </a:p>
        </p:txBody>
      </p:sp>
      <p:sp>
        <p:nvSpPr>
          <p:cNvPr id="132" name="Google Shape;132;g4cb5c720fe_2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4cb5c720fe_2_10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g4cb5c720fe_2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4cb5c720fe_0_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g4cb5c720fe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4cb5c720fe_2_12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g4cb5c720fe_2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cb5c720fe_2_1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4cb5c720fe_2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4cb5c720fe_2_14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g4cb5c720fe_2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4cb5c720fe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g4cb5c720fe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4cb5c720fe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4cb5c720fe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9" name="Google Shape;59;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 name="Google Shape;65;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1" name="Google Shape;71;p1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7" name="Google Shape;77;p17"/>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8" name="Google Shape;78;p1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8"/>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4" name="Google Shape;84;p18"/>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5" name="Google Shape;85;p18"/>
          <p:cNvSpPr txBox="1">
            <a:spLocks noGrp="1"/>
          </p:cNvSpPr>
          <p:nvPr>
            <p:ph type="body" idx="3"/>
          </p:nvPr>
        </p:nvSpPr>
        <p:spPr>
          <a:xfrm>
            <a:off x="4645027" y="1151335"/>
            <a:ext cx="4041775" cy="47982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6" name="Google Shape;86;p18"/>
          <p:cNvSpPr txBox="1">
            <a:spLocks noGrp="1"/>
          </p:cNvSpPr>
          <p:nvPr>
            <p:ph type="body" idx="4"/>
          </p:nvPr>
        </p:nvSpPr>
        <p:spPr>
          <a:xfrm>
            <a:off x="4645027" y="1631156"/>
            <a:ext cx="4041775" cy="2963466"/>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7" name="Google Shape;87;p1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457202" y="204787"/>
            <a:ext cx="3008313" cy="8715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02" name="Google Shape;102;p21"/>
          <p:cNvSpPr txBox="1">
            <a:spLocks noGrp="1"/>
          </p:cNvSpPr>
          <p:nvPr>
            <p:ph type="body" idx="2"/>
          </p:nvPr>
        </p:nvSpPr>
        <p:spPr>
          <a:xfrm>
            <a:off x="457202" y="1076326"/>
            <a:ext cx="3008313" cy="3518297"/>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03" name="Google Shape;103;p2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2"/>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0" name="Google Shape;110;p2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 name="Google Shape;116;p2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xmlns:p14="http://schemas.microsoft.com/office/powerpoint/2010/mai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8.png"/><Relationship Id="rId5" Type="http://schemas.openxmlformats.org/officeDocument/2006/relationships/hyperlink" Target="http://www.youtube.com/watch?v=OpbdJvQ6c-Q" TargetMode="External"/><Relationship Id="rId6" Type="http://schemas.openxmlformats.org/officeDocument/2006/relationships/image" Target="../media/image9.jpg"/><Relationship Id="rId7" Type="http://schemas.openxmlformats.org/officeDocument/2006/relationships/hyperlink" Target="https://www.facebook.com/rootfarm/videos/10156572750223556/" TargetMode="External"/><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8.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8.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hyperlink" Target="http://www.youtube.com/watch?v=y3VEazRiDeI" TargetMode="External"/><Relationship Id="rId7" Type="http://schemas.openxmlformats.org/officeDocument/2006/relationships/image" Target="../media/image15.jpg"/><Relationship Id="rId8"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7.png"/><Relationship Id="rId10"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2.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25"/>
          <p:cNvSpPr txBox="1"/>
          <p:nvPr/>
        </p:nvSpPr>
        <p:spPr>
          <a:xfrm>
            <a:off x="762000" y="2857500"/>
            <a:ext cx="5334000" cy="1084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400" b="0" i="0" u="none" strike="noStrike" cap="none">
                <a:solidFill>
                  <a:srgbClr val="FFFFFF"/>
                </a:solidFill>
                <a:latin typeface="Arial"/>
                <a:ea typeface="Arial"/>
                <a:cs typeface="Arial"/>
                <a:sym typeface="Arial"/>
              </a:rPr>
              <a:t>Where abilities have no boundaries.</a:t>
            </a:r>
            <a:endParaRPr sz="4400">
              <a:solidFill>
                <a:srgbClr val="FFFFFF"/>
              </a:solidFill>
              <a:latin typeface="Arial"/>
              <a:ea typeface="Arial"/>
              <a:cs typeface="Arial"/>
              <a:sym typeface="Arial"/>
            </a:endParaRPr>
          </a:p>
        </p:txBody>
      </p:sp>
    </p:spTree>
  </p:cSld>
  <p:clrMapOvr>
    <a:masterClrMapping/>
  </p:clrMapOvr>
  <p:transition xmlns:p14="http://schemas.microsoft.com/office/powerpoint/2010/mai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sp>
        <p:nvSpPr>
          <p:cNvPr id="226" name="Google Shape;226;p34"/>
          <p:cNvSpPr txBox="1">
            <a:spLocks noGrp="1"/>
          </p:cNvSpPr>
          <p:nvPr>
            <p:ph type="title"/>
          </p:nvPr>
        </p:nvSpPr>
        <p:spPr>
          <a:xfrm>
            <a:off x="914400" y="205979"/>
            <a:ext cx="77724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ECAC00"/>
              </a:buClr>
              <a:buSzPts val="4000"/>
              <a:buFont typeface="Helvetica Neue"/>
              <a:buNone/>
            </a:pPr>
            <a:r>
              <a:rPr lang="en" sz="4000" b="1">
                <a:solidFill>
                  <a:srgbClr val="ECAC00"/>
                </a:solidFill>
                <a:latin typeface="Helvetica Neue"/>
                <a:ea typeface="Helvetica Neue"/>
                <a:cs typeface="Helvetica Neue"/>
                <a:sym typeface="Helvetica Neue"/>
              </a:rPr>
              <a:t>The Root Farm </a:t>
            </a:r>
            <a:r>
              <a:rPr lang="en" sz="1200" b="1">
                <a:solidFill>
                  <a:srgbClr val="ECAC00"/>
                </a:solidFill>
                <a:latin typeface="Helvetica Neue"/>
                <a:ea typeface="Helvetica Neue"/>
                <a:cs typeface="Helvetica Neue"/>
                <a:sym typeface="Helvetica Neue"/>
              </a:rPr>
              <a:t>(example)</a:t>
            </a:r>
            <a:endParaRPr sz="1200" b="1">
              <a:solidFill>
                <a:srgbClr val="ECAC00"/>
              </a:solidFill>
              <a:latin typeface="Helvetica Neue"/>
              <a:ea typeface="Helvetica Neue"/>
              <a:cs typeface="Helvetica Neue"/>
              <a:sym typeface="Helvetica Neue"/>
            </a:endParaRPr>
          </a:p>
        </p:txBody>
      </p:sp>
      <p:sp>
        <p:nvSpPr>
          <p:cNvPr id="227" name="Google Shape;227;p34"/>
          <p:cNvSpPr txBox="1"/>
          <p:nvPr/>
        </p:nvSpPr>
        <p:spPr>
          <a:xfrm>
            <a:off x="1219199" y="4715638"/>
            <a:ext cx="1797900" cy="40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8" name="Google Shape;228;p34"/>
          <p:cNvPicPr preferRelativeResize="0"/>
          <p:nvPr/>
        </p:nvPicPr>
        <p:blipFill>
          <a:blip r:embed="rId4">
            <a:alphaModFix/>
          </a:blip>
          <a:stretch>
            <a:fillRect/>
          </a:stretch>
        </p:blipFill>
        <p:spPr>
          <a:xfrm>
            <a:off x="5506400" y="959875"/>
            <a:ext cx="3587774" cy="2282427"/>
          </a:xfrm>
          <a:prstGeom prst="rect">
            <a:avLst/>
          </a:prstGeom>
          <a:noFill/>
          <a:ln>
            <a:noFill/>
          </a:ln>
        </p:spPr>
      </p:pic>
      <p:pic>
        <p:nvPicPr>
          <p:cNvPr id="229" name="Google Shape;229;p34"/>
          <p:cNvPicPr preferRelativeResize="0"/>
          <p:nvPr/>
        </p:nvPicPr>
        <p:blipFill>
          <a:blip r:embed="rId5">
            <a:alphaModFix/>
          </a:blip>
          <a:stretch>
            <a:fillRect/>
          </a:stretch>
        </p:blipFill>
        <p:spPr>
          <a:xfrm>
            <a:off x="392625" y="959875"/>
            <a:ext cx="3451025" cy="2193951"/>
          </a:xfrm>
          <a:prstGeom prst="rect">
            <a:avLst/>
          </a:prstGeom>
          <a:noFill/>
          <a:ln>
            <a:noFill/>
          </a:ln>
        </p:spPr>
      </p:pic>
      <p:pic>
        <p:nvPicPr>
          <p:cNvPr id="230" name="Google Shape;230;p34"/>
          <p:cNvPicPr preferRelativeResize="0"/>
          <p:nvPr/>
        </p:nvPicPr>
        <p:blipFill>
          <a:blip r:embed="rId6">
            <a:alphaModFix/>
          </a:blip>
          <a:stretch>
            <a:fillRect/>
          </a:stretch>
        </p:blipFill>
        <p:spPr>
          <a:xfrm>
            <a:off x="2540675" y="3016600"/>
            <a:ext cx="3140148" cy="2018676"/>
          </a:xfrm>
          <a:prstGeom prst="rect">
            <a:avLst/>
          </a:prstGeom>
          <a:noFill/>
          <a:ln>
            <a:noFill/>
          </a:ln>
        </p:spPr>
      </p:pic>
    </p:spTree>
  </p:cSld>
  <p:clrMapOvr>
    <a:masterClrMapping/>
  </p:clrMapOvr>
  <p:transition xmlns:p14="http://schemas.microsoft.com/office/powerpoint/2010/mai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35"/>
          <p:cNvSpPr txBox="1"/>
          <p:nvPr/>
        </p:nvSpPr>
        <p:spPr>
          <a:xfrm>
            <a:off x="381000" y="3262952"/>
            <a:ext cx="3886200" cy="6232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1">
                <a:solidFill>
                  <a:schemeClr val="lt1"/>
                </a:solidFill>
              </a:rPr>
              <a:t>Questions? ? ? ? ? ?   Comments ? ? ? ? ? ?</a:t>
            </a:r>
            <a:endParaRPr/>
          </a:p>
        </p:txBody>
      </p:sp>
    </p:spTree>
  </p:cSld>
  <p:clrMapOvr>
    <a:masterClrMapping/>
  </p:clrMapOvr>
  <p:transition xmlns:p14="http://schemas.microsoft.com/office/powerpoint/2010/mai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9"/>
        <p:cNvGrpSpPr/>
        <p:nvPr/>
      </p:nvGrpSpPr>
      <p:grpSpPr>
        <a:xfrm>
          <a:off x="0" y="0"/>
          <a:ext cx="0" cy="0"/>
          <a:chOff x="0" y="0"/>
          <a:chExt cx="0" cy="0"/>
        </a:xfrm>
      </p:grpSpPr>
      <p:sp>
        <p:nvSpPr>
          <p:cNvPr id="240" name="Google Shape;240;p36"/>
          <p:cNvSpPr txBox="1"/>
          <p:nvPr/>
        </p:nvSpPr>
        <p:spPr>
          <a:xfrm>
            <a:off x="762000" y="2857500"/>
            <a:ext cx="5334000" cy="108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400" b="0" i="0" u="none" strike="noStrike" cap="none">
                <a:solidFill>
                  <a:srgbClr val="FFFFFF"/>
                </a:solidFill>
                <a:latin typeface="Arial"/>
                <a:ea typeface="Arial"/>
                <a:cs typeface="Arial"/>
                <a:sym typeface="Arial"/>
              </a:rPr>
              <a:t>Where abilities have no boundaries.</a:t>
            </a:r>
            <a:endParaRPr sz="4400">
              <a:solidFill>
                <a:srgbClr val="FFFFFF"/>
              </a:solidFill>
              <a:latin typeface="Arial"/>
              <a:ea typeface="Arial"/>
              <a:cs typeface="Arial"/>
              <a:sym typeface="Arial"/>
            </a:endParaRPr>
          </a:p>
        </p:txBody>
      </p:sp>
    </p:spTree>
  </p:cSld>
  <p:clrMapOvr>
    <a:masterClrMapping/>
  </p:clrMapOvr>
  <p:transition xmlns:p14="http://schemas.microsoft.com/office/powerpoint/2010/mai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
        <p:nvSpPr>
          <p:cNvPr id="134" name="Google Shape;134;p26"/>
          <p:cNvSpPr txBox="1">
            <a:spLocks noGrp="1"/>
          </p:cNvSpPr>
          <p:nvPr>
            <p:ph type="title"/>
          </p:nvPr>
        </p:nvSpPr>
        <p:spPr>
          <a:xfrm>
            <a:off x="874975" y="56104"/>
            <a:ext cx="77724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ECAC00"/>
              </a:buClr>
              <a:buSzPts val="4000"/>
              <a:buFont typeface="Helvetica Neue"/>
              <a:buNone/>
            </a:pPr>
            <a:endParaRPr sz="4000" b="1">
              <a:solidFill>
                <a:srgbClr val="ECAC00"/>
              </a:solidFill>
              <a:latin typeface="Helvetica Neue"/>
              <a:ea typeface="Helvetica Neue"/>
              <a:cs typeface="Helvetica Neue"/>
              <a:sym typeface="Helvetica Neue"/>
            </a:endParaRPr>
          </a:p>
        </p:txBody>
      </p:sp>
      <p:pic>
        <p:nvPicPr>
          <p:cNvPr id="135" name="Google Shape;135;p26" descr="https://lh6.googleusercontent.com/AhNFvhA35M--HTpWIWYhIRLffcSLbgJvB8Ds8K1iiHpya12ukczwRTiuAT6ZKeFW5xV_lcDyut5OifSaYVsu2xaU23gYmi9j9DMycdmgpD2KcddSRPhZX_8AK33kB5e-mWkuH4e4G2o"/>
          <p:cNvPicPr preferRelativeResize="0"/>
          <p:nvPr/>
        </p:nvPicPr>
        <p:blipFill rotWithShape="1">
          <a:blip r:embed="rId4">
            <a:alphaModFix/>
          </a:blip>
          <a:srcRect/>
          <a:stretch/>
        </p:blipFill>
        <p:spPr>
          <a:xfrm>
            <a:off x="0" y="-37125"/>
            <a:ext cx="1628774" cy="2540201"/>
          </a:xfrm>
          <a:prstGeom prst="rect">
            <a:avLst/>
          </a:prstGeom>
          <a:noFill/>
          <a:ln>
            <a:noFill/>
          </a:ln>
        </p:spPr>
      </p:pic>
      <p:pic>
        <p:nvPicPr>
          <p:cNvPr id="136" name="Google Shape;136;p26"/>
          <p:cNvPicPr preferRelativeResize="0"/>
          <p:nvPr/>
        </p:nvPicPr>
        <p:blipFill>
          <a:blip r:embed="rId5">
            <a:alphaModFix/>
          </a:blip>
          <a:stretch>
            <a:fillRect/>
          </a:stretch>
        </p:blipFill>
        <p:spPr>
          <a:xfrm>
            <a:off x="1628775" y="0"/>
            <a:ext cx="2208875" cy="2503075"/>
          </a:xfrm>
          <a:prstGeom prst="rect">
            <a:avLst/>
          </a:prstGeom>
          <a:noFill/>
          <a:ln>
            <a:noFill/>
          </a:ln>
        </p:spPr>
      </p:pic>
      <p:pic>
        <p:nvPicPr>
          <p:cNvPr id="137" name="Google Shape;137;p26" descr="https://lh3.googleusercontent.com/wGvIr6hgCoD_EvRbhfELPVDcVpCTHSK_UpmoEVVs2Unu4RBx_ocvV-j-hOhrT0ALIjq7-H-px8zYn8_9kDfuitDZq9jCyXpoh59jiL3-8SVexcwy8tk94prfhyOaMzIFs-R6LTfIFq0"/>
          <p:cNvPicPr preferRelativeResize="0"/>
          <p:nvPr/>
        </p:nvPicPr>
        <p:blipFill rotWithShape="1">
          <a:blip r:embed="rId6">
            <a:alphaModFix/>
          </a:blip>
          <a:srcRect/>
          <a:stretch/>
        </p:blipFill>
        <p:spPr>
          <a:xfrm>
            <a:off x="3837650" y="0"/>
            <a:ext cx="5306350" cy="2540200"/>
          </a:xfrm>
          <a:prstGeom prst="rect">
            <a:avLst/>
          </a:prstGeom>
          <a:noFill/>
          <a:ln>
            <a:noFill/>
          </a:ln>
        </p:spPr>
      </p:pic>
      <p:pic>
        <p:nvPicPr>
          <p:cNvPr id="138" name="Google Shape;138;p26"/>
          <p:cNvPicPr preferRelativeResize="0"/>
          <p:nvPr/>
        </p:nvPicPr>
        <p:blipFill rotWithShape="1">
          <a:blip r:embed="rId7">
            <a:alphaModFix/>
          </a:blip>
          <a:srcRect t="19743" b="34520"/>
          <a:stretch/>
        </p:blipFill>
        <p:spPr>
          <a:xfrm>
            <a:off x="-87175" y="2503075"/>
            <a:ext cx="3540799" cy="2640422"/>
          </a:xfrm>
          <a:prstGeom prst="rect">
            <a:avLst/>
          </a:prstGeom>
          <a:noFill/>
          <a:ln>
            <a:noFill/>
          </a:ln>
        </p:spPr>
      </p:pic>
      <p:pic>
        <p:nvPicPr>
          <p:cNvPr id="139" name="Google Shape;139;p26" descr="https://lh4.googleusercontent.com/Zgs3kGeUriGcDdYWyEEUKO1WmIuJDDZMoneWfNlV4QKOex83rFaVFNxA8xXNW2YkM0o6lXcjFcifW5xVecr6CYRWANV0JhqsbLusLSrsXUap-nTCXSzilYU-32Pa-5JZgaRnoPNNmpc"/>
          <p:cNvPicPr preferRelativeResize="0"/>
          <p:nvPr/>
        </p:nvPicPr>
        <p:blipFill rotWithShape="1">
          <a:blip r:embed="rId8">
            <a:alphaModFix/>
          </a:blip>
          <a:srcRect/>
          <a:stretch/>
        </p:blipFill>
        <p:spPr>
          <a:xfrm>
            <a:off x="5603200" y="2503075"/>
            <a:ext cx="3540799" cy="2640425"/>
          </a:xfrm>
          <a:prstGeom prst="rect">
            <a:avLst/>
          </a:prstGeom>
          <a:noFill/>
          <a:ln>
            <a:noFill/>
          </a:ln>
        </p:spPr>
      </p:pic>
      <p:sp>
        <p:nvSpPr>
          <p:cNvPr id="140" name="Google Shape;140;p26"/>
          <p:cNvSpPr txBox="1"/>
          <p:nvPr/>
        </p:nvSpPr>
        <p:spPr>
          <a:xfrm>
            <a:off x="3731400" y="3273850"/>
            <a:ext cx="1790700" cy="149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CAC00"/>
                </a:solidFill>
                <a:latin typeface="Calibri"/>
                <a:ea typeface="Calibri"/>
                <a:cs typeface="Calibri"/>
                <a:sym typeface="Calibri"/>
              </a:rPr>
              <a:t>Dr. Carrie Taylor Ed.D</a:t>
            </a:r>
            <a:endParaRPr>
              <a:solidFill>
                <a:srgbClr val="ECAC00"/>
              </a:solidFill>
              <a:latin typeface="Calibri"/>
              <a:ea typeface="Calibri"/>
              <a:cs typeface="Calibri"/>
              <a:sym typeface="Calibri"/>
            </a:endParaRPr>
          </a:p>
          <a:p>
            <a:pPr marL="0" lvl="0" indent="0" algn="l" rtl="0">
              <a:spcBef>
                <a:spcPts val="0"/>
              </a:spcBef>
              <a:spcAft>
                <a:spcPts val="0"/>
              </a:spcAft>
              <a:buNone/>
            </a:pPr>
            <a:endParaRPr>
              <a:solidFill>
                <a:srgbClr val="ECAC00"/>
              </a:solidFill>
              <a:latin typeface="Calibri"/>
              <a:ea typeface="Calibri"/>
              <a:cs typeface="Calibri"/>
              <a:sym typeface="Calibri"/>
            </a:endParaRPr>
          </a:p>
          <a:p>
            <a:pPr marL="0" lvl="0" indent="0" algn="l" rtl="0">
              <a:spcBef>
                <a:spcPts val="0"/>
              </a:spcBef>
              <a:spcAft>
                <a:spcPts val="0"/>
              </a:spcAft>
              <a:buNone/>
            </a:pPr>
            <a:endParaRPr>
              <a:solidFill>
                <a:srgbClr val="ECAC00"/>
              </a:solidFill>
              <a:latin typeface="Calibri"/>
              <a:ea typeface="Calibri"/>
              <a:cs typeface="Calibri"/>
              <a:sym typeface="Calibri"/>
            </a:endParaRPr>
          </a:p>
          <a:p>
            <a:pPr marL="0" lvl="0" indent="0" algn="l" rtl="0">
              <a:spcBef>
                <a:spcPts val="0"/>
              </a:spcBef>
              <a:spcAft>
                <a:spcPts val="0"/>
              </a:spcAft>
              <a:buNone/>
            </a:pPr>
            <a:endParaRPr>
              <a:solidFill>
                <a:srgbClr val="ECAC00"/>
              </a:solidFill>
              <a:latin typeface="Calibri"/>
              <a:ea typeface="Calibri"/>
              <a:cs typeface="Calibri"/>
              <a:sym typeface="Calibri"/>
            </a:endParaRPr>
          </a:p>
          <a:p>
            <a:pPr marL="0" lvl="0" indent="0" algn="l" rtl="0">
              <a:spcBef>
                <a:spcPts val="0"/>
              </a:spcBef>
              <a:spcAft>
                <a:spcPts val="0"/>
              </a:spcAft>
              <a:buNone/>
            </a:pPr>
            <a:endParaRPr>
              <a:solidFill>
                <a:srgbClr val="ECAC00"/>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transition xmlns:p14="http://schemas.microsoft.com/office/powerpoint/2010/mai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27"/>
          <p:cNvSpPr txBox="1">
            <a:spLocks noGrp="1"/>
          </p:cNvSpPr>
          <p:nvPr>
            <p:ph type="title"/>
          </p:nvPr>
        </p:nvSpPr>
        <p:spPr>
          <a:xfrm>
            <a:off x="914400" y="205979"/>
            <a:ext cx="77724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ECAC00"/>
              </a:buClr>
              <a:buSzPts val="4000"/>
              <a:buFont typeface="Helvetica Neue"/>
              <a:buNone/>
            </a:pPr>
            <a:r>
              <a:rPr lang="en" sz="4000" b="1">
                <a:solidFill>
                  <a:srgbClr val="ECAC00"/>
                </a:solidFill>
                <a:latin typeface="Helvetica Neue"/>
                <a:ea typeface="Helvetica Neue"/>
                <a:cs typeface="Helvetica Neue"/>
                <a:sym typeface="Helvetica Neue"/>
              </a:rPr>
              <a:t>          Know No Bounds</a:t>
            </a:r>
            <a:endParaRPr sz="4000" b="1">
              <a:solidFill>
                <a:srgbClr val="ECAC00"/>
              </a:solidFill>
              <a:latin typeface="Helvetica Neue"/>
              <a:ea typeface="Helvetica Neue"/>
              <a:cs typeface="Helvetica Neue"/>
              <a:sym typeface="Helvetica Neue"/>
            </a:endParaRPr>
          </a:p>
        </p:txBody>
      </p:sp>
      <p:pic>
        <p:nvPicPr>
          <p:cNvPr id="146" name="Google Shape;146;p27" descr="https://lh5.googleusercontent.com/OYgZICC5qnTeOtQkJVs8iGjwCjsn3osHFVL8NeqRHXotcI8EZ6VShBUE3BPwkVlGp2iH4cg7SWRX_WUulGFCwzWd3nm1HNoKXVEZMD5QdJf1fvIk03WN_5HAdSh40dnaocAkctfzedU"/>
          <p:cNvPicPr preferRelativeResize="0"/>
          <p:nvPr/>
        </p:nvPicPr>
        <p:blipFill rotWithShape="1">
          <a:blip r:embed="rId4">
            <a:alphaModFix/>
          </a:blip>
          <a:srcRect/>
          <a:stretch/>
        </p:blipFill>
        <p:spPr>
          <a:xfrm>
            <a:off x="0" y="0"/>
            <a:ext cx="3048000" cy="5143500"/>
          </a:xfrm>
          <a:prstGeom prst="rect">
            <a:avLst/>
          </a:prstGeom>
          <a:noFill/>
          <a:ln>
            <a:noFill/>
          </a:ln>
        </p:spPr>
      </p:pic>
      <p:pic>
        <p:nvPicPr>
          <p:cNvPr id="147" name="Google Shape;147;p27" descr="Our state of the art recreation program, located in Central New York, is the first of its kind in the country.  We have an inclusive challenge course for youth and adults that can be customized to accommodate all abilities.&#10;&#10;Thanks for watching! &#10;&#10;Find out more at:&#10;www.rootfarm.org" title="The Root Farm | Recreation Program">
            <a:hlinkClick r:id="rId5"/>
          </p:cNvPr>
          <p:cNvPicPr preferRelativeResize="0"/>
          <p:nvPr/>
        </p:nvPicPr>
        <p:blipFill>
          <a:blip r:embed="rId6">
            <a:alphaModFix/>
          </a:blip>
          <a:stretch>
            <a:fillRect/>
          </a:stretch>
        </p:blipFill>
        <p:spPr>
          <a:xfrm>
            <a:off x="3200400" y="1215629"/>
            <a:ext cx="4572000" cy="3429000"/>
          </a:xfrm>
          <a:prstGeom prst="rect">
            <a:avLst/>
          </a:prstGeom>
          <a:noFill/>
          <a:ln>
            <a:noFill/>
          </a:ln>
        </p:spPr>
      </p:pic>
      <p:sp>
        <p:nvSpPr>
          <p:cNvPr id="148" name="Google Shape;148;p27"/>
          <p:cNvSpPr txBox="1"/>
          <p:nvPr/>
        </p:nvSpPr>
        <p:spPr>
          <a:xfrm>
            <a:off x="3048000" y="4455475"/>
            <a:ext cx="4059900" cy="75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ECAC00"/>
              </a:buClr>
              <a:buSzPts val="4000"/>
              <a:buFont typeface="Helvetica Neue"/>
              <a:buNone/>
            </a:pPr>
            <a:r>
              <a:rPr lang="en" sz="4000" b="1" u="sng">
                <a:solidFill>
                  <a:schemeClr val="hlink"/>
                </a:solidFill>
                <a:latin typeface="Helvetica Neue"/>
                <a:ea typeface="Helvetica Neue"/>
                <a:cs typeface="Helvetica Neue"/>
                <a:sym typeface="Helvetica Neue"/>
                <a:hlinkClick r:id="rId7"/>
              </a:rPr>
              <a:t>No Bounds</a:t>
            </a:r>
            <a:r>
              <a:rPr lang="en" sz="4000" b="1">
                <a:solidFill>
                  <a:srgbClr val="ECAC00"/>
                </a:solidFill>
                <a:latin typeface="Helvetica Neue"/>
                <a:ea typeface="Helvetica Neue"/>
                <a:cs typeface="Helvetica Neue"/>
                <a:sym typeface="Helvetica Neue"/>
              </a:rPr>
              <a:t> </a:t>
            </a:r>
            <a:endParaRPr>
              <a:latin typeface="Calibri"/>
              <a:ea typeface="Calibri"/>
              <a:cs typeface="Calibri"/>
              <a:sym typeface="Calibri"/>
            </a:endParaRPr>
          </a:p>
        </p:txBody>
      </p:sp>
    </p:spTree>
  </p:cSld>
  <p:clrMapOvr>
    <a:masterClrMapping/>
  </p:clrMapOvr>
  <p:transition xmlns:p14="http://schemas.microsoft.com/office/powerpoint/2010/mai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
        <p:nvSpPr>
          <p:cNvPr id="153" name="Google Shape;153;p28"/>
          <p:cNvSpPr txBox="1">
            <a:spLocks noGrp="1"/>
          </p:cNvSpPr>
          <p:nvPr>
            <p:ph type="title"/>
          </p:nvPr>
        </p:nvSpPr>
        <p:spPr>
          <a:xfrm>
            <a:off x="914400" y="205979"/>
            <a:ext cx="77724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ECAC00"/>
              </a:buClr>
              <a:buSzPts val="4000"/>
              <a:buFont typeface="Helvetica Neue"/>
              <a:buNone/>
            </a:pPr>
            <a:r>
              <a:rPr lang="en" sz="4000" b="1">
                <a:solidFill>
                  <a:srgbClr val="ECAC00"/>
                </a:solidFill>
                <a:latin typeface="Helvetica Neue"/>
                <a:ea typeface="Helvetica Neue"/>
                <a:cs typeface="Helvetica Neue"/>
                <a:sym typeface="Helvetica Neue"/>
              </a:rPr>
              <a:t>Partnerships</a:t>
            </a:r>
            <a:endParaRPr sz="4000" b="1">
              <a:solidFill>
                <a:srgbClr val="ECAC00"/>
              </a:solidFill>
              <a:latin typeface="Helvetica Neue"/>
              <a:ea typeface="Helvetica Neue"/>
              <a:cs typeface="Helvetica Neue"/>
              <a:sym typeface="Helvetica Neue"/>
            </a:endParaRPr>
          </a:p>
        </p:txBody>
      </p:sp>
      <p:grpSp>
        <p:nvGrpSpPr>
          <p:cNvPr id="154" name="Google Shape;154;p28"/>
          <p:cNvGrpSpPr/>
          <p:nvPr/>
        </p:nvGrpSpPr>
        <p:grpSpPr>
          <a:xfrm>
            <a:off x="3401567" y="1201357"/>
            <a:ext cx="2798100" cy="2740889"/>
            <a:chOff x="2487167" y="1607"/>
            <a:chExt cx="2798100" cy="3654518"/>
          </a:xfrm>
        </p:grpSpPr>
        <p:sp>
          <p:nvSpPr>
            <p:cNvPr id="155" name="Google Shape;155;p28"/>
            <p:cNvSpPr/>
            <p:nvPr/>
          </p:nvSpPr>
          <p:spPr>
            <a:xfrm>
              <a:off x="2487167" y="1607"/>
              <a:ext cx="2798100" cy="702900"/>
            </a:xfrm>
            <a:prstGeom prst="roundRect">
              <a:avLst>
                <a:gd name="adj" fmla="val 16667"/>
              </a:avLst>
            </a:prstGeom>
            <a:gradFill>
              <a:gsLst>
                <a:gs pos="0">
                  <a:srgbClr val="2D5C97"/>
                </a:gs>
                <a:gs pos="80000">
                  <a:srgbClr val="3C7AC5"/>
                </a:gs>
                <a:gs pos="100000">
                  <a:srgbClr val="397BC9"/>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8"/>
            <p:cNvSpPr txBox="1"/>
            <p:nvPr/>
          </p:nvSpPr>
          <p:spPr>
            <a:xfrm>
              <a:off x="2521473" y="35913"/>
              <a:ext cx="2729400" cy="63420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None/>
              </a:pPr>
              <a:r>
                <a:rPr lang="en" sz="1900">
                  <a:solidFill>
                    <a:schemeClr val="lt1"/>
                  </a:solidFill>
                  <a:latin typeface="Calibri"/>
                  <a:ea typeface="Calibri"/>
                  <a:cs typeface="Calibri"/>
                  <a:sym typeface="Calibri"/>
                </a:rPr>
                <a:t>Upstate Cerebral Palsy (Jeremy Earl)</a:t>
              </a:r>
              <a:endParaRPr sz="1900">
                <a:solidFill>
                  <a:schemeClr val="lt1"/>
                </a:solidFill>
                <a:latin typeface="Calibri"/>
                <a:ea typeface="Calibri"/>
                <a:cs typeface="Calibri"/>
                <a:sym typeface="Calibri"/>
              </a:endParaRPr>
            </a:p>
          </p:txBody>
        </p:sp>
        <p:sp>
          <p:nvSpPr>
            <p:cNvPr id="157" name="Google Shape;157;p28"/>
            <p:cNvSpPr/>
            <p:nvPr/>
          </p:nvSpPr>
          <p:spPr>
            <a:xfrm>
              <a:off x="2487167" y="739511"/>
              <a:ext cx="2798100" cy="702900"/>
            </a:xfrm>
            <a:prstGeom prst="roundRect">
              <a:avLst>
                <a:gd name="adj" fmla="val 16667"/>
              </a:avLst>
            </a:prstGeom>
            <a:gradFill>
              <a:gsLst>
                <a:gs pos="0">
                  <a:srgbClr val="2D5C97"/>
                </a:gs>
                <a:gs pos="80000">
                  <a:srgbClr val="3C7AC5"/>
                </a:gs>
                <a:gs pos="100000">
                  <a:srgbClr val="397BC9"/>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8"/>
            <p:cNvSpPr txBox="1"/>
            <p:nvPr/>
          </p:nvSpPr>
          <p:spPr>
            <a:xfrm>
              <a:off x="2521473" y="773817"/>
              <a:ext cx="2729400" cy="63420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None/>
              </a:pPr>
              <a:r>
                <a:rPr lang="en" sz="1900">
                  <a:solidFill>
                    <a:schemeClr val="lt1"/>
                  </a:solidFill>
                  <a:latin typeface="Calibri"/>
                  <a:ea typeface="Calibri"/>
                  <a:cs typeface="Calibri"/>
                  <a:sym typeface="Calibri"/>
                </a:rPr>
                <a:t>New York Department of Health</a:t>
              </a:r>
              <a:endParaRPr sz="1900">
                <a:solidFill>
                  <a:schemeClr val="lt1"/>
                </a:solidFill>
                <a:latin typeface="Calibri"/>
                <a:ea typeface="Calibri"/>
                <a:cs typeface="Calibri"/>
                <a:sym typeface="Calibri"/>
              </a:endParaRPr>
            </a:p>
          </p:txBody>
        </p:sp>
        <p:sp>
          <p:nvSpPr>
            <p:cNvPr id="159" name="Google Shape;159;p28"/>
            <p:cNvSpPr/>
            <p:nvPr/>
          </p:nvSpPr>
          <p:spPr>
            <a:xfrm>
              <a:off x="2487167" y="1477416"/>
              <a:ext cx="2798100" cy="702900"/>
            </a:xfrm>
            <a:prstGeom prst="roundRect">
              <a:avLst>
                <a:gd name="adj" fmla="val 16667"/>
              </a:avLst>
            </a:prstGeom>
            <a:gradFill>
              <a:gsLst>
                <a:gs pos="0">
                  <a:srgbClr val="2D5C97"/>
                </a:gs>
                <a:gs pos="80000">
                  <a:srgbClr val="3C7AC5"/>
                </a:gs>
                <a:gs pos="100000">
                  <a:srgbClr val="397BC9"/>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8"/>
            <p:cNvSpPr txBox="1"/>
            <p:nvPr/>
          </p:nvSpPr>
          <p:spPr>
            <a:xfrm>
              <a:off x="2521473" y="1511722"/>
              <a:ext cx="2729400" cy="63420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None/>
              </a:pPr>
              <a:r>
                <a:rPr lang="en" sz="1900">
                  <a:solidFill>
                    <a:schemeClr val="lt1"/>
                  </a:solidFill>
                  <a:latin typeface="Calibri"/>
                  <a:ea typeface="Calibri"/>
                  <a:cs typeface="Calibri"/>
                  <a:sym typeface="Calibri"/>
                </a:rPr>
                <a:t>Dr. Carrie Taylor (Utica College)</a:t>
              </a:r>
              <a:endParaRPr sz="1900">
                <a:solidFill>
                  <a:schemeClr val="lt1"/>
                </a:solidFill>
                <a:latin typeface="Calibri"/>
                <a:ea typeface="Calibri"/>
                <a:cs typeface="Calibri"/>
                <a:sym typeface="Calibri"/>
              </a:endParaRPr>
            </a:p>
          </p:txBody>
        </p:sp>
        <p:sp>
          <p:nvSpPr>
            <p:cNvPr id="161" name="Google Shape;161;p28"/>
            <p:cNvSpPr/>
            <p:nvPr/>
          </p:nvSpPr>
          <p:spPr>
            <a:xfrm>
              <a:off x="2487167" y="2215320"/>
              <a:ext cx="2798100" cy="702900"/>
            </a:xfrm>
            <a:prstGeom prst="roundRect">
              <a:avLst>
                <a:gd name="adj" fmla="val 16667"/>
              </a:avLst>
            </a:prstGeom>
            <a:gradFill>
              <a:gsLst>
                <a:gs pos="0">
                  <a:srgbClr val="2D5C97"/>
                </a:gs>
                <a:gs pos="80000">
                  <a:srgbClr val="3C7AC5"/>
                </a:gs>
                <a:gs pos="100000">
                  <a:srgbClr val="397BC9"/>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8"/>
            <p:cNvSpPr txBox="1"/>
            <p:nvPr/>
          </p:nvSpPr>
          <p:spPr>
            <a:xfrm>
              <a:off x="2521473" y="2249626"/>
              <a:ext cx="2729400" cy="63420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None/>
              </a:pPr>
              <a:r>
                <a:rPr lang="en" sz="1900">
                  <a:solidFill>
                    <a:schemeClr val="lt1"/>
                  </a:solidFill>
                  <a:latin typeface="Calibri"/>
                  <a:ea typeface="Calibri"/>
                  <a:cs typeface="Calibri"/>
                  <a:sym typeface="Calibri"/>
                </a:rPr>
                <a:t>NY State Lobbyist for the State Department</a:t>
              </a:r>
              <a:endParaRPr sz="1900">
                <a:solidFill>
                  <a:schemeClr val="lt1"/>
                </a:solidFill>
                <a:latin typeface="Calibri"/>
                <a:ea typeface="Calibri"/>
                <a:cs typeface="Calibri"/>
                <a:sym typeface="Calibri"/>
              </a:endParaRPr>
            </a:p>
          </p:txBody>
        </p:sp>
        <p:sp>
          <p:nvSpPr>
            <p:cNvPr id="163" name="Google Shape;163;p28"/>
            <p:cNvSpPr/>
            <p:nvPr/>
          </p:nvSpPr>
          <p:spPr>
            <a:xfrm>
              <a:off x="2487167" y="2953225"/>
              <a:ext cx="2798100" cy="702900"/>
            </a:xfrm>
            <a:prstGeom prst="roundRect">
              <a:avLst>
                <a:gd name="adj" fmla="val 16667"/>
              </a:avLst>
            </a:prstGeom>
            <a:gradFill>
              <a:gsLst>
                <a:gs pos="0">
                  <a:srgbClr val="2D5C97"/>
                </a:gs>
                <a:gs pos="80000">
                  <a:srgbClr val="3C7AC5"/>
                </a:gs>
                <a:gs pos="100000">
                  <a:srgbClr val="397BC9"/>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8"/>
            <p:cNvSpPr txBox="1"/>
            <p:nvPr/>
          </p:nvSpPr>
          <p:spPr>
            <a:xfrm>
              <a:off x="2521473" y="2987531"/>
              <a:ext cx="2729400" cy="63420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None/>
              </a:pPr>
              <a:r>
                <a:rPr lang="en" sz="1900">
                  <a:solidFill>
                    <a:schemeClr val="lt1"/>
                  </a:solidFill>
                  <a:latin typeface="Calibri"/>
                  <a:ea typeface="Calibri"/>
                  <a:cs typeface="Calibri"/>
                  <a:sym typeface="Calibri"/>
                </a:rPr>
                <a:t>Adventure Mas (Mike Barker)</a:t>
              </a:r>
              <a:endParaRPr sz="1900">
                <a:solidFill>
                  <a:schemeClr val="lt1"/>
                </a:solidFill>
                <a:latin typeface="Calibri"/>
                <a:ea typeface="Calibri"/>
                <a:cs typeface="Calibri"/>
                <a:sym typeface="Calibri"/>
              </a:endParaRPr>
            </a:p>
          </p:txBody>
        </p:sp>
      </p:grpSp>
      <p:pic>
        <p:nvPicPr>
          <p:cNvPr id="165" name="Google Shape;165;p28" descr="https://lh5.googleusercontent.com/OYgZICC5qnTeOtQkJVs8iGjwCjsn3osHFVL8NeqRHXotcI8EZ6VShBUE3BPwkVlGp2iH4cg7SWRX_WUulGFCwzWd3nm1HNoKXVEZMD5QdJf1fvIk03WN_5HAdSh40dnaocAkctfzedU"/>
          <p:cNvPicPr preferRelativeResize="0"/>
          <p:nvPr/>
        </p:nvPicPr>
        <p:blipFill rotWithShape="1">
          <a:blip r:embed="rId4">
            <a:alphaModFix/>
          </a:blip>
          <a:srcRect/>
          <a:stretch/>
        </p:blipFill>
        <p:spPr>
          <a:xfrm>
            <a:off x="0" y="0"/>
            <a:ext cx="3048000" cy="5143500"/>
          </a:xfrm>
          <a:prstGeom prst="rect">
            <a:avLst/>
          </a:prstGeom>
          <a:noFill/>
          <a:ln>
            <a:noFill/>
          </a:ln>
        </p:spPr>
      </p:pic>
    </p:spTree>
  </p:cSld>
  <p:clrMapOvr>
    <a:masterClrMapping/>
  </p:clrMapOvr>
  <p:transition xmlns:p14="http://schemas.microsoft.com/office/powerpoint/2010/mai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sp>
        <p:nvSpPr>
          <p:cNvPr id="170" name="Google Shape;170;p29"/>
          <p:cNvSpPr txBox="1">
            <a:spLocks noGrp="1"/>
          </p:cNvSpPr>
          <p:nvPr>
            <p:ph type="title"/>
          </p:nvPr>
        </p:nvSpPr>
        <p:spPr>
          <a:xfrm>
            <a:off x="2976500" y="205975"/>
            <a:ext cx="5710200" cy="984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3000" b="1">
                <a:solidFill>
                  <a:srgbClr val="ECAC00"/>
                </a:solidFill>
                <a:latin typeface="Helvetica Neue"/>
                <a:ea typeface="Helvetica Neue"/>
                <a:cs typeface="Helvetica Neue"/>
                <a:sym typeface="Helvetica Neue"/>
              </a:rPr>
              <a:t>INTERNAL &amp; EXTERNAL RELATIONSHIP</a:t>
            </a:r>
            <a:endParaRPr sz="3000" b="1">
              <a:solidFill>
                <a:srgbClr val="ECAC00"/>
              </a:solidFill>
              <a:latin typeface="Helvetica Neue"/>
              <a:ea typeface="Helvetica Neue"/>
              <a:cs typeface="Helvetica Neue"/>
              <a:sym typeface="Helvetica Neue"/>
            </a:endParaRPr>
          </a:p>
        </p:txBody>
      </p:sp>
      <p:sp>
        <p:nvSpPr>
          <p:cNvPr id="171" name="Google Shape;171;p29"/>
          <p:cNvSpPr txBox="1">
            <a:spLocks noGrp="1"/>
          </p:cNvSpPr>
          <p:nvPr>
            <p:ph type="body" idx="1"/>
          </p:nvPr>
        </p:nvSpPr>
        <p:spPr>
          <a:xfrm>
            <a:off x="3387475" y="1476775"/>
            <a:ext cx="5299500" cy="3545100"/>
          </a:xfrm>
          <a:prstGeom prst="rect">
            <a:avLst/>
          </a:prstGeom>
          <a:noFill/>
          <a:ln>
            <a:noFill/>
          </a:ln>
        </p:spPr>
        <p:txBody>
          <a:bodyPr spcFirstLastPara="1" wrap="square" lIns="91425" tIns="45700" rIns="91425" bIns="45700" anchor="t" anchorCtr="0">
            <a:noAutofit/>
          </a:bodyPr>
          <a:lstStyle/>
          <a:p>
            <a:pPr marL="457200" lvl="0" indent="-381000" algn="l" rtl="0">
              <a:spcBef>
                <a:spcPts val="0"/>
              </a:spcBef>
              <a:spcAft>
                <a:spcPts val="0"/>
              </a:spcAft>
              <a:buClr>
                <a:srgbClr val="ECAC00"/>
              </a:buClr>
              <a:buSzPts val="2400"/>
              <a:buChar char="•"/>
            </a:pPr>
            <a:r>
              <a:rPr lang="en" sz="2400">
                <a:solidFill>
                  <a:srgbClr val="ECAC00"/>
                </a:solidFill>
              </a:rPr>
              <a:t>Facility Availability &amp; Diversity</a:t>
            </a:r>
            <a:endParaRPr sz="2400">
              <a:solidFill>
                <a:srgbClr val="ECAC00"/>
              </a:solidFill>
            </a:endParaRPr>
          </a:p>
          <a:p>
            <a:pPr marL="914400" lvl="0" indent="0" algn="l" rtl="0">
              <a:spcBef>
                <a:spcPts val="0"/>
              </a:spcBef>
              <a:spcAft>
                <a:spcPts val="0"/>
              </a:spcAft>
              <a:buNone/>
            </a:pPr>
            <a:endParaRPr sz="2400">
              <a:solidFill>
                <a:srgbClr val="ECAC00"/>
              </a:solidFill>
            </a:endParaRPr>
          </a:p>
          <a:p>
            <a:pPr marL="457200" lvl="0" indent="-381000" algn="l" rtl="0">
              <a:spcBef>
                <a:spcPts val="560"/>
              </a:spcBef>
              <a:spcAft>
                <a:spcPts val="0"/>
              </a:spcAft>
              <a:buClr>
                <a:srgbClr val="ECAC00"/>
              </a:buClr>
              <a:buSzPts val="2400"/>
              <a:buChar char="•"/>
            </a:pPr>
            <a:r>
              <a:rPr lang="en" sz="2400">
                <a:solidFill>
                  <a:srgbClr val="ECAC00"/>
                </a:solidFill>
              </a:rPr>
              <a:t>Internship, Volunteer &amp; On-the-Job Training to Future Jobs</a:t>
            </a:r>
            <a:endParaRPr sz="2400">
              <a:solidFill>
                <a:srgbClr val="ECAC00"/>
              </a:solidFill>
            </a:endParaRPr>
          </a:p>
          <a:p>
            <a:pPr marL="914400" lvl="0" indent="0" algn="l" rtl="0">
              <a:spcBef>
                <a:spcPts val="560"/>
              </a:spcBef>
              <a:spcAft>
                <a:spcPts val="0"/>
              </a:spcAft>
              <a:buNone/>
            </a:pPr>
            <a:endParaRPr sz="2400">
              <a:solidFill>
                <a:srgbClr val="ECAC00"/>
              </a:solidFill>
            </a:endParaRPr>
          </a:p>
          <a:p>
            <a:pPr marL="457200" lvl="0" indent="-342900" algn="l" rtl="0">
              <a:spcBef>
                <a:spcPts val="560"/>
              </a:spcBef>
              <a:spcAft>
                <a:spcPts val="0"/>
              </a:spcAft>
              <a:buClr>
                <a:srgbClr val="ECAC00"/>
              </a:buClr>
              <a:buSzPts val="1800"/>
              <a:buChar char="•"/>
            </a:pPr>
            <a:r>
              <a:rPr lang="en" sz="2400">
                <a:solidFill>
                  <a:srgbClr val="ECAC00"/>
                </a:solidFill>
              </a:rPr>
              <a:t>Training &amp; Certification</a:t>
            </a:r>
            <a:r>
              <a:rPr lang="en">
                <a:solidFill>
                  <a:srgbClr val="ECAC00"/>
                </a:solidFill>
              </a:rPr>
              <a:t> </a:t>
            </a:r>
            <a:endParaRPr/>
          </a:p>
          <a:p>
            <a:pPr marL="742950" lvl="1" indent="-107950" algn="l" rtl="0">
              <a:spcBef>
                <a:spcPts val="560"/>
              </a:spcBef>
              <a:spcAft>
                <a:spcPts val="0"/>
              </a:spcAft>
              <a:buClr>
                <a:schemeClr val="dk1"/>
              </a:buClr>
              <a:buSzPts val="2800"/>
              <a:buNone/>
            </a:pPr>
            <a:endParaRPr>
              <a:solidFill>
                <a:srgbClr val="ECAC00"/>
              </a:solidFill>
            </a:endParaRPr>
          </a:p>
        </p:txBody>
      </p:sp>
      <p:pic>
        <p:nvPicPr>
          <p:cNvPr id="172" name="Google Shape;172;p29" descr="https://lh5.googleusercontent.com/OYgZICC5qnTeOtQkJVs8iGjwCjsn3osHFVL8NeqRHXotcI8EZ6VShBUE3BPwkVlGp2iH4cg7SWRX_WUulGFCwzWd3nm1HNoKXVEZMD5QdJf1fvIk03WN_5HAdSh40dnaocAkctfzedU"/>
          <p:cNvPicPr preferRelativeResize="0"/>
          <p:nvPr/>
        </p:nvPicPr>
        <p:blipFill rotWithShape="1">
          <a:blip r:embed="rId4">
            <a:alphaModFix/>
          </a:blip>
          <a:srcRect/>
          <a:stretch/>
        </p:blipFill>
        <p:spPr>
          <a:xfrm>
            <a:off x="0" y="0"/>
            <a:ext cx="3048000" cy="5143500"/>
          </a:xfrm>
          <a:prstGeom prst="rect">
            <a:avLst/>
          </a:prstGeom>
          <a:noFill/>
          <a:ln>
            <a:noFill/>
          </a:ln>
        </p:spPr>
      </p:pic>
    </p:spTree>
  </p:cSld>
  <p:clrMapOvr>
    <a:masterClrMapping/>
  </p:clrMapOvr>
  <p:transition xmlns:p14="http://schemas.microsoft.com/office/powerpoint/2010/mai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922275" y="57729"/>
            <a:ext cx="80010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ECAC00"/>
              </a:buClr>
              <a:buSzPts val="4000"/>
              <a:buFont typeface="Helvetica Neue"/>
              <a:buNone/>
            </a:pPr>
            <a:r>
              <a:rPr lang="en" sz="4000" b="1">
                <a:solidFill>
                  <a:srgbClr val="ECAC00"/>
                </a:solidFill>
                <a:latin typeface="Helvetica Neue"/>
                <a:ea typeface="Helvetica Neue"/>
                <a:cs typeface="Helvetica Neue"/>
                <a:sym typeface="Helvetica Neue"/>
              </a:rPr>
              <a:t>               </a:t>
            </a:r>
            <a:r>
              <a:rPr lang="en" sz="3000" b="1">
                <a:solidFill>
                  <a:srgbClr val="ECAC00"/>
                </a:solidFill>
                <a:latin typeface="Helvetica Neue"/>
                <a:ea typeface="Helvetica Neue"/>
                <a:cs typeface="Helvetica Neue"/>
                <a:sym typeface="Helvetica Neue"/>
              </a:rPr>
              <a:t>Educational Innovation</a:t>
            </a:r>
            <a:endParaRPr sz="3000" b="1">
              <a:solidFill>
                <a:srgbClr val="ECAC00"/>
              </a:solidFill>
              <a:latin typeface="Helvetica Neue"/>
              <a:ea typeface="Helvetica Neue"/>
              <a:cs typeface="Helvetica Neue"/>
              <a:sym typeface="Helvetica Neue"/>
            </a:endParaRPr>
          </a:p>
        </p:txBody>
      </p:sp>
      <p:sp>
        <p:nvSpPr>
          <p:cNvPr id="178" name="Google Shape;178;p30"/>
          <p:cNvSpPr txBox="1">
            <a:spLocks noGrp="1"/>
          </p:cNvSpPr>
          <p:nvPr>
            <p:ph type="body" idx="1"/>
          </p:nvPr>
        </p:nvSpPr>
        <p:spPr>
          <a:xfrm>
            <a:off x="3124200" y="1200151"/>
            <a:ext cx="5562600" cy="339447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endParaRPr>
              <a:solidFill>
                <a:srgbClr val="ECAC00"/>
              </a:solidFill>
            </a:endParaRPr>
          </a:p>
          <a:p>
            <a:pPr marL="0" lvl="0" indent="0" algn="l" rtl="0">
              <a:spcBef>
                <a:spcPts val="640"/>
              </a:spcBef>
              <a:spcAft>
                <a:spcPts val="0"/>
              </a:spcAft>
              <a:buClr>
                <a:schemeClr val="dk1"/>
              </a:buClr>
              <a:buSzPts val="3200"/>
              <a:buNone/>
            </a:pPr>
            <a:endParaRPr>
              <a:solidFill>
                <a:srgbClr val="ECAC00"/>
              </a:solidFill>
            </a:endParaRPr>
          </a:p>
        </p:txBody>
      </p:sp>
      <p:sp>
        <p:nvSpPr>
          <p:cNvPr id="179" name="Google Shape;179;p30"/>
          <p:cNvSpPr txBox="1"/>
          <p:nvPr/>
        </p:nvSpPr>
        <p:spPr>
          <a:xfrm>
            <a:off x="3124200" y="759475"/>
            <a:ext cx="5799000" cy="27651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ECAC00"/>
              </a:buClr>
              <a:buSzPts val="1800"/>
              <a:buFont typeface="Arial"/>
              <a:buChar char="•"/>
            </a:pPr>
            <a:r>
              <a:rPr lang="en" sz="1800">
                <a:solidFill>
                  <a:srgbClr val="ECAC00"/>
                </a:solidFill>
                <a:latin typeface="Calibri"/>
                <a:ea typeface="Calibri"/>
                <a:cs typeface="Calibri"/>
                <a:sym typeface="Calibri"/>
              </a:rPr>
              <a:t>Encourages and Recognizes Innovation and Creativity</a:t>
            </a:r>
            <a:endParaRPr/>
          </a:p>
          <a:p>
            <a:pPr marL="285750" marR="0" lvl="0" indent="-171450" algn="l" rtl="0">
              <a:lnSpc>
                <a:spcPct val="100000"/>
              </a:lnSpc>
              <a:spcBef>
                <a:spcPts val="0"/>
              </a:spcBef>
              <a:spcAft>
                <a:spcPts val="0"/>
              </a:spcAft>
              <a:buClr>
                <a:schemeClr val="dk1"/>
              </a:buClr>
              <a:buSzPts val="1800"/>
              <a:buFont typeface="Arial"/>
              <a:buNone/>
            </a:pPr>
            <a:endParaRPr sz="1800">
              <a:solidFill>
                <a:srgbClr val="ECAC00"/>
              </a:solidFill>
              <a:latin typeface="Calibri"/>
              <a:ea typeface="Calibri"/>
              <a:cs typeface="Calibri"/>
              <a:sym typeface="Calibri"/>
            </a:endParaRPr>
          </a:p>
          <a:p>
            <a:pPr marL="285750" marR="0" lvl="0" indent="-285750" algn="l" rtl="0">
              <a:lnSpc>
                <a:spcPct val="100000"/>
              </a:lnSpc>
              <a:spcBef>
                <a:spcPts val="0"/>
              </a:spcBef>
              <a:spcAft>
                <a:spcPts val="0"/>
              </a:spcAft>
              <a:buClr>
                <a:srgbClr val="ECAC00"/>
              </a:buClr>
              <a:buSzPts val="1800"/>
              <a:buFont typeface="Arial"/>
              <a:buChar char="•"/>
            </a:pPr>
            <a:r>
              <a:rPr lang="en" sz="1800">
                <a:solidFill>
                  <a:srgbClr val="ECAC00"/>
                </a:solidFill>
                <a:latin typeface="Calibri"/>
                <a:ea typeface="Calibri"/>
                <a:cs typeface="Calibri"/>
                <a:sym typeface="Calibri"/>
              </a:rPr>
              <a:t>Link Curricula in Sports Management Programs to a Variety of Classrooms</a:t>
            </a:r>
            <a:endParaRPr sz="1800">
              <a:solidFill>
                <a:srgbClr val="ECAC00"/>
              </a:solidFill>
              <a:latin typeface="Calibri"/>
              <a:ea typeface="Calibri"/>
              <a:cs typeface="Calibri"/>
              <a:sym typeface="Calibri"/>
            </a:endParaRPr>
          </a:p>
          <a:p>
            <a:pPr marL="914400" marR="0" lvl="1" indent="-342900" algn="l" rtl="0">
              <a:lnSpc>
                <a:spcPct val="100000"/>
              </a:lnSpc>
              <a:spcBef>
                <a:spcPts val="0"/>
              </a:spcBef>
              <a:spcAft>
                <a:spcPts val="0"/>
              </a:spcAft>
              <a:buClr>
                <a:srgbClr val="ECAC00"/>
              </a:buClr>
              <a:buSzPts val="1800"/>
              <a:buFont typeface="Calibri"/>
              <a:buChar char="○"/>
            </a:pPr>
            <a:r>
              <a:rPr lang="en" sz="1800">
                <a:solidFill>
                  <a:srgbClr val="ECAC00"/>
                </a:solidFill>
                <a:latin typeface="Calibri"/>
                <a:ea typeface="Calibri"/>
                <a:cs typeface="Calibri"/>
                <a:sym typeface="Calibri"/>
              </a:rPr>
              <a:t>Sports Management, Physical Education, Corporate Training, Camps, Recreation Therapist, Parks &amp; Recreation and more</a:t>
            </a:r>
            <a:endParaRPr sz="1800">
              <a:solidFill>
                <a:srgbClr val="ECAC00"/>
              </a:solidFill>
              <a:latin typeface="Calibri"/>
              <a:ea typeface="Calibri"/>
              <a:cs typeface="Calibri"/>
              <a:sym typeface="Calibri"/>
            </a:endParaRPr>
          </a:p>
          <a:p>
            <a:pPr marL="0" marR="0" lvl="0" indent="0" algn="l" rtl="0">
              <a:lnSpc>
                <a:spcPct val="100000"/>
              </a:lnSpc>
              <a:spcBef>
                <a:spcPts val="0"/>
              </a:spcBef>
              <a:spcAft>
                <a:spcPts val="0"/>
              </a:spcAft>
              <a:buNone/>
            </a:pPr>
            <a:r>
              <a:rPr lang="en" sz="1800">
                <a:solidFill>
                  <a:srgbClr val="ECAC00"/>
                </a:solidFill>
                <a:latin typeface="Calibri"/>
                <a:ea typeface="Calibri"/>
                <a:cs typeface="Calibri"/>
                <a:sym typeface="Calibri"/>
              </a:rPr>
              <a:t> </a:t>
            </a:r>
            <a:endParaRPr/>
          </a:p>
          <a:p>
            <a:pPr marL="285750" marR="0" lvl="0" indent="-285750" algn="l" rtl="0">
              <a:lnSpc>
                <a:spcPct val="100000"/>
              </a:lnSpc>
              <a:spcBef>
                <a:spcPts val="0"/>
              </a:spcBef>
              <a:spcAft>
                <a:spcPts val="0"/>
              </a:spcAft>
              <a:buClr>
                <a:srgbClr val="ECAC00"/>
              </a:buClr>
              <a:buSzPts val="1800"/>
              <a:buFont typeface="Arial"/>
              <a:buChar char="•"/>
            </a:pPr>
            <a:r>
              <a:rPr lang="en" sz="1800">
                <a:solidFill>
                  <a:srgbClr val="ECAC00"/>
                </a:solidFill>
                <a:latin typeface="Calibri"/>
                <a:ea typeface="Calibri"/>
                <a:cs typeface="Calibri"/>
                <a:sym typeface="Calibri"/>
              </a:rPr>
              <a:t>Experiential Learning Throughout all Levels</a:t>
            </a:r>
            <a:endParaRPr sz="1800">
              <a:solidFill>
                <a:srgbClr val="ECAC00"/>
              </a:solidFill>
              <a:latin typeface="Calibri"/>
              <a:ea typeface="Calibri"/>
              <a:cs typeface="Calibri"/>
              <a:sym typeface="Calibri"/>
            </a:endParaRPr>
          </a:p>
        </p:txBody>
      </p:sp>
      <p:pic>
        <p:nvPicPr>
          <p:cNvPr id="180" name="Google Shape;180;p30"/>
          <p:cNvPicPr preferRelativeResize="0"/>
          <p:nvPr/>
        </p:nvPicPr>
        <p:blipFill rotWithShape="1">
          <a:blip r:embed="rId4">
            <a:alphaModFix/>
          </a:blip>
          <a:srcRect t="1127"/>
          <a:stretch/>
        </p:blipFill>
        <p:spPr>
          <a:xfrm>
            <a:off x="0" y="-29450"/>
            <a:ext cx="2887850" cy="5085775"/>
          </a:xfrm>
          <a:prstGeom prst="rect">
            <a:avLst/>
          </a:prstGeom>
          <a:noFill/>
          <a:ln>
            <a:noFill/>
          </a:ln>
        </p:spPr>
      </p:pic>
      <p:pic>
        <p:nvPicPr>
          <p:cNvPr id="181" name="Google Shape;181;p30"/>
          <p:cNvPicPr preferRelativeResize="0"/>
          <p:nvPr/>
        </p:nvPicPr>
        <p:blipFill rotWithShape="1">
          <a:blip r:embed="rId5">
            <a:alphaModFix/>
          </a:blip>
          <a:srcRect l="7567" t="2285" r="1589" b="67994"/>
          <a:stretch/>
        </p:blipFill>
        <p:spPr>
          <a:xfrm>
            <a:off x="2887850" y="3636575"/>
            <a:ext cx="6256150" cy="1506924"/>
          </a:xfrm>
          <a:prstGeom prst="rect">
            <a:avLst/>
          </a:prstGeom>
          <a:noFill/>
          <a:ln>
            <a:noFill/>
          </a:ln>
        </p:spPr>
      </p:pic>
      <p:pic>
        <p:nvPicPr>
          <p:cNvPr id="182" name="Google Shape;182;p30"/>
          <p:cNvPicPr preferRelativeResize="0"/>
          <p:nvPr/>
        </p:nvPicPr>
        <p:blipFill rotWithShape="1">
          <a:blip r:embed="rId6">
            <a:alphaModFix/>
          </a:blip>
          <a:srcRect t="20401"/>
          <a:stretch/>
        </p:blipFill>
        <p:spPr>
          <a:xfrm>
            <a:off x="0" y="3636575"/>
            <a:ext cx="2887850" cy="1506926"/>
          </a:xfrm>
          <a:prstGeom prst="rect">
            <a:avLst/>
          </a:prstGeom>
          <a:noFill/>
          <a:ln>
            <a:noFill/>
          </a:ln>
        </p:spPr>
      </p:pic>
    </p:spTree>
  </p:cSld>
  <p:clrMapOvr>
    <a:masterClrMapping/>
  </p:clrMapOvr>
  <p:transition xmlns:p14="http://schemas.microsoft.com/office/powerpoint/2010/mai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914400" y="205979"/>
            <a:ext cx="77724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ECAC00"/>
              </a:buClr>
              <a:buSzPts val="4000"/>
              <a:buFont typeface="Helvetica Neue"/>
              <a:buNone/>
            </a:pPr>
            <a:r>
              <a:rPr lang="en" sz="4000" b="1">
                <a:solidFill>
                  <a:srgbClr val="ECAC00"/>
                </a:solidFill>
                <a:latin typeface="Helvetica Neue"/>
                <a:ea typeface="Helvetica Neue"/>
                <a:cs typeface="Helvetica Neue"/>
                <a:sym typeface="Helvetica Neue"/>
              </a:rPr>
              <a:t>What Makes This Special</a:t>
            </a:r>
            <a:endParaRPr sz="4000" b="1">
              <a:solidFill>
                <a:srgbClr val="ECAC00"/>
              </a:solidFill>
              <a:latin typeface="Helvetica Neue"/>
              <a:ea typeface="Helvetica Neue"/>
              <a:cs typeface="Helvetica Neue"/>
              <a:sym typeface="Helvetica Neue"/>
            </a:endParaRPr>
          </a:p>
        </p:txBody>
      </p:sp>
      <p:sp>
        <p:nvSpPr>
          <p:cNvPr id="188" name="Google Shape;188;p31"/>
          <p:cNvSpPr txBox="1"/>
          <p:nvPr/>
        </p:nvSpPr>
        <p:spPr>
          <a:xfrm>
            <a:off x="1219199" y="4715638"/>
            <a:ext cx="1797755" cy="4029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9" name="Google Shape;189;p31" descr="https://lh3.googleusercontent.com/Wys-3b5A1DB_Vlg5xoeGP9TRR5s-hGKt6BbwTFcAjPMx5H1Ypms0d-C1eJygW0eV3ZSGqTniwg4xNrfC5YlfWBdKMEANHD37KezEv1ty4H-U_lu9fSPTKOu1sq0P2gxnZPY_h-NNQg4"/>
          <p:cNvPicPr preferRelativeResize="0"/>
          <p:nvPr/>
        </p:nvPicPr>
        <p:blipFill rotWithShape="1">
          <a:blip r:embed="rId4">
            <a:alphaModFix/>
          </a:blip>
          <a:srcRect/>
          <a:stretch/>
        </p:blipFill>
        <p:spPr>
          <a:xfrm>
            <a:off x="-4" y="2524262"/>
            <a:ext cx="3108961" cy="1943101"/>
          </a:xfrm>
          <a:prstGeom prst="rect">
            <a:avLst/>
          </a:prstGeom>
          <a:noFill/>
          <a:ln>
            <a:noFill/>
          </a:ln>
        </p:spPr>
      </p:pic>
      <p:pic>
        <p:nvPicPr>
          <p:cNvPr id="190" name="Google Shape;190;p31" descr="https://lh5.googleusercontent.com/7jgWeTj-Xz_PUhLIdLxwhh35qaq24KOTg4jwKivNEI7YyYqGjPGw_ibtSEufuejhknL0x1Bi5qscEjN-TtemICxYvC4Lweq-fQp2dRUcwvhFg8MGbZamAMq7rYAvoRI4P5AmAwXvPlY"/>
          <p:cNvPicPr preferRelativeResize="0"/>
          <p:nvPr/>
        </p:nvPicPr>
        <p:blipFill rotWithShape="1">
          <a:blip r:embed="rId5">
            <a:alphaModFix/>
          </a:blip>
          <a:srcRect/>
          <a:stretch/>
        </p:blipFill>
        <p:spPr>
          <a:xfrm>
            <a:off x="3194575" y="3082138"/>
            <a:ext cx="3086100" cy="2057400"/>
          </a:xfrm>
          <a:prstGeom prst="rect">
            <a:avLst/>
          </a:prstGeom>
          <a:noFill/>
          <a:ln>
            <a:noFill/>
          </a:ln>
        </p:spPr>
      </p:pic>
      <p:pic>
        <p:nvPicPr>
          <p:cNvPr id="191" name="Google Shape;191;p31" descr="Discover the innovative Coudou Pro system, the continous lifeline for acrobatic parks!" title="KONG COUDOU PRO SYSTEM">
            <a:hlinkClick r:id="rId6"/>
          </p:cNvPr>
          <p:cNvPicPr preferRelativeResize="0"/>
          <p:nvPr/>
        </p:nvPicPr>
        <p:blipFill>
          <a:blip r:embed="rId7">
            <a:alphaModFix/>
          </a:blip>
          <a:stretch>
            <a:fillRect/>
          </a:stretch>
        </p:blipFill>
        <p:spPr>
          <a:xfrm>
            <a:off x="6247075" y="865150"/>
            <a:ext cx="2685700" cy="2014275"/>
          </a:xfrm>
          <a:prstGeom prst="rect">
            <a:avLst/>
          </a:prstGeom>
          <a:noFill/>
          <a:ln>
            <a:noFill/>
          </a:ln>
        </p:spPr>
      </p:pic>
      <p:sp>
        <p:nvSpPr>
          <p:cNvPr id="192" name="Google Shape;192;p31"/>
          <p:cNvSpPr txBox="1"/>
          <p:nvPr/>
        </p:nvSpPr>
        <p:spPr>
          <a:xfrm>
            <a:off x="907200" y="1206975"/>
            <a:ext cx="4007400" cy="131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CAC00"/>
                </a:solidFill>
                <a:latin typeface="Calibri"/>
                <a:ea typeface="Calibri"/>
                <a:cs typeface="Calibri"/>
                <a:sym typeface="Calibri"/>
              </a:rPr>
              <a:t>Diversity in Sports</a:t>
            </a:r>
            <a:endParaRPr>
              <a:solidFill>
                <a:srgbClr val="ECAC00"/>
              </a:solidFill>
              <a:latin typeface="Calibri"/>
              <a:ea typeface="Calibri"/>
              <a:cs typeface="Calibri"/>
              <a:sym typeface="Calibri"/>
            </a:endParaRPr>
          </a:p>
          <a:p>
            <a:pPr marL="0" lvl="0" indent="0" algn="l" rtl="0">
              <a:spcBef>
                <a:spcPts val="0"/>
              </a:spcBef>
              <a:spcAft>
                <a:spcPts val="0"/>
              </a:spcAft>
              <a:buNone/>
            </a:pPr>
            <a:endParaRPr>
              <a:solidFill>
                <a:srgbClr val="ECAC00"/>
              </a:solidFill>
              <a:latin typeface="Calibri"/>
              <a:ea typeface="Calibri"/>
              <a:cs typeface="Calibri"/>
              <a:sym typeface="Calibri"/>
            </a:endParaRPr>
          </a:p>
          <a:p>
            <a:pPr marL="0" lvl="0" indent="0" algn="l" rtl="0">
              <a:spcBef>
                <a:spcPts val="0"/>
              </a:spcBef>
              <a:spcAft>
                <a:spcPts val="0"/>
              </a:spcAft>
              <a:buNone/>
            </a:pPr>
            <a:endParaRPr>
              <a:solidFill>
                <a:srgbClr val="ECAC00"/>
              </a:solidFill>
              <a:latin typeface="Calibri"/>
              <a:ea typeface="Calibri"/>
              <a:cs typeface="Calibri"/>
              <a:sym typeface="Calibri"/>
            </a:endParaRPr>
          </a:p>
          <a:p>
            <a:pPr marL="0" lvl="0" indent="0" algn="l" rtl="0">
              <a:spcBef>
                <a:spcPts val="0"/>
              </a:spcBef>
              <a:spcAft>
                <a:spcPts val="0"/>
              </a:spcAft>
              <a:buNone/>
            </a:pPr>
            <a:r>
              <a:rPr lang="en">
                <a:solidFill>
                  <a:srgbClr val="ECAC00"/>
                </a:solidFill>
                <a:latin typeface="Calibri"/>
                <a:ea typeface="Calibri"/>
                <a:cs typeface="Calibri"/>
                <a:sym typeface="Calibri"/>
              </a:rPr>
              <a:t>		            Inclusion/Innovation/Creativity</a:t>
            </a:r>
            <a:endParaRPr>
              <a:solidFill>
                <a:srgbClr val="ECAC00"/>
              </a:solidFill>
              <a:latin typeface="Calibri"/>
              <a:ea typeface="Calibri"/>
              <a:cs typeface="Calibri"/>
              <a:sym typeface="Calibri"/>
            </a:endParaRPr>
          </a:p>
        </p:txBody>
      </p:sp>
      <p:pic>
        <p:nvPicPr>
          <p:cNvPr id="193" name="Google Shape;193;p31"/>
          <p:cNvPicPr preferRelativeResize="0"/>
          <p:nvPr/>
        </p:nvPicPr>
        <p:blipFill>
          <a:blip r:embed="rId8">
            <a:alphaModFix/>
          </a:blip>
          <a:stretch>
            <a:fillRect/>
          </a:stretch>
        </p:blipFill>
        <p:spPr>
          <a:xfrm>
            <a:off x="6366294" y="3103078"/>
            <a:ext cx="2685700" cy="2015535"/>
          </a:xfrm>
          <a:prstGeom prst="rect">
            <a:avLst/>
          </a:prstGeom>
          <a:noFill/>
          <a:ln>
            <a:noFill/>
          </a:ln>
        </p:spPr>
      </p:pic>
    </p:spTree>
  </p:cSld>
  <p:clrMapOvr>
    <a:masterClrMapping/>
  </p:clrMapOvr>
  <p:transition xmlns:p14="http://schemas.microsoft.com/office/powerpoint/2010/mai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914400" y="205979"/>
            <a:ext cx="80010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ECAC00"/>
              </a:buClr>
              <a:buSzPts val="4000"/>
              <a:buFont typeface="Helvetica Neue"/>
              <a:buNone/>
            </a:pPr>
            <a:r>
              <a:rPr lang="en" sz="4000" b="1">
                <a:solidFill>
                  <a:srgbClr val="ECAC00"/>
                </a:solidFill>
                <a:latin typeface="Helvetica Neue"/>
                <a:ea typeface="Helvetica Neue"/>
                <a:cs typeface="Helvetica Neue"/>
                <a:sym typeface="Helvetica Neue"/>
              </a:rPr>
              <a:t>               </a:t>
            </a:r>
            <a:endParaRPr sz="4000" b="1">
              <a:solidFill>
                <a:srgbClr val="ECAC00"/>
              </a:solidFill>
              <a:latin typeface="Helvetica Neue"/>
              <a:ea typeface="Helvetica Neue"/>
              <a:cs typeface="Helvetica Neue"/>
              <a:sym typeface="Helvetica Neue"/>
            </a:endParaRPr>
          </a:p>
        </p:txBody>
      </p:sp>
      <p:sp>
        <p:nvSpPr>
          <p:cNvPr id="199" name="Google Shape;199;p32"/>
          <p:cNvSpPr txBox="1"/>
          <p:nvPr/>
        </p:nvSpPr>
        <p:spPr>
          <a:xfrm>
            <a:off x="3657600" y="1422133"/>
            <a:ext cx="4800600" cy="15234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None/>
            </a:pPr>
            <a:endParaRPr sz="1800">
              <a:solidFill>
                <a:srgbClr val="ECAC00"/>
              </a:solidFill>
              <a:latin typeface="Calibri"/>
              <a:ea typeface="Calibri"/>
              <a:cs typeface="Calibri"/>
              <a:sym typeface="Calibri"/>
            </a:endParaRPr>
          </a:p>
        </p:txBody>
      </p:sp>
      <p:pic>
        <p:nvPicPr>
          <p:cNvPr id="200" name="Google Shape;200;p32"/>
          <p:cNvPicPr preferRelativeResize="0"/>
          <p:nvPr/>
        </p:nvPicPr>
        <p:blipFill>
          <a:blip r:embed="rId4">
            <a:alphaModFix/>
          </a:blip>
          <a:stretch>
            <a:fillRect/>
          </a:stretch>
        </p:blipFill>
        <p:spPr>
          <a:xfrm>
            <a:off x="-99675" y="11238"/>
            <a:ext cx="4214400" cy="2360062"/>
          </a:xfrm>
          <a:prstGeom prst="rect">
            <a:avLst/>
          </a:prstGeom>
          <a:noFill/>
          <a:ln>
            <a:noFill/>
          </a:ln>
        </p:spPr>
      </p:pic>
      <p:pic>
        <p:nvPicPr>
          <p:cNvPr id="201" name="Google Shape;201;p32"/>
          <p:cNvPicPr preferRelativeResize="0"/>
          <p:nvPr/>
        </p:nvPicPr>
        <p:blipFill>
          <a:blip r:embed="rId5">
            <a:alphaModFix/>
          </a:blip>
          <a:stretch>
            <a:fillRect/>
          </a:stretch>
        </p:blipFill>
        <p:spPr>
          <a:xfrm>
            <a:off x="6800400" y="11250"/>
            <a:ext cx="2343600" cy="2993500"/>
          </a:xfrm>
          <a:prstGeom prst="rect">
            <a:avLst/>
          </a:prstGeom>
          <a:noFill/>
          <a:ln>
            <a:noFill/>
          </a:ln>
        </p:spPr>
      </p:pic>
      <p:pic>
        <p:nvPicPr>
          <p:cNvPr id="202" name="Google Shape;202;p32"/>
          <p:cNvPicPr preferRelativeResize="0"/>
          <p:nvPr/>
        </p:nvPicPr>
        <p:blipFill>
          <a:blip r:embed="rId6">
            <a:alphaModFix/>
          </a:blip>
          <a:stretch>
            <a:fillRect/>
          </a:stretch>
        </p:blipFill>
        <p:spPr>
          <a:xfrm>
            <a:off x="6505575" y="3035025"/>
            <a:ext cx="2638425" cy="2108475"/>
          </a:xfrm>
          <a:prstGeom prst="rect">
            <a:avLst/>
          </a:prstGeom>
          <a:noFill/>
          <a:ln>
            <a:noFill/>
          </a:ln>
        </p:spPr>
      </p:pic>
      <p:pic>
        <p:nvPicPr>
          <p:cNvPr id="203" name="Google Shape;203;p32"/>
          <p:cNvPicPr preferRelativeResize="0"/>
          <p:nvPr/>
        </p:nvPicPr>
        <p:blipFill>
          <a:blip r:embed="rId7">
            <a:alphaModFix/>
          </a:blip>
          <a:stretch>
            <a:fillRect/>
          </a:stretch>
        </p:blipFill>
        <p:spPr>
          <a:xfrm>
            <a:off x="3859700" y="11250"/>
            <a:ext cx="3026800" cy="2155350"/>
          </a:xfrm>
          <a:prstGeom prst="rect">
            <a:avLst/>
          </a:prstGeom>
          <a:noFill/>
          <a:ln>
            <a:noFill/>
          </a:ln>
        </p:spPr>
      </p:pic>
      <p:pic>
        <p:nvPicPr>
          <p:cNvPr id="204" name="Google Shape;204;p32"/>
          <p:cNvPicPr preferRelativeResize="0"/>
          <p:nvPr/>
        </p:nvPicPr>
        <p:blipFill>
          <a:blip r:embed="rId8">
            <a:alphaModFix/>
          </a:blip>
          <a:stretch>
            <a:fillRect/>
          </a:stretch>
        </p:blipFill>
        <p:spPr>
          <a:xfrm>
            <a:off x="0" y="2337175"/>
            <a:ext cx="2780575" cy="2806325"/>
          </a:xfrm>
          <a:prstGeom prst="rect">
            <a:avLst/>
          </a:prstGeom>
          <a:noFill/>
          <a:ln>
            <a:noFill/>
          </a:ln>
        </p:spPr>
      </p:pic>
      <p:pic>
        <p:nvPicPr>
          <p:cNvPr id="205" name="Google Shape;205;p32"/>
          <p:cNvPicPr preferRelativeResize="0"/>
          <p:nvPr/>
        </p:nvPicPr>
        <p:blipFill rotWithShape="1">
          <a:blip r:embed="rId9">
            <a:alphaModFix/>
          </a:blip>
          <a:srcRect l="8625"/>
          <a:stretch/>
        </p:blipFill>
        <p:spPr>
          <a:xfrm>
            <a:off x="2672100" y="2166600"/>
            <a:ext cx="4214400" cy="2993500"/>
          </a:xfrm>
          <a:prstGeom prst="rect">
            <a:avLst/>
          </a:prstGeom>
          <a:noFill/>
          <a:ln>
            <a:noFill/>
          </a:ln>
        </p:spPr>
      </p:pic>
      <p:pic>
        <p:nvPicPr>
          <p:cNvPr id="206" name="Google Shape;206;p32"/>
          <p:cNvPicPr preferRelativeResize="0"/>
          <p:nvPr/>
        </p:nvPicPr>
        <p:blipFill>
          <a:blip r:embed="rId10">
            <a:alphaModFix/>
          </a:blip>
          <a:stretch>
            <a:fillRect/>
          </a:stretch>
        </p:blipFill>
        <p:spPr>
          <a:xfrm>
            <a:off x="2464575" y="1709950"/>
            <a:ext cx="1957800" cy="1302836"/>
          </a:xfrm>
          <a:prstGeom prst="rect">
            <a:avLst/>
          </a:prstGeom>
          <a:noFill/>
          <a:ln>
            <a:noFill/>
          </a:ln>
        </p:spPr>
      </p:pic>
    </p:spTree>
  </p:cSld>
  <p:clrMapOvr>
    <a:masterClrMapping/>
  </p:clrMapOvr>
  <p:transition xmlns:p14="http://schemas.microsoft.com/office/powerpoint/2010/mai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0"/>
        <p:cNvGrpSpPr/>
        <p:nvPr/>
      </p:nvGrpSpPr>
      <p:grpSpPr>
        <a:xfrm>
          <a:off x="0" y="0"/>
          <a:ext cx="0" cy="0"/>
          <a:chOff x="0" y="0"/>
          <a:chExt cx="0" cy="0"/>
        </a:xfrm>
      </p:grpSpPr>
      <p:sp>
        <p:nvSpPr>
          <p:cNvPr id="211" name="Google Shape;211;p33"/>
          <p:cNvSpPr txBox="1">
            <a:spLocks noGrp="1"/>
          </p:cNvSpPr>
          <p:nvPr>
            <p:ph type="title"/>
          </p:nvPr>
        </p:nvSpPr>
        <p:spPr>
          <a:xfrm>
            <a:off x="914400" y="205979"/>
            <a:ext cx="80010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ECAC00"/>
              </a:buClr>
              <a:buSzPts val="4000"/>
              <a:buFont typeface="Helvetica Neue"/>
              <a:buNone/>
            </a:pPr>
            <a:r>
              <a:rPr lang="en" sz="4000" b="1">
                <a:solidFill>
                  <a:srgbClr val="ECAC00"/>
                </a:solidFill>
                <a:latin typeface="Helvetica Neue"/>
                <a:ea typeface="Helvetica Neue"/>
                <a:cs typeface="Helvetica Neue"/>
                <a:sym typeface="Helvetica Neue"/>
              </a:rPr>
              <a:t>               </a:t>
            </a:r>
            <a:endParaRPr sz="4000" b="1">
              <a:solidFill>
                <a:srgbClr val="ECAC00"/>
              </a:solidFill>
              <a:latin typeface="Helvetica Neue"/>
              <a:ea typeface="Helvetica Neue"/>
              <a:cs typeface="Helvetica Neue"/>
              <a:sym typeface="Helvetica Neue"/>
            </a:endParaRPr>
          </a:p>
        </p:txBody>
      </p:sp>
      <p:sp>
        <p:nvSpPr>
          <p:cNvPr id="212" name="Google Shape;212;p33"/>
          <p:cNvSpPr txBox="1"/>
          <p:nvPr/>
        </p:nvSpPr>
        <p:spPr>
          <a:xfrm>
            <a:off x="3657600" y="1422133"/>
            <a:ext cx="4800600" cy="15234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None/>
            </a:pPr>
            <a:endParaRPr sz="1800">
              <a:solidFill>
                <a:srgbClr val="ECAC00"/>
              </a:solidFill>
              <a:latin typeface="Calibri"/>
              <a:ea typeface="Calibri"/>
              <a:cs typeface="Calibri"/>
              <a:sym typeface="Calibri"/>
            </a:endParaRPr>
          </a:p>
        </p:txBody>
      </p:sp>
      <p:pic>
        <p:nvPicPr>
          <p:cNvPr id="213" name="Google Shape;213;p33"/>
          <p:cNvPicPr preferRelativeResize="0"/>
          <p:nvPr/>
        </p:nvPicPr>
        <p:blipFill>
          <a:blip r:embed="rId4">
            <a:alphaModFix/>
          </a:blip>
          <a:stretch>
            <a:fillRect/>
          </a:stretch>
        </p:blipFill>
        <p:spPr>
          <a:xfrm>
            <a:off x="0" y="3250333"/>
            <a:ext cx="1893168" cy="1893168"/>
          </a:xfrm>
          <a:prstGeom prst="rect">
            <a:avLst/>
          </a:prstGeom>
          <a:noFill/>
          <a:ln>
            <a:noFill/>
          </a:ln>
        </p:spPr>
      </p:pic>
      <p:pic>
        <p:nvPicPr>
          <p:cNvPr id="214" name="Google Shape;214;p33"/>
          <p:cNvPicPr preferRelativeResize="0"/>
          <p:nvPr/>
        </p:nvPicPr>
        <p:blipFill>
          <a:blip r:embed="rId5">
            <a:alphaModFix/>
          </a:blip>
          <a:stretch>
            <a:fillRect/>
          </a:stretch>
        </p:blipFill>
        <p:spPr>
          <a:xfrm>
            <a:off x="1893167" y="3250333"/>
            <a:ext cx="1893168" cy="1893168"/>
          </a:xfrm>
          <a:prstGeom prst="rect">
            <a:avLst/>
          </a:prstGeom>
          <a:noFill/>
          <a:ln>
            <a:noFill/>
          </a:ln>
        </p:spPr>
      </p:pic>
      <p:pic>
        <p:nvPicPr>
          <p:cNvPr id="215" name="Google Shape;215;p33"/>
          <p:cNvPicPr preferRelativeResize="0"/>
          <p:nvPr/>
        </p:nvPicPr>
        <p:blipFill>
          <a:blip r:embed="rId6">
            <a:alphaModFix/>
          </a:blip>
          <a:stretch>
            <a:fillRect/>
          </a:stretch>
        </p:blipFill>
        <p:spPr>
          <a:xfrm>
            <a:off x="3786325" y="3250325"/>
            <a:ext cx="2611500" cy="1893175"/>
          </a:xfrm>
          <a:prstGeom prst="rect">
            <a:avLst/>
          </a:prstGeom>
          <a:noFill/>
          <a:ln>
            <a:noFill/>
          </a:ln>
        </p:spPr>
      </p:pic>
      <p:pic>
        <p:nvPicPr>
          <p:cNvPr id="216" name="Google Shape;216;p33"/>
          <p:cNvPicPr preferRelativeResize="0"/>
          <p:nvPr/>
        </p:nvPicPr>
        <p:blipFill>
          <a:blip r:embed="rId7">
            <a:alphaModFix/>
          </a:blip>
          <a:stretch>
            <a:fillRect/>
          </a:stretch>
        </p:blipFill>
        <p:spPr>
          <a:xfrm>
            <a:off x="-7" y="9"/>
            <a:ext cx="3250325" cy="3250325"/>
          </a:xfrm>
          <a:prstGeom prst="rect">
            <a:avLst/>
          </a:prstGeom>
          <a:noFill/>
          <a:ln>
            <a:noFill/>
          </a:ln>
        </p:spPr>
      </p:pic>
      <p:pic>
        <p:nvPicPr>
          <p:cNvPr id="217" name="Google Shape;217;p33"/>
          <p:cNvPicPr preferRelativeResize="0"/>
          <p:nvPr/>
        </p:nvPicPr>
        <p:blipFill>
          <a:blip r:embed="rId8">
            <a:alphaModFix/>
          </a:blip>
          <a:stretch>
            <a:fillRect/>
          </a:stretch>
        </p:blipFill>
        <p:spPr>
          <a:xfrm>
            <a:off x="6397825" y="3250325"/>
            <a:ext cx="2713750" cy="1893175"/>
          </a:xfrm>
          <a:prstGeom prst="rect">
            <a:avLst/>
          </a:prstGeom>
          <a:noFill/>
          <a:ln>
            <a:noFill/>
          </a:ln>
        </p:spPr>
      </p:pic>
      <p:pic>
        <p:nvPicPr>
          <p:cNvPr id="218" name="Google Shape;218;p33"/>
          <p:cNvPicPr preferRelativeResize="0"/>
          <p:nvPr/>
        </p:nvPicPr>
        <p:blipFill rotWithShape="1">
          <a:blip r:embed="rId9">
            <a:alphaModFix/>
          </a:blip>
          <a:srcRect b="14559"/>
          <a:stretch/>
        </p:blipFill>
        <p:spPr>
          <a:xfrm>
            <a:off x="5246050" y="0"/>
            <a:ext cx="1460199" cy="1617950"/>
          </a:xfrm>
          <a:prstGeom prst="rect">
            <a:avLst/>
          </a:prstGeom>
          <a:noFill/>
          <a:ln>
            <a:noFill/>
          </a:ln>
        </p:spPr>
      </p:pic>
      <p:pic>
        <p:nvPicPr>
          <p:cNvPr id="219" name="Google Shape;219;p33"/>
          <p:cNvPicPr preferRelativeResize="0"/>
          <p:nvPr/>
        </p:nvPicPr>
        <p:blipFill>
          <a:blip r:embed="rId10">
            <a:alphaModFix/>
          </a:blip>
          <a:stretch>
            <a:fillRect/>
          </a:stretch>
        </p:blipFill>
        <p:spPr>
          <a:xfrm>
            <a:off x="6706250" y="-1880"/>
            <a:ext cx="2405325" cy="3220531"/>
          </a:xfrm>
          <a:prstGeom prst="rect">
            <a:avLst/>
          </a:prstGeom>
          <a:noFill/>
          <a:ln>
            <a:noFill/>
          </a:ln>
        </p:spPr>
      </p:pic>
      <p:pic>
        <p:nvPicPr>
          <p:cNvPr id="220" name="Google Shape;220;p33"/>
          <p:cNvPicPr preferRelativeResize="0"/>
          <p:nvPr/>
        </p:nvPicPr>
        <p:blipFill>
          <a:blip r:embed="rId11">
            <a:alphaModFix/>
          </a:blip>
          <a:stretch>
            <a:fillRect/>
          </a:stretch>
        </p:blipFill>
        <p:spPr>
          <a:xfrm>
            <a:off x="3250325" y="1506763"/>
            <a:ext cx="3549526" cy="2129974"/>
          </a:xfrm>
          <a:prstGeom prst="rect">
            <a:avLst/>
          </a:prstGeom>
          <a:noFill/>
          <a:ln>
            <a:noFill/>
          </a:ln>
        </p:spPr>
      </p:pic>
      <p:pic>
        <p:nvPicPr>
          <p:cNvPr id="221" name="Google Shape;221;p33"/>
          <p:cNvPicPr preferRelativeResize="0"/>
          <p:nvPr/>
        </p:nvPicPr>
        <p:blipFill rotWithShape="1">
          <a:blip r:embed="rId12">
            <a:alphaModFix/>
          </a:blip>
          <a:srcRect t="26604" b="27077"/>
          <a:stretch/>
        </p:blipFill>
        <p:spPr>
          <a:xfrm>
            <a:off x="3250325" y="0"/>
            <a:ext cx="1995723" cy="1558952"/>
          </a:xfrm>
          <a:prstGeom prst="rect">
            <a:avLst/>
          </a:prstGeom>
          <a:noFill/>
          <a:ln>
            <a:noFill/>
          </a:ln>
        </p:spPr>
      </p:pic>
    </p:spTree>
  </p:cSld>
  <p:clrMapOvr>
    <a:masterClrMapping/>
  </p:clrMapOvr>
  <p:transition xmlns:p14="http://schemas.microsoft.com/office/powerpoint/2010/main" spd="med">
    <p:fade/>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153</Words>
  <Application>Microsoft Macintosh PowerPoint</Application>
  <PresentationFormat>On-screen Show (16:9)</PresentationFormat>
  <Paragraphs>37</Paragraphs>
  <Slides>12</Slides>
  <Notes>12</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12</vt:i4>
      </vt:variant>
    </vt:vector>
  </HeadingPairs>
  <TitlesOfParts>
    <vt:vector size="15" baseType="lpstr">
      <vt:lpstr>Helvetica Neue</vt:lpstr>
      <vt:lpstr>Simple Light</vt:lpstr>
      <vt:lpstr>Office Theme</vt:lpstr>
      <vt:lpstr>PowerPoint Presentation</vt:lpstr>
      <vt:lpstr>PowerPoint Presentation</vt:lpstr>
      <vt:lpstr>          Know No Bounds</vt:lpstr>
      <vt:lpstr>Partnerships</vt:lpstr>
      <vt:lpstr>INTERNAL &amp; EXTERNAL RELATIONSHIP</vt:lpstr>
      <vt:lpstr>               Educational Innovation</vt:lpstr>
      <vt:lpstr>What Makes This Special</vt:lpstr>
      <vt:lpstr>               </vt:lpstr>
      <vt:lpstr>               </vt:lpstr>
      <vt:lpstr>The Root Farm (example)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Heather Alderman</cp:lastModifiedBy>
  <cp:revision>1</cp:revision>
  <dcterms:modified xsi:type="dcterms:W3CDTF">2019-02-12T20:39:23Z</dcterms:modified>
</cp:coreProperties>
</file>