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59" r:id="rId6"/>
    <p:sldId id="271" r:id="rId7"/>
    <p:sldId id="267" r:id="rId8"/>
    <p:sldId id="268" r:id="rId9"/>
    <p:sldId id="261" r:id="rId10"/>
    <p:sldId id="262" r:id="rId11"/>
    <p:sldId id="263" r:id="rId12"/>
    <p:sldId id="264" r:id="rId13"/>
    <p:sldId id="265" r:id="rId14"/>
    <p:sldId id="266" r:id="rId15"/>
    <p:sldId id="269" r:id="rId16"/>
    <p:sldId id="270"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5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673F57A-5A7C-4713-A6B2-C32B893F29D1}" type="datetimeFigureOut">
              <a:rPr lang="en-US" smtClean="0"/>
              <a:t>1/28/18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02A7425-7085-4DDF-8F3A-FCCA3FEBC05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73F57A-5A7C-4713-A6B2-C32B893F29D1}" type="datetimeFigureOut">
              <a:rPr lang="en-US" smtClean="0"/>
              <a:t>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A7425-7085-4DDF-8F3A-FCCA3FEBC0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73F57A-5A7C-4713-A6B2-C32B893F29D1}" type="datetimeFigureOut">
              <a:rPr lang="en-US" smtClean="0"/>
              <a:t>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A7425-7085-4DDF-8F3A-FCCA3FEBC0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73F57A-5A7C-4713-A6B2-C32B893F29D1}" type="datetimeFigureOut">
              <a:rPr lang="en-US" smtClean="0"/>
              <a:t>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A7425-7085-4DDF-8F3A-FCCA3FEBC0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73F57A-5A7C-4713-A6B2-C32B893F29D1}" type="datetimeFigureOut">
              <a:rPr lang="en-US" smtClean="0"/>
              <a:t>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02A7425-7085-4DDF-8F3A-FCCA3FEBC0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73F57A-5A7C-4713-A6B2-C32B893F29D1}" type="datetimeFigureOut">
              <a:rPr lang="en-US" smtClean="0"/>
              <a:t>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A7425-7085-4DDF-8F3A-FCCA3FEBC0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73F57A-5A7C-4713-A6B2-C32B893F29D1}" type="datetimeFigureOut">
              <a:rPr lang="en-US" smtClean="0"/>
              <a:t>1/28/18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2A7425-7085-4DDF-8F3A-FCCA3FEBC0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73F57A-5A7C-4713-A6B2-C32B893F29D1}" type="datetimeFigureOut">
              <a:rPr lang="en-US" smtClean="0"/>
              <a:t>1/28/18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A7425-7085-4DDF-8F3A-FCCA3FEBC0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3F57A-5A7C-4713-A6B2-C32B893F29D1}" type="datetimeFigureOut">
              <a:rPr lang="en-US" smtClean="0"/>
              <a:t>1/28/18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A7425-7085-4DDF-8F3A-FCCA3FEBC0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73F57A-5A7C-4713-A6B2-C32B893F29D1}" type="datetimeFigureOut">
              <a:rPr lang="en-US" smtClean="0"/>
              <a:t>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A7425-7085-4DDF-8F3A-FCCA3FEBC0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73F57A-5A7C-4713-A6B2-C32B893F29D1}" type="datetimeFigureOut">
              <a:rPr lang="en-US" smtClean="0"/>
              <a:t>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A7425-7085-4DDF-8F3A-FCCA3FEBC0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673F57A-5A7C-4713-A6B2-C32B893F29D1}" type="datetimeFigureOut">
              <a:rPr lang="en-US" smtClean="0"/>
              <a:t>1/28/18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02A7425-7085-4DDF-8F3A-FCCA3FEBC05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Facility and Event Management Course Projects</a:t>
            </a:r>
            <a:endParaRPr lang="en-US" dirty="0"/>
          </a:p>
        </p:txBody>
      </p:sp>
      <p:sp>
        <p:nvSpPr>
          <p:cNvPr id="3" name="Subtitle 2"/>
          <p:cNvSpPr>
            <a:spLocks noGrp="1"/>
          </p:cNvSpPr>
          <p:nvPr>
            <p:ph type="subTitle" idx="1"/>
          </p:nvPr>
        </p:nvSpPr>
        <p:spPr/>
        <p:txBody>
          <a:bodyPr>
            <a:normAutofit/>
          </a:bodyPr>
          <a:lstStyle/>
          <a:p>
            <a:pPr algn="ctr"/>
            <a:r>
              <a:rPr lang="en-US" dirty="0" smtClean="0"/>
              <a:t>Bill </a:t>
            </a:r>
            <a:r>
              <a:rPr lang="en-US" dirty="0" err="1" smtClean="0"/>
              <a:t>Nowlan</a:t>
            </a:r>
            <a:r>
              <a:rPr lang="en-US" dirty="0" smtClean="0"/>
              <a:t> </a:t>
            </a:r>
            <a:r>
              <a:rPr lang="en-US" dirty="0" err="1" smtClean="0"/>
              <a:t>EdD</a:t>
            </a:r>
            <a:endParaRPr lang="en-US" dirty="0" smtClean="0"/>
          </a:p>
          <a:p>
            <a:pPr algn="ctr"/>
            <a:r>
              <a:rPr lang="en-US" dirty="0" err="1" smtClean="0"/>
              <a:t>Lasell</a:t>
            </a:r>
            <a:r>
              <a:rPr lang="en-US" dirty="0" smtClean="0"/>
              <a:t> College</a:t>
            </a:r>
          </a:p>
          <a:p>
            <a:pPr algn="ctr"/>
            <a:r>
              <a:rPr lang="en-US" dirty="0" smtClean="0"/>
              <a:t>bnowlan@lasell.edu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Event Management Evaluation</a:t>
            </a:r>
            <a:endParaRPr lang="en-US" dirty="0"/>
          </a:p>
        </p:txBody>
      </p:sp>
      <p:sp>
        <p:nvSpPr>
          <p:cNvPr id="3" name="Content Placeholder 2"/>
          <p:cNvSpPr>
            <a:spLocks noGrp="1"/>
          </p:cNvSpPr>
          <p:nvPr>
            <p:ph idx="1"/>
          </p:nvPr>
        </p:nvSpPr>
        <p:spPr/>
        <p:txBody>
          <a:bodyPr>
            <a:normAutofit fontScale="32500" lnSpcReduction="20000"/>
          </a:bodyPr>
          <a:lstStyle/>
          <a:p>
            <a:r>
              <a:rPr lang="en-US" sz="6200" b="1" u="sng" dirty="0" smtClean="0">
                <a:solidFill>
                  <a:srgbClr val="00B0F0"/>
                </a:solidFill>
              </a:rPr>
              <a:t>EVENT MANAGEMENT EVALUATION</a:t>
            </a:r>
            <a:endParaRPr lang="en-US" sz="6200" dirty="0" smtClean="0">
              <a:solidFill>
                <a:srgbClr val="00B0F0"/>
              </a:solidFill>
            </a:endParaRPr>
          </a:p>
          <a:p>
            <a:r>
              <a:rPr lang="en-US" sz="6200" dirty="0" smtClean="0"/>
              <a:t> </a:t>
            </a:r>
          </a:p>
          <a:p>
            <a:r>
              <a:rPr lang="en-US" sz="6200" dirty="0" smtClean="0"/>
              <a:t>Each student is required to attend an athletic event, either professional, collegiate or high school, and this event should have an attendance of at least 200 people. While at this event, the student should observe various aspects of the event/facility and write responses to the questions listed below for the event/facility. This assignment should be submitted to the drop-box on the course website on </a:t>
            </a:r>
            <a:r>
              <a:rPr lang="en-US" sz="6200" dirty="0" err="1" smtClean="0"/>
              <a:t>Moodle</a:t>
            </a:r>
            <a:r>
              <a:rPr lang="en-US" sz="6200" dirty="0" smtClean="0"/>
              <a:t> for Module 6 by </a:t>
            </a:r>
            <a:r>
              <a:rPr lang="en-US" sz="6200" b="1" dirty="0" smtClean="0"/>
              <a:t>Sunday October 15, 2017.</a:t>
            </a:r>
            <a:endParaRPr lang="en-US" sz="6200" dirty="0" smtClean="0"/>
          </a:p>
          <a:p>
            <a:r>
              <a:rPr lang="en-US" sz="6200" b="1" dirty="0" smtClean="0"/>
              <a:t> </a:t>
            </a:r>
            <a:endParaRPr lang="en-US" sz="6200" dirty="0" smtClean="0"/>
          </a:p>
          <a:p>
            <a:r>
              <a:rPr lang="en-US" sz="6200" b="1" dirty="0" smtClean="0"/>
              <a:t>Be sure to thoroughly explain each of your answers to the following questions for the event you attended:</a:t>
            </a:r>
            <a:endParaRPr lang="en-US" sz="6200" dirty="0" smtClean="0"/>
          </a:p>
          <a:p>
            <a:pPr>
              <a:buNone/>
            </a:pPr>
            <a:endParaRPr lang="en-US" sz="3200" dirty="0" smtClean="0"/>
          </a:p>
          <a:p>
            <a:endParaRPr lang="en-US" sz="3200" dirty="0"/>
          </a:p>
        </p:txBody>
      </p:sp>
    </p:spTree>
  </p:cSld>
  <p:clrMapOvr>
    <a:masterClrMapping/>
  </p:clrMapOvr>
  <p:transition xmlns:p14="http://schemas.microsoft.com/office/powerpoint/2010/mai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sz="6000" dirty="0" smtClean="0"/>
              <a:t> </a:t>
            </a:r>
          </a:p>
          <a:p>
            <a:pPr lvl="0"/>
            <a:r>
              <a:rPr lang="en-US" dirty="0" smtClean="0"/>
              <a:t>Were the accommodations adequate for parking at the event?</a:t>
            </a:r>
          </a:p>
          <a:p>
            <a:pPr lvl="0"/>
            <a:r>
              <a:rPr lang="en-US" dirty="0" smtClean="0"/>
              <a:t>Was purchasing a ticket/admission to the event an easy process?</a:t>
            </a:r>
          </a:p>
          <a:p>
            <a:pPr lvl="0"/>
            <a:r>
              <a:rPr lang="en-US" dirty="0" smtClean="0">
                <a:solidFill>
                  <a:srgbClr val="002060"/>
                </a:solidFill>
              </a:rPr>
              <a:t>Were you screened at all when entering the facility?</a:t>
            </a:r>
          </a:p>
          <a:p>
            <a:pPr lvl="0"/>
            <a:r>
              <a:rPr lang="en-US" dirty="0" smtClean="0">
                <a:solidFill>
                  <a:srgbClr val="002060"/>
                </a:solidFill>
              </a:rPr>
              <a:t>Estimated attendance at the event</a:t>
            </a:r>
          </a:p>
          <a:p>
            <a:pPr lvl="0"/>
            <a:r>
              <a:rPr lang="en-US" dirty="0" smtClean="0">
                <a:solidFill>
                  <a:srgbClr val="FF0000"/>
                </a:solidFill>
              </a:rPr>
              <a:t>Was finding your / a seat easy to do?</a:t>
            </a:r>
          </a:p>
          <a:p>
            <a:pPr lvl="0"/>
            <a:r>
              <a:rPr lang="en-US" dirty="0" smtClean="0">
                <a:solidFill>
                  <a:srgbClr val="FF0000"/>
                </a:solidFill>
              </a:rPr>
              <a:t>Was the seating area clean and comfortable?</a:t>
            </a:r>
          </a:p>
          <a:p>
            <a:pPr lvl="0"/>
            <a:r>
              <a:rPr lang="en-US" dirty="0" smtClean="0">
                <a:solidFill>
                  <a:srgbClr val="FF0000"/>
                </a:solidFill>
              </a:rPr>
              <a:t>Were the concession stands adequate?</a:t>
            </a:r>
          </a:p>
          <a:p>
            <a:pPr lvl="0"/>
            <a:r>
              <a:rPr lang="en-US" dirty="0" smtClean="0">
                <a:solidFill>
                  <a:srgbClr val="00B050"/>
                </a:solidFill>
              </a:rPr>
              <a:t>Were the bathrooms clean and adequate?</a:t>
            </a:r>
          </a:p>
          <a:p>
            <a:pPr lvl="0"/>
            <a:r>
              <a:rPr lang="en-US" dirty="0" smtClean="0">
                <a:solidFill>
                  <a:srgbClr val="00B050"/>
                </a:solidFill>
              </a:rPr>
              <a:t>Was the air temperature inside of the facility comfortable?</a:t>
            </a:r>
          </a:p>
          <a:p>
            <a:pPr lvl="0"/>
            <a:r>
              <a:rPr lang="en-US" dirty="0" smtClean="0">
                <a:solidFill>
                  <a:srgbClr val="00B050"/>
                </a:solidFill>
              </a:rPr>
              <a:t>Were the scoreboards and signage adequate?</a:t>
            </a:r>
          </a:p>
          <a:p>
            <a:pPr lvl="0"/>
            <a:r>
              <a:rPr lang="en-US" dirty="0" smtClean="0">
                <a:solidFill>
                  <a:srgbClr val="FFC000"/>
                </a:solidFill>
              </a:rPr>
              <a:t>Were the public address system / acoustics adequate?</a:t>
            </a:r>
          </a:p>
          <a:p>
            <a:pPr lvl="0"/>
            <a:r>
              <a:rPr lang="en-US" dirty="0" smtClean="0">
                <a:solidFill>
                  <a:srgbClr val="FFC000"/>
                </a:solidFill>
              </a:rPr>
              <a:t>Was there adequate security at the event?</a:t>
            </a:r>
          </a:p>
          <a:p>
            <a:pPr lvl="0"/>
            <a:r>
              <a:rPr lang="en-US" dirty="0" smtClean="0">
                <a:solidFill>
                  <a:srgbClr val="FFC000"/>
                </a:solidFill>
              </a:rPr>
              <a:t>Was there adequate staff to assist with any problems that developed?</a:t>
            </a:r>
          </a:p>
          <a:p>
            <a:pPr lvl="0"/>
            <a:r>
              <a:rPr lang="en-US" dirty="0" smtClean="0"/>
              <a:t>Were people working for the facility identified with uniforms or specialized clothing?</a:t>
            </a:r>
          </a:p>
          <a:p>
            <a:pPr lvl="0"/>
            <a:r>
              <a:rPr lang="en-US" dirty="0" smtClean="0"/>
              <a:t>Were you treated properly by all of the staff of the facility?</a:t>
            </a:r>
          </a:p>
          <a:p>
            <a:pPr lvl="0"/>
            <a:r>
              <a:rPr lang="en-US" dirty="0" smtClean="0"/>
              <a:t>Identify any suggestions you have to make an event run smoother and more successfully at this facility.</a:t>
            </a:r>
          </a:p>
          <a:p>
            <a:endParaRPr lang="en-US" dirty="0"/>
          </a:p>
        </p:txBody>
      </p:sp>
    </p:spTree>
  </p:cSld>
  <p:clrMapOvr>
    <a:masterClrMapping/>
  </p:clrMapOvr>
  <p:transition xmlns:p14="http://schemas.microsoft.com/office/powerpoint/2010/mai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Design Project</a:t>
            </a:r>
            <a:endParaRPr lang="en-US" dirty="0"/>
          </a:p>
        </p:txBody>
      </p:sp>
      <p:sp>
        <p:nvSpPr>
          <p:cNvPr id="3" name="Content Placeholder 2"/>
          <p:cNvSpPr>
            <a:spLocks noGrp="1"/>
          </p:cNvSpPr>
          <p:nvPr>
            <p:ph idx="1"/>
          </p:nvPr>
        </p:nvSpPr>
        <p:spPr/>
        <p:txBody>
          <a:bodyPr>
            <a:normAutofit fontScale="32500" lnSpcReduction="20000"/>
          </a:bodyPr>
          <a:lstStyle/>
          <a:p>
            <a:r>
              <a:rPr lang="en-US" b="1" u="sng" dirty="0" smtClean="0"/>
              <a:t>FACILITY COURSE PROJECT</a:t>
            </a:r>
            <a:endParaRPr lang="en-US" dirty="0" smtClean="0"/>
          </a:p>
          <a:p>
            <a:r>
              <a:rPr lang="en-US" b="1" dirty="0" smtClean="0"/>
              <a:t> </a:t>
            </a:r>
            <a:endParaRPr lang="en-US" dirty="0" smtClean="0"/>
          </a:p>
          <a:p>
            <a:r>
              <a:rPr lang="en-US" sz="4500" dirty="0" smtClean="0">
                <a:solidFill>
                  <a:srgbClr val="C00000"/>
                </a:solidFill>
              </a:rPr>
              <a:t>You and your partner will be working together to create a new sports facility of your choice. You will decide as a team which components of the project each member of the team will be responsible for. You will be required to complete the necessary research to help you formulate your plan for your facility. Depending upon the type of facility you choose to create, you should research similar types of facilities, and specifically the various components that you will be working on. </a:t>
            </a:r>
          </a:p>
          <a:p>
            <a:r>
              <a:rPr lang="en-US" sz="4500" dirty="0" smtClean="0"/>
              <a:t> </a:t>
            </a:r>
          </a:p>
          <a:p>
            <a:r>
              <a:rPr lang="en-US" sz="4500" dirty="0" smtClean="0">
                <a:solidFill>
                  <a:srgbClr val="FFFF00"/>
                </a:solidFill>
              </a:rPr>
              <a:t>This project will be the culmination of the work that we do during the semester, along with the independent research and work that you will complete. Since this project is taking the place of a final exam, it accounts for a significant portion of your final grade. Consequently, I expect a significant amount of time and energy to be put towards this project. The course will also end with all groups giving a 5 – 10 minute presentation to the class about your facility. Appropriate power point, poster, or other audio-visual aids will be an important component of this presentation. Each member of the group will be responsible for presenting the information about the various components of the project that they were individually responsible for. </a:t>
            </a:r>
          </a:p>
          <a:p>
            <a:r>
              <a:rPr lang="en-US" sz="4500" dirty="0" smtClean="0"/>
              <a:t> </a:t>
            </a:r>
          </a:p>
          <a:p>
            <a:r>
              <a:rPr lang="en-US" dirty="0" smtClean="0"/>
              <a:t>	</a:t>
            </a:r>
            <a:r>
              <a:rPr lang="en-US" b="1" dirty="0" smtClean="0"/>
              <a:t>DUE DATE:	WEDNESDAY JANUARY 31, 2018</a:t>
            </a:r>
            <a:endParaRPr lang="en-US" dirty="0" smtClean="0"/>
          </a:p>
          <a:p>
            <a:pPr lvl="0"/>
            <a:r>
              <a:rPr lang="en-US" dirty="0" smtClean="0"/>
              <a:t>Team name</a:t>
            </a:r>
          </a:p>
          <a:p>
            <a:pPr lvl="0"/>
            <a:r>
              <a:rPr lang="en-US" dirty="0" smtClean="0"/>
              <a:t>Team members</a:t>
            </a:r>
          </a:p>
          <a:p>
            <a:pPr lvl="0"/>
            <a:r>
              <a:rPr lang="en-US" dirty="0" smtClean="0"/>
              <a:t>Individual Responsibilities</a:t>
            </a:r>
          </a:p>
          <a:p>
            <a:r>
              <a:rPr lang="en-US" dirty="0" smtClean="0"/>
              <a:t> </a:t>
            </a:r>
          </a:p>
          <a:p>
            <a:r>
              <a:rPr lang="en-US" b="1" dirty="0" smtClean="0"/>
              <a:t>FINAL PROJECT DUE DATE:	PP: Wednesday April 25	Paper: Monday April 30</a:t>
            </a:r>
            <a:endParaRPr lang="en-US" dirty="0" smtClean="0"/>
          </a:p>
          <a:p>
            <a:r>
              <a:rPr lang="en-US" dirty="0" smtClean="0"/>
              <a:t> </a:t>
            </a:r>
          </a:p>
        </p:txBody>
      </p:sp>
    </p:spTree>
  </p:cSld>
  <p:clrMapOvr>
    <a:masterClrMapping/>
  </p:clrMapOvr>
  <p:transition xmlns:p14="http://schemas.microsoft.com/office/powerpoint/2010/main">
    <p:wheel spokes="2"/>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Each section of this project should contain a written explanation with proper APA citing of the sources of the information you researched pertaining to each individual component. The written project that will be handed in should also contain a bibliography with all of you r sources of information. Also any </a:t>
            </a:r>
            <a:r>
              <a:rPr lang="en-US" b="1" dirty="0" smtClean="0"/>
              <a:t>diagrams or drawings</a:t>
            </a:r>
            <a:r>
              <a:rPr lang="en-US" dirty="0" smtClean="0"/>
              <a:t> should be included to help to explain each component of the facility. The final project should contain:</a:t>
            </a:r>
          </a:p>
          <a:p>
            <a:pPr lvl="0"/>
            <a:r>
              <a:rPr lang="en-US" dirty="0" smtClean="0">
                <a:solidFill>
                  <a:srgbClr val="FFFF00"/>
                </a:solidFill>
              </a:rPr>
              <a:t>Type of facility with facility name and approximate size</a:t>
            </a:r>
          </a:p>
          <a:p>
            <a:pPr lvl="0"/>
            <a:r>
              <a:rPr lang="en-US" dirty="0" smtClean="0">
                <a:solidFill>
                  <a:srgbClr val="002060"/>
                </a:solidFill>
              </a:rPr>
              <a:t>Mission statement</a:t>
            </a:r>
          </a:p>
          <a:p>
            <a:pPr lvl="0"/>
            <a:r>
              <a:rPr lang="en-US" dirty="0" smtClean="0">
                <a:solidFill>
                  <a:srgbClr val="FFC000"/>
                </a:solidFill>
              </a:rPr>
              <a:t>Approximate location of the facility (on-campus, in city, etc)</a:t>
            </a:r>
          </a:p>
          <a:p>
            <a:pPr lvl="0"/>
            <a:r>
              <a:rPr lang="en-US" dirty="0" smtClean="0">
                <a:solidFill>
                  <a:srgbClr val="00B0F0"/>
                </a:solidFill>
              </a:rPr>
              <a:t>The parking that will be available</a:t>
            </a:r>
          </a:p>
          <a:p>
            <a:pPr lvl="0"/>
            <a:r>
              <a:rPr lang="en-US" dirty="0" smtClean="0">
                <a:solidFill>
                  <a:srgbClr val="C00000"/>
                </a:solidFill>
              </a:rPr>
              <a:t>Estimated cost of the facility</a:t>
            </a:r>
          </a:p>
        </p:txBody>
      </p:sp>
    </p:spTree>
  </p:cSld>
  <p:clrMapOvr>
    <a:masterClrMapping/>
  </p:clrMapOvr>
  <p:transition xmlns:p14="http://schemas.microsoft.com/office/powerpoint/2010/mai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r>
              <a:rPr lang="en-US" dirty="0" smtClean="0">
                <a:solidFill>
                  <a:srgbClr val="C00000"/>
                </a:solidFill>
              </a:rPr>
              <a:t>Components of the facility</a:t>
            </a:r>
          </a:p>
          <a:p>
            <a:pPr lvl="1"/>
            <a:r>
              <a:rPr lang="en-US" dirty="0" smtClean="0"/>
              <a:t>Courts, fields, rooms (locker, fitness, AT, etc.)</a:t>
            </a:r>
          </a:p>
          <a:p>
            <a:pPr lvl="1"/>
            <a:r>
              <a:rPr lang="en-US" dirty="0" smtClean="0"/>
              <a:t>Flooring/surface for each area (costs)</a:t>
            </a:r>
          </a:p>
          <a:p>
            <a:pPr lvl="1"/>
            <a:r>
              <a:rPr lang="en-US" dirty="0" smtClean="0"/>
              <a:t>Equipment in each area (costs)</a:t>
            </a:r>
          </a:p>
          <a:p>
            <a:pPr lvl="1"/>
            <a:r>
              <a:rPr lang="en-US" dirty="0" smtClean="0"/>
              <a:t>Lighting in Foot-Candles for each area (costs)</a:t>
            </a:r>
          </a:p>
          <a:p>
            <a:pPr lvl="1"/>
            <a:r>
              <a:rPr lang="en-US" dirty="0" smtClean="0"/>
              <a:t>Size of each area</a:t>
            </a:r>
          </a:p>
          <a:p>
            <a:pPr lvl="1"/>
            <a:r>
              <a:rPr lang="en-US" dirty="0" smtClean="0"/>
              <a:t>Types of Seating (Estimated crowd sizes)</a:t>
            </a:r>
          </a:p>
          <a:p>
            <a:pPr lvl="1"/>
            <a:r>
              <a:rPr lang="en-US" dirty="0" smtClean="0"/>
              <a:t>Any scoreboards that will be installed (costs)</a:t>
            </a:r>
          </a:p>
          <a:p>
            <a:pPr lvl="0"/>
            <a:r>
              <a:rPr lang="en-US" dirty="0" smtClean="0">
                <a:solidFill>
                  <a:srgbClr val="00B050"/>
                </a:solidFill>
              </a:rPr>
              <a:t>Types of events to be hosted in your facility (school, community, etc)</a:t>
            </a:r>
          </a:p>
          <a:p>
            <a:pPr lvl="0"/>
            <a:r>
              <a:rPr lang="en-US" dirty="0" smtClean="0">
                <a:solidFill>
                  <a:srgbClr val="FFFF00"/>
                </a:solidFill>
              </a:rPr>
              <a:t>Concessions</a:t>
            </a:r>
          </a:p>
          <a:p>
            <a:pPr lvl="1"/>
            <a:r>
              <a:rPr lang="en-US" dirty="0" smtClean="0">
                <a:solidFill>
                  <a:srgbClr val="FFFF00"/>
                </a:solidFill>
              </a:rPr>
              <a:t>Size, type (own or outsourced)</a:t>
            </a:r>
          </a:p>
          <a:p>
            <a:pPr lvl="0"/>
            <a:r>
              <a:rPr lang="en-US" dirty="0" smtClean="0">
                <a:solidFill>
                  <a:srgbClr val="0070C0"/>
                </a:solidFill>
              </a:rPr>
              <a:t>Landscaping around your facility</a:t>
            </a:r>
          </a:p>
          <a:p>
            <a:pPr lvl="0"/>
            <a:r>
              <a:rPr lang="en-US" dirty="0" smtClean="0">
                <a:solidFill>
                  <a:srgbClr val="FF0000"/>
                </a:solidFill>
              </a:rPr>
              <a:t>Maintenance schedule for your facility</a:t>
            </a:r>
          </a:p>
          <a:p>
            <a:pPr lvl="0"/>
            <a:r>
              <a:rPr lang="en-US" dirty="0" smtClean="0">
                <a:solidFill>
                  <a:srgbClr val="002060"/>
                </a:solidFill>
              </a:rPr>
              <a:t>Security for the facility</a:t>
            </a:r>
          </a:p>
          <a:p>
            <a:pPr lvl="1"/>
            <a:r>
              <a:rPr lang="en-US" dirty="0" smtClean="0">
                <a:solidFill>
                  <a:srgbClr val="002060"/>
                </a:solidFill>
              </a:rPr>
              <a:t>Normal and Event  (own or outsource)</a:t>
            </a:r>
          </a:p>
          <a:p>
            <a:r>
              <a:rPr lang="en-US" dirty="0" smtClean="0"/>
              <a:t>***Consider the competition and the feasibility of your facility and remember to </a:t>
            </a:r>
            <a:r>
              <a:rPr lang="en-US" b="1" dirty="0" smtClean="0"/>
              <a:t>research</a:t>
            </a:r>
            <a:r>
              <a:rPr lang="en-US" dirty="0" smtClean="0"/>
              <a:t> the specific topics</a:t>
            </a:r>
          </a:p>
          <a:p>
            <a:endParaRPr lang="en-US" dirty="0"/>
          </a:p>
        </p:txBody>
      </p:sp>
    </p:spTree>
  </p:cSld>
  <p:clrMapOvr>
    <a:masterClrMapping/>
  </p:clrMapOvr>
  <p:transition xmlns:p14="http://schemas.microsoft.com/office/powerpoint/2010/main">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Design Project</a:t>
            </a:r>
            <a:endParaRPr lang="en-US" dirty="0"/>
          </a:p>
        </p:txBody>
      </p:sp>
      <p:sp>
        <p:nvSpPr>
          <p:cNvPr id="3" name="Content Placeholder 2"/>
          <p:cNvSpPr>
            <a:spLocks noGrp="1"/>
          </p:cNvSpPr>
          <p:nvPr>
            <p:ph idx="1"/>
          </p:nvPr>
        </p:nvSpPr>
        <p:spPr/>
        <p:txBody>
          <a:bodyPr>
            <a:normAutofit fontScale="47500" lnSpcReduction="20000"/>
          </a:bodyPr>
          <a:lstStyle/>
          <a:p>
            <a:r>
              <a:rPr lang="en-US" b="1" u="sng" dirty="0" smtClean="0"/>
              <a:t>EVENT COURSE PROJECT</a:t>
            </a:r>
            <a:endParaRPr lang="en-US" dirty="0" smtClean="0"/>
          </a:p>
          <a:p>
            <a:r>
              <a:rPr lang="en-US" b="1" dirty="0" smtClean="0"/>
              <a:t> </a:t>
            </a:r>
            <a:endParaRPr lang="en-US" dirty="0" smtClean="0"/>
          </a:p>
          <a:p>
            <a:r>
              <a:rPr lang="en-US" dirty="0" smtClean="0">
                <a:solidFill>
                  <a:srgbClr val="002060"/>
                </a:solidFill>
              </a:rPr>
              <a:t>You and your partner will be working together to create a new sports event of your choice, that will host at least 5000 people. You will decide as a team which components of the project each member of the team will be responsible for. You will be required to complete the necessary research to help you formulate your plan for your event. Depending upon the type of event you choose to create, you should research similar types of events, and specifically the various components that you will be working on. Remember to use the critical steps of Assess, Plan, Manage, and Control.</a:t>
            </a:r>
          </a:p>
          <a:p>
            <a:r>
              <a:rPr lang="en-US" dirty="0" smtClean="0"/>
              <a:t> </a:t>
            </a:r>
          </a:p>
          <a:p>
            <a:r>
              <a:rPr lang="en-US" dirty="0" smtClean="0">
                <a:solidFill>
                  <a:srgbClr val="FFC000"/>
                </a:solidFill>
              </a:rPr>
              <a:t>This project will be the culmination of the work that we do during the semester, along with the independent research and work that you will complete. Since this project is taking the place of a final exam, it accounts for a significant portion of your final grade. Consequently, I expect a significant amount of time and energy to be put towards this project. The course will also end with all groups giving a 5 – 10 minute presentation to the class about your facility. Appropriate power point, poster, or other audio-visual aids will be an important component of this presentation. Each member of the group will be responsible for presenting the information about the various components of the project that they were individually responsible for. </a:t>
            </a:r>
          </a:p>
          <a:p>
            <a:r>
              <a:rPr lang="en-US" dirty="0" smtClean="0">
                <a:solidFill>
                  <a:srgbClr val="FFC000"/>
                </a:solidFill>
              </a:rPr>
              <a:t> </a:t>
            </a:r>
          </a:p>
          <a:p>
            <a:r>
              <a:rPr lang="en-US" dirty="0" smtClean="0"/>
              <a:t>	</a:t>
            </a:r>
            <a:r>
              <a:rPr lang="en-US" b="1" dirty="0" smtClean="0"/>
              <a:t>DUE DATE:	WEDNESDAY JANUARY 31, 2018</a:t>
            </a:r>
            <a:endParaRPr lang="en-US" dirty="0" smtClean="0"/>
          </a:p>
          <a:p>
            <a:pPr lvl="0"/>
            <a:r>
              <a:rPr lang="en-US" dirty="0" smtClean="0"/>
              <a:t>Team name</a:t>
            </a:r>
          </a:p>
          <a:p>
            <a:pPr lvl="0"/>
            <a:r>
              <a:rPr lang="en-US" dirty="0" smtClean="0"/>
              <a:t>Team members</a:t>
            </a:r>
          </a:p>
          <a:p>
            <a:pPr lvl="0"/>
            <a:r>
              <a:rPr lang="en-US" dirty="0" smtClean="0"/>
              <a:t>Individual Responsibilities</a:t>
            </a:r>
          </a:p>
          <a:p>
            <a:r>
              <a:rPr lang="en-US" dirty="0" smtClean="0"/>
              <a:t> </a:t>
            </a:r>
          </a:p>
          <a:p>
            <a:r>
              <a:rPr lang="en-US" b="1" dirty="0" smtClean="0"/>
              <a:t>FINAL PROJECT DUE DATE:	PP: Wednesday April 25	Paper: Monday April 30</a:t>
            </a:r>
            <a:endParaRPr lang="en-US" dirty="0" smtClean="0"/>
          </a:p>
          <a:p>
            <a:r>
              <a:rPr lang="en-US" dirty="0" smtClean="0"/>
              <a:t> </a:t>
            </a:r>
          </a:p>
          <a:p>
            <a:endParaRPr lang="en-US" dirty="0"/>
          </a:p>
        </p:txBody>
      </p:sp>
    </p:spTree>
  </p:cSld>
  <p:clrMapOvr>
    <a:masterClrMapping/>
  </p:clrMapOvr>
  <p:transition xmlns:p14="http://schemas.microsoft.com/office/powerpoint/2010/mai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sz="3500" dirty="0" smtClean="0"/>
              <a:t>Each section of this project should contain a written explanation with proper APA citing of the sources of the information you researched pertaining to each individual component. The written project that will be handed in should also contain a bibliography with all of your sources of information. Also any </a:t>
            </a:r>
            <a:r>
              <a:rPr lang="en-US" sz="3500" b="1" dirty="0" smtClean="0"/>
              <a:t>diagrams or drawings</a:t>
            </a:r>
            <a:r>
              <a:rPr lang="en-US" sz="3500" dirty="0" smtClean="0"/>
              <a:t> should be included to help to explain each component of the event. The final project should contain:</a:t>
            </a:r>
          </a:p>
          <a:p>
            <a:r>
              <a:rPr lang="en-US" sz="3500" dirty="0" smtClean="0"/>
              <a:t> </a:t>
            </a:r>
          </a:p>
          <a:p>
            <a:r>
              <a:rPr lang="en-US" b="1" dirty="0" smtClean="0">
                <a:solidFill>
                  <a:srgbClr val="002060"/>
                </a:solidFill>
              </a:rPr>
              <a:t>Be sure to answer the following questions:</a:t>
            </a:r>
            <a:endParaRPr lang="en-US" dirty="0" smtClean="0">
              <a:solidFill>
                <a:srgbClr val="002060"/>
              </a:solidFill>
            </a:endParaRPr>
          </a:p>
          <a:p>
            <a:r>
              <a:rPr lang="en-US" dirty="0" smtClean="0">
                <a:solidFill>
                  <a:srgbClr val="002060"/>
                </a:solidFill>
              </a:rPr>
              <a:t> </a:t>
            </a:r>
          </a:p>
          <a:p>
            <a:r>
              <a:rPr lang="en-US" dirty="0" smtClean="0">
                <a:solidFill>
                  <a:srgbClr val="002060"/>
                </a:solidFill>
              </a:rPr>
              <a:t>Where will the event take place?	What type of event is it?	Who is participating in the event?</a:t>
            </a:r>
          </a:p>
          <a:p>
            <a:r>
              <a:rPr lang="en-US" dirty="0" smtClean="0">
                <a:solidFill>
                  <a:srgbClr val="002060"/>
                </a:solidFill>
              </a:rPr>
              <a:t>What types of people will attend this event?					-entertainment   - performers</a:t>
            </a:r>
          </a:p>
          <a:p>
            <a:r>
              <a:rPr lang="en-US" dirty="0" smtClean="0">
                <a:solidFill>
                  <a:srgbClr val="002060"/>
                </a:solidFill>
              </a:rPr>
              <a:t>What are the special safety and security considerations?	What resources do you have to manage the risks?</a:t>
            </a:r>
          </a:p>
          <a:p>
            <a:r>
              <a:rPr lang="en-US" dirty="0" smtClean="0">
                <a:solidFill>
                  <a:srgbClr val="002060"/>
                </a:solidFill>
              </a:rPr>
              <a:t>What personnel will you have to work during the event?</a:t>
            </a:r>
          </a:p>
          <a:p>
            <a:r>
              <a:rPr lang="en-US" b="1" dirty="0" smtClean="0">
                <a:solidFill>
                  <a:srgbClr val="002060"/>
                </a:solidFill>
              </a:rPr>
              <a:t> </a:t>
            </a:r>
            <a:endParaRPr lang="en-US" dirty="0" smtClean="0">
              <a:solidFill>
                <a:srgbClr val="002060"/>
              </a:solidFill>
            </a:endParaRPr>
          </a:p>
          <a:p>
            <a:r>
              <a:rPr lang="en-US" b="1" dirty="0" smtClean="0"/>
              <a:t>Be sure to discuss the following:</a:t>
            </a:r>
            <a:endParaRPr lang="en-US" dirty="0" smtClean="0"/>
          </a:p>
          <a:p>
            <a:r>
              <a:rPr lang="en-US" dirty="0" smtClean="0">
                <a:solidFill>
                  <a:srgbClr val="FF0000"/>
                </a:solidFill>
              </a:rPr>
              <a:t>		</a:t>
            </a:r>
          </a:p>
          <a:p>
            <a:r>
              <a:rPr lang="en-US" dirty="0" smtClean="0">
                <a:solidFill>
                  <a:srgbClr val="FF0000"/>
                </a:solidFill>
              </a:rPr>
              <a:t>Crowd management tactics		Legal issues you will face during the event</a:t>
            </a:r>
          </a:p>
          <a:p>
            <a:r>
              <a:rPr lang="en-US" dirty="0" smtClean="0">
                <a:solidFill>
                  <a:srgbClr val="FF0000"/>
                </a:solidFill>
              </a:rPr>
              <a:t>Who will be the members of your EMR team		Security team members</a:t>
            </a:r>
          </a:p>
          <a:p>
            <a:r>
              <a:rPr lang="en-US" dirty="0" smtClean="0">
                <a:solidFill>
                  <a:srgbClr val="FF0000"/>
                </a:solidFill>
              </a:rPr>
              <a:t>Concessions offered during the event       - Costs	- variety	- outsourced?</a:t>
            </a:r>
          </a:p>
          <a:p>
            <a:r>
              <a:rPr lang="en-US" dirty="0" smtClean="0">
                <a:solidFill>
                  <a:srgbClr val="FF0000"/>
                </a:solidFill>
              </a:rPr>
              <a:t>Risk Plan/EAP if something should happen during the event</a:t>
            </a:r>
          </a:p>
          <a:p>
            <a:r>
              <a:rPr lang="en-US" dirty="0" smtClean="0">
                <a:solidFill>
                  <a:srgbClr val="FF0000"/>
                </a:solidFill>
              </a:rPr>
              <a:t>Cost of attending the event</a:t>
            </a:r>
          </a:p>
          <a:p>
            <a:r>
              <a:rPr lang="en-US" dirty="0" smtClean="0">
                <a:solidFill>
                  <a:srgbClr val="FF0000"/>
                </a:solidFill>
              </a:rPr>
              <a:t>Parking considerations during the event</a:t>
            </a:r>
          </a:p>
          <a:p>
            <a:r>
              <a:rPr lang="en-US" dirty="0" smtClean="0">
                <a:solidFill>
                  <a:srgbClr val="FF0000"/>
                </a:solidFill>
              </a:rPr>
              <a:t>Community/Corporate partners</a:t>
            </a:r>
          </a:p>
          <a:p>
            <a:r>
              <a:rPr lang="en-US" dirty="0" smtClean="0">
                <a:solidFill>
                  <a:srgbClr val="FF0000"/>
                </a:solidFill>
              </a:rPr>
              <a:t>Sponsors</a:t>
            </a:r>
          </a:p>
          <a:p>
            <a:r>
              <a:rPr lang="en-US" dirty="0" smtClean="0">
                <a:solidFill>
                  <a:srgbClr val="FF0000"/>
                </a:solidFill>
              </a:rPr>
              <a:t>Mission Statement</a:t>
            </a:r>
          </a:p>
          <a:p>
            <a:r>
              <a:rPr lang="en-US" dirty="0" smtClean="0"/>
              <a:t> </a:t>
            </a:r>
          </a:p>
          <a:p>
            <a:r>
              <a:rPr lang="en-US" dirty="0" smtClean="0"/>
              <a:t>***Consider the competition and the feasibility of your event and remember to </a:t>
            </a:r>
            <a:r>
              <a:rPr lang="en-US" b="1" dirty="0" smtClean="0"/>
              <a:t>research</a:t>
            </a:r>
            <a:r>
              <a:rPr lang="en-US" dirty="0" smtClean="0"/>
              <a:t> the specific topics</a:t>
            </a:r>
          </a:p>
          <a:p>
            <a:endParaRPr lang="en-US" dirty="0"/>
          </a:p>
        </p:txBody>
      </p:sp>
    </p:spTree>
  </p:cSld>
  <p:clrMapOvr>
    <a:masterClrMapping/>
  </p:clrMapOvr>
  <p:transition xmlns:p14="http://schemas.microsoft.com/office/powerpoint/2010/main">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Sport Venue Evaluation Project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Each student will research a major sport venue and evaluate the design, construction, and amenities of the facility. Appropriate facilities include those for colleges and universities, professional sport facilities (even international), and/or community or state recreational facilities. You must submit the venue that you will be researching in Module 2 and the full project in Module 7. If too many people choose a particular facility they will be told that they must choose another facility, with this based upon the time at which the venue choice was submitted.</a:t>
            </a:r>
          </a:p>
          <a:p>
            <a:r>
              <a:rPr lang="en-US" dirty="0" smtClean="0"/>
              <a:t> </a:t>
            </a:r>
          </a:p>
          <a:p>
            <a:r>
              <a:rPr lang="en-US" b="1" dirty="0" smtClean="0"/>
              <a:t>Facility Evaluations should include the following:</a:t>
            </a:r>
            <a:endParaRPr lang="en-US" dirty="0" smtClean="0"/>
          </a:p>
          <a:p>
            <a:pPr lvl="0"/>
            <a:r>
              <a:rPr lang="en-US" dirty="0" smtClean="0">
                <a:solidFill>
                  <a:srgbClr val="FF0000"/>
                </a:solidFill>
              </a:rPr>
              <a:t>A detailed list of the events that occur at the facility</a:t>
            </a:r>
          </a:p>
          <a:p>
            <a:pPr lvl="0"/>
            <a:r>
              <a:rPr lang="en-US" dirty="0" smtClean="0">
                <a:solidFill>
                  <a:srgbClr val="FF0000"/>
                </a:solidFill>
              </a:rPr>
              <a:t>A detailed inventory of the facility (activity areas, storage, locker rooms, etc)</a:t>
            </a:r>
          </a:p>
          <a:p>
            <a:pPr lvl="0"/>
            <a:r>
              <a:rPr lang="en-US" dirty="0" smtClean="0">
                <a:solidFill>
                  <a:srgbClr val="FFFF00"/>
                </a:solidFill>
              </a:rPr>
              <a:t>A floor plan of the facility including arrangements for a variety of events</a:t>
            </a:r>
          </a:p>
          <a:p>
            <a:pPr lvl="0"/>
            <a:r>
              <a:rPr lang="en-US" dirty="0" smtClean="0">
                <a:solidFill>
                  <a:srgbClr val="FFFF00"/>
                </a:solidFill>
              </a:rPr>
              <a:t>A detailed inventory of seating levels and luxury suites, including seating capacity for each type of seating and yearly attendance figures</a:t>
            </a:r>
          </a:p>
          <a:p>
            <a:pPr lvl="0"/>
            <a:r>
              <a:rPr lang="en-US" dirty="0" smtClean="0">
                <a:solidFill>
                  <a:srgbClr val="002060"/>
                </a:solidFill>
              </a:rPr>
              <a:t>Individual game and season ticket prices for each seating area</a:t>
            </a:r>
          </a:p>
          <a:p>
            <a:pPr lvl="0"/>
            <a:r>
              <a:rPr lang="en-US" dirty="0" smtClean="0">
                <a:solidFill>
                  <a:srgbClr val="002060"/>
                </a:solidFill>
              </a:rPr>
              <a:t>A listing of concession areas in the facility and what types of food are sold during events</a:t>
            </a:r>
          </a:p>
        </p:txBody>
      </p:sp>
    </p:spTree>
  </p:cSld>
  <p:clrMapOvr>
    <a:masterClrMapping/>
  </p:clrMapOvr>
  <p:transition xmlns:p14="http://schemas.microsoft.com/office/powerpoint/2010/main">
    <p:comb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r>
              <a:rPr lang="en-US" dirty="0" smtClean="0">
                <a:solidFill>
                  <a:srgbClr val="FFFF00"/>
                </a:solidFill>
              </a:rPr>
              <a:t>Describe the process of obtaining the naming rights for the facility including how much the facility is receiving for this right.</a:t>
            </a:r>
          </a:p>
          <a:p>
            <a:pPr lvl="0"/>
            <a:r>
              <a:rPr lang="en-US" dirty="0" smtClean="0">
                <a:solidFill>
                  <a:srgbClr val="FFFF00"/>
                </a:solidFill>
              </a:rPr>
              <a:t>A history of how the facility was financed and built, and the construction time to complete it.</a:t>
            </a:r>
          </a:p>
          <a:p>
            <a:pPr lvl="0"/>
            <a:r>
              <a:rPr lang="en-US" dirty="0" smtClean="0">
                <a:solidFill>
                  <a:srgbClr val="002060"/>
                </a:solidFill>
              </a:rPr>
              <a:t>A list of any renovations that have occurred within the facility since it opened.</a:t>
            </a:r>
          </a:p>
          <a:p>
            <a:pPr lvl="0"/>
            <a:r>
              <a:rPr lang="en-US" dirty="0" smtClean="0">
                <a:solidFill>
                  <a:srgbClr val="002060"/>
                </a:solidFill>
              </a:rPr>
              <a:t>The major advertisers with signage in the facility</a:t>
            </a:r>
          </a:p>
          <a:p>
            <a:r>
              <a:rPr lang="en-US" dirty="0" smtClean="0">
                <a:solidFill>
                  <a:srgbClr val="002060"/>
                </a:solidFill>
              </a:rPr>
              <a:t> </a:t>
            </a:r>
          </a:p>
          <a:p>
            <a:r>
              <a:rPr lang="en-US" b="1" dirty="0" smtClean="0"/>
              <a:t>Assignment Requirements</a:t>
            </a:r>
            <a:endParaRPr lang="en-US" dirty="0" smtClean="0"/>
          </a:p>
          <a:p>
            <a:pPr lvl="0"/>
            <a:r>
              <a:rPr lang="en-US" dirty="0" smtClean="0"/>
              <a:t>Submit the venue you will be researching in Module 2.</a:t>
            </a:r>
          </a:p>
          <a:p>
            <a:pPr lvl="0"/>
            <a:r>
              <a:rPr lang="en-US" dirty="0" smtClean="0"/>
              <a:t>Each of these elements should be a subsection of the assignment. Designate them in bold face print or on a new page for each</a:t>
            </a:r>
          </a:p>
          <a:p>
            <a:pPr lvl="0"/>
            <a:r>
              <a:rPr lang="en-US" dirty="0" smtClean="0"/>
              <a:t>Assignment should be a minimum of 5 pages up to whatever it takes you to complete the assignment thoroughly</a:t>
            </a:r>
          </a:p>
          <a:p>
            <a:pPr lvl="0"/>
            <a:r>
              <a:rPr lang="en-US" dirty="0" smtClean="0"/>
              <a:t>This project should be double-spaced and written in proper APA format</a:t>
            </a:r>
          </a:p>
          <a:p>
            <a:pPr lvl="0"/>
            <a:r>
              <a:rPr lang="en-US" dirty="0" smtClean="0"/>
              <a:t>Submit your project to the drop box in </a:t>
            </a:r>
            <a:r>
              <a:rPr lang="en-US" dirty="0" err="1" smtClean="0"/>
              <a:t>Moodle</a:t>
            </a:r>
            <a:r>
              <a:rPr lang="en-US" dirty="0" smtClean="0"/>
              <a:t> with Module 7 on Sunday October 22, 2017</a:t>
            </a:r>
          </a:p>
          <a:p>
            <a:endParaRPr lang="en-US" dirty="0" smtClean="0"/>
          </a:p>
          <a:p>
            <a:endParaRPr lang="en-US" dirty="0"/>
          </a:p>
        </p:txBody>
      </p:sp>
    </p:spTree>
  </p:cSld>
  <p:clrMapOvr>
    <a:masterClrMapping/>
  </p:clrMapOvr>
  <p:transition xmlns:p14="http://schemas.microsoft.com/office/powerpoint/2010/main">
    <p:plu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r>
              <a:rPr lang="en-US" sz="4800" dirty="0" smtClean="0">
                <a:solidFill>
                  <a:srgbClr val="002060"/>
                </a:solidFill>
              </a:rPr>
              <a:t>Questions????</a:t>
            </a:r>
            <a:endParaRPr lang="en-US" sz="48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would like to present and discuss five projects that I utilize within courses for Sport Facility and Event Management at both the undergraduate and Master’s level.</a:t>
            </a:r>
          </a:p>
          <a:p>
            <a:r>
              <a:rPr lang="en-US" dirty="0" smtClean="0"/>
              <a:t>These projects attempt to connect the classroom to actual hands-on learning projects to allow students to apply the knowledge being presented in the classroom with real-life scenarios.</a:t>
            </a:r>
          </a:p>
          <a:p>
            <a:r>
              <a:rPr lang="en-US" dirty="0" smtClean="0"/>
              <a:t>The students are able to see an actual application of theories and principles discussed in the classroom to see and understand why it is important to understand this material.</a:t>
            </a:r>
          </a:p>
          <a:p>
            <a:endParaRPr lang="en-US" dirty="0"/>
          </a:p>
        </p:txBody>
      </p:sp>
    </p:spTree>
  </p:cSld>
  <p:clrMapOvr>
    <a:masterClrMapping/>
  </p:clrMapOvr>
  <p:transition xmlns:p14="http://schemas.microsoft.com/office/powerpoint/2010/main">
    <p:randomBa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COSMA</a:t>
            </a:r>
            <a:endParaRPr lang="en-US" dirty="0"/>
          </a:p>
        </p:txBody>
      </p:sp>
      <p:sp>
        <p:nvSpPr>
          <p:cNvPr id="3" name="Content Placeholder 2"/>
          <p:cNvSpPr>
            <a:spLocks noGrp="1"/>
          </p:cNvSpPr>
          <p:nvPr>
            <p:ph idx="1"/>
          </p:nvPr>
        </p:nvSpPr>
        <p:spPr/>
        <p:txBody>
          <a:bodyPr/>
          <a:lstStyle/>
          <a:p>
            <a:r>
              <a:rPr lang="en-US" dirty="0" smtClean="0">
                <a:solidFill>
                  <a:srgbClr val="FF0000"/>
                </a:solidFill>
              </a:rPr>
              <a:t>Educational Innovation</a:t>
            </a:r>
          </a:p>
          <a:p>
            <a:pPr lvl="1"/>
            <a:r>
              <a:rPr lang="en-US" dirty="0" smtClean="0"/>
              <a:t>Programs should provide an environment that encourages and recognizes innovation  and creativity in the education of sport management students</a:t>
            </a:r>
          </a:p>
          <a:p>
            <a:r>
              <a:rPr lang="en-US" dirty="0" smtClean="0">
                <a:solidFill>
                  <a:srgbClr val="FF0000"/>
                </a:solidFill>
              </a:rPr>
              <a:t>Professional Components</a:t>
            </a:r>
          </a:p>
          <a:p>
            <a:pPr lvl="1"/>
            <a:r>
              <a:rPr lang="en-US" dirty="0" smtClean="0">
                <a:solidFill>
                  <a:srgbClr val="0070C0"/>
                </a:solidFill>
              </a:rPr>
              <a:t>Functions of Sport Management</a:t>
            </a:r>
          </a:p>
          <a:p>
            <a:pPr lvl="2"/>
            <a:r>
              <a:rPr lang="en-US" dirty="0" smtClean="0">
                <a:solidFill>
                  <a:srgbClr val="FFC000"/>
                </a:solidFill>
              </a:rPr>
              <a:t>Sport Operations</a:t>
            </a:r>
          </a:p>
          <a:p>
            <a:pPr lvl="3"/>
            <a:r>
              <a:rPr lang="en-US" dirty="0" smtClean="0"/>
              <a:t>Includes event and facility/venue operations including strategic planning, emergency management, ticketing, concessions, crowd management, and parking</a:t>
            </a:r>
            <a:endParaRPr lang="en-US" dirty="0"/>
          </a:p>
        </p:txBody>
      </p:sp>
    </p:spTree>
  </p:cSld>
  <p:clrMapOvr>
    <a:masterClrMapping/>
  </p:clrMapOvr>
  <p:transition xmlns:p14="http://schemas.microsoft.com/office/powerpoint/2010/mai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1) Obtain a further understanding of the process of building a sports facility.</a:t>
            </a:r>
          </a:p>
          <a:p>
            <a:pPr lvl="0"/>
            <a:r>
              <a:rPr lang="en-US" dirty="0" smtClean="0">
                <a:solidFill>
                  <a:srgbClr val="FFC000"/>
                </a:solidFill>
              </a:rPr>
              <a:t>2) Understand the principles of planning a facility.</a:t>
            </a:r>
          </a:p>
          <a:p>
            <a:pPr lvl="0"/>
            <a:r>
              <a:rPr lang="en-US" dirty="0" smtClean="0">
                <a:solidFill>
                  <a:srgbClr val="00B050"/>
                </a:solidFill>
              </a:rPr>
              <a:t>3) Analyze the various components that need to be considered when choosing a sport facility site</a:t>
            </a:r>
            <a:r>
              <a:rPr lang="en-US" dirty="0" smtClean="0"/>
              <a:t>.</a:t>
            </a:r>
          </a:p>
          <a:p>
            <a:pPr lvl="0"/>
            <a:r>
              <a:rPr lang="en-US" dirty="0" smtClean="0">
                <a:solidFill>
                  <a:srgbClr val="FF0000"/>
                </a:solidFill>
              </a:rPr>
              <a:t>4) Appreciate the elements involved in the construction process.</a:t>
            </a:r>
          </a:p>
          <a:p>
            <a:pPr lvl="0"/>
            <a:r>
              <a:rPr lang="en-US" dirty="0" smtClean="0">
                <a:solidFill>
                  <a:srgbClr val="0070C0"/>
                </a:solidFill>
              </a:rPr>
              <a:t>5) Obtain a better understanding of the various components necessary for putting on a successful athletic event.</a:t>
            </a:r>
          </a:p>
          <a:p>
            <a:pPr lvl="0"/>
            <a:r>
              <a:rPr lang="en-US" dirty="0" smtClean="0"/>
              <a:t>6) Obtain a better knowledge of the design, construction and amenities of a successful athletic facility.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Projects</a:t>
            </a:r>
            <a:endParaRPr lang="en-US" dirty="0"/>
          </a:p>
        </p:txBody>
      </p:sp>
      <p:sp>
        <p:nvSpPr>
          <p:cNvPr id="3" name="Content Placeholder 2"/>
          <p:cNvSpPr>
            <a:spLocks noGrp="1"/>
          </p:cNvSpPr>
          <p:nvPr>
            <p:ph idx="1"/>
          </p:nvPr>
        </p:nvSpPr>
        <p:spPr/>
        <p:txBody>
          <a:bodyPr/>
          <a:lstStyle/>
          <a:p>
            <a:r>
              <a:rPr lang="en-US" dirty="0" smtClean="0"/>
              <a:t>1) Venue Oral Presentation</a:t>
            </a:r>
          </a:p>
          <a:p>
            <a:r>
              <a:rPr lang="en-US" dirty="0" smtClean="0"/>
              <a:t>2) Event Management Evaluation</a:t>
            </a:r>
          </a:p>
          <a:p>
            <a:r>
              <a:rPr lang="en-US" dirty="0" smtClean="0"/>
              <a:t>3) Facility Design Project</a:t>
            </a:r>
          </a:p>
          <a:p>
            <a:r>
              <a:rPr lang="en-US" dirty="0" smtClean="0"/>
              <a:t>4) Event Design Project</a:t>
            </a:r>
          </a:p>
          <a:p>
            <a:r>
              <a:rPr lang="en-US" dirty="0" smtClean="0"/>
              <a:t>5) Sport Venue Evaluation Project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Sport Venue Evaluation Project</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Each student will research a major sport venue and evaluate the design, construction, and amenities of the facility. Appropriate facilities include those for colleges and universities, professional sport facilities (even international), and/or community or state recreational facilities. You must submit the venue that you will be researching in Module 2 and the full project in Module 7. If too many people choose a particular facility they will be told that they must choose another facility, with this based upon the time at which the venue choice was submitted.</a:t>
            </a:r>
          </a:p>
          <a:p>
            <a:r>
              <a:rPr lang="en-US" dirty="0" smtClean="0"/>
              <a:t> </a:t>
            </a:r>
          </a:p>
          <a:p>
            <a:r>
              <a:rPr lang="en-US" b="1" dirty="0" smtClean="0"/>
              <a:t>Facility Evaluations should include the following:</a:t>
            </a:r>
            <a:endParaRPr lang="en-US" dirty="0" smtClean="0"/>
          </a:p>
          <a:p>
            <a:pPr lvl="0"/>
            <a:r>
              <a:rPr lang="en-US" dirty="0" smtClean="0"/>
              <a:t>A detailed list of the events that occur at the facility</a:t>
            </a:r>
          </a:p>
          <a:p>
            <a:pPr lvl="0"/>
            <a:r>
              <a:rPr lang="en-US" dirty="0" smtClean="0"/>
              <a:t>A detailed inventory of the facility (activity areas, storage, locker rooms, etc)</a:t>
            </a:r>
          </a:p>
          <a:p>
            <a:pPr lvl="0"/>
            <a:r>
              <a:rPr lang="en-US" dirty="0" smtClean="0"/>
              <a:t>A floor plan of the facility including arrangements for a variety of events</a:t>
            </a:r>
          </a:p>
          <a:p>
            <a:pPr lvl="0"/>
            <a:r>
              <a:rPr lang="en-US" dirty="0" smtClean="0"/>
              <a:t>A detailed inventory of seating levels and luxury suites, including seating capacity for each type of seating and yearly attendance figures</a:t>
            </a:r>
          </a:p>
          <a:p>
            <a:pPr lvl="0"/>
            <a:r>
              <a:rPr lang="en-US" dirty="0" smtClean="0"/>
              <a:t>Individual game and season ticket prices for each seating area</a:t>
            </a:r>
          </a:p>
          <a:p>
            <a:pPr lvl="0"/>
            <a:r>
              <a:rPr lang="en-US" dirty="0" smtClean="0"/>
              <a:t>A listing of concession areas in the facility and what types of food are sold during events</a:t>
            </a:r>
          </a:p>
          <a:p>
            <a:pPr lvl="0"/>
            <a:r>
              <a:rPr lang="en-US" dirty="0" smtClean="0"/>
              <a:t>Describe the process of obtaining the naming rights for the facility including how much the facility is receiving for this right.</a:t>
            </a:r>
          </a:p>
          <a:p>
            <a:pPr lvl="0"/>
            <a:r>
              <a:rPr lang="en-US" dirty="0" smtClean="0"/>
              <a:t>A history of how the facility was financed and built, and the construction time to complete it.</a:t>
            </a:r>
          </a:p>
          <a:p>
            <a:pPr lvl="0"/>
            <a:r>
              <a:rPr lang="en-US" dirty="0" smtClean="0"/>
              <a:t>A list of any renovations that have occurred within the facility since it opened.</a:t>
            </a:r>
          </a:p>
          <a:p>
            <a:pPr lvl="0"/>
            <a:r>
              <a:rPr lang="en-US" dirty="0" smtClean="0"/>
              <a:t>The major advertisers with signage in the facility</a:t>
            </a:r>
          </a:p>
          <a:p>
            <a:r>
              <a:rPr lang="en-US" dirty="0" smtClean="0"/>
              <a:t> </a:t>
            </a:r>
          </a:p>
          <a:p>
            <a:r>
              <a:rPr lang="en-US" b="1" dirty="0" smtClean="0"/>
              <a:t>Assignment Requirements</a:t>
            </a:r>
            <a:endParaRPr lang="en-US" dirty="0" smtClean="0"/>
          </a:p>
          <a:p>
            <a:pPr lvl="0"/>
            <a:r>
              <a:rPr lang="en-US" dirty="0" smtClean="0"/>
              <a:t>Submit the venue you will be researching in Module 2.</a:t>
            </a:r>
          </a:p>
          <a:p>
            <a:pPr lvl="0"/>
            <a:r>
              <a:rPr lang="en-US" dirty="0" smtClean="0"/>
              <a:t>Each of these elements should be a subsection of the assignment. Designate them in bold face print or on a new page for each</a:t>
            </a:r>
          </a:p>
          <a:p>
            <a:pPr lvl="0"/>
            <a:r>
              <a:rPr lang="en-US" dirty="0" smtClean="0"/>
              <a:t>Assignment should be a minimum of 5 pages up to whatever it takes you to complete the assignment thoroughly</a:t>
            </a:r>
          </a:p>
          <a:p>
            <a:pPr lvl="0"/>
            <a:r>
              <a:rPr lang="en-US" dirty="0" smtClean="0"/>
              <a:t>This project should be double-spaced and written in proper APA format</a:t>
            </a:r>
          </a:p>
          <a:p>
            <a:pPr lvl="0"/>
            <a:r>
              <a:rPr lang="en-US" dirty="0" smtClean="0"/>
              <a:t>Submit your project to the drop box in </a:t>
            </a:r>
            <a:r>
              <a:rPr lang="en-US" dirty="0" err="1" smtClean="0"/>
              <a:t>Moodle</a:t>
            </a:r>
            <a:r>
              <a:rPr lang="en-US" dirty="0" smtClean="0"/>
              <a:t> with Module 7 on Sunday October 22, 2017</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Design Project</a:t>
            </a:r>
            <a:endParaRPr lang="en-US" dirty="0"/>
          </a:p>
        </p:txBody>
      </p:sp>
      <p:sp>
        <p:nvSpPr>
          <p:cNvPr id="3" name="Content Placeholder 2"/>
          <p:cNvSpPr>
            <a:spLocks noGrp="1"/>
          </p:cNvSpPr>
          <p:nvPr>
            <p:ph idx="1"/>
          </p:nvPr>
        </p:nvSpPr>
        <p:spPr/>
        <p:txBody>
          <a:bodyPr>
            <a:normAutofit fontScale="25000" lnSpcReduction="20000"/>
          </a:bodyPr>
          <a:lstStyle/>
          <a:p>
            <a:r>
              <a:rPr lang="en-US" b="1" u="sng" dirty="0" smtClean="0"/>
              <a:t>EVENT COURSE PROJECT</a:t>
            </a:r>
            <a:endParaRPr lang="en-US" dirty="0" smtClean="0"/>
          </a:p>
          <a:p>
            <a:r>
              <a:rPr lang="en-US" b="1" dirty="0" smtClean="0"/>
              <a:t> </a:t>
            </a:r>
            <a:endParaRPr lang="en-US" dirty="0" smtClean="0"/>
          </a:p>
          <a:p>
            <a:r>
              <a:rPr lang="en-US" dirty="0" smtClean="0"/>
              <a:t>You and your partner will be working together to create a new sports event of your choice, that will host at least 5000 people. You will decide as a team which components of the project each member of the team will be responsible for. You will be required to complete the necessary research to help you formulate your plan for your event. Depending upon the type of event you choose to create, you should research similar types of events, and specifically the various components that you will be working on. Remember to use the critical steps of Assess, Plan, Manage, and Control.</a:t>
            </a:r>
          </a:p>
          <a:p>
            <a:r>
              <a:rPr lang="en-US" dirty="0" smtClean="0"/>
              <a:t> </a:t>
            </a:r>
          </a:p>
          <a:p>
            <a:r>
              <a:rPr lang="en-US" dirty="0" smtClean="0"/>
              <a:t>This project will be the culmination of the work that we do during the semester, along with the independent research and work that you will complete. Since this project is taking the place of a final exam, it accounts for a significant portion of your final grade. Consequently, I expect a significant amount of time and energy to be put towards this project. The course will also end with all groups giving a 5 – 10 minute presentation to the class about your facility. Appropriate power point, poster, or other audio-visual aids will be an important component of this presentation. Each member of the group will be responsible for presenting the information about the various components of the project that they were individually responsible for. </a:t>
            </a:r>
          </a:p>
          <a:p>
            <a:r>
              <a:rPr lang="en-US" dirty="0" smtClean="0"/>
              <a:t> </a:t>
            </a:r>
          </a:p>
          <a:p>
            <a:r>
              <a:rPr lang="en-US" dirty="0" smtClean="0"/>
              <a:t>	</a:t>
            </a:r>
            <a:r>
              <a:rPr lang="en-US" b="1" dirty="0" smtClean="0"/>
              <a:t>DUE DATE:	WEDNESDAY JANUARY 31, 2018</a:t>
            </a:r>
            <a:endParaRPr lang="en-US" dirty="0" smtClean="0"/>
          </a:p>
          <a:p>
            <a:pPr lvl="0"/>
            <a:r>
              <a:rPr lang="en-US" dirty="0" smtClean="0"/>
              <a:t>Team name</a:t>
            </a:r>
          </a:p>
          <a:p>
            <a:pPr lvl="0"/>
            <a:r>
              <a:rPr lang="en-US" dirty="0" smtClean="0"/>
              <a:t>Team members</a:t>
            </a:r>
          </a:p>
          <a:p>
            <a:pPr lvl="0"/>
            <a:r>
              <a:rPr lang="en-US" dirty="0" smtClean="0"/>
              <a:t>Individual Responsibilities</a:t>
            </a:r>
          </a:p>
          <a:p>
            <a:r>
              <a:rPr lang="en-US" dirty="0" smtClean="0"/>
              <a:t> </a:t>
            </a:r>
          </a:p>
          <a:p>
            <a:r>
              <a:rPr lang="en-US" b="1" dirty="0" smtClean="0"/>
              <a:t>FINAL PROJECT DUE DATE:	PP: Wednesday April 25	Paper: Monday April 30</a:t>
            </a:r>
            <a:endParaRPr lang="en-US" dirty="0" smtClean="0"/>
          </a:p>
          <a:p>
            <a:r>
              <a:rPr lang="en-US" dirty="0" smtClean="0"/>
              <a:t> </a:t>
            </a:r>
          </a:p>
          <a:p>
            <a:r>
              <a:rPr lang="en-US" dirty="0" smtClean="0"/>
              <a:t>Each section of this project should contain a written explanation with proper APA citing of the sources of the information you researched pertaining to each individual component. The written project that will be handed in should also contain a bibliography with all of your sources of information. Also any </a:t>
            </a:r>
            <a:r>
              <a:rPr lang="en-US" b="1" dirty="0" smtClean="0"/>
              <a:t>diagrams or drawings</a:t>
            </a:r>
            <a:r>
              <a:rPr lang="en-US" dirty="0" smtClean="0"/>
              <a:t> should be included to help to explain each component of the event. The final project should contain:</a:t>
            </a:r>
          </a:p>
          <a:p>
            <a:r>
              <a:rPr lang="en-US" dirty="0" smtClean="0"/>
              <a:t> </a:t>
            </a:r>
          </a:p>
          <a:p>
            <a:r>
              <a:rPr lang="en-US" b="1" dirty="0" smtClean="0"/>
              <a:t>Be sure to answer the following questions:</a:t>
            </a:r>
            <a:endParaRPr lang="en-US" dirty="0" smtClean="0"/>
          </a:p>
          <a:p>
            <a:r>
              <a:rPr lang="en-US" dirty="0" smtClean="0"/>
              <a:t> </a:t>
            </a:r>
          </a:p>
          <a:p>
            <a:r>
              <a:rPr lang="en-US" dirty="0" smtClean="0"/>
              <a:t>Where will the event take place?	What type of event is it?	Who is participating in the event?</a:t>
            </a:r>
          </a:p>
          <a:p>
            <a:r>
              <a:rPr lang="en-US" dirty="0" smtClean="0"/>
              <a:t>What types of people will attend this event?					-entertainment   - performers</a:t>
            </a:r>
          </a:p>
          <a:p>
            <a:r>
              <a:rPr lang="en-US" dirty="0" smtClean="0"/>
              <a:t>What are the special safety and security considerations?	What resources do you have to manage the risks?</a:t>
            </a:r>
          </a:p>
          <a:p>
            <a:r>
              <a:rPr lang="en-US" dirty="0" smtClean="0"/>
              <a:t>What personnel will you have to work during the event?</a:t>
            </a:r>
          </a:p>
          <a:p>
            <a:r>
              <a:rPr lang="en-US" b="1" dirty="0" smtClean="0"/>
              <a:t> </a:t>
            </a:r>
            <a:endParaRPr lang="en-US" dirty="0" smtClean="0"/>
          </a:p>
          <a:p>
            <a:r>
              <a:rPr lang="en-US" b="1" dirty="0" smtClean="0"/>
              <a:t>Be sure to discuss the following:</a:t>
            </a:r>
            <a:endParaRPr lang="en-US" dirty="0" smtClean="0"/>
          </a:p>
          <a:p>
            <a:r>
              <a:rPr lang="en-US" dirty="0" smtClean="0"/>
              <a:t>		</a:t>
            </a:r>
          </a:p>
          <a:p>
            <a:r>
              <a:rPr lang="en-US" dirty="0" smtClean="0"/>
              <a:t>Crowd management tactics		Legal issues you will face during the event</a:t>
            </a:r>
          </a:p>
          <a:p>
            <a:r>
              <a:rPr lang="en-US" dirty="0" smtClean="0"/>
              <a:t>Who will be the members of your EMR team		Security team members</a:t>
            </a:r>
          </a:p>
          <a:p>
            <a:r>
              <a:rPr lang="en-US" dirty="0" smtClean="0"/>
              <a:t>Concessions offered during the event       - Costs	- variety	- outsourced?</a:t>
            </a:r>
          </a:p>
          <a:p>
            <a:r>
              <a:rPr lang="en-US" dirty="0" smtClean="0"/>
              <a:t>Risk Plan/EAP if something should happen during the event</a:t>
            </a:r>
          </a:p>
          <a:p>
            <a:r>
              <a:rPr lang="en-US" dirty="0" smtClean="0"/>
              <a:t>Cost of attending the event</a:t>
            </a:r>
          </a:p>
          <a:p>
            <a:r>
              <a:rPr lang="en-US" dirty="0" smtClean="0"/>
              <a:t>Parking considerations during the event</a:t>
            </a:r>
          </a:p>
          <a:p>
            <a:r>
              <a:rPr lang="en-US" dirty="0" smtClean="0"/>
              <a:t>Community/Corporate partners</a:t>
            </a:r>
          </a:p>
          <a:p>
            <a:r>
              <a:rPr lang="en-US" dirty="0" smtClean="0"/>
              <a:t>Sponsors</a:t>
            </a:r>
          </a:p>
          <a:p>
            <a:r>
              <a:rPr lang="en-US" dirty="0" smtClean="0"/>
              <a:t>Mission Statement</a:t>
            </a:r>
          </a:p>
          <a:p>
            <a:r>
              <a:rPr lang="en-US" dirty="0" smtClean="0"/>
              <a:t> </a:t>
            </a:r>
          </a:p>
          <a:p>
            <a:r>
              <a:rPr lang="en-US" dirty="0" smtClean="0"/>
              <a:t>***Consider the competition and the feasibility of your event and remember to </a:t>
            </a:r>
            <a:r>
              <a:rPr lang="en-US" b="1" dirty="0" smtClean="0"/>
              <a:t>research</a:t>
            </a:r>
            <a:r>
              <a:rPr lang="en-US" dirty="0" smtClean="0"/>
              <a:t> the specific topics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smtClean="0"/>
              <a:t>Each section of this project should contain a written explanation with proper APA citing of the sources of the information you researched pertaining to each individual component. The written project that will be handed in should also contain a bibliography with all of your sources of information. Also any </a:t>
            </a:r>
            <a:r>
              <a:rPr lang="en-US" b="1" dirty="0" smtClean="0"/>
              <a:t>diagrams or drawings</a:t>
            </a:r>
            <a:r>
              <a:rPr lang="en-US" dirty="0" smtClean="0"/>
              <a:t> should be included to help to explain each component of the event. The final project should contain:</a:t>
            </a:r>
          </a:p>
          <a:p>
            <a:r>
              <a:rPr lang="en-US" dirty="0" smtClean="0"/>
              <a:t> </a:t>
            </a:r>
          </a:p>
          <a:p>
            <a:r>
              <a:rPr lang="en-US" b="1" dirty="0" smtClean="0"/>
              <a:t>Be sure to answer the following questions:</a:t>
            </a:r>
            <a:endParaRPr lang="en-US" dirty="0" smtClean="0"/>
          </a:p>
          <a:p>
            <a:r>
              <a:rPr lang="en-US" dirty="0" smtClean="0"/>
              <a:t> </a:t>
            </a:r>
          </a:p>
          <a:p>
            <a:r>
              <a:rPr lang="en-US" dirty="0" smtClean="0"/>
              <a:t>Where will the event take place?	What type of event is it?	Who is participating in the event?</a:t>
            </a:r>
          </a:p>
          <a:p>
            <a:r>
              <a:rPr lang="en-US" dirty="0" smtClean="0"/>
              <a:t>What types of people will attend this event?					-entertainment   - performers</a:t>
            </a:r>
          </a:p>
          <a:p>
            <a:r>
              <a:rPr lang="en-US" dirty="0" smtClean="0"/>
              <a:t>What are the special safety and security considerations?	What resources do you have to manage the risks?</a:t>
            </a:r>
          </a:p>
          <a:p>
            <a:r>
              <a:rPr lang="en-US" dirty="0" smtClean="0"/>
              <a:t>What personnel will you have to work during the event?</a:t>
            </a:r>
          </a:p>
          <a:p>
            <a:r>
              <a:rPr lang="en-US" b="1" dirty="0" smtClean="0"/>
              <a:t> </a:t>
            </a:r>
            <a:endParaRPr lang="en-US" dirty="0" smtClean="0"/>
          </a:p>
          <a:p>
            <a:r>
              <a:rPr lang="en-US" b="1" dirty="0" smtClean="0"/>
              <a:t>Be sure to discuss the following:</a:t>
            </a:r>
            <a:endParaRPr lang="en-US" dirty="0" smtClean="0"/>
          </a:p>
          <a:p>
            <a:r>
              <a:rPr lang="en-US" dirty="0" smtClean="0"/>
              <a:t>		</a:t>
            </a:r>
          </a:p>
          <a:p>
            <a:r>
              <a:rPr lang="en-US" dirty="0" smtClean="0"/>
              <a:t>Crowd management tactics		Legal issues you will face during the event</a:t>
            </a:r>
          </a:p>
          <a:p>
            <a:r>
              <a:rPr lang="en-US" dirty="0" smtClean="0"/>
              <a:t>Who will be the members of your EMR team		Security team members</a:t>
            </a:r>
          </a:p>
          <a:p>
            <a:r>
              <a:rPr lang="en-US" dirty="0" smtClean="0"/>
              <a:t>Concessions offered during the event       - Costs	- variety	- outsourced?</a:t>
            </a:r>
          </a:p>
          <a:p>
            <a:r>
              <a:rPr lang="en-US" dirty="0" smtClean="0"/>
              <a:t>Risk Plan/EAP if something should happen during the event</a:t>
            </a:r>
          </a:p>
          <a:p>
            <a:r>
              <a:rPr lang="en-US" dirty="0" smtClean="0"/>
              <a:t>Cost of attending the event</a:t>
            </a:r>
          </a:p>
          <a:p>
            <a:r>
              <a:rPr lang="en-US" dirty="0" smtClean="0"/>
              <a:t>Parking considerations during the event</a:t>
            </a:r>
          </a:p>
          <a:p>
            <a:r>
              <a:rPr lang="en-US" dirty="0" smtClean="0"/>
              <a:t>Community/Corporate partners</a:t>
            </a:r>
          </a:p>
          <a:p>
            <a:r>
              <a:rPr lang="en-US" dirty="0" smtClean="0"/>
              <a:t>Sponsors</a:t>
            </a:r>
          </a:p>
          <a:p>
            <a:r>
              <a:rPr lang="en-US" dirty="0" smtClean="0"/>
              <a:t>Mission Statement</a:t>
            </a:r>
          </a:p>
          <a:p>
            <a:r>
              <a:rPr lang="en-US" dirty="0" smtClean="0"/>
              <a:t> </a:t>
            </a:r>
          </a:p>
          <a:p>
            <a:r>
              <a:rPr lang="en-US" dirty="0" smtClean="0"/>
              <a:t>***Consider the competition and the feasibility of your event and remember to </a:t>
            </a:r>
            <a:r>
              <a:rPr lang="en-US" b="1" dirty="0" smtClean="0"/>
              <a:t>research</a:t>
            </a:r>
            <a:r>
              <a:rPr lang="en-US" dirty="0" smtClean="0"/>
              <a:t> the specific topics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Venue Oral Presentation</a:t>
            </a:r>
            <a:endParaRPr lang="en-US" dirty="0"/>
          </a:p>
        </p:txBody>
      </p:sp>
      <p:sp>
        <p:nvSpPr>
          <p:cNvPr id="3" name="Content Placeholder 2"/>
          <p:cNvSpPr>
            <a:spLocks noGrp="1"/>
          </p:cNvSpPr>
          <p:nvPr>
            <p:ph idx="1"/>
          </p:nvPr>
        </p:nvSpPr>
        <p:spPr/>
        <p:txBody>
          <a:bodyPr>
            <a:normAutofit fontScale="62500" lnSpcReduction="20000"/>
          </a:bodyPr>
          <a:lstStyle/>
          <a:p>
            <a:r>
              <a:rPr lang="en-US" b="1" u="sng" dirty="0" smtClean="0"/>
              <a:t>Venue Oral Presentation</a:t>
            </a:r>
            <a:endParaRPr lang="en-US" dirty="0" smtClean="0"/>
          </a:p>
          <a:p>
            <a:r>
              <a:rPr lang="en-US" b="1" dirty="0" smtClean="0"/>
              <a:t> </a:t>
            </a:r>
            <a:endParaRPr lang="en-US" dirty="0" smtClean="0"/>
          </a:p>
          <a:p>
            <a:r>
              <a:rPr lang="en-US" dirty="0" smtClean="0"/>
              <a:t>For your oral presentation for your selected sport facility venue, you should include the following information:</a:t>
            </a:r>
          </a:p>
          <a:p>
            <a:r>
              <a:rPr lang="en-US" dirty="0" smtClean="0"/>
              <a:t> </a:t>
            </a:r>
          </a:p>
          <a:p>
            <a:pPr lvl="0"/>
            <a:r>
              <a:rPr lang="en-US" dirty="0" smtClean="0">
                <a:solidFill>
                  <a:srgbClr val="0070C0"/>
                </a:solidFill>
              </a:rPr>
              <a:t>1 - A picture of your sport facility</a:t>
            </a:r>
          </a:p>
          <a:p>
            <a:pPr lvl="0"/>
            <a:r>
              <a:rPr lang="en-US" dirty="0" smtClean="0">
                <a:solidFill>
                  <a:srgbClr val="FF0000"/>
                </a:solidFill>
              </a:rPr>
              <a:t>2 - A detailed list of the events that occur at the facility</a:t>
            </a:r>
          </a:p>
          <a:p>
            <a:pPr lvl="0"/>
            <a:r>
              <a:rPr lang="en-US" dirty="0" smtClean="0">
                <a:solidFill>
                  <a:srgbClr val="FFFF00"/>
                </a:solidFill>
              </a:rPr>
              <a:t>3 - A detailed inventory of seating levels and luxury suites, including seating capacity for each type of seating</a:t>
            </a:r>
          </a:p>
          <a:p>
            <a:pPr lvl="0"/>
            <a:r>
              <a:rPr lang="en-US" dirty="0" smtClean="0">
                <a:solidFill>
                  <a:srgbClr val="00B050"/>
                </a:solidFill>
              </a:rPr>
              <a:t>4 - Individual game and season ticket prices for each seating area</a:t>
            </a:r>
          </a:p>
          <a:p>
            <a:pPr lvl="0"/>
            <a:r>
              <a:rPr lang="en-US" dirty="0" smtClean="0">
                <a:solidFill>
                  <a:srgbClr val="002060"/>
                </a:solidFill>
              </a:rPr>
              <a:t>5 - A listing of concession areas in the facility and what types of food are sold during events</a:t>
            </a:r>
          </a:p>
          <a:p>
            <a:pPr lvl="0"/>
            <a:r>
              <a:rPr lang="en-US" dirty="0" smtClean="0">
                <a:solidFill>
                  <a:srgbClr val="C00000"/>
                </a:solidFill>
              </a:rPr>
              <a:t>6 - Describe the process of obtaining the naming rights for the facility including how much the facility is receiving for this right</a:t>
            </a:r>
          </a:p>
          <a:p>
            <a:pPr lvl="0"/>
            <a:r>
              <a:rPr lang="en-US" dirty="0" smtClean="0">
                <a:solidFill>
                  <a:srgbClr val="00B0F0"/>
                </a:solidFill>
              </a:rPr>
              <a:t>7 - A history of how the facility was financed and built, and the construction time to complete it</a:t>
            </a:r>
          </a:p>
          <a:p>
            <a:pPr lvl="0"/>
            <a:r>
              <a:rPr lang="en-US" dirty="0" smtClean="0">
                <a:solidFill>
                  <a:srgbClr val="00B050"/>
                </a:solidFill>
              </a:rPr>
              <a:t>8 - A list of any renovations that have occurred within the facility</a:t>
            </a:r>
          </a:p>
          <a:p>
            <a:endParaRPr lang="en-US" dirty="0"/>
          </a:p>
        </p:txBody>
      </p:sp>
    </p:spTree>
  </p:cSld>
  <p:clrMapOvr>
    <a:masterClrMapping/>
  </p:clrMapOvr>
  <p:transition xmlns:p14="http://schemas.microsoft.com/office/powerpoint/2010/mai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56</TotalTime>
  <Words>980</Words>
  <Application>Microsoft Macintosh PowerPoint</Application>
  <PresentationFormat>On-screen Show (4:3)</PresentationFormat>
  <Paragraphs>238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Facility and Event Management Course Projects</vt:lpstr>
      <vt:lpstr>Intro</vt:lpstr>
      <vt:lpstr>COSMA</vt:lpstr>
      <vt:lpstr>Learning Objectives</vt:lpstr>
      <vt:lpstr>5 Projects</vt:lpstr>
      <vt:lpstr>Sport Venue Evaluation Project</vt:lpstr>
      <vt:lpstr>Event Design Project</vt:lpstr>
      <vt:lpstr>PowerPoint Presentation</vt:lpstr>
      <vt:lpstr>Venue Oral Presentation</vt:lpstr>
      <vt:lpstr>Event Management Evaluation</vt:lpstr>
      <vt:lpstr>PowerPoint Presentation</vt:lpstr>
      <vt:lpstr>Facility Design Project</vt:lpstr>
      <vt:lpstr>PowerPoint Presentation</vt:lpstr>
      <vt:lpstr>PowerPoint Presentation</vt:lpstr>
      <vt:lpstr>Event Design Project</vt:lpstr>
      <vt:lpstr>PowerPoint Presentation</vt:lpstr>
      <vt:lpstr>Sport Venue Evaluation Project</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Facility and Event Management Course Projects</dc:title>
  <dc:creator>Bill</dc:creator>
  <cp:lastModifiedBy>Heather Alderman</cp:lastModifiedBy>
  <cp:revision>6</cp:revision>
  <dcterms:created xsi:type="dcterms:W3CDTF">2018-01-26T18:34:36Z</dcterms:created>
  <dcterms:modified xsi:type="dcterms:W3CDTF">2018-01-28T17:13:39Z</dcterms:modified>
</cp:coreProperties>
</file>