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0.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1.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2.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3.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32"/>
  </p:notesMasterIdLst>
  <p:handoutMasterIdLst>
    <p:handoutMasterId r:id="rId33"/>
  </p:handoutMasterIdLst>
  <p:sldIdLst>
    <p:sldId id="256" r:id="rId3"/>
    <p:sldId id="278" r:id="rId4"/>
    <p:sldId id="280" r:id="rId5"/>
    <p:sldId id="282" r:id="rId6"/>
    <p:sldId id="263" r:id="rId7"/>
    <p:sldId id="261" r:id="rId8"/>
    <p:sldId id="283" r:id="rId9"/>
    <p:sldId id="284" r:id="rId10"/>
    <p:sldId id="297" r:id="rId11"/>
    <p:sldId id="258" r:id="rId12"/>
    <p:sldId id="269" r:id="rId13"/>
    <p:sldId id="271" r:id="rId14"/>
    <p:sldId id="286" r:id="rId15"/>
    <p:sldId id="290" r:id="rId16"/>
    <p:sldId id="287" r:id="rId17"/>
    <p:sldId id="289" r:id="rId18"/>
    <p:sldId id="296" r:id="rId19"/>
    <p:sldId id="293" r:id="rId20"/>
    <p:sldId id="294" r:id="rId21"/>
    <p:sldId id="295" r:id="rId22"/>
    <p:sldId id="292" r:id="rId23"/>
    <p:sldId id="272" r:id="rId24"/>
    <p:sldId id="267" r:id="rId25"/>
    <p:sldId id="268" r:id="rId26"/>
    <p:sldId id="273" r:id="rId27"/>
    <p:sldId id="274" r:id="rId28"/>
    <p:sldId id="275" r:id="rId29"/>
    <p:sldId id="276" r:id="rId30"/>
    <p:sldId id="277" r:id="rId31"/>
  </p:sldIdLst>
  <p:sldSz cx="12192000" cy="6858000"/>
  <p:notesSz cx="6858000" cy="9144000"/>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32" autoAdjust="0"/>
    <p:restoredTop sz="76148" autoAdjust="0"/>
  </p:normalViewPr>
  <p:slideViewPr>
    <p:cSldViewPr snapToGrid="0" showGuides="1">
      <p:cViewPr varScale="1">
        <p:scale>
          <a:sx n="86" d="100"/>
          <a:sy n="86" d="100"/>
        </p:scale>
        <p:origin x="1548" y="96"/>
      </p:cViewPr>
      <p:guideLst>
        <p:guide orient="horz" pos="2160"/>
        <p:guide pos="3840"/>
      </p:guideLst>
    </p:cSldViewPr>
  </p:slideViewPr>
  <p:notesTextViewPr>
    <p:cViewPr>
      <p:scale>
        <a:sx n="1" d="1"/>
        <a:sy n="1" d="1"/>
      </p:scale>
      <p:origin x="0" y="0"/>
    </p:cViewPr>
  </p:notesTextViewPr>
  <p:notesViewPr>
    <p:cSldViewPr snapToGrid="0" showGuides="1">
      <p:cViewPr varScale="1">
        <p:scale>
          <a:sx n="51" d="100"/>
          <a:sy n="51" d="100"/>
        </p:scale>
        <p:origin x="2352"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54F74E-C1E5-427D-9748-11CCC3B652E3}" type="doc">
      <dgm:prSet loTypeId="urn:microsoft.com/office/officeart/2005/8/layout/default" loCatId="list" qsTypeId="urn:microsoft.com/office/officeart/2005/8/quickstyle/simple3" qsCatId="simple" csTypeId="urn:microsoft.com/office/officeart/2005/8/colors/colorful1" csCatId="colorful" phldr="1"/>
      <dgm:spPr/>
      <dgm:t>
        <a:bodyPr/>
        <a:lstStyle/>
        <a:p>
          <a:endParaRPr lang="en-US"/>
        </a:p>
      </dgm:t>
    </dgm:pt>
    <dgm:pt modelId="{FCA4509B-1289-4E98-B497-65E1217C4A8F}">
      <dgm:prSet/>
      <dgm:spPr/>
      <dgm:t>
        <a:bodyPr/>
        <a:lstStyle/>
        <a:p>
          <a:pPr rtl="0"/>
          <a:r>
            <a:rPr lang="en-US" dirty="0" smtClean="0"/>
            <a:t>Proliferation of programs in a glamour industry leads to intense competition for most popular jobs</a:t>
          </a:r>
          <a:endParaRPr lang="en-US" dirty="0"/>
        </a:p>
      </dgm:t>
    </dgm:pt>
    <dgm:pt modelId="{613C6777-30F4-4CA9-8CB2-135EF8959895}" type="parTrans" cxnId="{358C4B84-B36A-4C2C-9A38-416915D0043B}">
      <dgm:prSet/>
      <dgm:spPr/>
      <dgm:t>
        <a:bodyPr/>
        <a:lstStyle/>
        <a:p>
          <a:endParaRPr lang="en-US"/>
        </a:p>
      </dgm:t>
    </dgm:pt>
    <dgm:pt modelId="{9B83FA56-8E35-459C-93D1-456C3B233687}" type="sibTrans" cxnId="{358C4B84-B36A-4C2C-9A38-416915D0043B}">
      <dgm:prSet/>
      <dgm:spPr/>
      <dgm:t>
        <a:bodyPr/>
        <a:lstStyle/>
        <a:p>
          <a:endParaRPr lang="en-US"/>
        </a:p>
      </dgm:t>
    </dgm:pt>
    <dgm:pt modelId="{86BD0501-D50D-45CD-BC0B-E6CA932A6B44}">
      <dgm:prSet/>
      <dgm:spPr/>
      <dgm:t>
        <a:bodyPr/>
        <a:lstStyle/>
        <a:p>
          <a:pPr rtl="0"/>
          <a:r>
            <a:rPr lang="en-US" dirty="0" smtClean="0"/>
            <a:t>New accountability metrics emphasizing outputs instead of inputs</a:t>
          </a:r>
          <a:endParaRPr lang="en-US" dirty="0"/>
        </a:p>
      </dgm:t>
    </dgm:pt>
    <dgm:pt modelId="{FBF0BA5D-305D-4B22-8E1D-6F0F0C09C72A}" type="parTrans" cxnId="{14F588C1-0AED-48DF-AFBE-7ECF0FB38586}">
      <dgm:prSet/>
      <dgm:spPr/>
      <dgm:t>
        <a:bodyPr/>
        <a:lstStyle/>
        <a:p>
          <a:endParaRPr lang="en-US"/>
        </a:p>
      </dgm:t>
    </dgm:pt>
    <dgm:pt modelId="{54CB9616-4B1E-44A1-83FA-6F0787E8FB98}" type="sibTrans" cxnId="{14F588C1-0AED-48DF-AFBE-7ECF0FB38586}">
      <dgm:prSet/>
      <dgm:spPr/>
      <dgm:t>
        <a:bodyPr/>
        <a:lstStyle/>
        <a:p>
          <a:endParaRPr lang="en-US"/>
        </a:p>
      </dgm:t>
    </dgm:pt>
    <dgm:pt modelId="{703B498F-00C6-41A0-9FE0-0DF24A263B8F}">
      <dgm:prSet/>
      <dgm:spPr/>
      <dgm:t>
        <a:bodyPr/>
        <a:lstStyle/>
        <a:p>
          <a:pPr rtl="0"/>
          <a:r>
            <a:rPr lang="en-US" dirty="0" smtClean="0"/>
            <a:t>SM students often lack career direction as they are attracted to sport, but not specific disciplines</a:t>
          </a:r>
          <a:endParaRPr lang="en-US" dirty="0"/>
        </a:p>
      </dgm:t>
    </dgm:pt>
    <dgm:pt modelId="{A6191EAD-D094-462C-A411-B6253F246B31}" type="parTrans" cxnId="{D9A1D2B1-AEF4-47F9-B99A-2207C27DA901}">
      <dgm:prSet/>
      <dgm:spPr/>
      <dgm:t>
        <a:bodyPr/>
        <a:lstStyle/>
        <a:p>
          <a:endParaRPr lang="en-US"/>
        </a:p>
      </dgm:t>
    </dgm:pt>
    <dgm:pt modelId="{9F299739-A9EB-45B9-AA06-FB1A08C0CDD0}" type="sibTrans" cxnId="{D9A1D2B1-AEF4-47F9-B99A-2207C27DA901}">
      <dgm:prSet/>
      <dgm:spPr/>
      <dgm:t>
        <a:bodyPr/>
        <a:lstStyle/>
        <a:p>
          <a:endParaRPr lang="en-US"/>
        </a:p>
      </dgm:t>
    </dgm:pt>
    <dgm:pt modelId="{1E80D615-E841-4EBC-A75B-88AA620701D5}">
      <dgm:prSet/>
      <dgm:spPr/>
      <dgm:t>
        <a:bodyPr/>
        <a:lstStyle/>
        <a:p>
          <a:pPr rtl="0"/>
          <a:r>
            <a:rPr lang="en-US" dirty="0" smtClean="0"/>
            <a:t>Unclear whether occupations outside of sport have the same Holland code as jobs in sport</a:t>
          </a:r>
          <a:endParaRPr lang="en-US" dirty="0"/>
        </a:p>
      </dgm:t>
    </dgm:pt>
    <dgm:pt modelId="{9B65DAFC-5E3B-4C81-AEDE-0605B995D22C}" type="sibTrans" cxnId="{2F691168-13C4-4C71-80FA-B2D5674AADED}">
      <dgm:prSet/>
      <dgm:spPr/>
      <dgm:t>
        <a:bodyPr/>
        <a:lstStyle/>
        <a:p>
          <a:endParaRPr lang="en-US"/>
        </a:p>
      </dgm:t>
    </dgm:pt>
    <dgm:pt modelId="{81DC586D-7852-42A0-BA0D-BE94735AAC31}" type="parTrans" cxnId="{2F691168-13C4-4C71-80FA-B2D5674AADED}">
      <dgm:prSet/>
      <dgm:spPr/>
      <dgm:t>
        <a:bodyPr/>
        <a:lstStyle/>
        <a:p>
          <a:endParaRPr lang="en-US"/>
        </a:p>
      </dgm:t>
    </dgm:pt>
    <dgm:pt modelId="{BE71FF0E-B8C5-4F41-B074-2D68E607FCE1}">
      <dgm:prSet/>
      <dgm:spPr/>
      <dgm:t>
        <a:bodyPr/>
        <a:lstStyle/>
        <a:p>
          <a:pPr rtl="0"/>
          <a:r>
            <a:rPr lang="en-US" dirty="0" smtClean="0"/>
            <a:t>Broad and diverse industry with many employment settings and job functions</a:t>
          </a:r>
          <a:endParaRPr lang="en-US" dirty="0"/>
        </a:p>
      </dgm:t>
    </dgm:pt>
    <dgm:pt modelId="{90C91232-D505-4499-9319-9B53778CF2D0}" type="parTrans" cxnId="{770F6629-7F71-44AE-9301-24DB87C172ED}">
      <dgm:prSet/>
      <dgm:spPr/>
      <dgm:t>
        <a:bodyPr/>
        <a:lstStyle/>
        <a:p>
          <a:endParaRPr lang="en-US"/>
        </a:p>
      </dgm:t>
    </dgm:pt>
    <dgm:pt modelId="{A815C7FE-437B-4AD0-842F-FD8180E0AC6D}" type="sibTrans" cxnId="{770F6629-7F71-44AE-9301-24DB87C172ED}">
      <dgm:prSet/>
      <dgm:spPr/>
      <dgm:t>
        <a:bodyPr/>
        <a:lstStyle/>
        <a:p>
          <a:endParaRPr lang="en-US"/>
        </a:p>
      </dgm:t>
    </dgm:pt>
    <dgm:pt modelId="{562B192D-91C9-47A3-BB6D-AAEF28561BAD}" type="pres">
      <dgm:prSet presAssocID="{4454F74E-C1E5-427D-9748-11CCC3B652E3}" presName="diagram" presStyleCnt="0">
        <dgm:presLayoutVars>
          <dgm:dir/>
          <dgm:resizeHandles val="exact"/>
        </dgm:presLayoutVars>
      </dgm:prSet>
      <dgm:spPr/>
      <dgm:t>
        <a:bodyPr/>
        <a:lstStyle/>
        <a:p>
          <a:endParaRPr lang="en-US"/>
        </a:p>
      </dgm:t>
    </dgm:pt>
    <dgm:pt modelId="{5591ED73-F148-4F75-95DD-0C641A102325}" type="pres">
      <dgm:prSet presAssocID="{BE71FF0E-B8C5-4F41-B074-2D68E607FCE1}" presName="node" presStyleLbl="node1" presStyleIdx="0" presStyleCnt="5">
        <dgm:presLayoutVars>
          <dgm:bulletEnabled val="1"/>
        </dgm:presLayoutVars>
      </dgm:prSet>
      <dgm:spPr/>
      <dgm:t>
        <a:bodyPr/>
        <a:lstStyle/>
        <a:p>
          <a:endParaRPr lang="en-US"/>
        </a:p>
      </dgm:t>
    </dgm:pt>
    <dgm:pt modelId="{590149EF-C82D-4513-8910-3869CF623B89}" type="pres">
      <dgm:prSet presAssocID="{A815C7FE-437B-4AD0-842F-FD8180E0AC6D}" presName="sibTrans" presStyleCnt="0"/>
      <dgm:spPr/>
    </dgm:pt>
    <dgm:pt modelId="{283CD362-B716-4E36-9EF0-5244EE66173A}" type="pres">
      <dgm:prSet presAssocID="{FCA4509B-1289-4E98-B497-65E1217C4A8F}" presName="node" presStyleLbl="node1" presStyleIdx="1" presStyleCnt="5">
        <dgm:presLayoutVars>
          <dgm:bulletEnabled val="1"/>
        </dgm:presLayoutVars>
      </dgm:prSet>
      <dgm:spPr/>
      <dgm:t>
        <a:bodyPr/>
        <a:lstStyle/>
        <a:p>
          <a:endParaRPr lang="en-US"/>
        </a:p>
      </dgm:t>
    </dgm:pt>
    <dgm:pt modelId="{ABC7692B-484B-49B4-8E8B-69D569DFAFF4}" type="pres">
      <dgm:prSet presAssocID="{9B83FA56-8E35-459C-93D1-456C3B233687}" presName="sibTrans" presStyleCnt="0"/>
      <dgm:spPr/>
    </dgm:pt>
    <dgm:pt modelId="{5F48B9B8-E9BA-4755-84EE-A956EC74D86C}" type="pres">
      <dgm:prSet presAssocID="{703B498F-00C6-41A0-9FE0-0DF24A263B8F}" presName="node" presStyleLbl="node1" presStyleIdx="2" presStyleCnt="5">
        <dgm:presLayoutVars>
          <dgm:bulletEnabled val="1"/>
        </dgm:presLayoutVars>
      </dgm:prSet>
      <dgm:spPr/>
      <dgm:t>
        <a:bodyPr/>
        <a:lstStyle/>
        <a:p>
          <a:endParaRPr lang="en-US"/>
        </a:p>
      </dgm:t>
    </dgm:pt>
    <dgm:pt modelId="{C37C615F-572E-4855-B277-C45E8E0308B2}" type="pres">
      <dgm:prSet presAssocID="{9F299739-A9EB-45B9-AA06-FB1A08C0CDD0}" presName="sibTrans" presStyleCnt="0"/>
      <dgm:spPr/>
    </dgm:pt>
    <dgm:pt modelId="{1F598A2A-98BC-4F98-AD7D-420C2E6C60FA}" type="pres">
      <dgm:prSet presAssocID="{1E80D615-E841-4EBC-A75B-88AA620701D5}" presName="node" presStyleLbl="node1" presStyleIdx="3" presStyleCnt="5">
        <dgm:presLayoutVars>
          <dgm:bulletEnabled val="1"/>
        </dgm:presLayoutVars>
      </dgm:prSet>
      <dgm:spPr/>
      <dgm:t>
        <a:bodyPr/>
        <a:lstStyle/>
        <a:p>
          <a:endParaRPr lang="en-US"/>
        </a:p>
      </dgm:t>
    </dgm:pt>
    <dgm:pt modelId="{9818BF93-221F-4250-9FA8-7CA327EC1DD0}" type="pres">
      <dgm:prSet presAssocID="{9B65DAFC-5E3B-4C81-AEDE-0605B995D22C}" presName="sibTrans" presStyleCnt="0"/>
      <dgm:spPr/>
    </dgm:pt>
    <dgm:pt modelId="{F3376895-E920-4B3B-A141-FB86D220F48A}" type="pres">
      <dgm:prSet presAssocID="{86BD0501-D50D-45CD-BC0B-E6CA932A6B44}" presName="node" presStyleLbl="node1" presStyleIdx="4" presStyleCnt="5">
        <dgm:presLayoutVars>
          <dgm:bulletEnabled val="1"/>
        </dgm:presLayoutVars>
      </dgm:prSet>
      <dgm:spPr/>
      <dgm:t>
        <a:bodyPr/>
        <a:lstStyle/>
        <a:p>
          <a:endParaRPr lang="en-US"/>
        </a:p>
      </dgm:t>
    </dgm:pt>
  </dgm:ptLst>
  <dgm:cxnLst>
    <dgm:cxn modelId="{101A766C-A8F4-4546-A05A-6B5FDBE4AE3E}" type="presOf" srcId="{4454F74E-C1E5-427D-9748-11CCC3B652E3}" destId="{562B192D-91C9-47A3-BB6D-AAEF28561BAD}" srcOrd="0" destOrd="0" presId="urn:microsoft.com/office/officeart/2005/8/layout/default"/>
    <dgm:cxn modelId="{2F691168-13C4-4C71-80FA-B2D5674AADED}" srcId="{4454F74E-C1E5-427D-9748-11CCC3B652E3}" destId="{1E80D615-E841-4EBC-A75B-88AA620701D5}" srcOrd="3" destOrd="0" parTransId="{81DC586D-7852-42A0-BA0D-BE94735AAC31}" sibTransId="{9B65DAFC-5E3B-4C81-AEDE-0605B995D22C}"/>
    <dgm:cxn modelId="{14F588C1-0AED-48DF-AFBE-7ECF0FB38586}" srcId="{4454F74E-C1E5-427D-9748-11CCC3B652E3}" destId="{86BD0501-D50D-45CD-BC0B-E6CA932A6B44}" srcOrd="4" destOrd="0" parTransId="{FBF0BA5D-305D-4B22-8E1D-6F0F0C09C72A}" sibTransId="{54CB9616-4B1E-44A1-83FA-6F0787E8FB98}"/>
    <dgm:cxn modelId="{7FE70F42-E6D6-4089-9B5E-D3DC3535D5CE}" type="presOf" srcId="{703B498F-00C6-41A0-9FE0-0DF24A263B8F}" destId="{5F48B9B8-E9BA-4755-84EE-A956EC74D86C}" srcOrd="0" destOrd="0" presId="urn:microsoft.com/office/officeart/2005/8/layout/default"/>
    <dgm:cxn modelId="{30C89DE5-EF91-4E75-AB77-005E9998F368}" type="presOf" srcId="{FCA4509B-1289-4E98-B497-65E1217C4A8F}" destId="{283CD362-B716-4E36-9EF0-5244EE66173A}" srcOrd="0" destOrd="0" presId="urn:microsoft.com/office/officeart/2005/8/layout/default"/>
    <dgm:cxn modelId="{5F77B1F8-A3D1-4084-A09A-8E65A6226524}" type="presOf" srcId="{86BD0501-D50D-45CD-BC0B-E6CA932A6B44}" destId="{F3376895-E920-4B3B-A141-FB86D220F48A}" srcOrd="0" destOrd="0" presId="urn:microsoft.com/office/officeart/2005/8/layout/default"/>
    <dgm:cxn modelId="{358C4B84-B36A-4C2C-9A38-416915D0043B}" srcId="{4454F74E-C1E5-427D-9748-11CCC3B652E3}" destId="{FCA4509B-1289-4E98-B497-65E1217C4A8F}" srcOrd="1" destOrd="0" parTransId="{613C6777-30F4-4CA9-8CB2-135EF8959895}" sibTransId="{9B83FA56-8E35-459C-93D1-456C3B233687}"/>
    <dgm:cxn modelId="{E55C1D9F-C2C2-442E-BCB8-B7FA42470A3C}" type="presOf" srcId="{1E80D615-E841-4EBC-A75B-88AA620701D5}" destId="{1F598A2A-98BC-4F98-AD7D-420C2E6C60FA}" srcOrd="0" destOrd="0" presId="urn:microsoft.com/office/officeart/2005/8/layout/default"/>
    <dgm:cxn modelId="{39C87B70-956F-48E5-B65C-3771FC3AC6C1}" type="presOf" srcId="{BE71FF0E-B8C5-4F41-B074-2D68E607FCE1}" destId="{5591ED73-F148-4F75-95DD-0C641A102325}" srcOrd="0" destOrd="0" presId="urn:microsoft.com/office/officeart/2005/8/layout/default"/>
    <dgm:cxn modelId="{770F6629-7F71-44AE-9301-24DB87C172ED}" srcId="{4454F74E-C1E5-427D-9748-11CCC3B652E3}" destId="{BE71FF0E-B8C5-4F41-B074-2D68E607FCE1}" srcOrd="0" destOrd="0" parTransId="{90C91232-D505-4499-9319-9B53778CF2D0}" sibTransId="{A815C7FE-437B-4AD0-842F-FD8180E0AC6D}"/>
    <dgm:cxn modelId="{D9A1D2B1-AEF4-47F9-B99A-2207C27DA901}" srcId="{4454F74E-C1E5-427D-9748-11CCC3B652E3}" destId="{703B498F-00C6-41A0-9FE0-0DF24A263B8F}" srcOrd="2" destOrd="0" parTransId="{A6191EAD-D094-462C-A411-B6253F246B31}" sibTransId="{9F299739-A9EB-45B9-AA06-FB1A08C0CDD0}"/>
    <dgm:cxn modelId="{AA3537BF-3D25-44B1-BB8D-D3B1759A4644}" type="presParOf" srcId="{562B192D-91C9-47A3-BB6D-AAEF28561BAD}" destId="{5591ED73-F148-4F75-95DD-0C641A102325}" srcOrd="0" destOrd="0" presId="urn:microsoft.com/office/officeart/2005/8/layout/default"/>
    <dgm:cxn modelId="{DC59074C-D49B-4590-9098-0F6A4992D567}" type="presParOf" srcId="{562B192D-91C9-47A3-BB6D-AAEF28561BAD}" destId="{590149EF-C82D-4513-8910-3869CF623B89}" srcOrd="1" destOrd="0" presId="urn:microsoft.com/office/officeart/2005/8/layout/default"/>
    <dgm:cxn modelId="{208E304A-A1E0-4EE6-A7B6-F06384673EA2}" type="presParOf" srcId="{562B192D-91C9-47A3-BB6D-AAEF28561BAD}" destId="{283CD362-B716-4E36-9EF0-5244EE66173A}" srcOrd="2" destOrd="0" presId="urn:microsoft.com/office/officeart/2005/8/layout/default"/>
    <dgm:cxn modelId="{AE34A0EC-DCE1-48AF-A1CC-590F4C56FF96}" type="presParOf" srcId="{562B192D-91C9-47A3-BB6D-AAEF28561BAD}" destId="{ABC7692B-484B-49B4-8E8B-69D569DFAFF4}" srcOrd="3" destOrd="0" presId="urn:microsoft.com/office/officeart/2005/8/layout/default"/>
    <dgm:cxn modelId="{0D092C0C-BB1E-4B4B-B392-BBCCCD842117}" type="presParOf" srcId="{562B192D-91C9-47A3-BB6D-AAEF28561BAD}" destId="{5F48B9B8-E9BA-4755-84EE-A956EC74D86C}" srcOrd="4" destOrd="0" presId="urn:microsoft.com/office/officeart/2005/8/layout/default"/>
    <dgm:cxn modelId="{72A2E147-DD88-4824-90A1-8DA90A487787}" type="presParOf" srcId="{562B192D-91C9-47A3-BB6D-AAEF28561BAD}" destId="{C37C615F-572E-4855-B277-C45E8E0308B2}" srcOrd="5" destOrd="0" presId="urn:microsoft.com/office/officeart/2005/8/layout/default"/>
    <dgm:cxn modelId="{9DE11409-000A-4EFD-8469-FB42F38A8EE4}" type="presParOf" srcId="{562B192D-91C9-47A3-BB6D-AAEF28561BAD}" destId="{1F598A2A-98BC-4F98-AD7D-420C2E6C60FA}" srcOrd="6" destOrd="0" presId="urn:microsoft.com/office/officeart/2005/8/layout/default"/>
    <dgm:cxn modelId="{63225B76-1808-45E7-8FE6-FDDBBEF05957}" type="presParOf" srcId="{562B192D-91C9-47A3-BB6D-AAEF28561BAD}" destId="{9818BF93-221F-4250-9FA8-7CA327EC1DD0}" srcOrd="7" destOrd="0" presId="urn:microsoft.com/office/officeart/2005/8/layout/default"/>
    <dgm:cxn modelId="{F249A104-C805-48E4-BF76-728FADBD42EF}" type="presParOf" srcId="{562B192D-91C9-47A3-BB6D-AAEF28561BAD}" destId="{F3376895-E920-4B3B-A141-FB86D220F48A}"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302A6A2-3A76-426B-A321-6B92EAF0832E}" type="doc">
      <dgm:prSet loTypeId="urn:microsoft.com/office/officeart/2005/8/layout/vList2" loCatId="list" qsTypeId="urn:microsoft.com/office/officeart/2005/8/quickstyle/3d1" qsCatId="3D" csTypeId="urn:microsoft.com/office/officeart/2005/8/colors/accent2_2" csCatId="accent2" phldr="1"/>
      <dgm:spPr/>
      <dgm:t>
        <a:bodyPr/>
        <a:lstStyle/>
        <a:p>
          <a:endParaRPr lang="en-US"/>
        </a:p>
      </dgm:t>
    </dgm:pt>
    <dgm:pt modelId="{B6C1176F-4995-4F96-A401-77CE10C4D96D}">
      <dgm:prSet custT="1"/>
      <dgm:spPr/>
      <dgm:t>
        <a:bodyPr/>
        <a:lstStyle/>
        <a:p>
          <a:pPr rtl="0"/>
          <a:r>
            <a:rPr lang="en-US" sz="1800" dirty="0" smtClean="0"/>
            <a:t>Employment in intercollegiate athletics is dominated by the Social environment</a:t>
          </a:r>
          <a:endParaRPr lang="en-US" sz="1800" dirty="0"/>
        </a:p>
      </dgm:t>
    </dgm:pt>
    <dgm:pt modelId="{11245F79-F553-458D-9BF3-07F03CCB8086}" type="parTrans" cxnId="{69DDB201-9E04-4022-AF08-96810316866F}">
      <dgm:prSet/>
      <dgm:spPr/>
      <dgm:t>
        <a:bodyPr/>
        <a:lstStyle/>
        <a:p>
          <a:endParaRPr lang="en-US" sz="2400"/>
        </a:p>
      </dgm:t>
    </dgm:pt>
    <dgm:pt modelId="{534E51F2-5865-4663-BC06-3EDEE5701D0E}" type="sibTrans" cxnId="{69DDB201-9E04-4022-AF08-96810316866F}">
      <dgm:prSet/>
      <dgm:spPr/>
      <dgm:t>
        <a:bodyPr/>
        <a:lstStyle/>
        <a:p>
          <a:endParaRPr lang="en-US" sz="2400"/>
        </a:p>
      </dgm:t>
    </dgm:pt>
    <dgm:pt modelId="{43175507-F67E-47A2-AE81-08A6C5AEC55E}">
      <dgm:prSet custT="1"/>
      <dgm:spPr/>
      <dgm:t>
        <a:bodyPr/>
        <a:lstStyle/>
        <a:p>
          <a:pPr rtl="0"/>
          <a:r>
            <a:rPr lang="en-US" sz="1800" dirty="0" smtClean="0"/>
            <a:t>Social was the top environment for 7occupations, and it rated no worse than 2</a:t>
          </a:r>
          <a:r>
            <a:rPr lang="en-US" sz="1800" baseline="30000" dirty="0" smtClean="0"/>
            <a:t>nd</a:t>
          </a:r>
          <a:r>
            <a:rPr lang="en-US" sz="1800" dirty="0" smtClean="0"/>
            <a:t> for all occupations </a:t>
          </a:r>
          <a:endParaRPr lang="en-US" sz="1800" dirty="0"/>
        </a:p>
      </dgm:t>
    </dgm:pt>
    <dgm:pt modelId="{37BB5BED-6BF9-4663-8A1A-9D822AA0BB6D}" type="parTrans" cxnId="{5C44D960-4DC1-4A0B-8FDB-2A57EBF8E811}">
      <dgm:prSet/>
      <dgm:spPr/>
      <dgm:t>
        <a:bodyPr/>
        <a:lstStyle/>
        <a:p>
          <a:endParaRPr lang="en-US" sz="2400"/>
        </a:p>
      </dgm:t>
    </dgm:pt>
    <dgm:pt modelId="{E12BCA03-0CC2-46D5-BF86-2D92FDC8D187}" type="sibTrans" cxnId="{5C44D960-4DC1-4A0B-8FDB-2A57EBF8E811}">
      <dgm:prSet/>
      <dgm:spPr/>
      <dgm:t>
        <a:bodyPr/>
        <a:lstStyle/>
        <a:p>
          <a:endParaRPr lang="en-US" sz="2400"/>
        </a:p>
      </dgm:t>
    </dgm:pt>
    <dgm:pt modelId="{D4DBB239-7D05-403B-86C9-B1E58209EF76}">
      <dgm:prSet custT="1"/>
      <dgm:spPr/>
      <dgm:t>
        <a:bodyPr/>
        <a:lstStyle/>
        <a:p>
          <a:pPr rtl="0"/>
          <a:r>
            <a:rPr lang="en-US" sz="1800" dirty="0" smtClean="0"/>
            <a:t>Five occupations were an exact match to the overall industry profile of SEC, and another five occupations were some combination of SEC</a:t>
          </a:r>
          <a:endParaRPr lang="en-US" sz="1800" dirty="0"/>
        </a:p>
      </dgm:t>
    </dgm:pt>
    <dgm:pt modelId="{2D1C5F66-9163-45AC-A9BE-83F404AC580A}" type="parTrans" cxnId="{F8C95D48-81C0-4451-8FC1-1FD6089DD36B}">
      <dgm:prSet/>
      <dgm:spPr/>
      <dgm:t>
        <a:bodyPr/>
        <a:lstStyle/>
        <a:p>
          <a:endParaRPr lang="en-US" sz="2400"/>
        </a:p>
      </dgm:t>
    </dgm:pt>
    <dgm:pt modelId="{E1578471-8C8F-4FB4-B3F4-D565565A27C7}" type="sibTrans" cxnId="{F8C95D48-81C0-4451-8FC1-1FD6089DD36B}">
      <dgm:prSet/>
      <dgm:spPr/>
      <dgm:t>
        <a:bodyPr/>
        <a:lstStyle/>
        <a:p>
          <a:endParaRPr lang="en-US" sz="2400"/>
        </a:p>
      </dgm:t>
    </dgm:pt>
    <dgm:pt modelId="{E43893A6-8D5E-4737-B5F7-7EEAEA083635}">
      <dgm:prSet custT="1"/>
      <dgm:spPr/>
      <dgm:t>
        <a:bodyPr/>
        <a:lstStyle/>
        <a:p>
          <a:pPr rtl="0"/>
          <a:r>
            <a:rPr lang="en-US" sz="1800" dirty="0" smtClean="0"/>
            <a:t>Primary driver of the emphasis on the Social environment may be the role athletic department employees play in helping student-athletes achieve on the field, in the classroom, and in life</a:t>
          </a:r>
          <a:endParaRPr lang="en-US" sz="1800" dirty="0"/>
        </a:p>
      </dgm:t>
    </dgm:pt>
    <dgm:pt modelId="{92425575-D1D8-4662-9A23-97AE4745B287}" type="parTrans" cxnId="{FBBD0D64-1645-4457-89EE-6D8FDFB23779}">
      <dgm:prSet/>
      <dgm:spPr/>
      <dgm:t>
        <a:bodyPr/>
        <a:lstStyle/>
        <a:p>
          <a:endParaRPr lang="en-US" sz="2400"/>
        </a:p>
      </dgm:t>
    </dgm:pt>
    <dgm:pt modelId="{F0BC92ED-1C8C-4994-A77C-5D3333EA96CD}" type="sibTrans" cxnId="{FBBD0D64-1645-4457-89EE-6D8FDFB23779}">
      <dgm:prSet/>
      <dgm:spPr/>
      <dgm:t>
        <a:bodyPr/>
        <a:lstStyle/>
        <a:p>
          <a:endParaRPr lang="en-US" sz="2400"/>
        </a:p>
      </dgm:t>
    </dgm:pt>
    <dgm:pt modelId="{AF3DD5F8-D41D-4F7F-9A53-A1F74B85A0EC}">
      <dgm:prSet custT="1"/>
      <dgm:spPr/>
      <dgm:t>
        <a:bodyPr/>
        <a:lstStyle/>
        <a:p>
          <a:pPr rtl="0"/>
          <a:r>
            <a:rPr lang="en-US" sz="1800" dirty="0" smtClean="0"/>
            <a:t>Employees are either helping student-athletes and coaches perform or they are helping stakeholders engage with the athletic department</a:t>
          </a:r>
          <a:endParaRPr lang="en-US" sz="1800" dirty="0"/>
        </a:p>
      </dgm:t>
    </dgm:pt>
    <dgm:pt modelId="{B4DAC91C-25C3-4378-AE51-78E92B430518}" type="parTrans" cxnId="{5E0AE1B6-DFCA-4035-A000-0AD1998A2B74}">
      <dgm:prSet/>
      <dgm:spPr/>
      <dgm:t>
        <a:bodyPr/>
        <a:lstStyle/>
        <a:p>
          <a:endParaRPr lang="en-US" sz="2400"/>
        </a:p>
      </dgm:t>
    </dgm:pt>
    <dgm:pt modelId="{02739127-032F-4D2C-9FB4-798867364216}" type="sibTrans" cxnId="{5E0AE1B6-DFCA-4035-A000-0AD1998A2B74}">
      <dgm:prSet/>
      <dgm:spPr/>
      <dgm:t>
        <a:bodyPr/>
        <a:lstStyle/>
        <a:p>
          <a:endParaRPr lang="en-US" sz="2400"/>
        </a:p>
      </dgm:t>
    </dgm:pt>
    <dgm:pt modelId="{271225AB-E12B-4A75-B260-E6ABE9F47A60}" type="pres">
      <dgm:prSet presAssocID="{0302A6A2-3A76-426B-A321-6B92EAF0832E}" presName="linear" presStyleCnt="0">
        <dgm:presLayoutVars>
          <dgm:animLvl val="lvl"/>
          <dgm:resizeHandles val="exact"/>
        </dgm:presLayoutVars>
      </dgm:prSet>
      <dgm:spPr/>
      <dgm:t>
        <a:bodyPr/>
        <a:lstStyle/>
        <a:p>
          <a:endParaRPr lang="en-US"/>
        </a:p>
      </dgm:t>
    </dgm:pt>
    <dgm:pt modelId="{A91EA624-397A-4E01-BD80-A7CC1D4500C5}" type="pres">
      <dgm:prSet presAssocID="{B6C1176F-4995-4F96-A401-77CE10C4D96D}" presName="parentText" presStyleLbl="node1" presStyleIdx="0" presStyleCnt="5">
        <dgm:presLayoutVars>
          <dgm:chMax val="0"/>
          <dgm:bulletEnabled val="1"/>
        </dgm:presLayoutVars>
      </dgm:prSet>
      <dgm:spPr/>
      <dgm:t>
        <a:bodyPr/>
        <a:lstStyle/>
        <a:p>
          <a:endParaRPr lang="en-US"/>
        </a:p>
      </dgm:t>
    </dgm:pt>
    <dgm:pt modelId="{BAB0AF9C-C1A5-48E7-891D-B7066D5E840F}" type="pres">
      <dgm:prSet presAssocID="{534E51F2-5865-4663-BC06-3EDEE5701D0E}" presName="spacer" presStyleCnt="0"/>
      <dgm:spPr/>
    </dgm:pt>
    <dgm:pt modelId="{00527EFE-A5A6-40E1-9341-B1BC50596E9F}" type="pres">
      <dgm:prSet presAssocID="{43175507-F67E-47A2-AE81-08A6C5AEC55E}" presName="parentText" presStyleLbl="node1" presStyleIdx="1" presStyleCnt="5">
        <dgm:presLayoutVars>
          <dgm:chMax val="0"/>
          <dgm:bulletEnabled val="1"/>
        </dgm:presLayoutVars>
      </dgm:prSet>
      <dgm:spPr/>
      <dgm:t>
        <a:bodyPr/>
        <a:lstStyle/>
        <a:p>
          <a:endParaRPr lang="en-US"/>
        </a:p>
      </dgm:t>
    </dgm:pt>
    <dgm:pt modelId="{A16CFDE8-5F4E-43A6-B377-283B362155B7}" type="pres">
      <dgm:prSet presAssocID="{E12BCA03-0CC2-46D5-BF86-2D92FDC8D187}" presName="spacer" presStyleCnt="0"/>
      <dgm:spPr/>
    </dgm:pt>
    <dgm:pt modelId="{9C14E3EF-43CB-422E-B263-1F486E25ED84}" type="pres">
      <dgm:prSet presAssocID="{D4DBB239-7D05-403B-86C9-B1E58209EF76}" presName="parentText" presStyleLbl="node1" presStyleIdx="2" presStyleCnt="5">
        <dgm:presLayoutVars>
          <dgm:chMax val="0"/>
          <dgm:bulletEnabled val="1"/>
        </dgm:presLayoutVars>
      </dgm:prSet>
      <dgm:spPr/>
      <dgm:t>
        <a:bodyPr/>
        <a:lstStyle/>
        <a:p>
          <a:endParaRPr lang="en-US"/>
        </a:p>
      </dgm:t>
    </dgm:pt>
    <dgm:pt modelId="{5A0DD660-8197-44B8-8229-B3BAAE65A432}" type="pres">
      <dgm:prSet presAssocID="{E1578471-8C8F-4FB4-B3F4-D565565A27C7}" presName="spacer" presStyleCnt="0"/>
      <dgm:spPr/>
    </dgm:pt>
    <dgm:pt modelId="{E3F727FF-18FE-4339-B63A-DEE3CB36677F}" type="pres">
      <dgm:prSet presAssocID="{E43893A6-8D5E-4737-B5F7-7EEAEA083635}" presName="parentText" presStyleLbl="node1" presStyleIdx="3" presStyleCnt="5">
        <dgm:presLayoutVars>
          <dgm:chMax val="0"/>
          <dgm:bulletEnabled val="1"/>
        </dgm:presLayoutVars>
      </dgm:prSet>
      <dgm:spPr/>
      <dgm:t>
        <a:bodyPr/>
        <a:lstStyle/>
        <a:p>
          <a:endParaRPr lang="en-US"/>
        </a:p>
      </dgm:t>
    </dgm:pt>
    <dgm:pt modelId="{7B3FD6F5-6B1D-46CA-ABEE-CB31970102C9}" type="pres">
      <dgm:prSet presAssocID="{F0BC92ED-1C8C-4994-A77C-5D3333EA96CD}" presName="spacer" presStyleCnt="0"/>
      <dgm:spPr/>
    </dgm:pt>
    <dgm:pt modelId="{79E73151-AE73-4E60-A737-FC05D5A26EF7}" type="pres">
      <dgm:prSet presAssocID="{AF3DD5F8-D41D-4F7F-9A53-A1F74B85A0EC}" presName="parentText" presStyleLbl="node1" presStyleIdx="4" presStyleCnt="5">
        <dgm:presLayoutVars>
          <dgm:chMax val="0"/>
          <dgm:bulletEnabled val="1"/>
        </dgm:presLayoutVars>
      </dgm:prSet>
      <dgm:spPr/>
      <dgm:t>
        <a:bodyPr/>
        <a:lstStyle/>
        <a:p>
          <a:endParaRPr lang="en-US"/>
        </a:p>
      </dgm:t>
    </dgm:pt>
  </dgm:ptLst>
  <dgm:cxnLst>
    <dgm:cxn modelId="{4F955E38-5C25-4578-8B90-CC756DAB47F1}" type="presOf" srcId="{D4DBB239-7D05-403B-86C9-B1E58209EF76}" destId="{9C14E3EF-43CB-422E-B263-1F486E25ED84}" srcOrd="0" destOrd="0" presId="urn:microsoft.com/office/officeart/2005/8/layout/vList2"/>
    <dgm:cxn modelId="{5E0AE1B6-DFCA-4035-A000-0AD1998A2B74}" srcId="{0302A6A2-3A76-426B-A321-6B92EAF0832E}" destId="{AF3DD5F8-D41D-4F7F-9A53-A1F74B85A0EC}" srcOrd="4" destOrd="0" parTransId="{B4DAC91C-25C3-4378-AE51-78E92B430518}" sibTransId="{02739127-032F-4D2C-9FB4-798867364216}"/>
    <dgm:cxn modelId="{1089FCE3-6C34-4ED1-AB40-341CE3A69E42}" type="presOf" srcId="{E43893A6-8D5E-4737-B5F7-7EEAEA083635}" destId="{E3F727FF-18FE-4339-B63A-DEE3CB36677F}" srcOrd="0" destOrd="0" presId="urn:microsoft.com/office/officeart/2005/8/layout/vList2"/>
    <dgm:cxn modelId="{5C44D960-4DC1-4A0B-8FDB-2A57EBF8E811}" srcId="{0302A6A2-3A76-426B-A321-6B92EAF0832E}" destId="{43175507-F67E-47A2-AE81-08A6C5AEC55E}" srcOrd="1" destOrd="0" parTransId="{37BB5BED-6BF9-4663-8A1A-9D822AA0BB6D}" sibTransId="{E12BCA03-0CC2-46D5-BF86-2D92FDC8D187}"/>
    <dgm:cxn modelId="{57621642-9B30-4C0C-A694-25FBE92614CC}" type="presOf" srcId="{43175507-F67E-47A2-AE81-08A6C5AEC55E}" destId="{00527EFE-A5A6-40E1-9341-B1BC50596E9F}" srcOrd="0" destOrd="0" presId="urn:microsoft.com/office/officeart/2005/8/layout/vList2"/>
    <dgm:cxn modelId="{BCAB0679-B5CA-4013-84EB-D3E3396B7007}" type="presOf" srcId="{B6C1176F-4995-4F96-A401-77CE10C4D96D}" destId="{A91EA624-397A-4E01-BD80-A7CC1D4500C5}" srcOrd="0" destOrd="0" presId="urn:microsoft.com/office/officeart/2005/8/layout/vList2"/>
    <dgm:cxn modelId="{3B7A7DD7-5A06-4792-8E0A-3610F3FD198A}" type="presOf" srcId="{AF3DD5F8-D41D-4F7F-9A53-A1F74B85A0EC}" destId="{79E73151-AE73-4E60-A737-FC05D5A26EF7}" srcOrd="0" destOrd="0" presId="urn:microsoft.com/office/officeart/2005/8/layout/vList2"/>
    <dgm:cxn modelId="{FBBD0D64-1645-4457-89EE-6D8FDFB23779}" srcId="{0302A6A2-3A76-426B-A321-6B92EAF0832E}" destId="{E43893A6-8D5E-4737-B5F7-7EEAEA083635}" srcOrd="3" destOrd="0" parTransId="{92425575-D1D8-4662-9A23-97AE4745B287}" sibTransId="{F0BC92ED-1C8C-4994-A77C-5D3333EA96CD}"/>
    <dgm:cxn modelId="{69DDB201-9E04-4022-AF08-96810316866F}" srcId="{0302A6A2-3A76-426B-A321-6B92EAF0832E}" destId="{B6C1176F-4995-4F96-A401-77CE10C4D96D}" srcOrd="0" destOrd="0" parTransId="{11245F79-F553-458D-9BF3-07F03CCB8086}" sibTransId="{534E51F2-5865-4663-BC06-3EDEE5701D0E}"/>
    <dgm:cxn modelId="{E1BECA96-EC5D-47D8-8D3F-B736316BCD34}" type="presOf" srcId="{0302A6A2-3A76-426B-A321-6B92EAF0832E}" destId="{271225AB-E12B-4A75-B260-E6ABE9F47A60}" srcOrd="0" destOrd="0" presId="urn:microsoft.com/office/officeart/2005/8/layout/vList2"/>
    <dgm:cxn modelId="{F8C95D48-81C0-4451-8FC1-1FD6089DD36B}" srcId="{0302A6A2-3A76-426B-A321-6B92EAF0832E}" destId="{D4DBB239-7D05-403B-86C9-B1E58209EF76}" srcOrd="2" destOrd="0" parTransId="{2D1C5F66-9163-45AC-A9BE-83F404AC580A}" sibTransId="{E1578471-8C8F-4FB4-B3F4-D565565A27C7}"/>
    <dgm:cxn modelId="{6496C39A-051D-404A-B184-388395F36276}" type="presParOf" srcId="{271225AB-E12B-4A75-B260-E6ABE9F47A60}" destId="{A91EA624-397A-4E01-BD80-A7CC1D4500C5}" srcOrd="0" destOrd="0" presId="urn:microsoft.com/office/officeart/2005/8/layout/vList2"/>
    <dgm:cxn modelId="{2038FC11-963B-46FA-B8C3-9A6F46597FCD}" type="presParOf" srcId="{271225AB-E12B-4A75-B260-E6ABE9F47A60}" destId="{BAB0AF9C-C1A5-48E7-891D-B7066D5E840F}" srcOrd="1" destOrd="0" presId="urn:microsoft.com/office/officeart/2005/8/layout/vList2"/>
    <dgm:cxn modelId="{CAE6725B-B5B9-4CCE-9889-8E712F614B85}" type="presParOf" srcId="{271225AB-E12B-4A75-B260-E6ABE9F47A60}" destId="{00527EFE-A5A6-40E1-9341-B1BC50596E9F}" srcOrd="2" destOrd="0" presId="urn:microsoft.com/office/officeart/2005/8/layout/vList2"/>
    <dgm:cxn modelId="{52508A89-7E54-4649-BEC5-24F8059D090C}" type="presParOf" srcId="{271225AB-E12B-4A75-B260-E6ABE9F47A60}" destId="{A16CFDE8-5F4E-43A6-B377-283B362155B7}" srcOrd="3" destOrd="0" presId="urn:microsoft.com/office/officeart/2005/8/layout/vList2"/>
    <dgm:cxn modelId="{4C80A7A4-1F5E-46A9-8722-3129799E8BFB}" type="presParOf" srcId="{271225AB-E12B-4A75-B260-E6ABE9F47A60}" destId="{9C14E3EF-43CB-422E-B263-1F486E25ED84}" srcOrd="4" destOrd="0" presId="urn:microsoft.com/office/officeart/2005/8/layout/vList2"/>
    <dgm:cxn modelId="{9366EC5D-BFEF-4276-A279-8275F427C241}" type="presParOf" srcId="{271225AB-E12B-4A75-B260-E6ABE9F47A60}" destId="{5A0DD660-8197-44B8-8229-B3BAAE65A432}" srcOrd="5" destOrd="0" presId="urn:microsoft.com/office/officeart/2005/8/layout/vList2"/>
    <dgm:cxn modelId="{A44F7BE1-106C-4570-89AA-ACE0BF06D4FA}" type="presParOf" srcId="{271225AB-E12B-4A75-B260-E6ABE9F47A60}" destId="{E3F727FF-18FE-4339-B63A-DEE3CB36677F}" srcOrd="6" destOrd="0" presId="urn:microsoft.com/office/officeart/2005/8/layout/vList2"/>
    <dgm:cxn modelId="{2C2B60D5-8B55-4A8A-A8B1-2F596C0D63B8}" type="presParOf" srcId="{271225AB-E12B-4A75-B260-E6ABE9F47A60}" destId="{7B3FD6F5-6B1D-46CA-ABEE-CB31970102C9}" srcOrd="7" destOrd="0" presId="urn:microsoft.com/office/officeart/2005/8/layout/vList2"/>
    <dgm:cxn modelId="{D0D6F1F7-144D-44DB-9816-EF332E60F86B}" type="presParOf" srcId="{271225AB-E12B-4A75-B260-E6ABE9F47A60}" destId="{79E73151-AE73-4E60-A737-FC05D5A26EF7}"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73DC92E-3FC4-4FE1-AE0F-736DCCBD8FF1}"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US"/>
        </a:p>
      </dgm:t>
    </dgm:pt>
    <dgm:pt modelId="{9AF09D97-3BD4-4BC6-A651-9E9158B08080}">
      <dgm:prSet/>
      <dgm:spPr/>
      <dgm:t>
        <a:bodyPr/>
        <a:lstStyle/>
        <a:p>
          <a:pPr rtl="0"/>
          <a:r>
            <a:rPr lang="en-US" dirty="0" smtClean="0"/>
            <a:t>Compare results to this study and O*NET database</a:t>
          </a:r>
          <a:endParaRPr lang="en-US" dirty="0"/>
        </a:p>
      </dgm:t>
    </dgm:pt>
    <dgm:pt modelId="{11DB907B-547D-45F6-8BB5-7AF5184EB2C7}" type="parTrans" cxnId="{73A00818-4E79-42F2-B685-CEFA8B9623D5}">
      <dgm:prSet/>
      <dgm:spPr/>
      <dgm:t>
        <a:bodyPr/>
        <a:lstStyle/>
        <a:p>
          <a:endParaRPr lang="en-US"/>
        </a:p>
      </dgm:t>
    </dgm:pt>
    <dgm:pt modelId="{34D3578E-2A34-4165-83E6-6A8D2B1D98C1}" type="sibTrans" cxnId="{73A00818-4E79-42F2-B685-CEFA8B9623D5}">
      <dgm:prSet/>
      <dgm:spPr/>
      <dgm:t>
        <a:bodyPr/>
        <a:lstStyle/>
        <a:p>
          <a:endParaRPr lang="en-US"/>
        </a:p>
      </dgm:t>
    </dgm:pt>
    <dgm:pt modelId="{D5CFA5EC-F9B5-4A80-882B-B130659D280C}">
      <dgm:prSet/>
      <dgm:spPr/>
      <dgm:t>
        <a:bodyPr/>
        <a:lstStyle/>
        <a:p>
          <a:pPr rtl="0"/>
          <a:r>
            <a:rPr lang="en-US" smtClean="0"/>
            <a:t>Work environment does not have to be completely congruent with a student’s personality to be rewarding</a:t>
          </a:r>
          <a:endParaRPr lang="en-US"/>
        </a:p>
      </dgm:t>
    </dgm:pt>
    <dgm:pt modelId="{D93322B5-10A9-4F81-99B1-CCF66775DDFC}" type="parTrans" cxnId="{8D640362-8E81-4EA9-8687-BCB4A1973ABA}">
      <dgm:prSet/>
      <dgm:spPr/>
      <dgm:t>
        <a:bodyPr/>
        <a:lstStyle/>
        <a:p>
          <a:endParaRPr lang="en-US"/>
        </a:p>
      </dgm:t>
    </dgm:pt>
    <dgm:pt modelId="{A84F1BCA-D475-4F1F-B7F2-BC450C328AB8}" type="sibTrans" cxnId="{8D640362-8E81-4EA9-8687-BCB4A1973ABA}">
      <dgm:prSet/>
      <dgm:spPr/>
      <dgm:t>
        <a:bodyPr/>
        <a:lstStyle/>
        <a:p>
          <a:endParaRPr lang="en-US"/>
        </a:p>
      </dgm:t>
    </dgm:pt>
    <dgm:pt modelId="{E3FD482A-24B2-4A21-A2B8-2FF6B670A443}">
      <dgm:prSet/>
      <dgm:spPr/>
      <dgm:t>
        <a:bodyPr/>
        <a:lstStyle/>
        <a:p>
          <a:pPr rtl="0"/>
          <a:r>
            <a:rPr lang="en-US" smtClean="0"/>
            <a:t>Students should consider all combinations of their three-letter code</a:t>
          </a:r>
          <a:endParaRPr lang="en-US"/>
        </a:p>
      </dgm:t>
    </dgm:pt>
    <dgm:pt modelId="{091114EF-83EC-48F6-A64D-2B7D52766086}" type="parTrans" cxnId="{5BA390CF-A2DC-4B2A-A44F-03ABC606D4A8}">
      <dgm:prSet/>
      <dgm:spPr/>
      <dgm:t>
        <a:bodyPr/>
        <a:lstStyle/>
        <a:p>
          <a:endParaRPr lang="en-US"/>
        </a:p>
      </dgm:t>
    </dgm:pt>
    <dgm:pt modelId="{88E8A7EC-03A3-4BCB-8DC4-397F3289E091}" type="sibTrans" cxnId="{5BA390CF-A2DC-4B2A-A44F-03ABC606D4A8}">
      <dgm:prSet/>
      <dgm:spPr/>
      <dgm:t>
        <a:bodyPr/>
        <a:lstStyle/>
        <a:p>
          <a:endParaRPr lang="en-US"/>
        </a:p>
      </dgm:t>
    </dgm:pt>
    <dgm:pt modelId="{D2312873-53AE-454F-B521-3EEC8ACE8FE4}">
      <dgm:prSet/>
      <dgm:spPr/>
      <dgm:t>
        <a:bodyPr/>
        <a:lstStyle/>
        <a:p>
          <a:pPr rtl="0"/>
          <a:r>
            <a:rPr lang="en-US" smtClean="0"/>
            <a:t>Congruence is one of many sources of information that should be considered when matching students to environments</a:t>
          </a:r>
          <a:endParaRPr lang="en-US"/>
        </a:p>
      </dgm:t>
    </dgm:pt>
    <dgm:pt modelId="{E6AA4E21-32E9-4759-A54E-3DBA360495F9}" type="parTrans" cxnId="{E09FA2FF-DE9E-4C6A-8EB5-5E5F531AED0C}">
      <dgm:prSet/>
      <dgm:spPr/>
      <dgm:t>
        <a:bodyPr/>
        <a:lstStyle/>
        <a:p>
          <a:endParaRPr lang="en-US"/>
        </a:p>
      </dgm:t>
    </dgm:pt>
    <dgm:pt modelId="{900BB53D-0888-41F2-8260-9EF6B161B7AA}" type="sibTrans" cxnId="{E09FA2FF-DE9E-4C6A-8EB5-5E5F531AED0C}">
      <dgm:prSet/>
      <dgm:spPr/>
      <dgm:t>
        <a:bodyPr/>
        <a:lstStyle/>
        <a:p>
          <a:endParaRPr lang="en-US"/>
        </a:p>
      </dgm:t>
    </dgm:pt>
    <dgm:pt modelId="{56BA876C-4BB4-45FC-9281-AB0468363B30}" type="pres">
      <dgm:prSet presAssocID="{D73DC92E-3FC4-4FE1-AE0F-736DCCBD8FF1}" presName="linear" presStyleCnt="0">
        <dgm:presLayoutVars>
          <dgm:animLvl val="lvl"/>
          <dgm:resizeHandles val="exact"/>
        </dgm:presLayoutVars>
      </dgm:prSet>
      <dgm:spPr/>
      <dgm:t>
        <a:bodyPr/>
        <a:lstStyle/>
        <a:p>
          <a:endParaRPr lang="en-US"/>
        </a:p>
      </dgm:t>
    </dgm:pt>
    <dgm:pt modelId="{EF38E86C-C15C-41C3-B2AA-5C4B5B0E05AB}" type="pres">
      <dgm:prSet presAssocID="{9AF09D97-3BD4-4BC6-A651-9E9158B08080}" presName="parentText" presStyleLbl="node1" presStyleIdx="0" presStyleCnt="4">
        <dgm:presLayoutVars>
          <dgm:chMax val="0"/>
          <dgm:bulletEnabled val="1"/>
        </dgm:presLayoutVars>
      </dgm:prSet>
      <dgm:spPr/>
      <dgm:t>
        <a:bodyPr/>
        <a:lstStyle/>
        <a:p>
          <a:endParaRPr lang="en-US"/>
        </a:p>
      </dgm:t>
    </dgm:pt>
    <dgm:pt modelId="{12BF83B6-08DB-4252-AC6E-F719F3161AA0}" type="pres">
      <dgm:prSet presAssocID="{34D3578E-2A34-4165-83E6-6A8D2B1D98C1}" presName="spacer" presStyleCnt="0"/>
      <dgm:spPr/>
    </dgm:pt>
    <dgm:pt modelId="{14FCF5F7-EE1F-40E4-929E-4042DB8B57B6}" type="pres">
      <dgm:prSet presAssocID="{D5CFA5EC-F9B5-4A80-882B-B130659D280C}" presName="parentText" presStyleLbl="node1" presStyleIdx="1" presStyleCnt="4">
        <dgm:presLayoutVars>
          <dgm:chMax val="0"/>
          <dgm:bulletEnabled val="1"/>
        </dgm:presLayoutVars>
      </dgm:prSet>
      <dgm:spPr/>
      <dgm:t>
        <a:bodyPr/>
        <a:lstStyle/>
        <a:p>
          <a:endParaRPr lang="en-US"/>
        </a:p>
      </dgm:t>
    </dgm:pt>
    <dgm:pt modelId="{1C90F68F-4765-4605-9FEA-8FF621C1A625}" type="pres">
      <dgm:prSet presAssocID="{A84F1BCA-D475-4F1F-B7F2-BC450C328AB8}" presName="spacer" presStyleCnt="0"/>
      <dgm:spPr/>
    </dgm:pt>
    <dgm:pt modelId="{A9CB2827-E388-46C9-976C-069A8BA581C1}" type="pres">
      <dgm:prSet presAssocID="{E3FD482A-24B2-4A21-A2B8-2FF6B670A443}" presName="parentText" presStyleLbl="node1" presStyleIdx="2" presStyleCnt="4">
        <dgm:presLayoutVars>
          <dgm:chMax val="0"/>
          <dgm:bulletEnabled val="1"/>
        </dgm:presLayoutVars>
      </dgm:prSet>
      <dgm:spPr/>
      <dgm:t>
        <a:bodyPr/>
        <a:lstStyle/>
        <a:p>
          <a:endParaRPr lang="en-US"/>
        </a:p>
      </dgm:t>
    </dgm:pt>
    <dgm:pt modelId="{397F6571-FE1B-4593-9C60-448A54F88DB0}" type="pres">
      <dgm:prSet presAssocID="{88E8A7EC-03A3-4BCB-8DC4-397F3289E091}" presName="spacer" presStyleCnt="0"/>
      <dgm:spPr/>
    </dgm:pt>
    <dgm:pt modelId="{B62FAFC1-EE6A-42F2-821F-0607721E3AAC}" type="pres">
      <dgm:prSet presAssocID="{D2312873-53AE-454F-B521-3EEC8ACE8FE4}" presName="parentText" presStyleLbl="node1" presStyleIdx="3" presStyleCnt="4">
        <dgm:presLayoutVars>
          <dgm:chMax val="0"/>
          <dgm:bulletEnabled val="1"/>
        </dgm:presLayoutVars>
      </dgm:prSet>
      <dgm:spPr/>
      <dgm:t>
        <a:bodyPr/>
        <a:lstStyle/>
        <a:p>
          <a:endParaRPr lang="en-US"/>
        </a:p>
      </dgm:t>
    </dgm:pt>
  </dgm:ptLst>
  <dgm:cxnLst>
    <dgm:cxn modelId="{8D640362-8E81-4EA9-8687-BCB4A1973ABA}" srcId="{D73DC92E-3FC4-4FE1-AE0F-736DCCBD8FF1}" destId="{D5CFA5EC-F9B5-4A80-882B-B130659D280C}" srcOrd="1" destOrd="0" parTransId="{D93322B5-10A9-4F81-99B1-CCF66775DDFC}" sibTransId="{A84F1BCA-D475-4F1F-B7F2-BC450C328AB8}"/>
    <dgm:cxn modelId="{91903460-7FE3-4874-9EDE-5A2F26B1B311}" type="presOf" srcId="{E3FD482A-24B2-4A21-A2B8-2FF6B670A443}" destId="{A9CB2827-E388-46C9-976C-069A8BA581C1}" srcOrd="0" destOrd="0" presId="urn:microsoft.com/office/officeart/2005/8/layout/vList2"/>
    <dgm:cxn modelId="{5BA390CF-A2DC-4B2A-A44F-03ABC606D4A8}" srcId="{D73DC92E-3FC4-4FE1-AE0F-736DCCBD8FF1}" destId="{E3FD482A-24B2-4A21-A2B8-2FF6B670A443}" srcOrd="2" destOrd="0" parTransId="{091114EF-83EC-48F6-A64D-2B7D52766086}" sibTransId="{88E8A7EC-03A3-4BCB-8DC4-397F3289E091}"/>
    <dgm:cxn modelId="{E09FA2FF-DE9E-4C6A-8EB5-5E5F531AED0C}" srcId="{D73DC92E-3FC4-4FE1-AE0F-736DCCBD8FF1}" destId="{D2312873-53AE-454F-B521-3EEC8ACE8FE4}" srcOrd="3" destOrd="0" parTransId="{E6AA4E21-32E9-4759-A54E-3DBA360495F9}" sibTransId="{900BB53D-0888-41F2-8260-9EF6B161B7AA}"/>
    <dgm:cxn modelId="{73A00818-4E79-42F2-B685-CEFA8B9623D5}" srcId="{D73DC92E-3FC4-4FE1-AE0F-736DCCBD8FF1}" destId="{9AF09D97-3BD4-4BC6-A651-9E9158B08080}" srcOrd="0" destOrd="0" parTransId="{11DB907B-547D-45F6-8BB5-7AF5184EB2C7}" sibTransId="{34D3578E-2A34-4165-83E6-6A8D2B1D98C1}"/>
    <dgm:cxn modelId="{EF1F51AE-41C3-4CAB-AC7E-0BBB0E29F3E2}" type="presOf" srcId="{D5CFA5EC-F9B5-4A80-882B-B130659D280C}" destId="{14FCF5F7-EE1F-40E4-929E-4042DB8B57B6}" srcOrd="0" destOrd="0" presId="urn:microsoft.com/office/officeart/2005/8/layout/vList2"/>
    <dgm:cxn modelId="{5903B160-97F9-4AB1-BE3A-92EA015F5780}" type="presOf" srcId="{D73DC92E-3FC4-4FE1-AE0F-736DCCBD8FF1}" destId="{56BA876C-4BB4-45FC-9281-AB0468363B30}" srcOrd="0" destOrd="0" presId="urn:microsoft.com/office/officeart/2005/8/layout/vList2"/>
    <dgm:cxn modelId="{F0336C78-8464-4977-8C3E-6F85BFB4F049}" type="presOf" srcId="{9AF09D97-3BD4-4BC6-A651-9E9158B08080}" destId="{EF38E86C-C15C-41C3-B2AA-5C4B5B0E05AB}" srcOrd="0" destOrd="0" presId="urn:microsoft.com/office/officeart/2005/8/layout/vList2"/>
    <dgm:cxn modelId="{BE0F1F91-2553-4520-AD5D-213615AC7B21}" type="presOf" srcId="{D2312873-53AE-454F-B521-3EEC8ACE8FE4}" destId="{B62FAFC1-EE6A-42F2-821F-0607721E3AAC}" srcOrd="0" destOrd="0" presId="urn:microsoft.com/office/officeart/2005/8/layout/vList2"/>
    <dgm:cxn modelId="{86EFD1AA-9275-4E7F-BECF-98890D3CC910}" type="presParOf" srcId="{56BA876C-4BB4-45FC-9281-AB0468363B30}" destId="{EF38E86C-C15C-41C3-B2AA-5C4B5B0E05AB}" srcOrd="0" destOrd="0" presId="urn:microsoft.com/office/officeart/2005/8/layout/vList2"/>
    <dgm:cxn modelId="{AA5211E1-F669-43EF-814E-B8EC89BA444A}" type="presParOf" srcId="{56BA876C-4BB4-45FC-9281-AB0468363B30}" destId="{12BF83B6-08DB-4252-AC6E-F719F3161AA0}" srcOrd="1" destOrd="0" presId="urn:microsoft.com/office/officeart/2005/8/layout/vList2"/>
    <dgm:cxn modelId="{B46A95A3-97C9-411D-8DC0-F332F8D5C4FF}" type="presParOf" srcId="{56BA876C-4BB4-45FC-9281-AB0468363B30}" destId="{14FCF5F7-EE1F-40E4-929E-4042DB8B57B6}" srcOrd="2" destOrd="0" presId="urn:microsoft.com/office/officeart/2005/8/layout/vList2"/>
    <dgm:cxn modelId="{004153A1-5D09-4311-9C2F-374A115FB737}" type="presParOf" srcId="{56BA876C-4BB4-45FC-9281-AB0468363B30}" destId="{1C90F68F-4765-4605-9FEA-8FF621C1A625}" srcOrd="3" destOrd="0" presId="urn:microsoft.com/office/officeart/2005/8/layout/vList2"/>
    <dgm:cxn modelId="{36837753-F93E-4877-AEEE-2246D167A745}" type="presParOf" srcId="{56BA876C-4BB4-45FC-9281-AB0468363B30}" destId="{A9CB2827-E388-46C9-976C-069A8BA581C1}" srcOrd="4" destOrd="0" presId="urn:microsoft.com/office/officeart/2005/8/layout/vList2"/>
    <dgm:cxn modelId="{74D4DE98-8C34-4CCB-9177-B692768BB87E}" type="presParOf" srcId="{56BA876C-4BB4-45FC-9281-AB0468363B30}" destId="{397F6571-FE1B-4593-9C60-448A54F88DB0}" srcOrd="5" destOrd="0" presId="urn:microsoft.com/office/officeart/2005/8/layout/vList2"/>
    <dgm:cxn modelId="{0B625CCD-CA81-4A40-8460-D3F851B23EB5}" type="presParOf" srcId="{56BA876C-4BB4-45FC-9281-AB0468363B30}" destId="{B62FAFC1-EE6A-42F2-821F-0607721E3AA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8C95C13-B435-431F-8D4F-404B9DEF30A7}"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C3016AED-E809-4DE5-A84B-CE470FF57393}">
      <dgm:prSet/>
      <dgm:spPr/>
      <dgm:t>
        <a:bodyPr/>
        <a:lstStyle/>
        <a:p>
          <a:pPr rtl="0"/>
          <a:r>
            <a:rPr lang="en-US" dirty="0" smtClean="0"/>
            <a:t>Courses</a:t>
          </a:r>
          <a:endParaRPr lang="en-US" dirty="0"/>
        </a:p>
      </dgm:t>
    </dgm:pt>
    <dgm:pt modelId="{C6FBD47C-B768-4730-B4EF-32C91BF5908E}" type="parTrans" cxnId="{78692255-D903-4252-ADD8-DC035D981F5A}">
      <dgm:prSet/>
      <dgm:spPr/>
      <dgm:t>
        <a:bodyPr/>
        <a:lstStyle/>
        <a:p>
          <a:endParaRPr lang="en-US"/>
        </a:p>
      </dgm:t>
    </dgm:pt>
    <dgm:pt modelId="{62B8DDC1-5C9E-4A89-86C7-414FCAA44F3B}" type="sibTrans" cxnId="{78692255-D903-4252-ADD8-DC035D981F5A}">
      <dgm:prSet/>
      <dgm:spPr/>
      <dgm:t>
        <a:bodyPr/>
        <a:lstStyle/>
        <a:p>
          <a:endParaRPr lang="en-US"/>
        </a:p>
      </dgm:t>
    </dgm:pt>
    <dgm:pt modelId="{A323E929-A5A0-47F3-AE02-00E5EFB9FA3E}">
      <dgm:prSet/>
      <dgm:spPr/>
      <dgm:t>
        <a:bodyPr/>
        <a:lstStyle/>
        <a:p>
          <a:pPr rtl="0"/>
          <a:r>
            <a:rPr lang="en-US" dirty="0" smtClean="0"/>
            <a:t>Introduction</a:t>
          </a:r>
          <a:endParaRPr lang="en-US" dirty="0"/>
        </a:p>
      </dgm:t>
    </dgm:pt>
    <dgm:pt modelId="{6F5AC546-AF68-48CD-8105-3A4264BF580F}" type="parTrans" cxnId="{90826A3C-F0E1-4DF1-8643-C684A41FD0D7}">
      <dgm:prSet/>
      <dgm:spPr/>
      <dgm:t>
        <a:bodyPr/>
        <a:lstStyle/>
        <a:p>
          <a:endParaRPr lang="en-US"/>
        </a:p>
      </dgm:t>
    </dgm:pt>
    <dgm:pt modelId="{4D7E5E4B-CE5B-4D9E-AB8E-EEA3FA94CA2E}" type="sibTrans" cxnId="{90826A3C-F0E1-4DF1-8643-C684A41FD0D7}">
      <dgm:prSet/>
      <dgm:spPr/>
      <dgm:t>
        <a:bodyPr/>
        <a:lstStyle/>
        <a:p>
          <a:endParaRPr lang="en-US"/>
        </a:p>
      </dgm:t>
    </dgm:pt>
    <dgm:pt modelId="{CC4008DC-0C01-4452-B92F-7AC14CE31000}">
      <dgm:prSet/>
      <dgm:spPr/>
      <dgm:t>
        <a:bodyPr/>
        <a:lstStyle/>
        <a:p>
          <a:pPr rtl="0"/>
          <a:r>
            <a:rPr lang="en-US" dirty="0" smtClean="0"/>
            <a:t>Career / Leadership Principles</a:t>
          </a:r>
          <a:endParaRPr lang="en-US" dirty="0"/>
        </a:p>
      </dgm:t>
    </dgm:pt>
    <dgm:pt modelId="{C442D083-68FF-4A7B-843B-6970B89EB80B}" type="parTrans" cxnId="{87B7886F-65D0-4AB1-B59B-FDD363078EA4}">
      <dgm:prSet/>
      <dgm:spPr/>
      <dgm:t>
        <a:bodyPr/>
        <a:lstStyle/>
        <a:p>
          <a:endParaRPr lang="en-US"/>
        </a:p>
      </dgm:t>
    </dgm:pt>
    <dgm:pt modelId="{374009FB-70CE-4F5A-A0B1-B1B28F4A3883}" type="sibTrans" cxnId="{87B7886F-65D0-4AB1-B59B-FDD363078EA4}">
      <dgm:prSet/>
      <dgm:spPr/>
      <dgm:t>
        <a:bodyPr/>
        <a:lstStyle/>
        <a:p>
          <a:endParaRPr lang="en-US"/>
        </a:p>
      </dgm:t>
    </dgm:pt>
    <dgm:pt modelId="{704504B1-2D8A-41C5-A099-A8D2B4570794}">
      <dgm:prSet/>
      <dgm:spPr/>
      <dgm:t>
        <a:bodyPr/>
        <a:lstStyle/>
        <a:p>
          <a:pPr rtl="0"/>
          <a:r>
            <a:rPr lang="en-US" dirty="0" smtClean="0"/>
            <a:t>Practicum</a:t>
          </a:r>
          <a:endParaRPr lang="en-US" dirty="0"/>
        </a:p>
      </dgm:t>
    </dgm:pt>
    <dgm:pt modelId="{18CF0B00-97C4-420A-AD2F-AFE454897EB5}" type="parTrans" cxnId="{0952B240-0B53-400C-947D-001F60D0D3DC}">
      <dgm:prSet/>
      <dgm:spPr/>
      <dgm:t>
        <a:bodyPr/>
        <a:lstStyle/>
        <a:p>
          <a:endParaRPr lang="en-US"/>
        </a:p>
      </dgm:t>
    </dgm:pt>
    <dgm:pt modelId="{7256034B-5684-4C21-9FB6-673CD52BAE1D}" type="sibTrans" cxnId="{0952B240-0B53-400C-947D-001F60D0D3DC}">
      <dgm:prSet/>
      <dgm:spPr/>
      <dgm:t>
        <a:bodyPr/>
        <a:lstStyle/>
        <a:p>
          <a:endParaRPr lang="en-US"/>
        </a:p>
      </dgm:t>
    </dgm:pt>
    <dgm:pt modelId="{9659F23A-1E01-4175-821D-C1B18FEC9220}">
      <dgm:prSet/>
      <dgm:spPr/>
      <dgm:t>
        <a:bodyPr/>
        <a:lstStyle/>
        <a:p>
          <a:pPr rtl="0"/>
          <a:r>
            <a:rPr lang="en-US" smtClean="0"/>
            <a:t>Internship</a:t>
          </a:r>
          <a:endParaRPr lang="en-US"/>
        </a:p>
      </dgm:t>
    </dgm:pt>
    <dgm:pt modelId="{A7FE20E9-7C28-4675-8641-6D2055F9A154}" type="parTrans" cxnId="{3E4D0C9E-0820-440B-BA96-0F2AD6AC0838}">
      <dgm:prSet/>
      <dgm:spPr/>
      <dgm:t>
        <a:bodyPr/>
        <a:lstStyle/>
        <a:p>
          <a:endParaRPr lang="en-US"/>
        </a:p>
      </dgm:t>
    </dgm:pt>
    <dgm:pt modelId="{D674477E-66A1-483C-A898-C7031D275A16}" type="sibTrans" cxnId="{3E4D0C9E-0820-440B-BA96-0F2AD6AC0838}">
      <dgm:prSet/>
      <dgm:spPr/>
      <dgm:t>
        <a:bodyPr/>
        <a:lstStyle/>
        <a:p>
          <a:endParaRPr lang="en-US"/>
        </a:p>
      </dgm:t>
    </dgm:pt>
    <dgm:pt modelId="{50DCA8C0-DC6D-453F-941F-2FE119D49B91}">
      <dgm:prSet/>
      <dgm:spPr/>
      <dgm:t>
        <a:bodyPr/>
        <a:lstStyle/>
        <a:p>
          <a:pPr rtl="0"/>
          <a:r>
            <a:rPr lang="en-US" smtClean="0"/>
            <a:t>Other personality, skills, and values assessments</a:t>
          </a:r>
          <a:endParaRPr lang="en-US"/>
        </a:p>
      </dgm:t>
    </dgm:pt>
    <dgm:pt modelId="{5A920312-4CE4-433C-B610-393393CEA8D9}" type="parTrans" cxnId="{8A9409FE-864F-47A8-9419-65E7E181E9EB}">
      <dgm:prSet/>
      <dgm:spPr/>
      <dgm:t>
        <a:bodyPr/>
        <a:lstStyle/>
        <a:p>
          <a:endParaRPr lang="en-US"/>
        </a:p>
      </dgm:t>
    </dgm:pt>
    <dgm:pt modelId="{C177654F-97C2-42C0-BD8C-18E0D7CDF8E6}" type="sibTrans" cxnId="{8A9409FE-864F-47A8-9419-65E7E181E9EB}">
      <dgm:prSet/>
      <dgm:spPr/>
      <dgm:t>
        <a:bodyPr/>
        <a:lstStyle/>
        <a:p>
          <a:endParaRPr lang="en-US"/>
        </a:p>
      </dgm:t>
    </dgm:pt>
    <dgm:pt modelId="{3AB3C8F2-5252-4320-905A-9F9AE90FA620}">
      <dgm:prSet/>
      <dgm:spPr/>
      <dgm:t>
        <a:bodyPr/>
        <a:lstStyle/>
        <a:p>
          <a:pPr rtl="0"/>
          <a:r>
            <a:rPr lang="en-US" smtClean="0"/>
            <a:t>Strengths Finder</a:t>
          </a:r>
          <a:endParaRPr lang="en-US"/>
        </a:p>
      </dgm:t>
    </dgm:pt>
    <dgm:pt modelId="{9AD24F71-7F7E-49AC-8EB0-96B7B80908E7}" type="parTrans" cxnId="{757CC932-2851-4DF6-8A60-D2BEE9C9B955}">
      <dgm:prSet/>
      <dgm:spPr/>
      <dgm:t>
        <a:bodyPr/>
        <a:lstStyle/>
        <a:p>
          <a:endParaRPr lang="en-US"/>
        </a:p>
      </dgm:t>
    </dgm:pt>
    <dgm:pt modelId="{FE991422-98B4-4C25-B845-15D206AC054A}" type="sibTrans" cxnId="{757CC932-2851-4DF6-8A60-D2BEE9C9B955}">
      <dgm:prSet/>
      <dgm:spPr/>
      <dgm:t>
        <a:bodyPr/>
        <a:lstStyle/>
        <a:p>
          <a:endParaRPr lang="en-US"/>
        </a:p>
      </dgm:t>
    </dgm:pt>
    <dgm:pt modelId="{31C868FC-EAD5-4A93-BC21-A2C5791EC76B}">
      <dgm:prSet/>
      <dgm:spPr/>
      <dgm:t>
        <a:bodyPr/>
        <a:lstStyle/>
        <a:p>
          <a:pPr rtl="0"/>
          <a:r>
            <a:rPr lang="en-US" smtClean="0"/>
            <a:t>SIGI values assessment</a:t>
          </a:r>
          <a:endParaRPr lang="en-US"/>
        </a:p>
      </dgm:t>
    </dgm:pt>
    <dgm:pt modelId="{07780B19-31D9-4A11-BFE0-03E78FFC2C52}" type="parTrans" cxnId="{DF57B999-946D-468B-91B0-3C6916324346}">
      <dgm:prSet/>
      <dgm:spPr/>
      <dgm:t>
        <a:bodyPr/>
        <a:lstStyle/>
        <a:p>
          <a:endParaRPr lang="en-US"/>
        </a:p>
      </dgm:t>
    </dgm:pt>
    <dgm:pt modelId="{96EE156E-0213-4374-9622-80FA7CB4266C}" type="sibTrans" cxnId="{DF57B999-946D-468B-91B0-3C6916324346}">
      <dgm:prSet/>
      <dgm:spPr/>
      <dgm:t>
        <a:bodyPr/>
        <a:lstStyle/>
        <a:p>
          <a:endParaRPr lang="en-US"/>
        </a:p>
      </dgm:t>
    </dgm:pt>
    <dgm:pt modelId="{DF128DA3-4849-4395-9826-E41AE73BF215}">
      <dgm:prSet/>
      <dgm:spPr/>
      <dgm:t>
        <a:bodyPr/>
        <a:lstStyle/>
        <a:p>
          <a:pPr rtl="0"/>
          <a:r>
            <a:rPr lang="en-US" smtClean="0"/>
            <a:t>Myers-Briggsmyers </a:t>
          </a:r>
          <a:endParaRPr lang="en-US"/>
        </a:p>
      </dgm:t>
    </dgm:pt>
    <dgm:pt modelId="{57BFFAAC-3BC0-4DAC-BBCE-A6C877E199C1}" type="parTrans" cxnId="{01B9EE62-0DB8-4E6B-9604-524718795D66}">
      <dgm:prSet/>
      <dgm:spPr/>
      <dgm:t>
        <a:bodyPr/>
        <a:lstStyle/>
        <a:p>
          <a:endParaRPr lang="en-US"/>
        </a:p>
      </dgm:t>
    </dgm:pt>
    <dgm:pt modelId="{50DDBED3-983F-4C6B-8935-C2D2668E3733}" type="sibTrans" cxnId="{01B9EE62-0DB8-4E6B-9604-524718795D66}">
      <dgm:prSet/>
      <dgm:spPr/>
      <dgm:t>
        <a:bodyPr/>
        <a:lstStyle/>
        <a:p>
          <a:endParaRPr lang="en-US"/>
        </a:p>
      </dgm:t>
    </dgm:pt>
    <dgm:pt modelId="{B6351FD3-9AE3-47A1-86DF-B39C0AF27032}">
      <dgm:prSet/>
      <dgm:spPr/>
      <dgm:t>
        <a:bodyPr/>
        <a:lstStyle/>
        <a:p>
          <a:pPr rtl="0"/>
          <a:r>
            <a:rPr lang="en-US" smtClean="0"/>
            <a:t>Big Five Personality Test</a:t>
          </a:r>
          <a:endParaRPr lang="en-US"/>
        </a:p>
      </dgm:t>
    </dgm:pt>
    <dgm:pt modelId="{3519AA17-7CBB-4DFB-ADB9-142F2C71F074}" type="parTrans" cxnId="{D294A1B3-50B3-4BE4-BFED-A5A17575AD1C}">
      <dgm:prSet/>
      <dgm:spPr/>
      <dgm:t>
        <a:bodyPr/>
        <a:lstStyle/>
        <a:p>
          <a:endParaRPr lang="en-US"/>
        </a:p>
      </dgm:t>
    </dgm:pt>
    <dgm:pt modelId="{CA48A38F-92EB-4514-941E-4C9487CBE628}" type="sibTrans" cxnId="{D294A1B3-50B3-4BE4-BFED-A5A17575AD1C}">
      <dgm:prSet/>
      <dgm:spPr/>
      <dgm:t>
        <a:bodyPr/>
        <a:lstStyle/>
        <a:p>
          <a:endParaRPr lang="en-US"/>
        </a:p>
      </dgm:t>
    </dgm:pt>
    <dgm:pt modelId="{112671E3-72BE-4A26-A227-862206129894}">
      <dgm:prSet/>
      <dgm:spPr/>
      <dgm:t>
        <a:bodyPr/>
        <a:lstStyle/>
        <a:p>
          <a:pPr rtl="0"/>
          <a:r>
            <a:rPr lang="en-US" smtClean="0"/>
            <a:t>Assignments </a:t>
          </a:r>
          <a:endParaRPr lang="en-US"/>
        </a:p>
      </dgm:t>
    </dgm:pt>
    <dgm:pt modelId="{868531E1-454F-48D6-B1C4-3F988DB2274C}" type="parTrans" cxnId="{28725BF2-B97C-401D-9606-46895AE80713}">
      <dgm:prSet/>
      <dgm:spPr/>
      <dgm:t>
        <a:bodyPr/>
        <a:lstStyle/>
        <a:p>
          <a:endParaRPr lang="en-US"/>
        </a:p>
      </dgm:t>
    </dgm:pt>
    <dgm:pt modelId="{404E0DA7-903C-4439-A9D4-15442262EFC4}" type="sibTrans" cxnId="{28725BF2-B97C-401D-9606-46895AE80713}">
      <dgm:prSet/>
      <dgm:spPr/>
      <dgm:t>
        <a:bodyPr/>
        <a:lstStyle/>
        <a:p>
          <a:endParaRPr lang="en-US"/>
        </a:p>
      </dgm:t>
    </dgm:pt>
    <dgm:pt modelId="{4EA5516F-2C53-42EB-8C3F-89AAFD7898AD}">
      <dgm:prSet/>
      <dgm:spPr/>
      <dgm:t>
        <a:bodyPr/>
        <a:lstStyle/>
        <a:p>
          <a:pPr rtl="0"/>
          <a:r>
            <a:rPr lang="en-US" smtClean="0"/>
            <a:t>Reflections on required field experiences</a:t>
          </a:r>
          <a:endParaRPr lang="en-US"/>
        </a:p>
      </dgm:t>
    </dgm:pt>
    <dgm:pt modelId="{9317DE95-44CF-4FA7-8A8C-8EE2C952CAFC}" type="parTrans" cxnId="{D88A0A39-C8CB-46D3-A80B-71693E5302DC}">
      <dgm:prSet/>
      <dgm:spPr/>
      <dgm:t>
        <a:bodyPr/>
        <a:lstStyle/>
        <a:p>
          <a:endParaRPr lang="en-US"/>
        </a:p>
      </dgm:t>
    </dgm:pt>
    <dgm:pt modelId="{82D1A0BF-656F-4B6F-B2DA-70BDD62F0D0A}" type="sibTrans" cxnId="{D88A0A39-C8CB-46D3-A80B-71693E5302DC}">
      <dgm:prSet/>
      <dgm:spPr/>
      <dgm:t>
        <a:bodyPr/>
        <a:lstStyle/>
        <a:p>
          <a:endParaRPr lang="en-US"/>
        </a:p>
      </dgm:t>
    </dgm:pt>
    <dgm:pt modelId="{EEAD40FB-E595-498F-8B58-4C594BA240B0}">
      <dgm:prSet/>
      <dgm:spPr/>
      <dgm:t>
        <a:bodyPr/>
        <a:lstStyle/>
        <a:p>
          <a:pPr rtl="0"/>
          <a:r>
            <a:rPr lang="en-US" smtClean="0"/>
            <a:t>Performance assessments from industry partners and site supervisors</a:t>
          </a:r>
          <a:endParaRPr lang="en-US"/>
        </a:p>
      </dgm:t>
    </dgm:pt>
    <dgm:pt modelId="{3AD59DD1-7EDC-4872-96B9-57056F26B773}" type="parTrans" cxnId="{8A4F9B6C-53A5-4DDA-A3AD-81EF7EC8F29E}">
      <dgm:prSet/>
      <dgm:spPr/>
      <dgm:t>
        <a:bodyPr/>
        <a:lstStyle/>
        <a:p>
          <a:endParaRPr lang="en-US"/>
        </a:p>
      </dgm:t>
    </dgm:pt>
    <dgm:pt modelId="{FA500D16-9C37-480C-BEBB-0CB1E50591FC}" type="sibTrans" cxnId="{8A4F9B6C-53A5-4DDA-A3AD-81EF7EC8F29E}">
      <dgm:prSet/>
      <dgm:spPr/>
      <dgm:t>
        <a:bodyPr/>
        <a:lstStyle/>
        <a:p>
          <a:endParaRPr lang="en-US"/>
        </a:p>
      </dgm:t>
    </dgm:pt>
    <dgm:pt modelId="{2923F377-3240-4E8E-A840-18FA0D57DB96}">
      <dgm:prSet/>
      <dgm:spPr/>
      <dgm:t>
        <a:bodyPr/>
        <a:lstStyle/>
        <a:p>
          <a:pPr rtl="0"/>
          <a:r>
            <a:rPr lang="en-US" smtClean="0"/>
            <a:t>Electronic portfolio</a:t>
          </a:r>
          <a:endParaRPr lang="en-US"/>
        </a:p>
      </dgm:t>
    </dgm:pt>
    <dgm:pt modelId="{FEE9A4CA-551F-4F18-BD33-D304A598E397}" type="parTrans" cxnId="{51786E55-C36D-4EED-801E-A9F1C4DC0219}">
      <dgm:prSet/>
      <dgm:spPr/>
      <dgm:t>
        <a:bodyPr/>
        <a:lstStyle/>
        <a:p>
          <a:endParaRPr lang="en-US"/>
        </a:p>
      </dgm:t>
    </dgm:pt>
    <dgm:pt modelId="{DC2F9B2B-4352-4888-8ABF-856D493D1CA8}" type="sibTrans" cxnId="{51786E55-C36D-4EED-801E-A9F1C4DC0219}">
      <dgm:prSet/>
      <dgm:spPr/>
      <dgm:t>
        <a:bodyPr/>
        <a:lstStyle/>
        <a:p>
          <a:endParaRPr lang="en-US"/>
        </a:p>
      </dgm:t>
    </dgm:pt>
    <dgm:pt modelId="{7D2EA31D-013C-450E-915E-40083F14BCEA}">
      <dgm:prSet/>
      <dgm:spPr/>
      <dgm:t>
        <a:bodyPr/>
        <a:lstStyle/>
        <a:p>
          <a:pPr rtl="0"/>
          <a:r>
            <a:rPr lang="en-US" dirty="0" smtClean="0"/>
            <a:t>Management/HR</a:t>
          </a:r>
          <a:endParaRPr lang="en-US" dirty="0"/>
        </a:p>
      </dgm:t>
    </dgm:pt>
    <dgm:pt modelId="{A5389D61-5E61-4AAE-9D2D-5060C19B376E}" type="parTrans" cxnId="{FE213AEE-1CF9-4593-A61F-EDD3D89ADCEA}">
      <dgm:prSet/>
      <dgm:spPr/>
      <dgm:t>
        <a:bodyPr/>
        <a:lstStyle/>
        <a:p>
          <a:endParaRPr lang="en-US"/>
        </a:p>
      </dgm:t>
    </dgm:pt>
    <dgm:pt modelId="{697C36C8-241C-4100-AB26-60374854777D}" type="sibTrans" cxnId="{FE213AEE-1CF9-4593-A61F-EDD3D89ADCEA}">
      <dgm:prSet/>
      <dgm:spPr/>
      <dgm:t>
        <a:bodyPr/>
        <a:lstStyle/>
        <a:p>
          <a:endParaRPr lang="en-US"/>
        </a:p>
      </dgm:t>
    </dgm:pt>
    <dgm:pt modelId="{28F06873-1162-4C3A-8D7D-DB658C86BA02}" type="pres">
      <dgm:prSet presAssocID="{28C95C13-B435-431F-8D4F-404B9DEF30A7}" presName="linear" presStyleCnt="0">
        <dgm:presLayoutVars>
          <dgm:animLvl val="lvl"/>
          <dgm:resizeHandles val="exact"/>
        </dgm:presLayoutVars>
      </dgm:prSet>
      <dgm:spPr/>
      <dgm:t>
        <a:bodyPr/>
        <a:lstStyle/>
        <a:p>
          <a:endParaRPr lang="en-US"/>
        </a:p>
      </dgm:t>
    </dgm:pt>
    <dgm:pt modelId="{F0951417-FBA6-43A1-81FD-55AF99648066}" type="pres">
      <dgm:prSet presAssocID="{C3016AED-E809-4DE5-A84B-CE470FF57393}" presName="parentText" presStyleLbl="node1" presStyleIdx="0" presStyleCnt="3">
        <dgm:presLayoutVars>
          <dgm:chMax val="0"/>
          <dgm:bulletEnabled val="1"/>
        </dgm:presLayoutVars>
      </dgm:prSet>
      <dgm:spPr/>
      <dgm:t>
        <a:bodyPr/>
        <a:lstStyle/>
        <a:p>
          <a:endParaRPr lang="en-US"/>
        </a:p>
      </dgm:t>
    </dgm:pt>
    <dgm:pt modelId="{05FE2F67-BAD1-4469-9041-806A5095781D}" type="pres">
      <dgm:prSet presAssocID="{C3016AED-E809-4DE5-A84B-CE470FF57393}" presName="childText" presStyleLbl="revTx" presStyleIdx="0" presStyleCnt="3">
        <dgm:presLayoutVars>
          <dgm:bulletEnabled val="1"/>
        </dgm:presLayoutVars>
      </dgm:prSet>
      <dgm:spPr/>
      <dgm:t>
        <a:bodyPr/>
        <a:lstStyle/>
        <a:p>
          <a:endParaRPr lang="en-US"/>
        </a:p>
      </dgm:t>
    </dgm:pt>
    <dgm:pt modelId="{C0C5F467-2CC8-42C8-81AB-5E124154021C}" type="pres">
      <dgm:prSet presAssocID="{50DCA8C0-DC6D-453F-941F-2FE119D49B91}" presName="parentText" presStyleLbl="node1" presStyleIdx="1" presStyleCnt="3">
        <dgm:presLayoutVars>
          <dgm:chMax val="0"/>
          <dgm:bulletEnabled val="1"/>
        </dgm:presLayoutVars>
      </dgm:prSet>
      <dgm:spPr/>
      <dgm:t>
        <a:bodyPr/>
        <a:lstStyle/>
        <a:p>
          <a:endParaRPr lang="en-US"/>
        </a:p>
      </dgm:t>
    </dgm:pt>
    <dgm:pt modelId="{D8E2FB1F-DC04-4F1A-B750-42BC50010677}" type="pres">
      <dgm:prSet presAssocID="{50DCA8C0-DC6D-453F-941F-2FE119D49B91}" presName="childText" presStyleLbl="revTx" presStyleIdx="1" presStyleCnt="3">
        <dgm:presLayoutVars>
          <dgm:bulletEnabled val="1"/>
        </dgm:presLayoutVars>
      </dgm:prSet>
      <dgm:spPr/>
      <dgm:t>
        <a:bodyPr/>
        <a:lstStyle/>
        <a:p>
          <a:endParaRPr lang="en-US"/>
        </a:p>
      </dgm:t>
    </dgm:pt>
    <dgm:pt modelId="{BCA6A0B1-251A-4639-B351-F95D942C9D73}" type="pres">
      <dgm:prSet presAssocID="{112671E3-72BE-4A26-A227-862206129894}" presName="parentText" presStyleLbl="node1" presStyleIdx="2" presStyleCnt="3">
        <dgm:presLayoutVars>
          <dgm:chMax val="0"/>
          <dgm:bulletEnabled val="1"/>
        </dgm:presLayoutVars>
      </dgm:prSet>
      <dgm:spPr/>
      <dgm:t>
        <a:bodyPr/>
        <a:lstStyle/>
        <a:p>
          <a:endParaRPr lang="en-US"/>
        </a:p>
      </dgm:t>
    </dgm:pt>
    <dgm:pt modelId="{D0DCC5DB-0F7E-4DC4-8DA5-BECA8AFD964A}" type="pres">
      <dgm:prSet presAssocID="{112671E3-72BE-4A26-A227-862206129894}" presName="childText" presStyleLbl="revTx" presStyleIdx="2" presStyleCnt="3">
        <dgm:presLayoutVars>
          <dgm:bulletEnabled val="1"/>
        </dgm:presLayoutVars>
      </dgm:prSet>
      <dgm:spPr/>
      <dgm:t>
        <a:bodyPr/>
        <a:lstStyle/>
        <a:p>
          <a:endParaRPr lang="en-US"/>
        </a:p>
      </dgm:t>
    </dgm:pt>
  </dgm:ptLst>
  <dgm:cxnLst>
    <dgm:cxn modelId="{0748EE23-27AD-451D-B618-E1A55EF4628E}" type="presOf" srcId="{9659F23A-1E01-4175-821D-C1B18FEC9220}" destId="{05FE2F67-BAD1-4469-9041-806A5095781D}" srcOrd="0" destOrd="4" presId="urn:microsoft.com/office/officeart/2005/8/layout/vList2"/>
    <dgm:cxn modelId="{39026CE5-9AE9-466D-9B34-2D88D8A56C1E}" type="presOf" srcId="{DF128DA3-4849-4395-9826-E41AE73BF215}" destId="{D8E2FB1F-DC04-4F1A-B750-42BC50010677}" srcOrd="0" destOrd="2" presId="urn:microsoft.com/office/officeart/2005/8/layout/vList2"/>
    <dgm:cxn modelId="{757CC932-2851-4DF6-8A60-D2BEE9C9B955}" srcId="{50DCA8C0-DC6D-453F-941F-2FE119D49B91}" destId="{3AB3C8F2-5252-4320-905A-9F9AE90FA620}" srcOrd="0" destOrd="0" parTransId="{9AD24F71-7F7E-49AC-8EB0-96B7B80908E7}" sibTransId="{FE991422-98B4-4C25-B845-15D206AC054A}"/>
    <dgm:cxn modelId="{7A09E8FD-01E1-405E-96B9-E2B118003BF7}" type="presOf" srcId="{704504B1-2D8A-41C5-A099-A8D2B4570794}" destId="{05FE2F67-BAD1-4469-9041-806A5095781D}" srcOrd="0" destOrd="3" presId="urn:microsoft.com/office/officeart/2005/8/layout/vList2"/>
    <dgm:cxn modelId="{90826A3C-F0E1-4DF1-8643-C684A41FD0D7}" srcId="{C3016AED-E809-4DE5-A84B-CE470FF57393}" destId="{A323E929-A5A0-47F3-AE02-00E5EFB9FA3E}" srcOrd="0" destOrd="0" parTransId="{6F5AC546-AF68-48CD-8105-3A4264BF580F}" sibTransId="{4D7E5E4B-CE5B-4D9E-AB8E-EEA3FA94CA2E}"/>
    <dgm:cxn modelId="{DF57B999-946D-468B-91B0-3C6916324346}" srcId="{50DCA8C0-DC6D-453F-941F-2FE119D49B91}" destId="{31C868FC-EAD5-4A93-BC21-A2C5791EC76B}" srcOrd="1" destOrd="0" parTransId="{07780B19-31D9-4A11-BFE0-03E78FFC2C52}" sibTransId="{96EE156E-0213-4374-9622-80FA7CB4266C}"/>
    <dgm:cxn modelId="{28725BF2-B97C-401D-9606-46895AE80713}" srcId="{28C95C13-B435-431F-8D4F-404B9DEF30A7}" destId="{112671E3-72BE-4A26-A227-862206129894}" srcOrd="2" destOrd="0" parTransId="{868531E1-454F-48D6-B1C4-3F988DB2274C}" sibTransId="{404E0DA7-903C-4439-A9D4-15442262EFC4}"/>
    <dgm:cxn modelId="{51786E55-C36D-4EED-801E-A9F1C4DC0219}" srcId="{112671E3-72BE-4A26-A227-862206129894}" destId="{2923F377-3240-4E8E-A840-18FA0D57DB96}" srcOrd="2" destOrd="0" parTransId="{FEE9A4CA-551F-4F18-BD33-D304A598E397}" sibTransId="{DC2F9B2B-4352-4888-8ABF-856D493D1CA8}"/>
    <dgm:cxn modelId="{D88A0A39-C8CB-46D3-A80B-71693E5302DC}" srcId="{112671E3-72BE-4A26-A227-862206129894}" destId="{4EA5516F-2C53-42EB-8C3F-89AAFD7898AD}" srcOrd="0" destOrd="0" parTransId="{9317DE95-44CF-4FA7-8A8C-8EE2C952CAFC}" sibTransId="{82D1A0BF-656F-4B6F-B2DA-70BDD62F0D0A}"/>
    <dgm:cxn modelId="{8A4F9B6C-53A5-4DDA-A3AD-81EF7EC8F29E}" srcId="{112671E3-72BE-4A26-A227-862206129894}" destId="{EEAD40FB-E595-498F-8B58-4C594BA240B0}" srcOrd="1" destOrd="0" parTransId="{3AD59DD1-7EDC-4872-96B9-57056F26B773}" sibTransId="{FA500D16-9C37-480C-BEBB-0CB1E50591FC}"/>
    <dgm:cxn modelId="{8A9409FE-864F-47A8-9419-65E7E181E9EB}" srcId="{28C95C13-B435-431F-8D4F-404B9DEF30A7}" destId="{50DCA8C0-DC6D-453F-941F-2FE119D49B91}" srcOrd="1" destOrd="0" parTransId="{5A920312-4CE4-433C-B610-393393CEA8D9}" sibTransId="{C177654F-97C2-42C0-BD8C-18E0D7CDF8E6}"/>
    <dgm:cxn modelId="{8923C136-4C89-4E21-A130-1838C9619280}" type="presOf" srcId="{50DCA8C0-DC6D-453F-941F-2FE119D49B91}" destId="{C0C5F467-2CC8-42C8-81AB-5E124154021C}" srcOrd="0" destOrd="0" presId="urn:microsoft.com/office/officeart/2005/8/layout/vList2"/>
    <dgm:cxn modelId="{FE213AEE-1CF9-4593-A61F-EDD3D89ADCEA}" srcId="{C3016AED-E809-4DE5-A84B-CE470FF57393}" destId="{7D2EA31D-013C-450E-915E-40083F14BCEA}" srcOrd="2" destOrd="0" parTransId="{A5389D61-5E61-4AAE-9D2D-5060C19B376E}" sibTransId="{697C36C8-241C-4100-AB26-60374854777D}"/>
    <dgm:cxn modelId="{01B9EE62-0DB8-4E6B-9604-524718795D66}" srcId="{50DCA8C0-DC6D-453F-941F-2FE119D49B91}" destId="{DF128DA3-4849-4395-9826-E41AE73BF215}" srcOrd="2" destOrd="0" parTransId="{57BFFAAC-3BC0-4DAC-BBCE-A6C877E199C1}" sibTransId="{50DDBED3-983F-4C6B-8935-C2D2668E3733}"/>
    <dgm:cxn modelId="{D63543AF-8962-4242-8B5C-A23FFFB7B2E5}" type="presOf" srcId="{EEAD40FB-E595-498F-8B58-4C594BA240B0}" destId="{D0DCC5DB-0F7E-4DC4-8DA5-BECA8AFD964A}" srcOrd="0" destOrd="1" presId="urn:microsoft.com/office/officeart/2005/8/layout/vList2"/>
    <dgm:cxn modelId="{533B7066-2F62-464D-B0B7-D5BC171AF126}" type="presOf" srcId="{CC4008DC-0C01-4452-B92F-7AC14CE31000}" destId="{05FE2F67-BAD1-4469-9041-806A5095781D}" srcOrd="0" destOrd="1" presId="urn:microsoft.com/office/officeart/2005/8/layout/vList2"/>
    <dgm:cxn modelId="{13D4EC2F-1C34-4FEE-81C6-52E9EF7FB156}" type="presOf" srcId="{C3016AED-E809-4DE5-A84B-CE470FF57393}" destId="{F0951417-FBA6-43A1-81FD-55AF99648066}" srcOrd="0" destOrd="0" presId="urn:microsoft.com/office/officeart/2005/8/layout/vList2"/>
    <dgm:cxn modelId="{0952B240-0B53-400C-947D-001F60D0D3DC}" srcId="{C3016AED-E809-4DE5-A84B-CE470FF57393}" destId="{704504B1-2D8A-41C5-A099-A8D2B4570794}" srcOrd="3" destOrd="0" parTransId="{18CF0B00-97C4-420A-AD2F-AFE454897EB5}" sibTransId="{7256034B-5684-4C21-9FB6-673CD52BAE1D}"/>
    <dgm:cxn modelId="{839F2DD8-02A6-4964-A8DC-B128D7342156}" type="presOf" srcId="{B6351FD3-9AE3-47A1-86DF-B39C0AF27032}" destId="{D8E2FB1F-DC04-4F1A-B750-42BC50010677}" srcOrd="0" destOrd="3" presId="urn:microsoft.com/office/officeart/2005/8/layout/vList2"/>
    <dgm:cxn modelId="{8595753C-B331-4B75-83BE-490C881BF06E}" type="presOf" srcId="{3AB3C8F2-5252-4320-905A-9F9AE90FA620}" destId="{D8E2FB1F-DC04-4F1A-B750-42BC50010677}" srcOrd="0" destOrd="0" presId="urn:microsoft.com/office/officeart/2005/8/layout/vList2"/>
    <dgm:cxn modelId="{3E02131F-0F84-480C-B910-D47E09FDEA0F}" type="presOf" srcId="{112671E3-72BE-4A26-A227-862206129894}" destId="{BCA6A0B1-251A-4639-B351-F95D942C9D73}" srcOrd="0" destOrd="0" presId="urn:microsoft.com/office/officeart/2005/8/layout/vList2"/>
    <dgm:cxn modelId="{8DCB2E56-421E-4BDB-830A-FB58F4226364}" type="presOf" srcId="{A323E929-A5A0-47F3-AE02-00E5EFB9FA3E}" destId="{05FE2F67-BAD1-4469-9041-806A5095781D}" srcOrd="0" destOrd="0" presId="urn:microsoft.com/office/officeart/2005/8/layout/vList2"/>
    <dgm:cxn modelId="{CDA0C6B8-EC2C-4CD5-AC96-1B082BF51A18}" type="presOf" srcId="{31C868FC-EAD5-4A93-BC21-A2C5791EC76B}" destId="{D8E2FB1F-DC04-4F1A-B750-42BC50010677}" srcOrd="0" destOrd="1" presId="urn:microsoft.com/office/officeart/2005/8/layout/vList2"/>
    <dgm:cxn modelId="{9F97A70E-3A87-4F74-9796-725C0BCBD35F}" type="presOf" srcId="{7D2EA31D-013C-450E-915E-40083F14BCEA}" destId="{05FE2F67-BAD1-4469-9041-806A5095781D}" srcOrd="0" destOrd="2" presId="urn:microsoft.com/office/officeart/2005/8/layout/vList2"/>
    <dgm:cxn modelId="{78692255-D903-4252-ADD8-DC035D981F5A}" srcId="{28C95C13-B435-431F-8D4F-404B9DEF30A7}" destId="{C3016AED-E809-4DE5-A84B-CE470FF57393}" srcOrd="0" destOrd="0" parTransId="{C6FBD47C-B768-4730-B4EF-32C91BF5908E}" sibTransId="{62B8DDC1-5C9E-4A89-86C7-414FCAA44F3B}"/>
    <dgm:cxn modelId="{D294A1B3-50B3-4BE4-BFED-A5A17575AD1C}" srcId="{50DCA8C0-DC6D-453F-941F-2FE119D49B91}" destId="{B6351FD3-9AE3-47A1-86DF-B39C0AF27032}" srcOrd="3" destOrd="0" parTransId="{3519AA17-7CBB-4DFB-ADB9-142F2C71F074}" sibTransId="{CA48A38F-92EB-4514-941E-4C9487CBE628}"/>
    <dgm:cxn modelId="{8EE2A942-B194-4560-8940-7C3FB9770489}" type="presOf" srcId="{28C95C13-B435-431F-8D4F-404B9DEF30A7}" destId="{28F06873-1162-4C3A-8D7D-DB658C86BA02}" srcOrd="0" destOrd="0" presId="urn:microsoft.com/office/officeart/2005/8/layout/vList2"/>
    <dgm:cxn modelId="{87B7886F-65D0-4AB1-B59B-FDD363078EA4}" srcId="{C3016AED-E809-4DE5-A84B-CE470FF57393}" destId="{CC4008DC-0C01-4452-B92F-7AC14CE31000}" srcOrd="1" destOrd="0" parTransId="{C442D083-68FF-4A7B-843B-6970B89EB80B}" sibTransId="{374009FB-70CE-4F5A-A0B1-B1B28F4A3883}"/>
    <dgm:cxn modelId="{3E4D0C9E-0820-440B-BA96-0F2AD6AC0838}" srcId="{C3016AED-E809-4DE5-A84B-CE470FF57393}" destId="{9659F23A-1E01-4175-821D-C1B18FEC9220}" srcOrd="4" destOrd="0" parTransId="{A7FE20E9-7C28-4675-8641-6D2055F9A154}" sibTransId="{D674477E-66A1-483C-A898-C7031D275A16}"/>
    <dgm:cxn modelId="{736BFEE6-FD79-4F92-B930-1944FE840DBB}" type="presOf" srcId="{4EA5516F-2C53-42EB-8C3F-89AAFD7898AD}" destId="{D0DCC5DB-0F7E-4DC4-8DA5-BECA8AFD964A}" srcOrd="0" destOrd="0" presId="urn:microsoft.com/office/officeart/2005/8/layout/vList2"/>
    <dgm:cxn modelId="{9E72847F-CF3F-4261-9732-B3575E9CF655}" type="presOf" srcId="{2923F377-3240-4E8E-A840-18FA0D57DB96}" destId="{D0DCC5DB-0F7E-4DC4-8DA5-BECA8AFD964A}" srcOrd="0" destOrd="2" presId="urn:microsoft.com/office/officeart/2005/8/layout/vList2"/>
    <dgm:cxn modelId="{E08418BB-21F8-4F06-8F03-04E62F7F8055}" type="presParOf" srcId="{28F06873-1162-4C3A-8D7D-DB658C86BA02}" destId="{F0951417-FBA6-43A1-81FD-55AF99648066}" srcOrd="0" destOrd="0" presId="urn:microsoft.com/office/officeart/2005/8/layout/vList2"/>
    <dgm:cxn modelId="{7E050E93-0550-481E-B564-377B449B1443}" type="presParOf" srcId="{28F06873-1162-4C3A-8D7D-DB658C86BA02}" destId="{05FE2F67-BAD1-4469-9041-806A5095781D}" srcOrd="1" destOrd="0" presId="urn:microsoft.com/office/officeart/2005/8/layout/vList2"/>
    <dgm:cxn modelId="{29450D56-9B4C-48ED-BB5A-A63CA31D0170}" type="presParOf" srcId="{28F06873-1162-4C3A-8D7D-DB658C86BA02}" destId="{C0C5F467-2CC8-42C8-81AB-5E124154021C}" srcOrd="2" destOrd="0" presId="urn:microsoft.com/office/officeart/2005/8/layout/vList2"/>
    <dgm:cxn modelId="{527AA7AF-54D9-49F8-A97C-3353AB19626A}" type="presParOf" srcId="{28F06873-1162-4C3A-8D7D-DB658C86BA02}" destId="{D8E2FB1F-DC04-4F1A-B750-42BC50010677}" srcOrd="3" destOrd="0" presId="urn:microsoft.com/office/officeart/2005/8/layout/vList2"/>
    <dgm:cxn modelId="{D7B479B0-711B-4D52-9670-7B8C3B6C0410}" type="presParOf" srcId="{28F06873-1162-4C3A-8D7D-DB658C86BA02}" destId="{BCA6A0B1-251A-4639-B351-F95D942C9D73}" srcOrd="4" destOrd="0" presId="urn:microsoft.com/office/officeart/2005/8/layout/vList2"/>
    <dgm:cxn modelId="{478AB2FA-E0D2-49B5-A62E-685A9C3258B8}" type="presParOf" srcId="{28F06873-1162-4C3A-8D7D-DB658C86BA02}" destId="{D0DCC5DB-0F7E-4DC4-8DA5-BECA8AFD964A}"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BCA9AC6-869D-446A-9E65-3D656A44D06C}" type="doc">
      <dgm:prSet loTypeId="urn:microsoft.com/office/officeart/2005/8/layout/vList2" loCatId="list" qsTypeId="urn:microsoft.com/office/officeart/2005/8/quickstyle/simple1" qsCatId="simple" csTypeId="urn:microsoft.com/office/officeart/2005/8/colors/accent3_2" csCatId="accent3"/>
      <dgm:spPr/>
      <dgm:t>
        <a:bodyPr/>
        <a:lstStyle/>
        <a:p>
          <a:endParaRPr lang="en-US"/>
        </a:p>
      </dgm:t>
    </dgm:pt>
    <dgm:pt modelId="{CC6A5258-903F-45F1-9A88-781E0F4002C7}">
      <dgm:prSet/>
      <dgm:spPr/>
      <dgm:t>
        <a:bodyPr/>
        <a:lstStyle/>
        <a:p>
          <a:pPr rtl="0"/>
          <a:r>
            <a:rPr lang="en-US" dirty="0" smtClean="0"/>
            <a:t>Utilization of the Holland code in the context of a broader career planning strategy should be thoughtfully and intentionally implemented across the curriculum. </a:t>
          </a:r>
          <a:endParaRPr lang="en-US" dirty="0"/>
        </a:p>
      </dgm:t>
    </dgm:pt>
    <dgm:pt modelId="{F601EA98-D622-4249-89DF-0849CB7800FE}" type="parTrans" cxnId="{A9C9D12D-7373-484F-A5E8-552FB0620BF1}">
      <dgm:prSet/>
      <dgm:spPr/>
      <dgm:t>
        <a:bodyPr/>
        <a:lstStyle/>
        <a:p>
          <a:endParaRPr lang="en-US"/>
        </a:p>
      </dgm:t>
    </dgm:pt>
    <dgm:pt modelId="{21FB1F01-F85F-4A17-B8DA-CA44DC6A0368}" type="sibTrans" cxnId="{A9C9D12D-7373-484F-A5E8-552FB0620BF1}">
      <dgm:prSet/>
      <dgm:spPr/>
      <dgm:t>
        <a:bodyPr/>
        <a:lstStyle/>
        <a:p>
          <a:endParaRPr lang="en-US"/>
        </a:p>
      </dgm:t>
    </dgm:pt>
    <dgm:pt modelId="{71C43699-0E31-4A8B-9CEF-AD4DA619C446}" type="pres">
      <dgm:prSet presAssocID="{6BCA9AC6-869D-446A-9E65-3D656A44D06C}" presName="linear" presStyleCnt="0">
        <dgm:presLayoutVars>
          <dgm:animLvl val="lvl"/>
          <dgm:resizeHandles val="exact"/>
        </dgm:presLayoutVars>
      </dgm:prSet>
      <dgm:spPr/>
      <dgm:t>
        <a:bodyPr/>
        <a:lstStyle/>
        <a:p>
          <a:endParaRPr lang="en-US"/>
        </a:p>
      </dgm:t>
    </dgm:pt>
    <dgm:pt modelId="{E036CF12-3716-40EB-920E-45E0F9EBE3D5}" type="pres">
      <dgm:prSet presAssocID="{CC6A5258-903F-45F1-9A88-781E0F4002C7}" presName="parentText" presStyleLbl="node1" presStyleIdx="0" presStyleCnt="1" custLinFactNeighborX="7132" custLinFactNeighborY="0">
        <dgm:presLayoutVars>
          <dgm:chMax val="0"/>
          <dgm:bulletEnabled val="1"/>
        </dgm:presLayoutVars>
      </dgm:prSet>
      <dgm:spPr/>
      <dgm:t>
        <a:bodyPr/>
        <a:lstStyle/>
        <a:p>
          <a:endParaRPr lang="en-US"/>
        </a:p>
      </dgm:t>
    </dgm:pt>
  </dgm:ptLst>
  <dgm:cxnLst>
    <dgm:cxn modelId="{A9C9D12D-7373-484F-A5E8-552FB0620BF1}" srcId="{6BCA9AC6-869D-446A-9E65-3D656A44D06C}" destId="{CC6A5258-903F-45F1-9A88-781E0F4002C7}" srcOrd="0" destOrd="0" parTransId="{F601EA98-D622-4249-89DF-0849CB7800FE}" sibTransId="{21FB1F01-F85F-4A17-B8DA-CA44DC6A0368}"/>
    <dgm:cxn modelId="{D7355FCF-2001-4843-A4F6-88C73DBD8E71}" type="presOf" srcId="{CC6A5258-903F-45F1-9A88-781E0F4002C7}" destId="{E036CF12-3716-40EB-920E-45E0F9EBE3D5}" srcOrd="0" destOrd="0" presId="urn:microsoft.com/office/officeart/2005/8/layout/vList2"/>
    <dgm:cxn modelId="{B94A5BD3-F86A-47D6-B625-D82FA6E4954A}" type="presOf" srcId="{6BCA9AC6-869D-446A-9E65-3D656A44D06C}" destId="{71C43699-0E31-4A8B-9CEF-AD4DA619C446}" srcOrd="0" destOrd="0" presId="urn:microsoft.com/office/officeart/2005/8/layout/vList2"/>
    <dgm:cxn modelId="{3846ED58-EE4A-49DA-AE17-25337FCD8FBE}" type="presParOf" srcId="{71C43699-0E31-4A8B-9CEF-AD4DA619C446}" destId="{E036CF12-3716-40EB-920E-45E0F9EBE3D5}"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02B0001-B399-4D6E-8A12-C301089BA899}" type="doc">
      <dgm:prSet loTypeId="urn:microsoft.com/office/officeart/2005/8/layout/vList2" loCatId="list" qsTypeId="urn:microsoft.com/office/officeart/2005/8/quickstyle/simple3" qsCatId="simple" csTypeId="urn:microsoft.com/office/officeart/2005/8/colors/accent2_5" csCatId="accent2" phldr="1"/>
      <dgm:spPr/>
      <dgm:t>
        <a:bodyPr/>
        <a:lstStyle/>
        <a:p>
          <a:endParaRPr lang="en-US"/>
        </a:p>
      </dgm:t>
    </dgm:pt>
    <dgm:pt modelId="{7B0C0BBE-B825-4974-BEE9-0B252AA1CA83}">
      <dgm:prSet/>
      <dgm:spPr/>
      <dgm:t>
        <a:bodyPr/>
        <a:lstStyle/>
        <a:p>
          <a:pPr rtl="0"/>
          <a:r>
            <a:rPr lang="en-US" smtClean="0"/>
            <a:t>Recruitment</a:t>
          </a:r>
          <a:endParaRPr lang="en-US"/>
        </a:p>
      </dgm:t>
    </dgm:pt>
    <dgm:pt modelId="{45B8FA4B-3D6D-4831-8600-44E125D89731}" type="parTrans" cxnId="{F9630372-A2CA-40ED-A89F-C1A300E04D34}">
      <dgm:prSet/>
      <dgm:spPr/>
      <dgm:t>
        <a:bodyPr/>
        <a:lstStyle/>
        <a:p>
          <a:endParaRPr lang="en-US"/>
        </a:p>
      </dgm:t>
    </dgm:pt>
    <dgm:pt modelId="{11802F6E-3859-469B-98F1-D07B37189024}" type="sibTrans" cxnId="{F9630372-A2CA-40ED-A89F-C1A300E04D34}">
      <dgm:prSet/>
      <dgm:spPr/>
      <dgm:t>
        <a:bodyPr/>
        <a:lstStyle/>
        <a:p>
          <a:endParaRPr lang="en-US"/>
        </a:p>
      </dgm:t>
    </dgm:pt>
    <dgm:pt modelId="{03BFC872-9598-42F5-A332-E6588FB08CC4}">
      <dgm:prSet/>
      <dgm:spPr/>
      <dgm:t>
        <a:bodyPr/>
        <a:lstStyle/>
        <a:p>
          <a:pPr rtl="0"/>
          <a:r>
            <a:rPr lang="en-US" smtClean="0"/>
            <a:t>Accurate marketing materials</a:t>
          </a:r>
          <a:endParaRPr lang="en-US"/>
        </a:p>
      </dgm:t>
    </dgm:pt>
    <dgm:pt modelId="{B22AA5C9-8603-4FEF-9B1D-C80D1E8D45F7}" type="parTrans" cxnId="{DD5C05AA-A595-4D85-990C-556E30813CA4}">
      <dgm:prSet/>
      <dgm:spPr/>
      <dgm:t>
        <a:bodyPr/>
        <a:lstStyle/>
        <a:p>
          <a:endParaRPr lang="en-US"/>
        </a:p>
      </dgm:t>
    </dgm:pt>
    <dgm:pt modelId="{08F08810-3B18-45F7-AC61-0E511CA170A2}" type="sibTrans" cxnId="{DD5C05AA-A595-4D85-990C-556E30813CA4}">
      <dgm:prSet/>
      <dgm:spPr/>
      <dgm:t>
        <a:bodyPr/>
        <a:lstStyle/>
        <a:p>
          <a:endParaRPr lang="en-US"/>
        </a:p>
      </dgm:t>
    </dgm:pt>
    <dgm:pt modelId="{729E94DC-6CBC-4E0A-BD46-195DBAC461A2}">
      <dgm:prSet/>
      <dgm:spPr/>
      <dgm:t>
        <a:bodyPr/>
        <a:lstStyle/>
        <a:p>
          <a:pPr rtl="0"/>
          <a:r>
            <a:rPr lang="en-US" dirty="0" smtClean="0"/>
            <a:t>Transfer Students</a:t>
          </a:r>
          <a:endParaRPr lang="en-US" dirty="0"/>
        </a:p>
      </dgm:t>
    </dgm:pt>
    <dgm:pt modelId="{21E79DCD-0ACD-4BA3-855C-D006920619A6}" type="parTrans" cxnId="{704D10C3-90F3-4C35-A165-529410488862}">
      <dgm:prSet/>
      <dgm:spPr/>
      <dgm:t>
        <a:bodyPr/>
        <a:lstStyle/>
        <a:p>
          <a:endParaRPr lang="en-US"/>
        </a:p>
      </dgm:t>
    </dgm:pt>
    <dgm:pt modelId="{F04F90FD-9650-4309-8B8C-316BB7468CE8}" type="sibTrans" cxnId="{704D10C3-90F3-4C35-A165-529410488862}">
      <dgm:prSet/>
      <dgm:spPr/>
      <dgm:t>
        <a:bodyPr/>
        <a:lstStyle/>
        <a:p>
          <a:endParaRPr lang="en-US"/>
        </a:p>
      </dgm:t>
    </dgm:pt>
    <dgm:pt modelId="{8E23C007-827E-4343-BAFC-967953F5D7FF}">
      <dgm:prSet/>
      <dgm:spPr/>
      <dgm:t>
        <a:bodyPr/>
        <a:lstStyle/>
        <a:p>
          <a:pPr rtl="0"/>
          <a:r>
            <a:rPr lang="en-US" smtClean="0"/>
            <a:t>What other majors have a similar profile?</a:t>
          </a:r>
          <a:endParaRPr lang="en-US"/>
        </a:p>
      </dgm:t>
    </dgm:pt>
    <dgm:pt modelId="{B635AC5B-069F-4875-8CDA-52F8743CDC4A}" type="parTrans" cxnId="{981AD706-54E5-430E-9FB5-C8051F825935}">
      <dgm:prSet/>
      <dgm:spPr/>
      <dgm:t>
        <a:bodyPr/>
        <a:lstStyle/>
        <a:p>
          <a:endParaRPr lang="en-US"/>
        </a:p>
      </dgm:t>
    </dgm:pt>
    <dgm:pt modelId="{5CBB27E8-2627-42A4-8D92-D0ED9E40AEE1}" type="sibTrans" cxnId="{981AD706-54E5-430E-9FB5-C8051F825935}">
      <dgm:prSet/>
      <dgm:spPr/>
      <dgm:t>
        <a:bodyPr/>
        <a:lstStyle/>
        <a:p>
          <a:endParaRPr lang="en-US"/>
        </a:p>
      </dgm:t>
    </dgm:pt>
    <dgm:pt modelId="{F0E8952E-B49A-4ECE-96CB-1E2101091E7D}">
      <dgm:prSet/>
      <dgm:spPr/>
      <dgm:t>
        <a:bodyPr/>
        <a:lstStyle/>
        <a:p>
          <a:pPr rtl="0"/>
          <a:r>
            <a:rPr lang="en-US" smtClean="0"/>
            <a:t>Project Recruitment</a:t>
          </a:r>
          <a:endParaRPr lang="en-US"/>
        </a:p>
      </dgm:t>
    </dgm:pt>
    <dgm:pt modelId="{18BD8D7A-1015-4322-BA53-2D072D1C93EE}" type="parTrans" cxnId="{101DBB7E-8BDB-4CAD-AC68-5D4B65ABED6B}">
      <dgm:prSet/>
      <dgm:spPr/>
      <dgm:t>
        <a:bodyPr/>
        <a:lstStyle/>
        <a:p>
          <a:endParaRPr lang="en-US"/>
        </a:p>
      </dgm:t>
    </dgm:pt>
    <dgm:pt modelId="{99D710EA-55ED-4715-B3B9-7416D496D33E}" type="sibTrans" cxnId="{101DBB7E-8BDB-4CAD-AC68-5D4B65ABED6B}">
      <dgm:prSet/>
      <dgm:spPr/>
      <dgm:t>
        <a:bodyPr/>
        <a:lstStyle/>
        <a:p>
          <a:endParaRPr lang="en-US"/>
        </a:p>
      </dgm:t>
    </dgm:pt>
    <dgm:pt modelId="{5E3E7C39-E692-4390-9C79-9107FD98D733}">
      <dgm:prSet/>
      <dgm:spPr/>
      <dgm:t>
        <a:bodyPr/>
        <a:lstStyle/>
        <a:p>
          <a:pPr rtl="0"/>
          <a:r>
            <a:rPr lang="en-US" dirty="0" smtClean="0"/>
            <a:t>Interdisciplinary experiential, service, community-based projects</a:t>
          </a:r>
          <a:endParaRPr lang="en-US" dirty="0"/>
        </a:p>
      </dgm:t>
    </dgm:pt>
    <dgm:pt modelId="{65EDB591-14E1-4F23-BAF4-D13AFD363537}" type="parTrans" cxnId="{C61A507F-82DF-4715-A516-79ECE8AE1F93}">
      <dgm:prSet/>
      <dgm:spPr/>
      <dgm:t>
        <a:bodyPr/>
        <a:lstStyle/>
        <a:p>
          <a:endParaRPr lang="en-US"/>
        </a:p>
      </dgm:t>
    </dgm:pt>
    <dgm:pt modelId="{6B970D21-EB8E-4A19-80F6-A6B5EEAE68FA}" type="sibTrans" cxnId="{C61A507F-82DF-4715-A516-79ECE8AE1F93}">
      <dgm:prSet/>
      <dgm:spPr/>
      <dgm:t>
        <a:bodyPr/>
        <a:lstStyle/>
        <a:p>
          <a:endParaRPr lang="en-US"/>
        </a:p>
      </dgm:t>
    </dgm:pt>
    <dgm:pt modelId="{6A69EB2E-A3D5-4E78-83D7-2009F4426965}">
      <dgm:prSet/>
      <dgm:spPr/>
      <dgm:t>
        <a:bodyPr/>
        <a:lstStyle/>
        <a:p>
          <a:pPr rtl="0"/>
          <a:r>
            <a:rPr lang="en-US" smtClean="0"/>
            <a:t>Leverage the resources available through the University Career Center</a:t>
          </a:r>
          <a:endParaRPr lang="en-US" dirty="0"/>
        </a:p>
      </dgm:t>
    </dgm:pt>
    <dgm:pt modelId="{6B7AAA8A-EF97-4894-B946-91B1EF454932}" type="parTrans" cxnId="{A828E87C-BDA0-4DE6-B3FF-86A7B5A34CB5}">
      <dgm:prSet/>
      <dgm:spPr/>
      <dgm:t>
        <a:bodyPr/>
        <a:lstStyle/>
        <a:p>
          <a:endParaRPr lang="en-US"/>
        </a:p>
      </dgm:t>
    </dgm:pt>
    <dgm:pt modelId="{3CCAFEDB-C055-4AFF-9521-9FE636078669}" type="sibTrans" cxnId="{A828E87C-BDA0-4DE6-B3FF-86A7B5A34CB5}">
      <dgm:prSet/>
      <dgm:spPr/>
      <dgm:t>
        <a:bodyPr/>
        <a:lstStyle/>
        <a:p>
          <a:endParaRPr lang="en-US"/>
        </a:p>
      </dgm:t>
    </dgm:pt>
    <dgm:pt modelId="{B0D75F45-D94B-47B2-99B8-41D265C90894}" type="pres">
      <dgm:prSet presAssocID="{A02B0001-B399-4D6E-8A12-C301089BA899}" presName="linear" presStyleCnt="0">
        <dgm:presLayoutVars>
          <dgm:animLvl val="lvl"/>
          <dgm:resizeHandles val="exact"/>
        </dgm:presLayoutVars>
      </dgm:prSet>
      <dgm:spPr/>
      <dgm:t>
        <a:bodyPr/>
        <a:lstStyle/>
        <a:p>
          <a:endParaRPr lang="en-US"/>
        </a:p>
      </dgm:t>
    </dgm:pt>
    <dgm:pt modelId="{E65D7A27-BAA2-4E1D-A4D3-7717CDDFF6C8}" type="pres">
      <dgm:prSet presAssocID="{7B0C0BBE-B825-4974-BEE9-0B252AA1CA83}" presName="parentText" presStyleLbl="node1" presStyleIdx="0" presStyleCnt="4">
        <dgm:presLayoutVars>
          <dgm:chMax val="0"/>
          <dgm:bulletEnabled val="1"/>
        </dgm:presLayoutVars>
      </dgm:prSet>
      <dgm:spPr/>
      <dgm:t>
        <a:bodyPr/>
        <a:lstStyle/>
        <a:p>
          <a:endParaRPr lang="en-US"/>
        </a:p>
      </dgm:t>
    </dgm:pt>
    <dgm:pt modelId="{3BC36DB3-2A25-43A1-833A-2F700625058C}" type="pres">
      <dgm:prSet presAssocID="{7B0C0BBE-B825-4974-BEE9-0B252AA1CA83}" presName="childText" presStyleLbl="revTx" presStyleIdx="0" presStyleCnt="3">
        <dgm:presLayoutVars>
          <dgm:bulletEnabled val="1"/>
        </dgm:presLayoutVars>
      </dgm:prSet>
      <dgm:spPr/>
      <dgm:t>
        <a:bodyPr/>
        <a:lstStyle/>
        <a:p>
          <a:endParaRPr lang="en-US"/>
        </a:p>
      </dgm:t>
    </dgm:pt>
    <dgm:pt modelId="{DC84FD4D-14CB-42E8-8744-2113D2AA81B3}" type="pres">
      <dgm:prSet presAssocID="{729E94DC-6CBC-4E0A-BD46-195DBAC461A2}" presName="parentText" presStyleLbl="node1" presStyleIdx="1" presStyleCnt="4">
        <dgm:presLayoutVars>
          <dgm:chMax val="0"/>
          <dgm:bulletEnabled val="1"/>
        </dgm:presLayoutVars>
      </dgm:prSet>
      <dgm:spPr/>
      <dgm:t>
        <a:bodyPr/>
        <a:lstStyle/>
        <a:p>
          <a:endParaRPr lang="en-US"/>
        </a:p>
      </dgm:t>
    </dgm:pt>
    <dgm:pt modelId="{D03840CB-2CA5-4CD1-A3D7-77625C3FBFD3}" type="pres">
      <dgm:prSet presAssocID="{729E94DC-6CBC-4E0A-BD46-195DBAC461A2}" presName="childText" presStyleLbl="revTx" presStyleIdx="1" presStyleCnt="3">
        <dgm:presLayoutVars>
          <dgm:bulletEnabled val="1"/>
        </dgm:presLayoutVars>
      </dgm:prSet>
      <dgm:spPr/>
      <dgm:t>
        <a:bodyPr/>
        <a:lstStyle/>
        <a:p>
          <a:endParaRPr lang="en-US"/>
        </a:p>
      </dgm:t>
    </dgm:pt>
    <dgm:pt modelId="{8685D4E4-3EA8-47D7-99A8-028D2A2B1BBB}" type="pres">
      <dgm:prSet presAssocID="{F0E8952E-B49A-4ECE-96CB-1E2101091E7D}" presName="parentText" presStyleLbl="node1" presStyleIdx="2" presStyleCnt="4">
        <dgm:presLayoutVars>
          <dgm:chMax val="0"/>
          <dgm:bulletEnabled val="1"/>
        </dgm:presLayoutVars>
      </dgm:prSet>
      <dgm:spPr/>
      <dgm:t>
        <a:bodyPr/>
        <a:lstStyle/>
        <a:p>
          <a:endParaRPr lang="en-US"/>
        </a:p>
      </dgm:t>
    </dgm:pt>
    <dgm:pt modelId="{4D76DBA9-E5CE-4414-9245-5455016F6AF9}" type="pres">
      <dgm:prSet presAssocID="{F0E8952E-B49A-4ECE-96CB-1E2101091E7D}" presName="childText" presStyleLbl="revTx" presStyleIdx="2" presStyleCnt="3">
        <dgm:presLayoutVars>
          <dgm:bulletEnabled val="1"/>
        </dgm:presLayoutVars>
      </dgm:prSet>
      <dgm:spPr/>
      <dgm:t>
        <a:bodyPr/>
        <a:lstStyle/>
        <a:p>
          <a:endParaRPr lang="en-US"/>
        </a:p>
      </dgm:t>
    </dgm:pt>
    <dgm:pt modelId="{EC58A094-AB4B-44D0-972D-7A78A21161A3}" type="pres">
      <dgm:prSet presAssocID="{6A69EB2E-A3D5-4E78-83D7-2009F4426965}" presName="parentText" presStyleLbl="node1" presStyleIdx="3" presStyleCnt="4">
        <dgm:presLayoutVars>
          <dgm:chMax val="0"/>
          <dgm:bulletEnabled val="1"/>
        </dgm:presLayoutVars>
      </dgm:prSet>
      <dgm:spPr/>
      <dgm:t>
        <a:bodyPr/>
        <a:lstStyle/>
        <a:p>
          <a:endParaRPr lang="en-US"/>
        </a:p>
      </dgm:t>
    </dgm:pt>
  </dgm:ptLst>
  <dgm:cxnLst>
    <dgm:cxn modelId="{704D10C3-90F3-4C35-A165-529410488862}" srcId="{A02B0001-B399-4D6E-8A12-C301089BA899}" destId="{729E94DC-6CBC-4E0A-BD46-195DBAC461A2}" srcOrd="1" destOrd="0" parTransId="{21E79DCD-0ACD-4BA3-855C-D006920619A6}" sibTransId="{F04F90FD-9650-4309-8B8C-316BB7468CE8}"/>
    <dgm:cxn modelId="{E460AECB-3B6B-4B77-86D5-18E01D54E862}" type="presOf" srcId="{5E3E7C39-E692-4390-9C79-9107FD98D733}" destId="{4D76DBA9-E5CE-4414-9245-5455016F6AF9}" srcOrd="0" destOrd="0" presId="urn:microsoft.com/office/officeart/2005/8/layout/vList2"/>
    <dgm:cxn modelId="{DD5C05AA-A595-4D85-990C-556E30813CA4}" srcId="{7B0C0BBE-B825-4974-BEE9-0B252AA1CA83}" destId="{03BFC872-9598-42F5-A332-E6588FB08CC4}" srcOrd="0" destOrd="0" parTransId="{B22AA5C9-8603-4FEF-9B1D-C80D1E8D45F7}" sibTransId="{08F08810-3B18-45F7-AC61-0E511CA170A2}"/>
    <dgm:cxn modelId="{981AD706-54E5-430E-9FB5-C8051F825935}" srcId="{729E94DC-6CBC-4E0A-BD46-195DBAC461A2}" destId="{8E23C007-827E-4343-BAFC-967953F5D7FF}" srcOrd="0" destOrd="0" parTransId="{B635AC5B-069F-4875-8CDA-52F8743CDC4A}" sibTransId="{5CBB27E8-2627-42A4-8D92-D0ED9E40AEE1}"/>
    <dgm:cxn modelId="{4A818334-8C04-45B9-AF2E-8B0E85C01852}" type="presOf" srcId="{729E94DC-6CBC-4E0A-BD46-195DBAC461A2}" destId="{DC84FD4D-14CB-42E8-8744-2113D2AA81B3}" srcOrd="0" destOrd="0" presId="urn:microsoft.com/office/officeart/2005/8/layout/vList2"/>
    <dgm:cxn modelId="{F9630372-A2CA-40ED-A89F-C1A300E04D34}" srcId="{A02B0001-B399-4D6E-8A12-C301089BA899}" destId="{7B0C0BBE-B825-4974-BEE9-0B252AA1CA83}" srcOrd="0" destOrd="0" parTransId="{45B8FA4B-3D6D-4831-8600-44E125D89731}" sibTransId="{11802F6E-3859-469B-98F1-D07B37189024}"/>
    <dgm:cxn modelId="{788AE61C-3A85-4B44-BE48-0D01E937BA76}" type="presOf" srcId="{F0E8952E-B49A-4ECE-96CB-1E2101091E7D}" destId="{8685D4E4-3EA8-47D7-99A8-028D2A2B1BBB}" srcOrd="0" destOrd="0" presId="urn:microsoft.com/office/officeart/2005/8/layout/vList2"/>
    <dgm:cxn modelId="{0F3D7960-E507-4271-A28B-93F65997010B}" type="presOf" srcId="{03BFC872-9598-42F5-A332-E6588FB08CC4}" destId="{3BC36DB3-2A25-43A1-833A-2F700625058C}" srcOrd="0" destOrd="0" presId="urn:microsoft.com/office/officeart/2005/8/layout/vList2"/>
    <dgm:cxn modelId="{390FF586-B1EB-45BD-B2AE-A9DD9FE11755}" type="presOf" srcId="{7B0C0BBE-B825-4974-BEE9-0B252AA1CA83}" destId="{E65D7A27-BAA2-4E1D-A4D3-7717CDDFF6C8}" srcOrd="0" destOrd="0" presId="urn:microsoft.com/office/officeart/2005/8/layout/vList2"/>
    <dgm:cxn modelId="{A828E87C-BDA0-4DE6-B3FF-86A7B5A34CB5}" srcId="{A02B0001-B399-4D6E-8A12-C301089BA899}" destId="{6A69EB2E-A3D5-4E78-83D7-2009F4426965}" srcOrd="3" destOrd="0" parTransId="{6B7AAA8A-EF97-4894-B946-91B1EF454932}" sibTransId="{3CCAFEDB-C055-4AFF-9521-9FE636078669}"/>
    <dgm:cxn modelId="{C61A507F-82DF-4715-A516-79ECE8AE1F93}" srcId="{F0E8952E-B49A-4ECE-96CB-1E2101091E7D}" destId="{5E3E7C39-E692-4390-9C79-9107FD98D733}" srcOrd="0" destOrd="0" parTransId="{65EDB591-14E1-4F23-BAF4-D13AFD363537}" sibTransId="{6B970D21-EB8E-4A19-80F6-A6B5EEAE68FA}"/>
    <dgm:cxn modelId="{9A2BBBB4-B31B-42A0-B5D6-5F105051C650}" type="presOf" srcId="{8E23C007-827E-4343-BAFC-967953F5D7FF}" destId="{D03840CB-2CA5-4CD1-A3D7-77625C3FBFD3}" srcOrd="0" destOrd="0" presId="urn:microsoft.com/office/officeart/2005/8/layout/vList2"/>
    <dgm:cxn modelId="{14F83B0A-736F-49B9-A02A-26BC6C5E5F76}" type="presOf" srcId="{A02B0001-B399-4D6E-8A12-C301089BA899}" destId="{B0D75F45-D94B-47B2-99B8-41D265C90894}" srcOrd="0" destOrd="0" presId="urn:microsoft.com/office/officeart/2005/8/layout/vList2"/>
    <dgm:cxn modelId="{6ACE6A67-2BD2-4E1F-AE8A-F70D13FFE0D9}" type="presOf" srcId="{6A69EB2E-A3D5-4E78-83D7-2009F4426965}" destId="{EC58A094-AB4B-44D0-972D-7A78A21161A3}" srcOrd="0" destOrd="0" presId="urn:microsoft.com/office/officeart/2005/8/layout/vList2"/>
    <dgm:cxn modelId="{101DBB7E-8BDB-4CAD-AC68-5D4B65ABED6B}" srcId="{A02B0001-B399-4D6E-8A12-C301089BA899}" destId="{F0E8952E-B49A-4ECE-96CB-1E2101091E7D}" srcOrd="2" destOrd="0" parTransId="{18BD8D7A-1015-4322-BA53-2D072D1C93EE}" sibTransId="{99D710EA-55ED-4715-B3B9-7416D496D33E}"/>
    <dgm:cxn modelId="{6A58867A-DA72-4C1F-9A1B-C36901418949}" type="presParOf" srcId="{B0D75F45-D94B-47B2-99B8-41D265C90894}" destId="{E65D7A27-BAA2-4E1D-A4D3-7717CDDFF6C8}" srcOrd="0" destOrd="0" presId="urn:microsoft.com/office/officeart/2005/8/layout/vList2"/>
    <dgm:cxn modelId="{E37DA9B9-D5BB-4D2C-96EB-7D652A0A7428}" type="presParOf" srcId="{B0D75F45-D94B-47B2-99B8-41D265C90894}" destId="{3BC36DB3-2A25-43A1-833A-2F700625058C}" srcOrd="1" destOrd="0" presId="urn:microsoft.com/office/officeart/2005/8/layout/vList2"/>
    <dgm:cxn modelId="{D0613AC0-FCDE-49A3-9971-C97F8E1E7FFE}" type="presParOf" srcId="{B0D75F45-D94B-47B2-99B8-41D265C90894}" destId="{DC84FD4D-14CB-42E8-8744-2113D2AA81B3}" srcOrd="2" destOrd="0" presId="urn:microsoft.com/office/officeart/2005/8/layout/vList2"/>
    <dgm:cxn modelId="{6B88C8EC-AD86-430B-979C-941BC658BBA0}" type="presParOf" srcId="{B0D75F45-D94B-47B2-99B8-41D265C90894}" destId="{D03840CB-2CA5-4CD1-A3D7-77625C3FBFD3}" srcOrd="3" destOrd="0" presId="urn:microsoft.com/office/officeart/2005/8/layout/vList2"/>
    <dgm:cxn modelId="{C1830CCE-7078-4955-85C7-844175B6C5FF}" type="presParOf" srcId="{B0D75F45-D94B-47B2-99B8-41D265C90894}" destId="{8685D4E4-3EA8-47D7-99A8-028D2A2B1BBB}" srcOrd="4" destOrd="0" presId="urn:microsoft.com/office/officeart/2005/8/layout/vList2"/>
    <dgm:cxn modelId="{79BBB980-3B81-4ED1-8EC4-A3E2CB654CE9}" type="presParOf" srcId="{B0D75F45-D94B-47B2-99B8-41D265C90894}" destId="{4D76DBA9-E5CE-4414-9245-5455016F6AF9}" srcOrd="5" destOrd="0" presId="urn:microsoft.com/office/officeart/2005/8/layout/vList2"/>
    <dgm:cxn modelId="{36A77005-F1CC-410B-9CCF-9F4FC834FA9E}" type="presParOf" srcId="{B0D75F45-D94B-47B2-99B8-41D265C90894}" destId="{EC58A094-AB4B-44D0-972D-7A78A21161A3}"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FEAFF2D-F049-4AEB-857E-4D9C8E878E23}" type="doc">
      <dgm:prSet loTypeId="urn:microsoft.com/office/officeart/2005/8/layout/vList2" loCatId="list" qsTypeId="urn:microsoft.com/office/officeart/2005/8/quickstyle/3d1" qsCatId="3D" csTypeId="urn:microsoft.com/office/officeart/2005/8/colors/accent3_2" csCatId="accent3" phldr="1"/>
      <dgm:spPr/>
      <dgm:t>
        <a:bodyPr/>
        <a:lstStyle/>
        <a:p>
          <a:endParaRPr lang="en-US"/>
        </a:p>
      </dgm:t>
    </dgm:pt>
    <dgm:pt modelId="{119DB975-9A6F-471D-9A52-43D84F87D19D}">
      <dgm:prSet/>
      <dgm:spPr/>
      <dgm:t>
        <a:bodyPr/>
        <a:lstStyle/>
        <a:p>
          <a:pPr rtl="0"/>
          <a:r>
            <a:rPr lang="en-US" dirty="0" smtClean="0"/>
            <a:t>Thank you for attending our session!</a:t>
          </a:r>
          <a:endParaRPr lang="en-US" dirty="0"/>
        </a:p>
      </dgm:t>
    </dgm:pt>
    <dgm:pt modelId="{8935A115-7E2A-4393-9F36-9E53E4ABBA3C}" type="parTrans" cxnId="{5E1F4BC0-DCB2-4BE7-89A3-FE312BC380F8}">
      <dgm:prSet/>
      <dgm:spPr/>
      <dgm:t>
        <a:bodyPr/>
        <a:lstStyle/>
        <a:p>
          <a:endParaRPr lang="en-US"/>
        </a:p>
      </dgm:t>
    </dgm:pt>
    <dgm:pt modelId="{0FE6188A-E827-49DC-9AC7-B51688DB5592}" type="sibTrans" cxnId="{5E1F4BC0-DCB2-4BE7-89A3-FE312BC380F8}">
      <dgm:prSet/>
      <dgm:spPr/>
      <dgm:t>
        <a:bodyPr/>
        <a:lstStyle/>
        <a:p>
          <a:endParaRPr lang="en-US"/>
        </a:p>
      </dgm:t>
    </dgm:pt>
    <dgm:pt modelId="{9E7916EF-1D25-4FCA-B5D0-724C99C0253F}">
      <dgm:prSet/>
      <dgm:spPr/>
      <dgm:t>
        <a:bodyPr/>
        <a:lstStyle/>
        <a:p>
          <a:pPr rtl="0"/>
          <a:r>
            <a:rPr lang="en-US" smtClean="0"/>
            <a:t>What questions can we answer about our presentation?</a:t>
          </a:r>
          <a:endParaRPr lang="en-US"/>
        </a:p>
      </dgm:t>
    </dgm:pt>
    <dgm:pt modelId="{B59FFCCB-A135-497E-A107-A51CE4A514B7}" type="parTrans" cxnId="{2113A82C-8F8D-4BE8-8C10-C92C5AE3171D}">
      <dgm:prSet/>
      <dgm:spPr/>
      <dgm:t>
        <a:bodyPr/>
        <a:lstStyle/>
        <a:p>
          <a:endParaRPr lang="en-US"/>
        </a:p>
      </dgm:t>
    </dgm:pt>
    <dgm:pt modelId="{76281CD0-06AD-45A3-807A-5D2936749706}" type="sibTrans" cxnId="{2113A82C-8F8D-4BE8-8C10-C92C5AE3171D}">
      <dgm:prSet/>
      <dgm:spPr/>
      <dgm:t>
        <a:bodyPr/>
        <a:lstStyle/>
        <a:p>
          <a:endParaRPr lang="en-US"/>
        </a:p>
      </dgm:t>
    </dgm:pt>
    <dgm:pt modelId="{F7A1115A-B948-46BE-AFD8-AF0797D23B78}" type="pres">
      <dgm:prSet presAssocID="{8FEAFF2D-F049-4AEB-857E-4D9C8E878E23}" presName="linear" presStyleCnt="0">
        <dgm:presLayoutVars>
          <dgm:animLvl val="lvl"/>
          <dgm:resizeHandles val="exact"/>
        </dgm:presLayoutVars>
      </dgm:prSet>
      <dgm:spPr/>
      <dgm:t>
        <a:bodyPr/>
        <a:lstStyle/>
        <a:p>
          <a:endParaRPr lang="en-US"/>
        </a:p>
      </dgm:t>
    </dgm:pt>
    <dgm:pt modelId="{A908E903-E276-4DFC-8285-446639E21F29}" type="pres">
      <dgm:prSet presAssocID="{119DB975-9A6F-471D-9A52-43D84F87D19D}" presName="parentText" presStyleLbl="node1" presStyleIdx="0" presStyleCnt="2" custLinFactNeighborX="5492" custLinFactNeighborY="-3248">
        <dgm:presLayoutVars>
          <dgm:chMax val="0"/>
          <dgm:bulletEnabled val="1"/>
        </dgm:presLayoutVars>
      </dgm:prSet>
      <dgm:spPr/>
      <dgm:t>
        <a:bodyPr/>
        <a:lstStyle/>
        <a:p>
          <a:endParaRPr lang="en-US"/>
        </a:p>
      </dgm:t>
    </dgm:pt>
    <dgm:pt modelId="{B1DA447A-26F3-4261-952F-BEE31B9443B8}" type="pres">
      <dgm:prSet presAssocID="{0FE6188A-E827-49DC-9AC7-B51688DB5592}" presName="spacer" presStyleCnt="0"/>
      <dgm:spPr/>
    </dgm:pt>
    <dgm:pt modelId="{497441F4-590D-48A9-A126-9989DC7B09B0}" type="pres">
      <dgm:prSet presAssocID="{9E7916EF-1D25-4FCA-B5D0-724C99C0253F}" presName="parentText" presStyleLbl="node1" presStyleIdx="1" presStyleCnt="2" custLinFactNeighborX="2995" custLinFactNeighborY="3248">
        <dgm:presLayoutVars>
          <dgm:chMax val="0"/>
          <dgm:bulletEnabled val="1"/>
        </dgm:presLayoutVars>
      </dgm:prSet>
      <dgm:spPr/>
      <dgm:t>
        <a:bodyPr/>
        <a:lstStyle/>
        <a:p>
          <a:endParaRPr lang="en-US"/>
        </a:p>
      </dgm:t>
    </dgm:pt>
  </dgm:ptLst>
  <dgm:cxnLst>
    <dgm:cxn modelId="{A82A06AC-DA18-4D0B-A044-722E69807AE3}" type="presOf" srcId="{8FEAFF2D-F049-4AEB-857E-4D9C8E878E23}" destId="{F7A1115A-B948-46BE-AFD8-AF0797D23B78}" srcOrd="0" destOrd="0" presId="urn:microsoft.com/office/officeart/2005/8/layout/vList2"/>
    <dgm:cxn modelId="{6FC0E8E0-AB4C-4FC0-B481-847610775233}" type="presOf" srcId="{119DB975-9A6F-471D-9A52-43D84F87D19D}" destId="{A908E903-E276-4DFC-8285-446639E21F29}" srcOrd="0" destOrd="0" presId="urn:microsoft.com/office/officeart/2005/8/layout/vList2"/>
    <dgm:cxn modelId="{2113A82C-8F8D-4BE8-8C10-C92C5AE3171D}" srcId="{8FEAFF2D-F049-4AEB-857E-4D9C8E878E23}" destId="{9E7916EF-1D25-4FCA-B5D0-724C99C0253F}" srcOrd="1" destOrd="0" parTransId="{B59FFCCB-A135-497E-A107-A51CE4A514B7}" sibTransId="{76281CD0-06AD-45A3-807A-5D2936749706}"/>
    <dgm:cxn modelId="{5E1F4BC0-DCB2-4BE7-89A3-FE312BC380F8}" srcId="{8FEAFF2D-F049-4AEB-857E-4D9C8E878E23}" destId="{119DB975-9A6F-471D-9A52-43D84F87D19D}" srcOrd="0" destOrd="0" parTransId="{8935A115-7E2A-4393-9F36-9E53E4ABBA3C}" sibTransId="{0FE6188A-E827-49DC-9AC7-B51688DB5592}"/>
    <dgm:cxn modelId="{60E90DF6-8AFF-41BA-8AE9-3ED70261E1D9}" type="presOf" srcId="{9E7916EF-1D25-4FCA-B5D0-724C99C0253F}" destId="{497441F4-590D-48A9-A126-9989DC7B09B0}" srcOrd="0" destOrd="0" presId="urn:microsoft.com/office/officeart/2005/8/layout/vList2"/>
    <dgm:cxn modelId="{D3A57CDD-A70F-415E-AB29-CAD2005C843B}" type="presParOf" srcId="{F7A1115A-B948-46BE-AFD8-AF0797D23B78}" destId="{A908E903-E276-4DFC-8285-446639E21F29}" srcOrd="0" destOrd="0" presId="urn:microsoft.com/office/officeart/2005/8/layout/vList2"/>
    <dgm:cxn modelId="{3E53B882-491B-4240-B4F7-3E0178E69392}" type="presParOf" srcId="{F7A1115A-B948-46BE-AFD8-AF0797D23B78}" destId="{B1DA447A-26F3-4261-952F-BEE31B9443B8}" srcOrd="1" destOrd="0" presId="urn:microsoft.com/office/officeart/2005/8/layout/vList2"/>
    <dgm:cxn modelId="{724EEB82-B04D-4CD1-A651-3F81BFB48A1A}" type="presParOf" srcId="{F7A1115A-B948-46BE-AFD8-AF0797D23B78}" destId="{497441F4-590D-48A9-A126-9989DC7B09B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4885F6-644B-4F16-BC46-CC974490A50B}" type="doc">
      <dgm:prSet loTypeId="urn:microsoft.com/office/officeart/2005/8/layout/vList2" loCatId="list" qsTypeId="urn:microsoft.com/office/officeart/2005/8/quickstyle/simple2" qsCatId="simple" csTypeId="urn:microsoft.com/office/officeart/2005/8/colors/accent1_1" csCatId="accent1" phldr="1"/>
      <dgm:spPr/>
      <dgm:t>
        <a:bodyPr/>
        <a:lstStyle/>
        <a:p>
          <a:endParaRPr lang="en-US"/>
        </a:p>
      </dgm:t>
    </dgm:pt>
    <dgm:pt modelId="{588FAFAF-1D8C-4069-8B0B-49EC6F315E27}">
      <dgm:prSet/>
      <dgm:spPr/>
      <dgm:t>
        <a:bodyPr/>
        <a:lstStyle/>
        <a:p>
          <a:pPr rtl="0"/>
          <a:r>
            <a:rPr lang="en-US" dirty="0" smtClean="0"/>
            <a:t>The lack of a theoretical framework to match students with career tracks is a glaring weakness for students searching for meaningful degree-related employment after graduation</a:t>
          </a:r>
          <a:endParaRPr lang="en-US" dirty="0"/>
        </a:p>
      </dgm:t>
    </dgm:pt>
    <dgm:pt modelId="{30FFF6E5-3374-423C-9BE0-99F1DED8E430}" type="parTrans" cxnId="{0C903A1E-9F86-4F23-892D-D7BCAA31C4F0}">
      <dgm:prSet/>
      <dgm:spPr/>
      <dgm:t>
        <a:bodyPr/>
        <a:lstStyle/>
        <a:p>
          <a:endParaRPr lang="en-US"/>
        </a:p>
      </dgm:t>
    </dgm:pt>
    <dgm:pt modelId="{C99172BF-B096-4135-965C-10A7E4F45330}" type="sibTrans" cxnId="{0C903A1E-9F86-4F23-892D-D7BCAA31C4F0}">
      <dgm:prSet/>
      <dgm:spPr/>
      <dgm:t>
        <a:bodyPr/>
        <a:lstStyle/>
        <a:p>
          <a:endParaRPr lang="en-US"/>
        </a:p>
      </dgm:t>
    </dgm:pt>
    <dgm:pt modelId="{7FA55210-5818-49B9-B03E-B63B43E1496C}">
      <dgm:prSet/>
      <dgm:spPr/>
      <dgm:t>
        <a:bodyPr/>
        <a:lstStyle/>
        <a:p>
          <a:pPr rtl="0"/>
          <a:r>
            <a:rPr lang="en-US" dirty="0" smtClean="0"/>
            <a:t>Sport management currently lacks a theoretical model upon which faculty members deliver career advice to students regarding which occupational disciplines best fit student needs</a:t>
          </a:r>
          <a:endParaRPr lang="en-US" dirty="0"/>
        </a:p>
      </dgm:t>
    </dgm:pt>
    <dgm:pt modelId="{933AFD19-9900-4ABD-815C-3E185A2F7E72}" type="sibTrans" cxnId="{7E7B93B0-7E70-4D93-9D44-6CF5E629D7C5}">
      <dgm:prSet/>
      <dgm:spPr/>
      <dgm:t>
        <a:bodyPr/>
        <a:lstStyle/>
        <a:p>
          <a:endParaRPr lang="en-US"/>
        </a:p>
      </dgm:t>
    </dgm:pt>
    <dgm:pt modelId="{4DC1A475-CD66-48E1-81C1-5BFBAF9966B7}" type="parTrans" cxnId="{7E7B93B0-7E70-4D93-9D44-6CF5E629D7C5}">
      <dgm:prSet/>
      <dgm:spPr/>
      <dgm:t>
        <a:bodyPr/>
        <a:lstStyle/>
        <a:p>
          <a:endParaRPr lang="en-US"/>
        </a:p>
      </dgm:t>
    </dgm:pt>
    <dgm:pt modelId="{2473EBEC-E1CD-4D94-8446-32DCC076F7E0}" type="pres">
      <dgm:prSet presAssocID="{234885F6-644B-4F16-BC46-CC974490A50B}" presName="linear" presStyleCnt="0">
        <dgm:presLayoutVars>
          <dgm:animLvl val="lvl"/>
          <dgm:resizeHandles val="exact"/>
        </dgm:presLayoutVars>
      </dgm:prSet>
      <dgm:spPr/>
      <dgm:t>
        <a:bodyPr/>
        <a:lstStyle/>
        <a:p>
          <a:endParaRPr lang="en-US"/>
        </a:p>
      </dgm:t>
    </dgm:pt>
    <dgm:pt modelId="{8D303454-4688-476D-8B8C-0A76ED5CEA78}" type="pres">
      <dgm:prSet presAssocID="{7FA55210-5818-49B9-B03E-B63B43E1496C}" presName="parentText" presStyleLbl="node1" presStyleIdx="0" presStyleCnt="2">
        <dgm:presLayoutVars>
          <dgm:chMax val="0"/>
          <dgm:bulletEnabled val="1"/>
        </dgm:presLayoutVars>
      </dgm:prSet>
      <dgm:spPr/>
      <dgm:t>
        <a:bodyPr/>
        <a:lstStyle/>
        <a:p>
          <a:endParaRPr lang="en-US"/>
        </a:p>
      </dgm:t>
    </dgm:pt>
    <dgm:pt modelId="{F1C30B74-1292-4C28-862B-41AE918BF2FC}" type="pres">
      <dgm:prSet presAssocID="{933AFD19-9900-4ABD-815C-3E185A2F7E72}" presName="spacer" presStyleCnt="0"/>
      <dgm:spPr/>
    </dgm:pt>
    <dgm:pt modelId="{1A4055E8-03D6-4092-BA09-A326800412A1}" type="pres">
      <dgm:prSet presAssocID="{588FAFAF-1D8C-4069-8B0B-49EC6F315E27}" presName="parentText" presStyleLbl="node1" presStyleIdx="1" presStyleCnt="2">
        <dgm:presLayoutVars>
          <dgm:chMax val="0"/>
          <dgm:bulletEnabled val="1"/>
        </dgm:presLayoutVars>
      </dgm:prSet>
      <dgm:spPr/>
      <dgm:t>
        <a:bodyPr/>
        <a:lstStyle/>
        <a:p>
          <a:endParaRPr lang="en-US"/>
        </a:p>
      </dgm:t>
    </dgm:pt>
  </dgm:ptLst>
  <dgm:cxnLst>
    <dgm:cxn modelId="{0C903A1E-9F86-4F23-892D-D7BCAA31C4F0}" srcId="{234885F6-644B-4F16-BC46-CC974490A50B}" destId="{588FAFAF-1D8C-4069-8B0B-49EC6F315E27}" srcOrd="1" destOrd="0" parTransId="{30FFF6E5-3374-423C-9BE0-99F1DED8E430}" sibTransId="{C99172BF-B096-4135-965C-10A7E4F45330}"/>
    <dgm:cxn modelId="{7E7B93B0-7E70-4D93-9D44-6CF5E629D7C5}" srcId="{234885F6-644B-4F16-BC46-CC974490A50B}" destId="{7FA55210-5818-49B9-B03E-B63B43E1496C}" srcOrd="0" destOrd="0" parTransId="{4DC1A475-CD66-48E1-81C1-5BFBAF9966B7}" sibTransId="{933AFD19-9900-4ABD-815C-3E185A2F7E72}"/>
    <dgm:cxn modelId="{B17DCD87-B21F-4834-A446-6A67F2FC7864}" type="presOf" srcId="{588FAFAF-1D8C-4069-8B0B-49EC6F315E27}" destId="{1A4055E8-03D6-4092-BA09-A326800412A1}" srcOrd="0" destOrd="0" presId="urn:microsoft.com/office/officeart/2005/8/layout/vList2"/>
    <dgm:cxn modelId="{CF81006A-F2F6-4632-9CC5-38CB43AB3BE5}" type="presOf" srcId="{234885F6-644B-4F16-BC46-CC974490A50B}" destId="{2473EBEC-E1CD-4D94-8446-32DCC076F7E0}" srcOrd="0" destOrd="0" presId="urn:microsoft.com/office/officeart/2005/8/layout/vList2"/>
    <dgm:cxn modelId="{F229EFC2-F12B-41EE-97E4-E2762A98F66C}" type="presOf" srcId="{7FA55210-5818-49B9-B03E-B63B43E1496C}" destId="{8D303454-4688-476D-8B8C-0A76ED5CEA78}" srcOrd="0" destOrd="0" presId="urn:microsoft.com/office/officeart/2005/8/layout/vList2"/>
    <dgm:cxn modelId="{B0545EC2-AA41-4C06-AFE2-BC397D7D569B}" type="presParOf" srcId="{2473EBEC-E1CD-4D94-8446-32DCC076F7E0}" destId="{8D303454-4688-476D-8B8C-0A76ED5CEA78}" srcOrd="0" destOrd="0" presId="urn:microsoft.com/office/officeart/2005/8/layout/vList2"/>
    <dgm:cxn modelId="{2E8BCB57-3CFB-4EBB-BC02-5F28177099A2}" type="presParOf" srcId="{2473EBEC-E1CD-4D94-8446-32DCC076F7E0}" destId="{F1C30B74-1292-4C28-862B-41AE918BF2FC}" srcOrd="1" destOrd="0" presId="urn:microsoft.com/office/officeart/2005/8/layout/vList2"/>
    <dgm:cxn modelId="{779798A2-B7E9-49A6-A2CA-A5152B190309}" type="presParOf" srcId="{2473EBEC-E1CD-4D94-8446-32DCC076F7E0}" destId="{1A4055E8-03D6-4092-BA09-A326800412A1}"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A8B30AA-066C-4ECE-92C7-73113457EB65}" type="doc">
      <dgm:prSet loTypeId="urn:microsoft.com/office/officeart/2008/layout/LinedList" loCatId="list" qsTypeId="urn:microsoft.com/office/officeart/2005/8/quickstyle/simple5" qsCatId="simple" csTypeId="urn:microsoft.com/office/officeart/2005/8/colors/accent1_2" csCatId="accent1" phldr="1"/>
      <dgm:spPr/>
      <dgm:t>
        <a:bodyPr/>
        <a:lstStyle/>
        <a:p>
          <a:endParaRPr lang="en-US"/>
        </a:p>
      </dgm:t>
    </dgm:pt>
    <dgm:pt modelId="{0C008DE7-21ED-4034-9DFE-5CB857440C0D}">
      <dgm:prSet/>
      <dgm:spPr/>
      <dgm:t>
        <a:bodyPr/>
        <a:lstStyle/>
        <a:p>
          <a:pPr rtl="0"/>
          <a:r>
            <a:rPr lang="en-US" dirty="0" smtClean="0">
              <a:solidFill>
                <a:srgbClr val="002060"/>
              </a:solidFill>
            </a:rPr>
            <a:t>People search for environments that will let them exercise their skills and abilities, express their attitude and values, and take on agreeable problems and roles</a:t>
          </a:r>
          <a:endParaRPr lang="en-US" dirty="0">
            <a:solidFill>
              <a:srgbClr val="002060"/>
            </a:solidFill>
          </a:endParaRPr>
        </a:p>
      </dgm:t>
    </dgm:pt>
    <dgm:pt modelId="{518E2C76-ECD6-48DA-8B1D-0248E018B622}" type="parTrans" cxnId="{BB83914A-34BE-45A6-9357-52D3C2B4B592}">
      <dgm:prSet/>
      <dgm:spPr/>
      <dgm:t>
        <a:bodyPr/>
        <a:lstStyle/>
        <a:p>
          <a:endParaRPr lang="en-US">
            <a:solidFill>
              <a:srgbClr val="002060"/>
            </a:solidFill>
          </a:endParaRPr>
        </a:p>
      </dgm:t>
    </dgm:pt>
    <dgm:pt modelId="{4D58EC66-2C95-4C67-8F1E-F3A35FF42B4C}" type="sibTrans" cxnId="{BB83914A-34BE-45A6-9357-52D3C2B4B592}">
      <dgm:prSet/>
      <dgm:spPr/>
      <dgm:t>
        <a:bodyPr/>
        <a:lstStyle/>
        <a:p>
          <a:endParaRPr lang="en-US">
            <a:solidFill>
              <a:srgbClr val="002060"/>
            </a:solidFill>
          </a:endParaRPr>
        </a:p>
      </dgm:t>
    </dgm:pt>
    <dgm:pt modelId="{FFAEDB87-50C5-4930-B4F9-741C0B715128}">
      <dgm:prSet/>
      <dgm:spPr/>
      <dgm:t>
        <a:bodyPr/>
        <a:lstStyle/>
        <a:p>
          <a:pPr rtl="0"/>
          <a:r>
            <a:rPr lang="en-US" dirty="0" smtClean="0">
              <a:solidFill>
                <a:srgbClr val="002060"/>
              </a:solidFill>
            </a:rPr>
            <a:t>personality fits = satisfaction &amp; production</a:t>
          </a:r>
          <a:endParaRPr lang="en-US" dirty="0">
            <a:solidFill>
              <a:srgbClr val="002060"/>
            </a:solidFill>
          </a:endParaRPr>
        </a:p>
      </dgm:t>
    </dgm:pt>
    <dgm:pt modelId="{73B2993A-A5A8-4ED0-8A54-AC6BFB966C00}" type="parTrans" cxnId="{EED496A0-A480-42A9-887F-D51445427443}">
      <dgm:prSet/>
      <dgm:spPr/>
      <dgm:t>
        <a:bodyPr/>
        <a:lstStyle/>
        <a:p>
          <a:endParaRPr lang="en-US">
            <a:solidFill>
              <a:srgbClr val="002060"/>
            </a:solidFill>
          </a:endParaRPr>
        </a:p>
      </dgm:t>
    </dgm:pt>
    <dgm:pt modelId="{B2254F8E-E409-461D-91CC-9824689215D6}" type="sibTrans" cxnId="{EED496A0-A480-42A9-887F-D51445427443}">
      <dgm:prSet/>
      <dgm:spPr/>
      <dgm:t>
        <a:bodyPr/>
        <a:lstStyle/>
        <a:p>
          <a:endParaRPr lang="en-US">
            <a:solidFill>
              <a:srgbClr val="002060"/>
            </a:solidFill>
          </a:endParaRPr>
        </a:p>
      </dgm:t>
    </dgm:pt>
    <dgm:pt modelId="{28ADB800-815F-46AA-AFF7-152786D81C6E}">
      <dgm:prSet/>
      <dgm:spPr/>
      <dgm:t>
        <a:bodyPr/>
        <a:lstStyle/>
        <a:p>
          <a:pPr rtl="0"/>
          <a:r>
            <a:rPr lang="en-US" dirty="0" smtClean="0">
              <a:solidFill>
                <a:srgbClr val="002060"/>
              </a:solidFill>
            </a:rPr>
            <a:t>Holland defined six </a:t>
          </a:r>
          <a:r>
            <a:rPr lang="en-US" u="sng" dirty="0" smtClean="0">
              <a:solidFill>
                <a:srgbClr val="002060"/>
              </a:solidFill>
              <a:effectLst>
                <a:outerShdw blurRad="38100" dist="38100" dir="2700000" algn="tl">
                  <a:srgbClr val="000000">
                    <a:alpha val="43137"/>
                  </a:srgbClr>
                </a:outerShdw>
              </a:effectLst>
            </a:rPr>
            <a:t>personality types </a:t>
          </a:r>
          <a:r>
            <a:rPr lang="en-US" dirty="0" smtClean="0">
              <a:solidFill>
                <a:srgbClr val="002060"/>
              </a:solidFill>
            </a:rPr>
            <a:t>that represent characteristic patterns of interest, competencies, and behavior</a:t>
          </a:r>
          <a:endParaRPr lang="en-US" dirty="0">
            <a:solidFill>
              <a:srgbClr val="002060"/>
            </a:solidFill>
          </a:endParaRPr>
        </a:p>
      </dgm:t>
    </dgm:pt>
    <dgm:pt modelId="{FDEF694E-A089-42E0-9233-313404FF4083}" type="parTrans" cxnId="{95139E9D-AB52-4517-8BB7-37996A5DA9EE}">
      <dgm:prSet/>
      <dgm:spPr/>
      <dgm:t>
        <a:bodyPr/>
        <a:lstStyle/>
        <a:p>
          <a:endParaRPr lang="en-US">
            <a:solidFill>
              <a:srgbClr val="002060"/>
            </a:solidFill>
          </a:endParaRPr>
        </a:p>
      </dgm:t>
    </dgm:pt>
    <dgm:pt modelId="{A7581D24-4CA3-4B6D-93AF-3B691FB5ECD3}" type="sibTrans" cxnId="{95139E9D-AB52-4517-8BB7-37996A5DA9EE}">
      <dgm:prSet/>
      <dgm:spPr/>
      <dgm:t>
        <a:bodyPr/>
        <a:lstStyle/>
        <a:p>
          <a:endParaRPr lang="en-US">
            <a:solidFill>
              <a:srgbClr val="002060"/>
            </a:solidFill>
          </a:endParaRPr>
        </a:p>
      </dgm:t>
    </dgm:pt>
    <dgm:pt modelId="{1C554DCE-058C-41E9-8438-CF0D087F57ED}">
      <dgm:prSet/>
      <dgm:spPr/>
      <dgm:t>
        <a:bodyPr/>
        <a:lstStyle/>
        <a:p>
          <a:pPr rtl="0"/>
          <a:r>
            <a:rPr lang="en-US" dirty="0" smtClean="0">
              <a:solidFill>
                <a:srgbClr val="002060"/>
              </a:solidFill>
            </a:rPr>
            <a:t>Holland also defined six parallel </a:t>
          </a:r>
          <a:r>
            <a:rPr lang="en-US" u="sng" dirty="0" smtClean="0">
              <a:solidFill>
                <a:srgbClr val="002060"/>
              </a:solidFill>
              <a:effectLst>
                <a:outerShdw blurRad="38100" dist="38100" dir="2700000" algn="tl">
                  <a:srgbClr val="000000">
                    <a:alpha val="43137"/>
                  </a:srgbClr>
                </a:outerShdw>
              </a:effectLst>
            </a:rPr>
            <a:t>environmental models </a:t>
          </a:r>
          <a:r>
            <a:rPr lang="en-US" dirty="0" smtClean="0">
              <a:solidFill>
                <a:srgbClr val="002060"/>
              </a:solidFill>
            </a:rPr>
            <a:t>that are settings that elicit, develop, and reward the six patterns of interest, competencies, and behaviors</a:t>
          </a:r>
          <a:endParaRPr lang="en-US" dirty="0">
            <a:solidFill>
              <a:srgbClr val="002060"/>
            </a:solidFill>
          </a:endParaRPr>
        </a:p>
      </dgm:t>
    </dgm:pt>
    <dgm:pt modelId="{D9F6FCD2-CECD-4335-9F15-AC3EDB9FF766}" type="parTrans" cxnId="{1EFC1A16-7948-4ACE-A95C-8D7062F4F70B}">
      <dgm:prSet/>
      <dgm:spPr/>
      <dgm:t>
        <a:bodyPr/>
        <a:lstStyle/>
        <a:p>
          <a:endParaRPr lang="en-US">
            <a:solidFill>
              <a:srgbClr val="002060"/>
            </a:solidFill>
          </a:endParaRPr>
        </a:p>
      </dgm:t>
    </dgm:pt>
    <dgm:pt modelId="{BA8A42C4-0D30-4239-B326-F6E98A7DBA01}" type="sibTrans" cxnId="{1EFC1A16-7948-4ACE-A95C-8D7062F4F70B}">
      <dgm:prSet/>
      <dgm:spPr/>
      <dgm:t>
        <a:bodyPr/>
        <a:lstStyle/>
        <a:p>
          <a:endParaRPr lang="en-US">
            <a:solidFill>
              <a:srgbClr val="002060"/>
            </a:solidFill>
          </a:endParaRPr>
        </a:p>
      </dgm:t>
    </dgm:pt>
    <dgm:pt modelId="{0996C9DF-E2C1-4F7C-8FCD-759149EB59AB}">
      <dgm:prSet/>
      <dgm:spPr/>
      <dgm:t>
        <a:bodyPr/>
        <a:lstStyle/>
        <a:p>
          <a:pPr rtl="0"/>
          <a:r>
            <a:rPr lang="en-US" dirty="0" smtClean="0">
              <a:solidFill>
                <a:srgbClr val="002060"/>
              </a:solidFill>
            </a:rPr>
            <a:t>One of the most useful theories for determining an individual’s fit with occupational environments is Holland’s theory of vocational choice</a:t>
          </a:r>
          <a:endParaRPr lang="en-US" dirty="0">
            <a:solidFill>
              <a:srgbClr val="002060"/>
            </a:solidFill>
          </a:endParaRPr>
        </a:p>
      </dgm:t>
    </dgm:pt>
    <dgm:pt modelId="{D5E3C5AE-7E4D-4C78-A4E5-7464F9A51ECF}" type="parTrans" cxnId="{431E315F-527A-4B12-B250-39CC536717A2}">
      <dgm:prSet/>
      <dgm:spPr/>
      <dgm:t>
        <a:bodyPr/>
        <a:lstStyle/>
        <a:p>
          <a:endParaRPr lang="en-US">
            <a:solidFill>
              <a:srgbClr val="002060"/>
            </a:solidFill>
          </a:endParaRPr>
        </a:p>
      </dgm:t>
    </dgm:pt>
    <dgm:pt modelId="{9F670968-154C-4458-962B-9341400C3C9E}" type="sibTrans" cxnId="{431E315F-527A-4B12-B250-39CC536717A2}">
      <dgm:prSet/>
      <dgm:spPr/>
      <dgm:t>
        <a:bodyPr/>
        <a:lstStyle/>
        <a:p>
          <a:endParaRPr lang="en-US">
            <a:solidFill>
              <a:srgbClr val="002060"/>
            </a:solidFill>
          </a:endParaRPr>
        </a:p>
      </dgm:t>
    </dgm:pt>
    <dgm:pt modelId="{E0E76ABC-0F10-4A26-92BC-148C32DED941}" type="pres">
      <dgm:prSet presAssocID="{4A8B30AA-066C-4ECE-92C7-73113457EB65}" presName="vert0" presStyleCnt="0">
        <dgm:presLayoutVars>
          <dgm:dir/>
          <dgm:animOne val="branch"/>
          <dgm:animLvl val="lvl"/>
        </dgm:presLayoutVars>
      </dgm:prSet>
      <dgm:spPr/>
      <dgm:t>
        <a:bodyPr/>
        <a:lstStyle/>
        <a:p>
          <a:endParaRPr lang="en-US"/>
        </a:p>
      </dgm:t>
    </dgm:pt>
    <dgm:pt modelId="{B535F3C0-5D42-448F-A8DE-04DFB50FCE69}" type="pres">
      <dgm:prSet presAssocID="{0996C9DF-E2C1-4F7C-8FCD-759149EB59AB}" presName="thickLine" presStyleLbl="alignNode1" presStyleIdx="0" presStyleCnt="5"/>
      <dgm:spPr/>
    </dgm:pt>
    <dgm:pt modelId="{252F6AF7-2092-4B18-9E78-16E4F03D5447}" type="pres">
      <dgm:prSet presAssocID="{0996C9DF-E2C1-4F7C-8FCD-759149EB59AB}" presName="horz1" presStyleCnt="0"/>
      <dgm:spPr/>
    </dgm:pt>
    <dgm:pt modelId="{5780C058-5DC2-4741-B709-633246F061C4}" type="pres">
      <dgm:prSet presAssocID="{0996C9DF-E2C1-4F7C-8FCD-759149EB59AB}" presName="tx1" presStyleLbl="revTx" presStyleIdx="0" presStyleCnt="5"/>
      <dgm:spPr/>
      <dgm:t>
        <a:bodyPr/>
        <a:lstStyle/>
        <a:p>
          <a:endParaRPr lang="en-US"/>
        </a:p>
      </dgm:t>
    </dgm:pt>
    <dgm:pt modelId="{3758D067-5912-4BE2-84D2-2B21BEA134CF}" type="pres">
      <dgm:prSet presAssocID="{0996C9DF-E2C1-4F7C-8FCD-759149EB59AB}" presName="vert1" presStyleCnt="0"/>
      <dgm:spPr/>
    </dgm:pt>
    <dgm:pt modelId="{D0C13CC7-2DD6-4906-AC6A-453A6189ACDD}" type="pres">
      <dgm:prSet presAssocID="{0C008DE7-21ED-4034-9DFE-5CB857440C0D}" presName="thickLine" presStyleLbl="alignNode1" presStyleIdx="1" presStyleCnt="5"/>
      <dgm:spPr/>
    </dgm:pt>
    <dgm:pt modelId="{623A5FD8-D747-4857-BC09-2C841D441DC7}" type="pres">
      <dgm:prSet presAssocID="{0C008DE7-21ED-4034-9DFE-5CB857440C0D}" presName="horz1" presStyleCnt="0"/>
      <dgm:spPr/>
    </dgm:pt>
    <dgm:pt modelId="{E23283FF-A605-4F79-A3EE-A9EDBD543FE6}" type="pres">
      <dgm:prSet presAssocID="{0C008DE7-21ED-4034-9DFE-5CB857440C0D}" presName="tx1" presStyleLbl="revTx" presStyleIdx="1" presStyleCnt="5"/>
      <dgm:spPr/>
      <dgm:t>
        <a:bodyPr/>
        <a:lstStyle/>
        <a:p>
          <a:endParaRPr lang="en-US"/>
        </a:p>
      </dgm:t>
    </dgm:pt>
    <dgm:pt modelId="{A41147E1-324A-4423-9171-904DBE9ACE98}" type="pres">
      <dgm:prSet presAssocID="{0C008DE7-21ED-4034-9DFE-5CB857440C0D}" presName="vert1" presStyleCnt="0"/>
      <dgm:spPr/>
    </dgm:pt>
    <dgm:pt modelId="{DB5EEBFC-9885-4D3A-B1D6-1D20C4EDE1C7}" type="pres">
      <dgm:prSet presAssocID="{FFAEDB87-50C5-4930-B4F9-741C0B715128}" presName="thickLine" presStyleLbl="alignNode1" presStyleIdx="2" presStyleCnt="5"/>
      <dgm:spPr/>
    </dgm:pt>
    <dgm:pt modelId="{C5251696-414A-45A3-84F0-7720FBAE2387}" type="pres">
      <dgm:prSet presAssocID="{FFAEDB87-50C5-4930-B4F9-741C0B715128}" presName="horz1" presStyleCnt="0"/>
      <dgm:spPr/>
    </dgm:pt>
    <dgm:pt modelId="{6C6DFF73-A0F0-4DD5-A18B-1FEE91287835}" type="pres">
      <dgm:prSet presAssocID="{FFAEDB87-50C5-4930-B4F9-741C0B715128}" presName="tx1" presStyleLbl="revTx" presStyleIdx="2" presStyleCnt="5"/>
      <dgm:spPr/>
      <dgm:t>
        <a:bodyPr/>
        <a:lstStyle/>
        <a:p>
          <a:endParaRPr lang="en-US"/>
        </a:p>
      </dgm:t>
    </dgm:pt>
    <dgm:pt modelId="{AF594DBB-92B8-4D28-8986-5F2D24BBEF37}" type="pres">
      <dgm:prSet presAssocID="{FFAEDB87-50C5-4930-B4F9-741C0B715128}" presName="vert1" presStyleCnt="0"/>
      <dgm:spPr/>
    </dgm:pt>
    <dgm:pt modelId="{5CF759DD-E56F-42C5-8214-90040D985E6A}" type="pres">
      <dgm:prSet presAssocID="{28ADB800-815F-46AA-AFF7-152786D81C6E}" presName="thickLine" presStyleLbl="alignNode1" presStyleIdx="3" presStyleCnt="5"/>
      <dgm:spPr/>
    </dgm:pt>
    <dgm:pt modelId="{79FC421D-FA3B-40B4-AE9B-663E57925DCB}" type="pres">
      <dgm:prSet presAssocID="{28ADB800-815F-46AA-AFF7-152786D81C6E}" presName="horz1" presStyleCnt="0"/>
      <dgm:spPr/>
    </dgm:pt>
    <dgm:pt modelId="{FDF4DB81-B899-4EC2-B5D1-013C6098C7FA}" type="pres">
      <dgm:prSet presAssocID="{28ADB800-815F-46AA-AFF7-152786D81C6E}" presName="tx1" presStyleLbl="revTx" presStyleIdx="3" presStyleCnt="5"/>
      <dgm:spPr/>
      <dgm:t>
        <a:bodyPr/>
        <a:lstStyle/>
        <a:p>
          <a:endParaRPr lang="en-US"/>
        </a:p>
      </dgm:t>
    </dgm:pt>
    <dgm:pt modelId="{2A357017-93AA-41A5-942F-0090F6B836BA}" type="pres">
      <dgm:prSet presAssocID="{28ADB800-815F-46AA-AFF7-152786D81C6E}" presName="vert1" presStyleCnt="0"/>
      <dgm:spPr/>
    </dgm:pt>
    <dgm:pt modelId="{E396C79B-F2AC-4A62-84DC-20D09C31B504}" type="pres">
      <dgm:prSet presAssocID="{1C554DCE-058C-41E9-8438-CF0D087F57ED}" presName="thickLine" presStyleLbl="alignNode1" presStyleIdx="4" presStyleCnt="5"/>
      <dgm:spPr/>
    </dgm:pt>
    <dgm:pt modelId="{54C5535E-BD62-49A0-92B9-D04D1E89A50A}" type="pres">
      <dgm:prSet presAssocID="{1C554DCE-058C-41E9-8438-CF0D087F57ED}" presName="horz1" presStyleCnt="0"/>
      <dgm:spPr/>
    </dgm:pt>
    <dgm:pt modelId="{8BD4A5CF-7B7A-4824-9BED-539FF1DC90EC}" type="pres">
      <dgm:prSet presAssocID="{1C554DCE-058C-41E9-8438-CF0D087F57ED}" presName="tx1" presStyleLbl="revTx" presStyleIdx="4" presStyleCnt="5"/>
      <dgm:spPr/>
      <dgm:t>
        <a:bodyPr/>
        <a:lstStyle/>
        <a:p>
          <a:endParaRPr lang="en-US"/>
        </a:p>
      </dgm:t>
    </dgm:pt>
    <dgm:pt modelId="{F8BC0C6E-5E68-4326-B272-0431186ED72C}" type="pres">
      <dgm:prSet presAssocID="{1C554DCE-058C-41E9-8438-CF0D087F57ED}" presName="vert1" presStyleCnt="0"/>
      <dgm:spPr/>
    </dgm:pt>
  </dgm:ptLst>
  <dgm:cxnLst>
    <dgm:cxn modelId="{1EFC1A16-7948-4ACE-A95C-8D7062F4F70B}" srcId="{4A8B30AA-066C-4ECE-92C7-73113457EB65}" destId="{1C554DCE-058C-41E9-8438-CF0D087F57ED}" srcOrd="4" destOrd="0" parTransId="{D9F6FCD2-CECD-4335-9F15-AC3EDB9FF766}" sibTransId="{BA8A42C4-0D30-4239-B326-F6E98A7DBA01}"/>
    <dgm:cxn modelId="{30F4E604-35F8-43F4-89DF-FBF68C7FF335}" type="presOf" srcId="{0996C9DF-E2C1-4F7C-8FCD-759149EB59AB}" destId="{5780C058-5DC2-4741-B709-633246F061C4}" srcOrd="0" destOrd="0" presId="urn:microsoft.com/office/officeart/2008/layout/LinedList"/>
    <dgm:cxn modelId="{EED496A0-A480-42A9-887F-D51445427443}" srcId="{4A8B30AA-066C-4ECE-92C7-73113457EB65}" destId="{FFAEDB87-50C5-4930-B4F9-741C0B715128}" srcOrd="2" destOrd="0" parTransId="{73B2993A-A5A8-4ED0-8A54-AC6BFB966C00}" sibTransId="{B2254F8E-E409-461D-91CC-9824689215D6}"/>
    <dgm:cxn modelId="{431E315F-527A-4B12-B250-39CC536717A2}" srcId="{4A8B30AA-066C-4ECE-92C7-73113457EB65}" destId="{0996C9DF-E2C1-4F7C-8FCD-759149EB59AB}" srcOrd="0" destOrd="0" parTransId="{D5E3C5AE-7E4D-4C78-A4E5-7464F9A51ECF}" sibTransId="{9F670968-154C-4458-962B-9341400C3C9E}"/>
    <dgm:cxn modelId="{5E6915AD-1AD1-4720-9765-146EB08B8400}" type="presOf" srcId="{4A8B30AA-066C-4ECE-92C7-73113457EB65}" destId="{E0E76ABC-0F10-4A26-92BC-148C32DED941}" srcOrd="0" destOrd="0" presId="urn:microsoft.com/office/officeart/2008/layout/LinedList"/>
    <dgm:cxn modelId="{95139E9D-AB52-4517-8BB7-37996A5DA9EE}" srcId="{4A8B30AA-066C-4ECE-92C7-73113457EB65}" destId="{28ADB800-815F-46AA-AFF7-152786D81C6E}" srcOrd="3" destOrd="0" parTransId="{FDEF694E-A089-42E0-9233-313404FF4083}" sibTransId="{A7581D24-4CA3-4B6D-93AF-3B691FB5ECD3}"/>
    <dgm:cxn modelId="{BB83914A-34BE-45A6-9357-52D3C2B4B592}" srcId="{4A8B30AA-066C-4ECE-92C7-73113457EB65}" destId="{0C008DE7-21ED-4034-9DFE-5CB857440C0D}" srcOrd="1" destOrd="0" parTransId="{518E2C76-ECD6-48DA-8B1D-0248E018B622}" sibTransId="{4D58EC66-2C95-4C67-8F1E-F3A35FF42B4C}"/>
    <dgm:cxn modelId="{BF8EBE98-EE23-41BE-A6AE-EF6AA80318E7}" type="presOf" srcId="{28ADB800-815F-46AA-AFF7-152786D81C6E}" destId="{FDF4DB81-B899-4EC2-B5D1-013C6098C7FA}" srcOrd="0" destOrd="0" presId="urn:microsoft.com/office/officeart/2008/layout/LinedList"/>
    <dgm:cxn modelId="{1DEE4D96-966E-47A0-AD21-ACA7B9FA0DBB}" type="presOf" srcId="{FFAEDB87-50C5-4930-B4F9-741C0B715128}" destId="{6C6DFF73-A0F0-4DD5-A18B-1FEE91287835}" srcOrd="0" destOrd="0" presId="urn:microsoft.com/office/officeart/2008/layout/LinedList"/>
    <dgm:cxn modelId="{2290B305-B466-4772-9E48-9D9177DAD472}" type="presOf" srcId="{0C008DE7-21ED-4034-9DFE-5CB857440C0D}" destId="{E23283FF-A605-4F79-A3EE-A9EDBD543FE6}" srcOrd="0" destOrd="0" presId="urn:microsoft.com/office/officeart/2008/layout/LinedList"/>
    <dgm:cxn modelId="{9508D2F5-1C0B-4AC2-A99F-6DA8316C1FDD}" type="presOf" srcId="{1C554DCE-058C-41E9-8438-CF0D087F57ED}" destId="{8BD4A5CF-7B7A-4824-9BED-539FF1DC90EC}" srcOrd="0" destOrd="0" presId="urn:microsoft.com/office/officeart/2008/layout/LinedList"/>
    <dgm:cxn modelId="{971787C6-8A41-4839-977C-9C9DBAE18B13}" type="presParOf" srcId="{E0E76ABC-0F10-4A26-92BC-148C32DED941}" destId="{B535F3C0-5D42-448F-A8DE-04DFB50FCE69}" srcOrd="0" destOrd="0" presId="urn:microsoft.com/office/officeart/2008/layout/LinedList"/>
    <dgm:cxn modelId="{12590E60-DFAB-43F4-BD06-1218AF7A080A}" type="presParOf" srcId="{E0E76ABC-0F10-4A26-92BC-148C32DED941}" destId="{252F6AF7-2092-4B18-9E78-16E4F03D5447}" srcOrd="1" destOrd="0" presId="urn:microsoft.com/office/officeart/2008/layout/LinedList"/>
    <dgm:cxn modelId="{1BDE4B11-EF89-411F-9007-7DB9B19144EA}" type="presParOf" srcId="{252F6AF7-2092-4B18-9E78-16E4F03D5447}" destId="{5780C058-5DC2-4741-B709-633246F061C4}" srcOrd="0" destOrd="0" presId="urn:microsoft.com/office/officeart/2008/layout/LinedList"/>
    <dgm:cxn modelId="{682223C9-E1ED-4115-BAD7-04A5E4029694}" type="presParOf" srcId="{252F6AF7-2092-4B18-9E78-16E4F03D5447}" destId="{3758D067-5912-4BE2-84D2-2B21BEA134CF}" srcOrd="1" destOrd="0" presId="urn:microsoft.com/office/officeart/2008/layout/LinedList"/>
    <dgm:cxn modelId="{05514698-C6DB-40DE-9CC5-82D30145386B}" type="presParOf" srcId="{E0E76ABC-0F10-4A26-92BC-148C32DED941}" destId="{D0C13CC7-2DD6-4906-AC6A-453A6189ACDD}" srcOrd="2" destOrd="0" presId="urn:microsoft.com/office/officeart/2008/layout/LinedList"/>
    <dgm:cxn modelId="{701D44F3-BA94-4A66-8D9D-9CB2BD48AD09}" type="presParOf" srcId="{E0E76ABC-0F10-4A26-92BC-148C32DED941}" destId="{623A5FD8-D747-4857-BC09-2C841D441DC7}" srcOrd="3" destOrd="0" presId="urn:microsoft.com/office/officeart/2008/layout/LinedList"/>
    <dgm:cxn modelId="{B290EE6F-7E86-49FB-83BC-AF0A1AB2A544}" type="presParOf" srcId="{623A5FD8-D747-4857-BC09-2C841D441DC7}" destId="{E23283FF-A605-4F79-A3EE-A9EDBD543FE6}" srcOrd="0" destOrd="0" presId="urn:microsoft.com/office/officeart/2008/layout/LinedList"/>
    <dgm:cxn modelId="{323B9BDC-EF26-417B-ABFC-945DCC88B0F2}" type="presParOf" srcId="{623A5FD8-D747-4857-BC09-2C841D441DC7}" destId="{A41147E1-324A-4423-9171-904DBE9ACE98}" srcOrd="1" destOrd="0" presId="urn:microsoft.com/office/officeart/2008/layout/LinedList"/>
    <dgm:cxn modelId="{5D808776-A9BE-4308-8D72-C206BE23B309}" type="presParOf" srcId="{E0E76ABC-0F10-4A26-92BC-148C32DED941}" destId="{DB5EEBFC-9885-4D3A-B1D6-1D20C4EDE1C7}" srcOrd="4" destOrd="0" presId="urn:microsoft.com/office/officeart/2008/layout/LinedList"/>
    <dgm:cxn modelId="{2DDD1586-3B8D-4006-8C15-6DD19A11AA8D}" type="presParOf" srcId="{E0E76ABC-0F10-4A26-92BC-148C32DED941}" destId="{C5251696-414A-45A3-84F0-7720FBAE2387}" srcOrd="5" destOrd="0" presId="urn:microsoft.com/office/officeart/2008/layout/LinedList"/>
    <dgm:cxn modelId="{690B4CA8-F303-4871-BC7F-4C0A881704F1}" type="presParOf" srcId="{C5251696-414A-45A3-84F0-7720FBAE2387}" destId="{6C6DFF73-A0F0-4DD5-A18B-1FEE91287835}" srcOrd="0" destOrd="0" presId="urn:microsoft.com/office/officeart/2008/layout/LinedList"/>
    <dgm:cxn modelId="{0EE22760-004F-49CC-97F8-306A3747E874}" type="presParOf" srcId="{C5251696-414A-45A3-84F0-7720FBAE2387}" destId="{AF594DBB-92B8-4D28-8986-5F2D24BBEF37}" srcOrd="1" destOrd="0" presId="urn:microsoft.com/office/officeart/2008/layout/LinedList"/>
    <dgm:cxn modelId="{82F27CA6-445E-497D-98B4-E6EF2AC90770}" type="presParOf" srcId="{E0E76ABC-0F10-4A26-92BC-148C32DED941}" destId="{5CF759DD-E56F-42C5-8214-90040D985E6A}" srcOrd="6" destOrd="0" presId="urn:microsoft.com/office/officeart/2008/layout/LinedList"/>
    <dgm:cxn modelId="{927AEFFA-B73B-4C94-8070-81F39FAC72AA}" type="presParOf" srcId="{E0E76ABC-0F10-4A26-92BC-148C32DED941}" destId="{79FC421D-FA3B-40B4-AE9B-663E57925DCB}" srcOrd="7" destOrd="0" presId="urn:microsoft.com/office/officeart/2008/layout/LinedList"/>
    <dgm:cxn modelId="{6F7DDCA3-B07D-414C-94C5-44719A536827}" type="presParOf" srcId="{79FC421D-FA3B-40B4-AE9B-663E57925DCB}" destId="{FDF4DB81-B899-4EC2-B5D1-013C6098C7FA}" srcOrd="0" destOrd="0" presId="urn:microsoft.com/office/officeart/2008/layout/LinedList"/>
    <dgm:cxn modelId="{0CBEB67F-0E7C-4AD6-90DD-6E1568D88C55}" type="presParOf" srcId="{79FC421D-FA3B-40B4-AE9B-663E57925DCB}" destId="{2A357017-93AA-41A5-942F-0090F6B836BA}" srcOrd="1" destOrd="0" presId="urn:microsoft.com/office/officeart/2008/layout/LinedList"/>
    <dgm:cxn modelId="{A9AB2A68-019E-4CD3-A1EB-5196C4C8B64A}" type="presParOf" srcId="{E0E76ABC-0F10-4A26-92BC-148C32DED941}" destId="{E396C79B-F2AC-4A62-84DC-20D09C31B504}" srcOrd="8" destOrd="0" presId="urn:microsoft.com/office/officeart/2008/layout/LinedList"/>
    <dgm:cxn modelId="{2E643AB0-5819-4155-8F9A-3FD78C4910E3}" type="presParOf" srcId="{E0E76ABC-0F10-4A26-92BC-148C32DED941}" destId="{54C5535E-BD62-49A0-92B9-D04D1E89A50A}" srcOrd="9" destOrd="0" presId="urn:microsoft.com/office/officeart/2008/layout/LinedList"/>
    <dgm:cxn modelId="{4B899302-0DB0-471E-B7D5-ACD682CB68C4}" type="presParOf" srcId="{54C5535E-BD62-49A0-92B9-D04D1E89A50A}" destId="{8BD4A5CF-7B7A-4824-9BED-539FF1DC90EC}" srcOrd="0" destOrd="0" presId="urn:microsoft.com/office/officeart/2008/layout/LinedList"/>
    <dgm:cxn modelId="{5EEEAC68-6819-4277-9F21-89F878D73FC0}" type="presParOf" srcId="{54C5535E-BD62-49A0-92B9-D04D1E89A50A}" destId="{F8BC0C6E-5E68-4326-B272-0431186ED72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60EEBA9-C768-4233-934A-3A7623A345CF}" type="doc">
      <dgm:prSet loTypeId="urn:microsoft.com/office/officeart/2005/8/layout/vList5" loCatId="list" qsTypeId="urn:microsoft.com/office/officeart/2005/8/quickstyle/3d3" qsCatId="3D" csTypeId="urn:microsoft.com/office/officeart/2005/8/colors/accent1_2" csCatId="accent1" phldr="1"/>
      <dgm:spPr/>
      <dgm:t>
        <a:bodyPr/>
        <a:lstStyle/>
        <a:p>
          <a:endParaRPr lang="en-US"/>
        </a:p>
      </dgm:t>
    </dgm:pt>
    <dgm:pt modelId="{69E41530-2404-4931-B7EB-A58A36B0B50D}">
      <dgm:prSet/>
      <dgm:spPr/>
      <dgm:t>
        <a:bodyPr/>
        <a:lstStyle/>
        <a:p>
          <a:pPr rtl="0"/>
          <a:r>
            <a:rPr lang="en-US" smtClean="0"/>
            <a:t>Realistic</a:t>
          </a:r>
          <a:endParaRPr lang="en-US"/>
        </a:p>
      </dgm:t>
    </dgm:pt>
    <dgm:pt modelId="{389535F3-40D8-4DC0-979E-1E79AAF8C1CD}" type="parTrans" cxnId="{04FC2CC4-3E8D-406C-AF81-98BF07314E67}">
      <dgm:prSet/>
      <dgm:spPr/>
      <dgm:t>
        <a:bodyPr/>
        <a:lstStyle/>
        <a:p>
          <a:endParaRPr lang="en-US"/>
        </a:p>
      </dgm:t>
    </dgm:pt>
    <dgm:pt modelId="{55BD5501-C22C-447A-AF60-3F82DE8FC7AF}" type="sibTrans" cxnId="{04FC2CC4-3E8D-406C-AF81-98BF07314E67}">
      <dgm:prSet/>
      <dgm:spPr/>
      <dgm:t>
        <a:bodyPr/>
        <a:lstStyle/>
        <a:p>
          <a:endParaRPr lang="en-US"/>
        </a:p>
      </dgm:t>
    </dgm:pt>
    <dgm:pt modelId="{58201B63-5552-4449-907D-B22062606D12}">
      <dgm:prSet/>
      <dgm:spPr/>
      <dgm:t>
        <a:bodyPr/>
        <a:lstStyle/>
        <a:p>
          <a:pPr rtl="0"/>
          <a:r>
            <a:rPr lang="en-US" dirty="0" smtClean="0"/>
            <a:t>Characterized by systematic use of objects, tools, and machines for practical, concrete activities </a:t>
          </a:r>
          <a:r>
            <a:rPr lang="en-US" dirty="0" smtClean="0">
              <a:solidFill>
                <a:srgbClr val="FF0000"/>
              </a:solidFill>
            </a:rPr>
            <a:t>(Do-</a:t>
          </a:r>
          <a:r>
            <a:rPr lang="en-US" dirty="0" err="1" smtClean="0">
              <a:solidFill>
                <a:srgbClr val="FF0000"/>
              </a:solidFill>
            </a:rPr>
            <a:t>ers</a:t>
          </a:r>
          <a:r>
            <a:rPr lang="en-US" dirty="0" smtClean="0">
              <a:solidFill>
                <a:srgbClr val="FF0000"/>
              </a:solidFill>
            </a:rPr>
            <a:t>)</a:t>
          </a:r>
          <a:endParaRPr lang="en-US" dirty="0">
            <a:solidFill>
              <a:srgbClr val="FF0000"/>
            </a:solidFill>
          </a:endParaRPr>
        </a:p>
      </dgm:t>
    </dgm:pt>
    <dgm:pt modelId="{9F4FA8D4-3B53-40A4-B4FC-A39311024F2B}" type="parTrans" cxnId="{2A5CA4EA-EFA9-46A8-AB72-A93DFD4B328E}">
      <dgm:prSet/>
      <dgm:spPr/>
      <dgm:t>
        <a:bodyPr/>
        <a:lstStyle/>
        <a:p>
          <a:endParaRPr lang="en-US"/>
        </a:p>
      </dgm:t>
    </dgm:pt>
    <dgm:pt modelId="{9E9ABE93-CC17-4066-92C3-AE0BE9438D30}" type="sibTrans" cxnId="{2A5CA4EA-EFA9-46A8-AB72-A93DFD4B328E}">
      <dgm:prSet/>
      <dgm:spPr/>
      <dgm:t>
        <a:bodyPr/>
        <a:lstStyle/>
        <a:p>
          <a:endParaRPr lang="en-US"/>
        </a:p>
      </dgm:t>
    </dgm:pt>
    <dgm:pt modelId="{964ED208-505F-4D12-8128-B404E99CB463}">
      <dgm:prSet/>
      <dgm:spPr/>
      <dgm:t>
        <a:bodyPr/>
        <a:lstStyle/>
        <a:p>
          <a:pPr rtl="0"/>
          <a:r>
            <a:rPr lang="en-US" smtClean="0"/>
            <a:t>Investigative</a:t>
          </a:r>
          <a:endParaRPr lang="en-US"/>
        </a:p>
      </dgm:t>
    </dgm:pt>
    <dgm:pt modelId="{C341E7D5-C0B3-42F8-8ACE-840F9A1A2BF8}" type="parTrans" cxnId="{15C9D164-3A88-4826-BD9F-5DA4171B06DB}">
      <dgm:prSet/>
      <dgm:spPr/>
      <dgm:t>
        <a:bodyPr/>
        <a:lstStyle/>
        <a:p>
          <a:endParaRPr lang="en-US"/>
        </a:p>
      </dgm:t>
    </dgm:pt>
    <dgm:pt modelId="{6DD8EADA-1793-467B-B66E-A27CA243764C}" type="sibTrans" cxnId="{15C9D164-3A88-4826-BD9F-5DA4171B06DB}">
      <dgm:prSet/>
      <dgm:spPr/>
      <dgm:t>
        <a:bodyPr/>
        <a:lstStyle/>
        <a:p>
          <a:endParaRPr lang="en-US"/>
        </a:p>
      </dgm:t>
    </dgm:pt>
    <dgm:pt modelId="{D59B57C0-B7B1-4768-A8EE-661AF3FDB947}">
      <dgm:prSet/>
      <dgm:spPr/>
      <dgm:t>
        <a:bodyPr/>
        <a:lstStyle/>
        <a:p>
          <a:pPr rtl="0"/>
          <a:r>
            <a:rPr lang="en-US" dirty="0" smtClean="0"/>
            <a:t>Characterized by the use of analytical, scientific, and verbal skills that result in problem solving or knowledge creation </a:t>
          </a:r>
          <a:r>
            <a:rPr lang="en-US" dirty="0" smtClean="0">
              <a:solidFill>
                <a:srgbClr val="FF0000"/>
              </a:solidFill>
            </a:rPr>
            <a:t>(Thinkers)</a:t>
          </a:r>
          <a:endParaRPr lang="en-US" dirty="0">
            <a:solidFill>
              <a:srgbClr val="FF0000"/>
            </a:solidFill>
          </a:endParaRPr>
        </a:p>
      </dgm:t>
    </dgm:pt>
    <dgm:pt modelId="{5CF12940-1113-40A3-B1D0-3319967E8E0D}" type="parTrans" cxnId="{56B649A7-8D54-4E3B-ABDE-D3FB286C0860}">
      <dgm:prSet/>
      <dgm:spPr/>
      <dgm:t>
        <a:bodyPr/>
        <a:lstStyle/>
        <a:p>
          <a:endParaRPr lang="en-US"/>
        </a:p>
      </dgm:t>
    </dgm:pt>
    <dgm:pt modelId="{E720A974-1721-4DC7-BE5F-B28F9848DD3A}" type="sibTrans" cxnId="{56B649A7-8D54-4E3B-ABDE-D3FB286C0860}">
      <dgm:prSet/>
      <dgm:spPr/>
      <dgm:t>
        <a:bodyPr/>
        <a:lstStyle/>
        <a:p>
          <a:endParaRPr lang="en-US"/>
        </a:p>
      </dgm:t>
    </dgm:pt>
    <dgm:pt modelId="{C1E3770F-A87C-400D-A823-7D24D17529CD}">
      <dgm:prSet/>
      <dgm:spPr/>
      <dgm:t>
        <a:bodyPr/>
        <a:lstStyle/>
        <a:p>
          <a:pPr rtl="0"/>
          <a:r>
            <a:rPr lang="en-US" smtClean="0"/>
            <a:t>Artistic</a:t>
          </a:r>
          <a:endParaRPr lang="en-US"/>
        </a:p>
      </dgm:t>
    </dgm:pt>
    <dgm:pt modelId="{7B1B463C-43CF-4FD3-A785-D917F1A6ECFF}" type="parTrans" cxnId="{48736E82-CBF8-40B2-A892-FD66D62275BA}">
      <dgm:prSet/>
      <dgm:spPr/>
      <dgm:t>
        <a:bodyPr/>
        <a:lstStyle/>
        <a:p>
          <a:endParaRPr lang="en-US"/>
        </a:p>
      </dgm:t>
    </dgm:pt>
    <dgm:pt modelId="{0B7A9D8F-4A65-4E05-A9C2-8907A5D0688E}" type="sibTrans" cxnId="{48736E82-CBF8-40B2-A892-FD66D62275BA}">
      <dgm:prSet/>
      <dgm:spPr/>
      <dgm:t>
        <a:bodyPr/>
        <a:lstStyle/>
        <a:p>
          <a:endParaRPr lang="en-US"/>
        </a:p>
      </dgm:t>
    </dgm:pt>
    <dgm:pt modelId="{620E94E5-1B51-43B2-BB95-65B5BB68A1F5}">
      <dgm:prSet/>
      <dgm:spPr/>
      <dgm:t>
        <a:bodyPr/>
        <a:lstStyle/>
        <a:p>
          <a:pPr rtl="0"/>
          <a:r>
            <a:rPr lang="en-US" dirty="0" smtClean="0"/>
            <a:t>Characterized by ambiguous and </a:t>
          </a:r>
          <a:r>
            <a:rPr lang="en-US" dirty="0" err="1" smtClean="0"/>
            <a:t>unsystematized</a:t>
          </a:r>
          <a:r>
            <a:rPr lang="en-US" dirty="0" smtClean="0"/>
            <a:t> competencies to create art forms or products </a:t>
          </a:r>
          <a:r>
            <a:rPr lang="en-US" dirty="0" smtClean="0">
              <a:solidFill>
                <a:srgbClr val="FF0000"/>
              </a:solidFill>
            </a:rPr>
            <a:t>(Creators)</a:t>
          </a:r>
          <a:endParaRPr lang="en-US" dirty="0">
            <a:solidFill>
              <a:srgbClr val="FF0000"/>
            </a:solidFill>
          </a:endParaRPr>
        </a:p>
      </dgm:t>
    </dgm:pt>
    <dgm:pt modelId="{D1FA2952-740D-4723-A0C1-19ED408D29E6}" type="parTrans" cxnId="{576157C4-0F28-4240-B57F-E0412768467D}">
      <dgm:prSet/>
      <dgm:spPr/>
      <dgm:t>
        <a:bodyPr/>
        <a:lstStyle/>
        <a:p>
          <a:endParaRPr lang="en-US"/>
        </a:p>
      </dgm:t>
    </dgm:pt>
    <dgm:pt modelId="{233382B7-95ED-44A7-8B62-9A9C699670E9}" type="sibTrans" cxnId="{576157C4-0F28-4240-B57F-E0412768467D}">
      <dgm:prSet/>
      <dgm:spPr/>
      <dgm:t>
        <a:bodyPr/>
        <a:lstStyle/>
        <a:p>
          <a:endParaRPr lang="en-US"/>
        </a:p>
      </dgm:t>
    </dgm:pt>
    <dgm:pt modelId="{990590DE-3F3C-450D-A0BF-CEAEC76D606E}">
      <dgm:prSet/>
      <dgm:spPr/>
      <dgm:t>
        <a:bodyPr/>
        <a:lstStyle/>
        <a:p>
          <a:pPr rtl="0"/>
          <a:r>
            <a:rPr lang="en-US" smtClean="0"/>
            <a:t>Social</a:t>
          </a:r>
          <a:endParaRPr lang="en-US"/>
        </a:p>
      </dgm:t>
    </dgm:pt>
    <dgm:pt modelId="{7CA9BE68-6842-4266-A675-A60B3A2D8637}" type="parTrans" cxnId="{54E2FA2B-1176-41FD-B7AD-FAB1BA00DDCB}">
      <dgm:prSet/>
      <dgm:spPr/>
      <dgm:t>
        <a:bodyPr/>
        <a:lstStyle/>
        <a:p>
          <a:endParaRPr lang="en-US"/>
        </a:p>
      </dgm:t>
    </dgm:pt>
    <dgm:pt modelId="{90394314-B24C-4231-8D7B-F4FF289290C4}" type="sibTrans" cxnId="{54E2FA2B-1176-41FD-B7AD-FAB1BA00DDCB}">
      <dgm:prSet/>
      <dgm:spPr/>
      <dgm:t>
        <a:bodyPr/>
        <a:lstStyle/>
        <a:p>
          <a:endParaRPr lang="en-US"/>
        </a:p>
      </dgm:t>
    </dgm:pt>
    <dgm:pt modelId="{55EA8E49-FC6F-455C-8BC5-ABCE8E7E0DB6}">
      <dgm:prSet/>
      <dgm:spPr/>
      <dgm:t>
        <a:bodyPr/>
        <a:lstStyle/>
        <a:p>
          <a:pPr rtl="0"/>
          <a:r>
            <a:rPr lang="en-US" dirty="0" smtClean="0"/>
            <a:t>Characterized by social activities and interpersonal skill in order to inform, train, enlighten, or help other people </a:t>
          </a:r>
          <a:r>
            <a:rPr lang="en-US" dirty="0" smtClean="0">
              <a:solidFill>
                <a:srgbClr val="FF0000"/>
              </a:solidFill>
            </a:rPr>
            <a:t>(Helpers)</a:t>
          </a:r>
          <a:endParaRPr lang="en-US" dirty="0">
            <a:solidFill>
              <a:srgbClr val="FF0000"/>
            </a:solidFill>
          </a:endParaRPr>
        </a:p>
      </dgm:t>
    </dgm:pt>
    <dgm:pt modelId="{CBB11CFF-6F01-47EE-BAF5-3555D917BF26}" type="parTrans" cxnId="{27FD8F36-25FC-4BB6-A0F5-798AD5F80158}">
      <dgm:prSet/>
      <dgm:spPr/>
      <dgm:t>
        <a:bodyPr/>
        <a:lstStyle/>
        <a:p>
          <a:endParaRPr lang="en-US"/>
        </a:p>
      </dgm:t>
    </dgm:pt>
    <dgm:pt modelId="{BCA314ED-0A0D-4EA4-9D17-6C5B6B1691CA}" type="sibTrans" cxnId="{27FD8F36-25FC-4BB6-A0F5-798AD5F80158}">
      <dgm:prSet/>
      <dgm:spPr/>
      <dgm:t>
        <a:bodyPr/>
        <a:lstStyle/>
        <a:p>
          <a:endParaRPr lang="en-US"/>
        </a:p>
      </dgm:t>
    </dgm:pt>
    <dgm:pt modelId="{B3604CD3-48C3-4147-9A08-CB06285A4E06}">
      <dgm:prSet/>
      <dgm:spPr/>
      <dgm:t>
        <a:bodyPr/>
        <a:lstStyle/>
        <a:p>
          <a:pPr rtl="0"/>
          <a:r>
            <a:rPr lang="en-US" smtClean="0"/>
            <a:t>Enterprising</a:t>
          </a:r>
          <a:endParaRPr lang="en-US"/>
        </a:p>
      </dgm:t>
    </dgm:pt>
    <dgm:pt modelId="{55A07753-CD28-4776-A76D-7D1A19FAAFF5}" type="parTrans" cxnId="{2F4A5E31-51C4-4D74-9A1C-95F8186B1E1C}">
      <dgm:prSet/>
      <dgm:spPr/>
      <dgm:t>
        <a:bodyPr/>
        <a:lstStyle/>
        <a:p>
          <a:endParaRPr lang="en-US"/>
        </a:p>
      </dgm:t>
    </dgm:pt>
    <dgm:pt modelId="{6544769C-DEB2-4FAC-9EA2-0CBFD96675A4}" type="sibTrans" cxnId="{2F4A5E31-51C4-4D74-9A1C-95F8186B1E1C}">
      <dgm:prSet/>
      <dgm:spPr/>
      <dgm:t>
        <a:bodyPr/>
        <a:lstStyle/>
        <a:p>
          <a:endParaRPr lang="en-US"/>
        </a:p>
      </dgm:t>
    </dgm:pt>
    <dgm:pt modelId="{8378232F-7342-4FF8-8744-190DA1B45327}">
      <dgm:prSet/>
      <dgm:spPr/>
      <dgm:t>
        <a:bodyPr/>
        <a:lstStyle/>
        <a:p>
          <a:pPr rtl="0"/>
          <a:r>
            <a:rPr lang="en-US" dirty="0" smtClean="0"/>
            <a:t>Characterized by persuasion and manipulation of people to attain organizational or personal goals </a:t>
          </a:r>
          <a:r>
            <a:rPr lang="en-US" dirty="0" smtClean="0">
              <a:solidFill>
                <a:srgbClr val="FF0000"/>
              </a:solidFill>
            </a:rPr>
            <a:t>(Persuaders)</a:t>
          </a:r>
          <a:endParaRPr lang="en-US" dirty="0">
            <a:solidFill>
              <a:srgbClr val="FF0000"/>
            </a:solidFill>
          </a:endParaRPr>
        </a:p>
      </dgm:t>
    </dgm:pt>
    <dgm:pt modelId="{B0CEFE02-D8FF-4A89-842C-2E8B9BD20F6B}" type="parTrans" cxnId="{04A1DAD1-1B42-4EE3-8874-2B39CBCA3B56}">
      <dgm:prSet/>
      <dgm:spPr/>
      <dgm:t>
        <a:bodyPr/>
        <a:lstStyle/>
        <a:p>
          <a:endParaRPr lang="en-US"/>
        </a:p>
      </dgm:t>
    </dgm:pt>
    <dgm:pt modelId="{20FDC970-D34D-4C36-A2FE-76F621701237}" type="sibTrans" cxnId="{04A1DAD1-1B42-4EE3-8874-2B39CBCA3B56}">
      <dgm:prSet/>
      <dgm:spPr/>
      <dgm:t>
        <a:bodyPr/>
        <a:lstStyle/>
        <a:p>
          <a:endParaRPr lang="en-US"/>
        </a:p>
      </dgm:t>
    </dgm:pt>
    <dgm:pt modelId="{C44C1115-41A5-494D-9332-557F3C78D73C}">
      <dgm:prSet/>
      <dgm:spPr/>
      <dgm:t>
        <a:bodyPr/>
        <a:lstStyle/>
        <a:p>
          <a:pPr rtl="0"/>
          <a:r>
            <a:rPr lang="en-US" smtClean="0"/>
            <a:t>Conventional</a:t>
          </a:r>
          <a:endParaRPr lang="en-US"/>
        </a:p>
      </dgm:t>
    </dgm:pt>
    <dgm:pt modelId="{DE045C57-AC52-4FB1-90A4-1648523F3073}" type="parTrans" cxnId="{D5AE407B-DB56-4A0A-BC5F-A5D8BA250196}">
      <dgm:prSet/>
      <dgm:spPr/>
      <dgm:t>
        <a:bodyPr/>
        <a:lstStyle/>
        <a:p>
          <a:endParaRPr lang="en-US"/>
        </a:p>
      </dgm:t>
    </dgm:pt>
    <dgm:pt modelId="{3AFC7E49-54AF-413A-A20E-970D1DE39CAB}" type="sibTrans" cxnId="{D5AE407B-DB56-4A0A-BC5F-A5D8BA250196}">
      <dgm:prSet/>
      <dgm:spPr/>
      <dgm:t>
        <a:bodyPr/>
        <a:lstStyle/>
        <a:p>
          <a:endParaRPr lang="en-US"/>
        </a:p>
      </dgm:t>
    </dgm:pt>
    <dgm:pt modelId="{6E546405-1316-4EF0-8245-EACE18CC01A5}">
      <dgm:prSet/>
      <dgm:spPr/>
      <dgm:t>
        <a:bodyPr/>
        <a:lstStyle/>
        <a:p>
          <a:pPr rtl="0"/>
          <a:r>
            <a:rPr lang="en-US" dirty="0" smtClean="0"/>
            <a:t>Characterized by the systematic manipulation of things or numbers in a precise way such as keeping records and organizing data according to prescribed plans </a:t>
          </a:r>
          <a:r>
            <a:rPr lang="en-US" dirty="0" smtClean="0">
              <a:solidFill>
                <a:srgbClr val="FF0000"/>
              </a:solidFill>
            </a:rPr>
            <a:t>(Organizers)</a:t>
          </a:r>
          <a:endParaRPr lang="en-US" dirty="0">
            <a:solidFill>
              <a:srgbClr val="FF0000"/>
            </a:solidFill>
          </a:endParaRPr>
        </a:p>
      </dgm:t>
    </dgm:pt>
    <dgm:pt modelId="{16B02DAD-BDAC-43AD-A1C5-6E64978E43C0}" type="parTrans" cxnId="{E717D528-2EDC-473C-BB96-6D53F0E104AA}">
      <dgm:prSet/>
      <dgm:spPr/>
      <dgm:t>
        <a:bodyPr/>
        <a:lstStyle/>
        <a:p>
          <a:endParaRPr lang="en-US"/>
        </a:p>
      </dgm:t>
    </dgm:pt>
    <dgm:pt modelId="{EC11899A-BDFA-404B-94BE-9B9DE64BEAFB}" type="sibTrans" cxnId="{E717D528-2EDC-473C-BB96-6D53F0E104AA}">
      <dgm:prSet/>
      <dgm:spPr/>
      <dgm:t>
        <a:bodyPr/>
        <a:lstStyle/>
        <a:p>
          <a:endParaRPr lang="en-US"/>
        </a:p>
      </dgm:t>
    </dgm:pt>
    <dgm:pt modelId="{9D50A775-A40A-461D-9273-972F8E49D6C6}" type="pres">
      <dgm:prSet presAssocID="{660EEBA9-C768-4233-934A-3A7623A345CF}" presName="Name0" presStyleCnt="0">
        <dgm:presLayoutVars>
          <dgm:dir/>
          <dgm:animLvl val="lvl"/>
          <dgm:resizeHandles val="exact"/>
        </dgm:presLayoutVars>
      </dgm:prSet>
      <dgm:spPr/>
      <dgm:t>
        <a:bodyPr/>
        <a:lstStyle/>
        <a:p>
          <a:endParaRPr lang="en-US"/>
        </a:p>
      </dgm:t>
    </dgm:pt>
    <dgm:pt modelId="{372A7049-2E3B-48BF-A1DE-004BCA1C4E45}" type="pres">
      <dgm:prSet presAssocID="{69E41530-2404-4931-B7EB-A58A36B0B50D}" presName="linNode" presStyleCnt="0"/>
      <dgm:spPr/>
    </dgm:pt>
    <dgm:pt modelId="{9F327B83-B934-4F01-9AE3-F263D4DAAC33}" type="pres">
      <dgm:prSet presAssocID="{69E41530-2404-4931-B7EB-A58A36B0B50D}" presName="parentText" presStyleLbl="node1" presStyleIdx="0" presStyleCnt="6">
        <dgm:presLayoutVars>
          <dgm:chMax val="1"/>
          <dgm:bulletEnabled val="1"/>
        </dgm:presLayoutVars>
      </dgm:prSet>
      <dgm:spPr/>
      <dgm:t>
        <a:bodyPr/>
        <a:lstStyle/>
        <a:p>
          <a:endParaRPr lang="en-US"/>
        </a:p>
      </dgm:t>
    </dgm:pt>
    <dgm:pt modelId="{EB78EFD6-2802-4FEA-859F-18070D0B4C13}" type="pres">
      <dgm:prSet presAssocID="{69E41530-2404-4931-B7EB-A58A36B0B50D}" presName="descendantText" presStyleLbl="alignAccFollowNode1" presStyleIdx="0" presStyleCnt="6">
        <dgm:presLayoutVars>
          <dgm:bulletEnabled val="1"/>
        </dgm:presLayoutVars>
      </dgm:prSet>
      <dgm:spPr/>
      <dgm:t>
        <a:bodyPr/>
        <a:lstStyle/>
        <a:p>
          <a:endParaRPr lang="en-US"/>
        </a:p>
      </dgm:t>
    </dgm:pt>
    <dgm:pt modelId="{58497511-2AC6-49AC-A0CD-F204654F4B41}" type="pres">
      <dgm:prSet presAssocID="{55BD5501-C22C-447A-AF60-3F82DE8FC7AF}" presName="sp" presStyleCnt="0"/>
      <dgm:spPr/>
    </dgm:pt>
    <dgm:pt modelId="{B36B861F-8305-4A6D-836C-939A8F3E8BBB}" type="pres">
      <dgm:prSet presAssocID="{964ED208-505F-4D12-8128-B404E99CB463}" presName="linNode" presStyleCnt="0"/>
      <dgm:spPr/>
    </dgm:pt>
    <dgm:pt modelId="{56F4CFB6-AFD7-44E6-88FD-37BB523E791B}" type="pres">
      <dgm:prSet presAssocID="{964ED208-505F-4D12-8128-B404E99CB463}" presName="parentText" presStyleLbl="node1" presStyleIdx="1" presStyleCnt="6">
        <dgm:presLayoutVars>
          <dgm:chMax val="1"/>
          <dgm:bulletEnabled val="1"/>
        </dgm:presLayoutVars>
      </dgm:prSet>
      <dgm:spPr/>
      <dgm:t>
        <a:bodyPr/>
        <a:lstStyle/>
        <a:p>
          <a:endParaRPr lang="en-US"/>
        </a:p>
      </dgm:t>
    </dgm:pt>
    <dgm:pt modelId="{DC9D160F-EF52-46A3-B288-74193EA2AEC7}" type="pres">
      <dgm:prSet presAssocID="{964ED208-505F-4D12-8128-B404E99CB463}" presName="descendantText" presStyleLbl="alignAccFollowNode1" presStyleIdx="1" presStyleCnt="6">
        <dgm:presLayoutVars>
          <dgm:bulletEnabled val="1"/>
        </dgm:presLayoutVars>
      </dgm:prSet>
      <dgm:spPr/>
      <dgm:t>
        <a:bodyPr/>
        <a:lstStyle/>
        <a:p>
          <a:endParaRPr lang="en-US"/>
        </a:p>
      </dgm:t>
    </dgm:pt>
    <dgm:pt modelId="{30589D6E-AFF6-41CE-A49A-9F8087C8AF81}" type="pres">
      <dgm:prSet presAssocID="{6DD8EADA-1793-467B-B66E-A27CA243764C}" presName="sp" presStyleCnt="0"/>
      <dgm:spPr/>
    </dgm:pt>
    <dgm:pt modelId="{6406E595-1453-4D91-83DD-420F2406787C}" type="pres">
      <dgm:prSet presAssocID="{C1E3770F-A87C-400D-A823-7D24D17529CD}" presName="linNode" presStyleCnt="0"/>
      <dgm:spPr/>
    </dgm:pt>
    <dgm:pt modelId="{870E9072-088E-485F-AB4D-A84F7B75389A}" type="pres">
      <dgm:prSet presAssocID="{C1E3770F-A87C-400D-A823-7D24D17529CD}" presName="parentText" presStyleLbl="node1" presStyleIdx="2" presStyleCnt="6">
        <dgm:presLayoutVars>
          <dgm:chMax val="1"/>
          <dgm:bulletEnabled val="1"/>
        </dgm:presLayoutVars>
      </dgm:prSet>
      <dgm:spPr/>
      <dgm:t>
        <a:bodyPr/>
        <a:lstStyle/>
        <a:p>
          <a:endParaRPr lang="en-US"/>
        </a:p>
      </dgm:t>
    </dgm:pt>
    <dgm:pt modelId="{6AE28002-9D78-434F-AA11-5601EBDEB3A7}" type="pres">
      <dgm:prSet presAssocID="{C1E3770F-A87C-400D-A823-7D24D17529CD}" presName="descendantText" presStyleLbl="alignAccFollowNode1" presStyleIdx="2" presStyleCnt="6">
        <dgm:presLayoutVars>
          <dgm:bulletEnabled val="1"/>
        </dgm:presLayoutVars>
      </dgm:prSet>
      <dgm:spPr/>
      <dgm:t>
        <a:bodyPr/>
        <a:lstStyle/>
        <a:p>
          <a:endParaRPr lang="en-US"/>
        </a:p>
      </dgm:t>
    </dgm:pt>
    <dgm:pt modelId="{7B408338-2E73-431C-B6BF-31E668864901}" type="pres">
      <dgm:prSet presAssocID="{0B7A9D8F-4A65-4E05-A9C2-8907A5D0688E}" presName="sp" presStyleCnt="0"/>
      <dgm:spPr/>
    </dgm:pt>
    <dgm:pt modelId="{D09FDFE7-BDAB-4FD1-8F07-0B0B7F6E8947}" type="pres">
      <dgm:prSet presAssocID="{990590DE-3F3C-450D-A0BF-CEAEC76D606E}" presName="linNode" presStyleCnt="0"/>
      <dgm:spPr/>
    </dgm:pt>
    <dgm:pt modelId="{BBADC279-A5E9-4FE9-A087-9CFB6C394B70}" type="pres">
      <dgm:prSet presAssocID="{990590DE-3F3C-450D-A0BF-CEAEC76D606E}" presName="parentText" presStyleLbl="node1" presStyleIdx="3" presStyleCnt="6">
        <dgm:presLayoutVars>
          <dgm:chMax val="1"/>
          <dgm:bulletEnabled val="1"/>
        </dgm:presLayoutVars>
      </dgm:prSet>
      <dgm:spPr/>
      <dgm:t>
        <a:bodyPr/>
        <a:lstStyle/>
        <a:p>
          <a:endParaRPr lang="en-US"/>
        </a:p>
      </dgm:t>
    </dgm:pt>
    <dgm:pt modelId="{EC97C0CF-53E6-4637-94EC-00BDD574B3C5}" type="pres">
      <dgm:prSet presAssocID="{990590DE-3F3C-450D-A0BF-CEAEC76D606E}" presName="descendantText" presStyleLbl="alignAccFollowNode1" presStyleIdx="3" presStyleCnt="6">
        <dgm:presLayoutVars>
          <dgm:bulletEnabled val="1"/>
        </dgm:presLayoutVars>
      </dgm:prSet>
      <dgm:spPr/>
      <dgm:t>
        <a:bodyPr/>
        <a:lstStyle/>
        <a:p>
          <a:endParaRPr lang="en-US"/>
        </a:p>
      </dgm:t>
    </dgm:pt>
    <dgm:pt modelId="{2820CA8B-B756-4335-91B2-32944D03186C}" type="pres">
      <dgm:prSet presAssocID="{90394314-B24C-4231-8D7B-F4FF289290C4}" presName="sp" presStyleCnt="0"/>
      <dgm:spPr/>
    </dgm:pt>
    <dgm:pt modelId="{6EE1E655-037A-4C93-8110-7698AC022419}" type="pres">
      <dgm:prSet presAssocID="{B3604CD3-48C3-4147-9A08-CB06285A4E06}" presName="linNode" presStyleCnt="0"/>
      <dgm:spPr/>
    </dgm:pt>
    <dgm:pt modelId="{9C9A9296-2766-41B7-97E0-4281C5FE04B7}" type="pres">
      <dgm:prSet presAssocID="{B3604CD3-48C3-4147-9A08-CB06285A4E06}" presName="parentText" presStyleLbl="node1" presStyleIdx="4" presStyleCnt="6">
        <dgm:presLayoutVars>
          <dgm:chMax val="1"/>
          <dgm:bulletEnabled val="1"/>
        </dgm:presLayoutVars>
      </dgm:prSet>
      <dgm:spPr/>
      <dgm:t>
        <a:bodyPr/>
        <a:lstStyle/>
        <a:p>
          <a:endParaRPr lang="en-US"/>
        </a:p>
      </dgm:t>
    </dgm:pt>
    <dgm:pt modelId="{F1653024-74A4-4B62-AACB-F1846F88DA36}" type="pres">
      <dgm:prSet presAssocID="{B3604CD3-48C3-4147-9A08-CB06285A4E06}" presName="descendantText" presStyleLbl="alignAccFollowNode1" presStyleIdx="4" presStyleCnt="6">
        <dgm:presLayoutVars>
          <dgm:bulletEnabled val="1"/>
        </dgm:presLayoutVars>
      </dgm:prSet>
      <dgm:spPr/>
      <dgm:t>
        <a:bodyPr/>
        <a:lstStyle/>
        <a:p>
          <a:endParaRPr lang="en-US"/>
        </a:p>
      </dgm:t>
    </dgm:pt>
    <dgm:pt modelId="{38551F0A-93C1-496B-81CB-11C6D38EF22E}" type="pres">
      <dgm:prSet presAssocID="{6544769C-DEB2-4FAC-9EA2-0CBFD96675A4}" presName="sp" presStyleCnt="0"/>
      <dgm:spPr/>
    </dgm:pt>
    <dgm:pt modelId="{69E63C1C-DAA1-43E7-BB62-AB9C764FB0FB}" type="pres">
      <dgm:prSet presAssocID="{C44C1115-41A5-494D-9332-557F3C78D73C}" presName="linNode" presStyleCnt="0"/>
      <dgm:spPr/>
    </dgm:pt>
    <dgm:pt modelId="{38840FCB-9E51-49F3-BF8E-719921142402}" type="pres">
      <dgm:prSet presAssocID="{C44C1115-41A5-494D-9332-557F3C78D73C}" presName="parentText" presStyleLbl="node1" presStyleIdx="5" presStyleCnt="6">
        <dgm:presLayoutVars>
          <dgm:chMax val="1"/>
          <dgm:bulletEnabled val="1"/>
        </dgm:presLayoutVars>
      </dgm:prSet>
      <dgm:spPr/>
      <dgm:t>
        <a:bodyPr/>
        <a:lstStyle/>
        <a:p>
          <a:endParaRPr lang="en-US"/>
        </a:p>
      </dgm:t>
    </dgm:pt>
    <dgm:pt modelId="{80AC15C0-C21A-4449-ABC9-AF6ED73E220A}" type="pres">
      <dgm:prSet presAssocID="{C44C1115-41A5-494D-9332-557F3C78D73C}" presName="descendantText" presStyleLbl="alignAccFollowNode1" presStyleIdx="5" presStyleCnt="6" custLinFactNeighborY="0">
        <dgm:presLayoutVars>
          <dgm:bulletEnabled val="1"/>
        </dgm:presLayoutVars>
      </dgm:prSet>
      <dgm:spPr/>
      <dgm:t>
        <a:bodyPr/>
        <a:lstStyle/>
        <a:p>
          <a:endParaRPr lang="en-US"/>
        </a:p>
      </dgm:t>
    </dgm:pt>
  </dgm:ptLst>
  <dgm:cxnLst>
    <dgm:cxn modelId="{2F4A5E31-51C4-4D74-9A1C-95F8186B1E1C}" srcId="{660EEBA9-C768-4233-934A-3A7623A345CF}" destId="{B3604CD3-48C3-4147-9A08-CB06285A4E06}" srcOrd="4" destOrd="0" parTransId="{55A07753-CD28-4776-A76D-7D1A19FAAFF5}" sibTransId="{6544769C-DEB2-4FAC-9EA2-0CBFD96675A4}"/>
    <dgm:cxn modelId="{04A1DAD1-1B42-4EE3-8874-2B39CBCA3B56}" srcId="{B3604CD3-48C3-4147-9A08-CB06285A4E06}" destId="{8378232F-7342-4FF8-8744-190DA1B45327}" srcOrd="0" destOrd="0" parTransId="{B0CEFE02-D8FF-4A89-842C-2E8B9BD20F6B}" sibTransId="{20FDC970-D34D-4C36-A2FE-76F621701237}"/>
    <dgm:cxn modelId="{56B649A7-8D54-4E3B-ABDE-D3FB286C0860}" srcId="{964ED208-505F-4D12-8128-B404E99CB463}" destId="{D59B57C0-B7B1-4768-A8EE-661AF3FDB947}" srcOrd="0" destOrd="0" parTransId="{5CF12940-1113-40A3-B1D0-3319967E8E0D}" sibTransId="{E720A974-1721-4DC7-BE5F-B28F9848DD3A}"/>
    <dgm:cxn modelId="{4F875D44-D851-452B-8AE8-A71D14DD3F15}" type="presOf" srcId="{D59B57C0-B7B1-4768-A8EE-661AF3FDB947}" destId="{DC9D160F-EF52-46A3-B288-74193EA2AEC7}" srcOrd="0" destOrd="0" presId="urn:microsoft.com/office/officeart/2005/8/layout/vList5"/>
    <dgm:cxn modelId="{959EFF13-C5BE-4FDD-8036-FE0A2EBA3F63}" type="presOf" srcId="{55EA8E49-FC6F-455C-8BC5-ABCE8E7E0DB6}" destId="{EC97C0CF-53E6-4637-94EC-00BDD574B3C5}" srcOrd="0" destOrd="0" presId="urn:microsoft.com/office/officeart/2005/8/layout/vList5"/>
    <dgm:cxn modelId="{0D1548FD-FEF0-4D1E-A6B4-3EC20F59DF1D}" type="presOf" srcId="{C1E3770F-A87C-400D-A823-7D24D17529CD}" destId="{870E9072-088E-485F-AB4D-A84F7B75389A}" srcOrd="0" destOrd="0" presId="urn:microsoft.com/office/officeart/2005/8/layout/vList5"/>
    <dgm:cxn modelId="{576157C4-0F28-4240-B57F-E0412768467D}" srcId="{C1E3770F-A87C-400D-A823-7D24D17529CD}" destId="{620E94E5-1B51-43B2-BB95-65B5BB68A1F5}" srcOrd="0" destOrd="0" parTransId="{D1FA2952-740D-4723-A0C1-19ED408D29E6}" sibTransId="{233382B7-95ED-44A7-8B62-9A9C699670E9}"/>
    <dgm:cxn modelId="{27FD8F36-25FC-4BB6-A0F5-798AD5F80158}" srcId="{990590DE-3F3C-450D-A0BF-CEAEC76D606E}" destId="{55EA8E49-FC6F-455C-8BC5-ABCE8E7E0DB6}" srcOrd="0" destOrd="0" parTransId="{CBB11CFF-6F01-47EE-BAF5-3555D917BF26}" sibTransId="{BCA314ED-0A0D-4EA4-9D17-6C5B6B1691CA}"/>
    <dgm:cxn modelId="{B5F75AEF-ECD8-48CC-87B6-F5D8B2CAAB1D}" type="presOf" srcId="{8378232F-7342-4FF8-8744-190DA1B45327}" destId="{F1653024-74A4-4B62-AACB-F1846F88DA36}" srcOrd="0" destOrd="0" presId="urn:microsoft.com/office/officeart/2005/8/layout/vList5"/>
    <dgm:cxn modelId="{15C9D164-3A88-4826-BD9F-5DA4171B06DB}" srcId="{660EEBA9-C768-4233-934A-3A7623A345CF}" destId="{964ED208-505F-4D12-8128-B404E99CB463}" srcOrd="1" destOrd="0" parTransId="{C341E7D5-C0B3-42F8-8ACE-840F9A1A2BF8}" sibTransId="{6DD8EADA-1793-467B-B66E-A27CA243764C}"/>
    <dgm:cxn modelId="{D5AE407B-DB56-4A0A-BC5F-A5D8BA250196}" srcId="{660EEBA9-C768-4233-934A-3A7623A345CF}" destId="{C44C1115-41A5-494D-9332-557F3C78D73C}" srcOrd="5" destOrd="0" parTransId="{DE045C57-AC52-4FB1-90A4-1648523F3073}" sibTransId="{3AFC7E49-54AF-413A-A20E-970D1DE39CAB}"/>
    <dgm:cxn modelId="{36AD9D2F-A176-4B64-875F-993A1E09060A}" type="presOf" srcId="{620E94E5-1B51-43B2-BB95-65B5BB68A1F5}" destId="{6AE28002-9D78-434F-AA11-5601EBDEB3A7}" srcOrd="0" destOrd="0" presId="urn:microsoft.com/office/officeart/2005/8/layout/vList5"/>
    <dgm:cxn modelId="{3EEAC8EA-0368-4050-9EFB-8CAD592F86AD}" type="presOf" srcId="{69E41530-2404-4931-B7EB-A58A36B0B50D}" destId="{9F327B83-B934-4F01-9AE3-F263D4DAAC33}" srcOrd="0" destOrd="0" presId="urn:microsoft.com/office/officeart/2005/8/layout/vList5"/>
    <dgm:cxn modelId="{2A5CA4EA-EFA9-46A8-AB72-A93DFD4B328E}" srcId="{69E41530-2404-4931-B7EB-A58A36B0B50D}" destId="{58201B63-5552-4449-907D-B22062606D12}" srcOrd="0" destOrd="0" parTransId="{9F4FA8D4-3B53-40A4-B4FC-A39311024F2B}" sibTransId="{9E9ABE93-CC17-4066-92C3-AE0BE9438D30}"/>
    <dgm:cxn modelId="{54E2FA2B-1176-41FD-B7AD-FAB1BA00DDCB}" srcId="{660EEBA9-C768-4233-934A-3A7623A345CF}" destId="{990590DE-3F3C-450D-A0BF-CEAEC76D606E}" srcOrd="3" destOrd="0" parTransId="{7CA9BE68-6842-4266-A675-A60B3A2D8637}" sibTransId="{90394314-B24C-4231-8D7B-F4FF289290C4}"/>
    <dgm:cxn modelId="{D7E22E4B-9E61-4EAD-976D-DC44EC313363}" type="presOf" srcId="{990590DE-3F3C-450D-A0BF-CEAEC76D606E}" destId="{BBADC279-A5E9-4FE9-A087-9CFB6C394B70}" srcOrd="0" destOrd="0" presId="urn:microsoft.com/office/officeart/2005/8/layout/vList5"/>
    <dgm:cxn modelId="{E46DB610-05E1-4587-A1E2-2A2602604A7D}" type="presOf" srcId="{964ED208-505F-4D12-8128-B404E99CB463}" destId="{56F4CFB6-AFD7-44E6-88FD-37BB523E791B}" srcOrd="0" destOrd="0" presId="urn:microsoft.com/office/officeart/2005/8/layout/vList5"/>
    <dgm:cxn modelId="{F1FEAE94-8604-48D2-9E9A-10C51C42F6C3}" type="presOf" srcId="{6E546405-1316-4EF0-8245-EACE18CC01A5}" destId="{80AC15C0-C21A-4449-ABC9-AF6ED73E220A}" srcOrd="0" destOrd="0" presId="urn:microsoft.com/office/officeart/2005/8/layout/vList5"/>
    <dgm:cxn modelId="{DF4230F4-1A07-4C21-AC0D-701E8A1F8BA2}" type="presOf" srcId="{58201B63-5552-4449-907D-B22062606D12}" destId="{EB78EFD6-2802-4FEA-859F-18070D0B4C13}" srcOrd="0" destOrd="0" presId="urn:microsoft.com/office/officeart/2005/8/layout/vList5"/>
    <dgm:cxn modelId="{FFF1BCBE-C646-47FC-B494-65E790008462}" type="presOf" srcId="{B3604CD3-48C3-4147-9A08-CB06285A4E06}" destId="{9C9A9296-2766-41B7-97E0-4281C5FE04B7}" srcOrd="0" destOrd="0" presId="urn:microsoft.com/office/officeart/2005/8/layout/vList5"/>
    <dgm:cxn modelId="{25E95108-598F-4DA6-996E-168CE7AB57B7}" type="presOf" srcId="{660EEBA9-C768-4233-934A-3A7623A345CF}" destId="{9D50A775-A40A-461D-9273-972F8E49D6C6}" srcOrd="0" destOrd="0" presId="urn:microsoft.com/office/officeart/2005/8/layout/vList5"/>
    <dgm:cxn modelId="{48736E82-CBF8-40B2-A892-FD66D62275BA}" srcId="{660EEBA9-C768-4233-934A-3A7623A345CF}" destId="{C1E3770F-A87C-400D-A823-7D24D17529CD}" srcOrd="2" destOrd="0" parTransId="{7B1B463C-43CF-4FD3-A785-D917F1A6ECFF}" sibTransId="{0B7A9D8F-4A65-4E05-A9C2-8907A5D0688E}"/>
    <dgm:cxn modelId="{04FC2CC4-3E8D-406C-AF81-98BF07314E67}" srcId="{660EEBA9-C768-4233-934A-3A7623A345CF}" destId="{69E41530-2404-4931-B7EB-A58A36B0B50D}" srcOrd="0" destOrd="0" parTransId="{389535F3-40D8-4DC0-979E-1E79AAF8C1CD}" sibTransId="{55BD5501-C22C-447A-AF60-3F82DE8FC7AF}"/>
    <dgm:cxn modelId="{E717D528-2EDC-473C-BB96-6D53F0E104AA}" srcId="{C44C1115-41A5-494D-9332-557F3C78D73C}" destId="{6E546405-1316-4EF0-8245-EACE18CC01A5}" srcOrd="0" destOrd="0" parTransId="{16B02DAD-BDAC-43AD-A1C5-6E64978E43C0}" sibTransId="{EC11899A-BDFA-404B-94BE-9B9DE64BEAFB}"/>
    <dgm:cxn modelId="{300246C6-B0EF-469D-AA43-D491FD006387}" type="presOf" srcId="{C44C1115-41A5-494D-9332-557F3C78D73C}" destId="{38840FCB-9E51-49F3-BF8E-719921142402}" srcOrd="0" destOrd="0" presId="urn:microsoft.com/office/officeart/2005/8/layout/vList5"/>
    <dgm:cxn modelId="{493E44BE-44EA-49A8-BAA5-E5F9AD0688FE}" type="presParOf" srcId="{9D50A775-A40A-461D-9273-972F8E49D6C6}" destId="{372A7049-2E3B-48BF-A1DE-004BCA1C4E45}" srcOrd="0" destOrd="0" presId="urn:microsoft.com/office/officeart/2005/8/layout/vList5"/>
    <dgm:cxn modelId="{75CECEAE-793A-48FD-BEEE-304323429568}" type="presParOf" srcId="{372A7049-2E3B-48BF-A1DE-004BCA1C4E45}" destId="{9F327B83-B934-4F01-9AE3-F263D4DAAC33}" srcOrd="0" destOrd="0" presId="urn:microsoft.com/office/officeart/2005/8/layout/vList5"/>
    <dgm:cxn modelId="{ABDD92F4-EFF4-493A-ACB0-AC91D3FB8B96}" type="presParOf" srcId="{372A7049-2E3B-48BF-A1DE-004BCA1C4E45}" destId="{EB78EFD6-2802-4FEA-859F-18070D0B4C13}" srcOrd="1" destOrd="0" presId="urn:microsoft.com/office/officeart/2005/8/layout/vList5"/>
    <dgm:cxn modelId="{66C26CE2-28F4-4F7D-A57F-E8D10793CA35}" type="presParOf" srcId="{9D50A775-A40A-461D-9273-972F8E49D6C6}" destId="{58497511-2AC6-49AC-A0CD-F204654F4B41}" srcOrd="1" destOrd="0" presId="urn:microsoft.com/office/officeart/2005/8/layout/vList5"/>
    <dgm:cxn modelId="{9B2F03AD-6BB8-432E-8C47-029017E8BB2D}" type="presParOf" srcId="{9D50A775-A40A-461D-9273-972F8E49D6C6}" destId="{B36B861F-8305-4A6D-836C-939A8F3E8BBB}" srcOrd="2" destOrd="0" presId="urn:microsoft.com/office/officeart/2005/8/layout/vList5"/>
    <dgm:cxn modelId="{D08DB387-DB7D-4A8F-9A76-677DA517152C}" type="presParOf" srcId="{B36B861F-8305-4A6D-836C-939A8F3E8BBB}" destId="{56F4CFB6-AFD7-44E6-88FD-37BB523E791B}" srcOrd="0" destOrd="0" presId="urn:microsoft.com/office/officeart/2005/8/layout/vList5"/>
    <dgm:cxn modelId="{0FD8B427-385E-483B-B604-2F9FD1005B78}" type="presParOf" srcId="{B36B861F-8305-4A6D-836C-939A8F3E8BBB}" destId="{DC9D160F-EF52-46A3-B288-74193EA2AEC7}" srcOrd="1" destOrd="0" presId="urn:microsoft.com/office/officeart/2005/8/layout/vList5"/>
    <dgm:cxn modelId="{D0938DCA-A92A-494B-ACA1-90E8B5B09B63}" type="presParOf" srcId="{9D50A775-A40A-461D-9273-972F8E49D6C6}" destId="{30589D6E-AFF6-41CE-A49A-9F8087C8AF81}" srcOrd="3" destOrd="0" presId="urn:microsoft.com/office/officeart/2005/8/layout/vList5"/>
    <dgm:cxn modelId="{18CE15C3-263A-4D9A-BDAC-4A5A977A632D}" type="presParOf" srcId="{9D50A775-A40A-461D-9273-972F8E49D6C6}" destId="{6406E595-1453-4D91-83DD-420F2406787C}" srcOrd="4" destOrd="0" presId="urn:microsoft.com/office/officeart/2005/8/layout/vList5"/>
    <dgm:cxn modelId="{7069F1C6-66A1-4C10-8EF4-CC0D3232B328}" type="presParOf" srcId="{6406E595-1453-4D91-83DD-420F2406787C}" destId="{870E9072-088E-485F-AB4D-A84F7B75389A}" srcOrd="0" destOrd="0" presId="urn:microsoft.com/office/officeart/2005/8/layout/vList5"/>
    <dgm:cxn modelId="{28FDC53E-63AE-4EFC-91BA-0F16A4CB7B68}" type="presParOf" srcId="{6406E595-1453-4D91-83DD-420F2406787C}" destId="{6AE28002-9D78-434F-AA11-5601EBDEB3A7}" srcOrd="1" destOrd="0" presId="urn:microsoft.com/office/officeart/2005/8/layout/vList5"/>
    <dgm:cxn modelId="{276E3EEC-7285-471C-8F24-E896DCC3BB79}" type="presParOf" srcId="{9D50A775-A40A-461D-9273-972F8E49D6C6}" destId="{7B408338-2E73-431C-B6BF-31E668864901}" srcOrd="5" destOrd="0" presId="urn:microsoft.com/office/officeart/2005/8/layout/vList5"/>
    <dgm:cxn modelId="{8453518D-4285-4E7B-97E7-857341B8FC56}" type="presParOf" srcId="{9D50A775-A40A-461D-9273-972F8E49D6C6}" destId="{D09FDFE7-BDAB-4FD1-8F07-0B0B7F6E8947}" srcOrd="6" destOrd="0" presId="urn:microsoft.com/office/officeart/2005/8/layout/vList5"/>
    <dgm:cxn modelId="{503EB186-C2DC-4146-8518-3F3041CB3D67}" type="presParOf" srcId="{D09FDFE7-BDAB-4FD1-8F07-0B0B7F6E8947}" destId="{BBADC279-A5E9-4FE9-A087-9CFB6C394B70}" srcOrd="0" destOrd="0" presId="urn:microsoft.com/office/officeart/2005/8/layout/vList5"/>
    <dgm:cxn modelId="{05EAC411-04D4-4ECE-9268-81879BF4FA74}" type="presParOf" srcId="{D09FDFE7-BDAB-4FD1-8F07-0B0B7F6E8947}" destId="{EC97C0CF-53E6-4637-94EC-00BDD574B3C5}" srcOrd="1" destOrd="0" presId="urn:microsoft.com/office/officeart/2005/8/layout/vList5"/>
    <dgm:cxn modelId="{BF05FEAF-D88D-43FC-B5AA-46407273802E}" type="presParOf" srcId="{9D50A775-A40A-461D-9273-972F8E49D6C6}" destId="{2820CA8B-B756-4335-91B2-32944D03186C}" srcOrd="7" destOrd="0" presId="urn:microsoft.com/office/officeart/2005/8/layout/vList5"/>
    <dgm:cxn modelId="{0130CC5D-4749-420C-A966-E643842A18B4}" type="presParOf" srcId="{9D50A775-A40A-461D-9273-972F8E49D6C6}" destId="{6EE1E655-037A-4C93-8110-7698AC022419}" srcOrd="8" destOrd="0" presId="urn:microsoft.com/office/officeart/2005/8/layout/vList5"/>
    <dgm:cxn modelId="{26AB56B7-1A78-4D75-A986-8D4C020DACFF}" type="presParOf" srcId="{6EE1E655-037A-4C93-8110-7698AC022419}" destId="{9C9A9296-2766-41B7-97E0-4281C5FE04B7}" srcOrd="0" destOrd="0" presId="urn:microsoft.com/office/officeart/2005/8/layout/vList5"/>
    <dgm:cxn modelId="{993B36A1-13A0-4B55-974D-CF74AFE844CE}" type="presParOf" srcId="{6EE1E655-037A-4C93-8110-7698AC022419}" destId="{F1653024-74A4-4B62-AACB-F1846F88DA36}" srcOrd="1" destOrd="0" presId="urn:microsoft.com/office/officeart/2005/8/layout/vList5"/>
    <dgm:cxn modelId="{4786C92F-535B-480E-A701-789C8563449A}" type="presParOf" srcId="{9D50A775-A40A-461D-9273-972F8E49D6C6}" destId="{38551F0A-93C1-496B-81CB-11C6D38EF22E}" srcOrd="9" destOrd="0" presId="urn:microsoft.com/office/officeart/2005/8/layout/vList5"/>
    <dgm:cxn modelId="{9112FF39-3582-4393-87C5-CC0027828D8D}" type="presParOf" srcId="{9D50A775-A40A-461D-9273-972F8E49D6C6}" destId="{69E63C1C-DAA1-43E7-BB62-AB9C764FB0FB}" srcOrd="10" destOrd="0" presId="urn:microsoft.com/office/officeart/2005/8/layout/vList5"/>
    <dgm:cxn modelId="{4CB86A17-5C92-4FDD-893A-DB59B74F18E3}" type="presParOf" srcId="{69E63C1C-DAA1-43E7-BB62-AB9C764FB0FB}" destId="{38840FCB-9E51-49F3-BF8E-719921142402}" srcOrd="0" destOrd="0" presId="urn:microsoft.com/office/officeart/2005/8/layout/vList5"/>
    <dgm:cxn modelId="{16484767-AE18-459D-A2D2-EA417B1ADC53}" type="presParOf" srcId="{69E63C1C-DAA1-43E7-BB62-AB9C764FB0FB}" destId="{80AC15C0-C21A-4449-ABC9-AF6ED73E220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8DF7293-ECBA-46CE-85AE-8E16D6BAC1C6}"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51F20980-3932-453F-A3E5-7A92334C71E7}">
      <dgm:prSet/>
      <dgm:spPr/>
      <dgm:t>
        <a:bodyPr/>
        <a:lstStyle/>
        <a:p>
          <a:pPr rtl="0"/>
          <a:r>
            <a:rPr lang="en-US" dirty="0" smtClean="0"/>
            <a:t>Career counselors help clients match their three-letter Holland code to </a:t>
          </a:r>
          <a:r>
            <a:rPr lang="en-US" i="1" dirty="0" smtClean="0"/>
            <a:t>Dictionary of Holland Occupational Codes </a:t>
          </a:r>
          <a:r>
            <a:rPr lang="en-US" dirty="0" smtClean="0"/>
            <a:t>(DHOC), </a:t>
          </a:r>
          <a:r>
            <a:rPr lang="en-US" i="1" dirty="0" smtClean="0"/>
            <a:t>Occupations Finder </a:t>
          </a:r>
          <a:r>
            <a:rPr lang="en-US" dirty="0" smtClean="0"/>
            <a:t>(OF), and O*NET</a:t>
          </a:r>
          <a:endParaRPr lang="en-US" dirty="0"/>
        </a:p>
      </dgm:t>
    </dgm:pt>
    <dgm:pt modelId="{62C52CCB-A255-4D44-9EA3-BEBC79CC3F57}" type="parTrans" cxnId="{57CD7703-F2CB-4949-B55C-26A150095647}">
      <dgm:prSet/>
      <dgm:spPr/>
      <dgm:t>
        <a:bodyPr/>
        <a:lstStyle/>
        <a:p>
          <a:endParaRPr lang="en-US"/>
        </a:p>
      </dgm:t>
    </dgm:pt>
    <dgm:pt modelId="{105D6198-41BF-4CD3-A243-D86C75AB91D6}" type="sibTrans" cxnId="{57CD7703-F2CB-4949-B55C-26A150095647}">
      <dgm:prSet/>
      <dgm:spPr/>
      <dgm:t>
        <a:bodyPr/>
        <a:lstStyle/>
        <a:p>
          <a:endParaRPr lang="en-US"/>
        </a:p>
      </dgm:t>
    </dgm:pt>
    <dgm:pt modelId="{378031CF-069D-4A39-ABE4-AB3C8906C81F}">
      <dgm:prSet/>
      <dgm:spPr/>
      <dgm:t>
        <a:bodyPr/>
        <a:lstStyle/>
        <a:p>
          <a:pPr rtl="0"/>
          <a:r>
            <a:rPr lang="en-US" dirty="0" err="1" smtClean="0"/>
            <a:t>Gottfredson</a:t>
          </a:r>
          <a:r>
            <a:rPr lang="en-US" dirty="0" smtClean="0"/>
            <a:t> &amp; Holland (1991) developed the </a:t>
          </a:r>
          <a:r>
            <a:rPr lang="en-US" b="1" dirty="0" smtClean="0"/>
            <a:t>Position Classification Inventory (PCI)</a:t>
          </a:r>
          <a:endParaRPr lang="en-US" dirty="0"/>
        </a:p>
      </dgm:t>
    </dgm:pt>
    <dgm:pt modelId="{FBE8F997-7BEE-4B71-B986-F8F19D066144}" type="parTrans" cxnId="{4EDA21D6-CB6B-44C0-9E6A-19512DAA5F0D}">
      <dgm:prSet/>
      <dgm:spPr/>
      <dgm:t>
        <a:bodyPr/>
        <a:lstStyle/>
        <a:p>
          <a:endParaRPr lang="en-US"/>
        </a:p>
      </dgm:t>
    </dgm:pt>
    <dgm:pt modelId="{461B69DD-3C24-4F8B-A147-933DE0DE280F}" type="sibTrans" cxnId="{4EDA21D6-CB6B-44C0-9E6A-19512DAA5F0D}">
      <dgm:prSet/>
      <dgm:spPr/>
      <dgm:t>
        <a:bodyPr/>
        <a:lstStyle/>
        <a:p>
          <a:endParaRPr lang="en-US"/>
        </a:p>
      </dgm:t>
    </dgm:pt>
    <dgm:pt modelId="{574D8DCC-609F-4193-909C-537BD015C7BB}">
      <dgm:prSet/>
      <dgm:spPr/>
      <dgm:t>
        <a:bodyPr/>
        <a:lstStyle/>
        <a:p>
          <a:pPr rtl="0"/>
          <a:endParaRPr lang="en-US" dirty="0"/>
        </a:p>
      </dgm:t>
    </dgm:pt>
    <dgm:pt modelId="{D903F4BE-23FA-4682-86FB-0CAE90A70ABC}" type="parTrans" cxnId="{24AA748F-FCF5-4F1B-A20A-F18CAA660C7C}">
      <dgm:prSet/>
      <dgm:spPr/>
      <dgm:t>
        <a:bodyPr/>
        <a:lstStyle/>
        <a:p>
          <a:endParaRPr lang="en-US"/>
        </a:p>
      </dgm:t>
    </dgm:pt>
    <dgm:pt modelId="{F9B404C1-C540-45D6-BCC7-4E9C7181A226}" type="sibTrans" cxnId="{24AA748F-FCF5-4F1B-A20A-F18CAA660C7C}">
      <dgm:prSet/>
      <dgm:spPr/>
      <dgm:t>
        <a:bodyPr/>
        <a:lstStyle/>
        <a:p>
          <a:endParaRPr lang="en-US"/>
        </a:p>
      </dgm:t>
    </dgm:pt>
    <dgm:pt modelId="{9A120CC3-E7D0-4566-8D23-B9BE97FA5419}" type="pres">
      <dgm:prSet presAssocID="{E8DF7293-ECBA-46CE-85AE-8E16D6BAC1C6}" presName="linear" presStyleCnt="0">
        <dgm:presLayoutVars>
          <dgm:animLvl val="lvl"/>
          <dgm:resizeHandles val="exact"/>
        </dgm:presLayoutVars>
      </dgm:prSet>
      <dgm:spPr/>
      <dgm:t>
        <a:bodyPr/>
        <a:lstStyle/>
        <a:p>
          <a:endParaRPr lang="en-US"/>
        </a:p>
      </dgm:t>
    </dgm:pt>
    <dgm:pt modelId="{EC3E844D-F31A-4DDC-A022-D28B870AB583}" type="pres">
      <dgm:prSet presAssocID="{51F20980-3932-453F-A3E5-7A92334C71E7}" presName="parentText" presStyleLbl="node1" presStyleIdx="0" presStyleCnt="2">
        <dgm:presLayoutVars>
          <dgm:chMax val="0"/>
          <dgm:bulletEnabled val="1"/>
        </dgm:presLayoutVars>
      </dgm:prSet>
      <dgm:spPr/>
      <dgm:t>
        <a:bodyPr/>
        <a:lstStyle/>
        <a:p>
          <a:endParaRPr lang="en-US"/>
        </a:p>
      </dgm:t>
    </dgm:pt>
    <dgm:pt modelId="{5C5D4376-DA3F-41F2-9D59-9B81E0C3020D}" type="pres">
      <dgm:prSet presAssocID="{105D6198-41BF-4CD3-A243-D86C75AB91D6}" presName="spacer" presStyleCnt="0"/>
      <dgm:spPr/>
      <dgm:t>
        <a:bodyPr/>
        <a:lstStyle/>
        <a:p>
          <a:endParaRPr lang="en-US"/>
        </a:p>
      </dgm:t>
    </dgm:pt>
    <dgm:pt modelId="{8D3DBFEA-F4F9-4CD9-8B55-C878266A780A}" type="pres">
      <dgm:prSet presAssocID="{378031CF-069D-4A39-ABE4-AB3C8906C81F}" presName="parentText" presStyleLbl="node1" presStyleIdx="1" presStyleCnt="2">
        <dgm:presLayoutVars>
          <dgm:chMax val="0"/>
          <dgm:bulletEnabled val="1"/>
        </dgm:presLayoutVars>
      </dgm:prSet>
      <dgm:spPr/>
      <dgm:t>
        <a:bodyPr/>
        <a:lstStyle/>
        <a:p>
          <a:endParaRPr lang="en-US"/>
        </a:p>
      </dgm:t>
    </dgm:pt>
    <dgm:pt modelId="{729AEF55-266D-465D-B0AD-A046F7587244}" type="pres">
      <dgm:prSet presAssocID="{378031CF-069D-4A39-ABE4-AB3C8906C81F}" presName="childText" presStyleLbl="revTx" presStyleIdx="0" presStyleCnt="1">
        <dgm:presLayoutVars>
          <dgm:bulletEnabled val="1"/>
        </dgm:presLayoutVars>
      </dgm:prSet>
      <dgm:spPr/>
      <dgm:t>
        <a:bodyPr/>
        <a:lstStyle/>
        <a:p>
          <a:endParaRPr lang="en-US"/>
        </a:p>
      </dgm:t>
    </dgm:pt>
  </dgm:ptLst>
  <dgm:cxnLst>
    <dgm:cxn modelId="{57CD7703-F2CB-4949-B55C-26A150095647}" srcId="{E8DF7293-ECBA-46CE-85AE-8E16D6BAC1C6}" destId="{51F20980-3932-453F-A3E5-7A92334C71E7}" srcOrd="0" destOrd="0" parTransId="{62C52CCB-A255-4D44-9EA3-BEBC79CC3F57}" sibTransId="{105D6198-41BF-4CD3-A243-D86C75AB91D6}"/>
    <dgm:cxn modelId="{24AA748F-FCF5-4F1B-A20A-F18CAA660C7C}" srcId="{378031CF-069D-4A39-ABE4-AB3C8906C81F}" destId="{574D8DCC-609F-4193-909C-537BD015C7BB}" srcOrd="0" destOrd="0" parTransId="{D903F4BE-23FA-4682-86FB-0CAE90A70ABC}" sibTransId="{F9B404C1-C540-45D6-BCC7-4E9C7181A226}"/>
    <dgm:cxn modelId="{614152E9-E539-4810-A790-08D2766500D8}" type="presOf" srcId="{E8DF7293-ECBA-46CE-85AE-8E16D6BAC1C6}" destId="{9A120CC3-E7D0-4566-8D23-B9BE97FA5419}" srcOrd="0" destOrd="0" presId="urn:microsoft.com/office/officeart/2005/8/layout/vList2"/>
    <dgm:cxn modelId="{F72A2150-2A7E-4CE5-8503-43DEFBC51FEB}" type="presOf" srcId="{378031CF-069D-4A39-ABE4-AB3C8906C81F}" destId="{8D3DBFEA-F4F9-4CD9-8B55-C878266A780A}" srcOrd="0" destOrd="0" presId="urn:microsoft.com/office/officeart/2005/8/layout/vList2"/>
    <dgm:cxn modelId="{294B0726-CB5E-48DA-80C7-FE0FE9221FCA}" type="presOf" srcId="{574D8DCC-609F-4193-909C-537BD015C7BB}" destId="{729AEF55-266D-465D-B0AD-A046F7587244}" srcOrd="0" destOrd="0" presId="urn:microsoft.com/office/officeart/2005/8/layout/vList2"/>
    <dgm:cxn modelId="{8199FDF6-2127-4ECD-86B1-B41F0A5E60B5}" type="presOf" srcId="{51F20980-3932-453F-A3E5-7A92334C71E7}" destId="{EC3E844D-F31A-4DDC-A022-D28B870AB583}" srcOrd="0" destOrd="0" presId="urn:microsoft.com/office/officeart/2005/8/layout/vList2"/>
    <dgm:cxn modelId="{4EDA21D6-CB6B-44C0-9E6A-19512DAA5F0D}" srcId="{E8DF7293-ECBA-46CE-85AE-8E16D6BAC1C6}" destId="{378031CF-069D-4A39-ABE4-AB3C8906C81F}" srcOrd="1" destOrd="0" parTransId="{FBE8F997-7BEE-4B71-B986-F8F19D066144}" sibTransId="{461B69DD-3C24-4F8B-A147-933DE0DE280F}"/>
    <dgm:cxn modelId="{4AACCDD8-24D2-4222-9523-BECF7ACE27D0}" type="presParOf" srcId="{9A120CC3-E7D0-4566-8D23-B9BE97FA5419}" destId="{EC3E844D-F31A-4DDC-A022-D28B870AB583}" srcOrd="0" destOrd="0" presId="urn:microsoft.com/office/officeart/2005/8/layout/vList2"/>
    <dgm:cxn modelId="{E70157A2-F866-4F12-A8A8-81424A1D2170}" type="presParOf" srcId="{9A120CC3-E7D0-4566-8D23-B9BE97FA5419}" destId="{5C5D4376-DA3F-41F2-9D59-9B81E0C3020D}" srcOrd="1" destOrd="0" presId="urn:microsoft.com/office/officeart/2005/8/layout/vList2"/>
    <dgm:cxn modelId="{322B8BC7-149D-46AE-85E2-305811659B30}" type="presParOf" srcId="{9A120CC3-E7D0-4566-8D23-B9BE97FA5419}" destId="{8D3DBFEA-F4F9-4CD9-8B55-C878266A780A}" srcOrd="2" destOrd="0" presId="urn:microsoft.com/office/officeart/2005/8/layout/vList2"/>
    <dgm:cxn modelId="{6A927A3E-1ED2-4768-88C3-B2E533E72326}" type="presParOf" srcId="{9A120CC3-E7D0-4566-8D23-B9BE97FA5419}" destId="{729AEF55-266D-465D-B0AD-A046F7587244}"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A25E69F-A33F-477C-A292-4CF701EC0C66}"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US"/>
        </a:p>
      </dgm:t>
    </dgm:pt>
    <dgm:pt modelId="{95C20DE5-0DB6-4BC3-A17D-4C1026D09BA7}">
      <dgm:prSet/>
      <dgm:spPr/>
      <dgm:t>
        <a:bodyPr/>
        <a:lstStyle/>
        <a:p>
          <a:pPr rtl="0"/>
          <a:r>
            <a:rPr lang="en-US" smtClean="0"/>
            <a:t>Determine the Holland RIASEC profiles for occupations within the sport industry by having employees in intercollegiate athletics complete the PCI. </a:t>
          </a:r>
          <a:endParaRPr lang="en-US"/>
        </a:p>
      </dgm:t>
    </dgm:pt>
    <dgm:pt modelId="{56625693-C4A2-42AA-B0C4-A5AEF7C10068}" type="parTrans" cxnId="{633D8ACF-2591-4BA3-B30C-0466C63F0105}">
      <dgm:prSet/>
      <dgm:spPr/>
      <dgm:t>
        <a:bodyPr/>
        <a:lstStyle/>
        <a:p>
          <a:endParaRPr lang="en-US"/>
        </a:p>
      </dgm:t>
    </dgm:pt>
    <dgm:pt modelId="{378DD2D7-6393-4676-AEC4-391CA98D1C1A}" type="sibTrans" cxnId="{633D8ACF-2591-4BA3-B30C-0466C63F0105}">
      <dgm:prSet/>
      <dgm:spPr/>
      <dgm:t>
        <a:bodyPr/>
        <a:lstStyle/>
        <a:p>
          <a:endParaRPr lang="en-US"/>
        </a:p>
      </dgm:t>
    </dgm:pt>
    <dgm:pt modelId="{238E8FCB-49C7-4639-97FA-34BAEA86886C}">
      <dgm:prSet/>
      <dgm:spPr/>
      <dgm:t>
        <a:bodyPr/>
        <a:lstStyle/>
        <a:p>
          <a:pPr rtl="0"/>
          <a:r>
            <a:rPr lang="en-US" smtClean="0"/>
            <a:t>Examine the diversity of codes present in various sport industry jobs.</a:t>
          </a:r>
          <a:endParaRPr lang="en-US"/>
        </a:p>
      </dgm:t>
    </dgm:pt>
    <dgm:pt modelId="{A488BCA4-B1FA-410D-9C20-F98FC3B0A9CC}" type="parTrans" cxnId="{E52E1C24-348D-4F4C-970B-D546EE37FDFA}">
      <dgm:prSet/>
      <dgm:spPr/>
      <dgm:t>
        <a:bodyPr/>
        <a:lstStyle/>
        <a:p>
          <a:endParaRPr lang="en-US"/>
        </a:p>
      </dgm:t>
    </dgm:pt>
    <dgm:pt modelId="{5496FD8B-8FF2-4387-8FBE-13329AA08648}" type="sibTrans" cxnId="{E52E1C24-348D-4F4C-970B-D546EE37FDFA}">
      <dgm:prSet/>
      <dgm:spPr/>
      <dgm:t>
        <a:bodyPr/>
        <a:lstStyle/>
        <a:p>
          <a:endParaRPr lang="en-US"/>
        </a:p>
      </dgm:t>
    </dgm:pt>
    <dgm:pt modelId="{D2B2325B-8F88-4702-A6B8-4D5C31E95331}">
      <dgm:prSet/>
      <dgm:spPr/>
      <dgm:t>
        <a:bodyPr/>
        <a:lstStyle/>
        <a:p>
          <a:pPr rtl="0"/>
          <a:r>
            <a:rPr lang="en-US" smtClean="0"/>
            <a:t>Compare the results of this study compare to other published Holland codes in DHOC, OF, and O*NET</a:t>
          </a:r>
          <a:endParaRPr lang="en-US"/>
        </a:p>
      </dgm:t>
    </dgm:pt>
    <dgm:pt modelId="{42E5B258-F364-437C-BB34-D03DF423BD15}" type="parTrans" cxnId="{E3BA1EDC-8265-48E5-9825-0D3EA9E963E8}">
      <dgm:prSet/>
      <dgm:spPr/>
      <dgm:t>
        <a:bodyPr/>
        <a:lstStyle/>
        <a:p>
          <a:endParaRPr lang="en-US"/>
        </a:p>
      </dgm:t>
    </dgm:pt>
    <dgm:pt modelId="{7AD08499-9D4A-47C7-B49E-1C1450DE7B07}" type="sibTrans" cxnId="{E3BA1EDC-8265-48E5-9825-0D3EA9E963E8}">
      <dgm:prSet/>
      <dgm:spPr/>
      <dgm:t>
        <a:bodyPr/>
        <a:lstStyle/>
        <a:p>
          <a:endParaRPr lang="en-US"/>
        </a:p>
      </dgm:t>
    </dgm:pt>
    <dgm:pt modelId="{D436A497-BE38-4CCF-8D8B-CC36CEA5329A}" type="pres">
      <dgm:prSet presAssocID="{DA25E69F-A33F-477C-A292-4CF701EC0C66}" presName="linear" presStyleCnt="0">
        <dgm:presLayoutVars>
          <dgm:animLvl val="lvl"/>
          <dgm:resizeHandles val="exact"/>
        </dgm:presLayoutVars>
      </dgm:prSet>
      <dgm:spPr/>
      <dgm:t>
        <a:bodyPr/>
        <a:lstStyle/>
        <a:p>
          <a:endParaRPr lang="en-US"/>
        </a:p>
      </dgm:t>
    </dgm:pt>
    <dgm:pt modelId="{8175BBDE-7F46-4296-897C-7EAD11E0F984}" type="pres">
      <dgm:prSet presAssocID="{95C20DE5-0DB6-4BC3-A17D-4C1026D09BA7}" presName="parentText" presStyleLbl="node1" presStyleIdx="0" presStyleCnt="3">
        <dgm:presLayoutVars>
          <dgm:chMax val="0"/>
          <dgm:bulletEnabled val="1"/>
        </dgm:presLayoutVars>
      </dgm:prSet>
      <dgm:spPr/>
      <dgm:t>
        <a:bodyPr/>
        <a:lstStyle/>
        <a:p>
          <a:endParaRPr lang="en-US"/>
        </a:p>
      </dgm:t>
    </dgm:pt>
    <dgm:pt modelId="{F13694A6-0CC7-4230-940B-C365FD33F7F4}" type="pres">
      <dgm:prSet presAssocID="{378DD2D7-6393-4676-AEC4-391CA98D1C1A}" presName="spacer" presStyleCnt="0"/>
      <dgm:spPr/>
    </dgm:pt>
    <dgm:pt modelId="{6ABD23FE-860D-4A09-B402-97AEBEB712F6}" type="pres">
      <dgm:prSet presAssocID="{238E8FCB-49C7-4639-97FA-34BAEA86886C}" presName="parentText" presStyleLbl="node1" presStyleIdx="1" presStyleCnt="3">
        <dgm:presLayoutVars>
          <dgm:chMax val="0"/>
          <dgm:bulletEnabled val="1"/>
        </dgm:presLayoutVars>
      </dgm:prSet>
      <dgm:spPr/>
      <dgm:t>
        <a:bodyPr/>
        <a:lstStyle/>
        <a:p>
          <a:endParaRPr lang="en-US"/>
        </a:p>
      </dgm:t>
    </dgm:pt>
    <dgm:pt modelId="{0F03FAB1-2E76-4641-ACB2-2FF5CC73398C}" type="pres">
      <dgm:prSet presAssocID="{5496FD8B-8FF2-4387-8FBE-13329AA08648}" presName="spacer" presStyleCnt="0"/>
      <dgm:spPr/>
    </dgm:pt>
    <dgm:pt modelId="{589B2225-9A55-45C8-8D58-C740F8EA78A4}" type="pres">
      <dgm:prSet presAssocID="{D2B2325B-8F88-4702-A6B8-4D5C31E95331}" presName="parentText" presStyleLbl="node1" presStyleIdx="2" presStyleCnt="3">
        <dgm:presLayoutVars>
          <dgm:chMax val="0"/>
          <dgm:bulletEnabled val="1"/>
        </dgm:presLayoutVars>
      </dgm:prSet>
      <dgm:spPr/>
      <dgm:t>
        <a:bodyPr/>
        <a:lstStyle/>
        <a:p>
          <a:endParaRPr lang="en-US"/>
        </a:p>
      </dgm:t>
    </dgm:pt>
  </dgm:ptLst>
  <dgm:cxnLst>
    <dgm:cxn modelId="{E52E1C24-348D-4F4C-970B-D546EE37FDFA}" srcId="{DA25E69F-A33F-477C-A292-4CF701EC0C66}" destId="{238E8FCB-49C7-4639-97FA-34BAEA86886C}" srcOrd="1" destOrd="0" parTransId="{A488BCA4-B1FA-410D-9C20-F98FC3B0A9CC}" sibTransId="{5496FD8B-8FF2-4387-8FBE-13329AA08648}"/>
    <dgm:cxn modelId="{633D8ACF-2591-4BA3-B30C-0466C63F0105}" srcId="{DA25E69F-A33F-477C-A292-4CF701EC0C66}" destId="{95C20DE5-0DB6-4BC3-A17D-4C1026D09BA7}" srcOrd="0" destOrd="0" parTransId="{56625693-C4A2-42AA-B0C4-A5AEF7C10068}" sibTransId="{378DD2D7-6393-4676-AEC4-391CA98D1C1A}"/>
    <dgm:cxn modelId="{E3BA1EDC-8265-48E5-9825-0D3EA9E963E8}" srcId="{DA25E69F-A33F-477C-A292-4CF701EC0C66}" destId="{D2B2325B-8F88-4702-A6B8-4D5C31E95331}" srcOrd="2" destOrd="0" parTransId="{42E5B258-F364-437C-BB34-D03DF423BD15}" sibTransId="{7AD08499-9D4A-47C7-B49E-1C1450DE7B07}"/>
    <dgm:cxn modelId="{051A415A-0A1E-4EA4-A589-586D785DFF1E}" type="presOf" srcId="{95C20DE5-0DB6-4BC3-A17D-4C1026D09BA7}" destId="{8175BBDE-7F46-4296-897C-7EAD11E0F984}" srcOrd="0" destOrd="0" presId="urn:microsoft.com/office/officeart/2005/8/layout/vList2"/>
    <dgm:cxn modelId="{523E921D-4503-425A-AB0C-F4B76808658F}" type="presOf" srcId="{DA25E69F-A33F-477C-A292-4CF701EC0C66}" destId="{D436A497-BE38-4CCF-8D8B-CC36CEA5329A}" srcOrd="0" destOrd="0" presId="urn:microsoft.com/office/officeart/2005/8/layout/vList2"/>
    <dgm:cxn modelId="{57C9AB02-9250-4509-91AD-D26A55536AB1}" type="presOf" srcId="{238E8FCB-49C7-4639-97FA-34BAEA86886C}" destId="{6ABD23FE-860D-4A09-B402-97AEBEB712F6}" srcOrd="0" destOrd="0" presId="urn:microsoft.com/office/officeart/2005/8/layout/vList2"/>
    <dgm:cxn modelId="{7A898E96-6314-47A2-8A44-E6CC410E9238}" type="presOf" srcId="{D2B2325B-8F88-4702-A6B8-4D5C31E95331}" destId="{589B2225-9A55-45C8-8D58-C740F8EA78A4}" srcOrd="0" destOrd="0" presId="urn:microsoft.com/office/officeart/2005/8/layout/vList2"/>
    <dgm:cxn modelId="{F4F04EAA-D655-45D4-8B56-FFE65618B02A}" type="presParOf" srcId="{D436A497-BE38-4CCF-8D8B-CC36CEA5329A}" destId="{8175BBDE-7F46-4296-897C-7EAD11E0F984}" srcOrd="0" destOrd="0" presId="urn:microsoft.com/office/officeart/2005/8/layout/vList2"/>
    <dgm:cxn modelId="{575761B7-7085-482D-B2F7-F1163FD147E5}" type="presParOf" srcId="{D436A497-BE38-4CCF-8D8B-CC36CEA5329A}" destId="{F13694A6-0CC7-4230-940B-C365FD33F7F4}" srcOrd="1" destOrd="0" presId="urn:microsoft.com/office/officeart/2005/8/layout/vList2"/>
    <dgm:cxn modelId="{2A2CEEA1-773A-42DD-B4AE-9670D1FBBACF}" type="presParOf" srcId="{D436A497-BE38-4CCF-8D8B-CC36CEA5329A}" destId="{6ABD23FE-860D-4A09-B402-97AEBEB712F6}" srcOrd="2" destOrd="0" presId="urn:microsoft.com/office/officeart/2005/8/layout/vList2"/>
    <dgm:cxn modelId="{9BF0E9B6-B29E-4756-9D51-9A2E08AB437F}" type="presParOf" srcId="{D436A497-BE38-4CCF-8D8B-CC36CEA5329A}" destId="{0F03FAB1-2E76-4641-ACB2-2FF5CC73398C}" srcOrd="3" destOrd="0" presId="urn:microsoft.com/office/officeart/2005/8/layout/vList2"/>
    <dgm:cxn modelId="{7D0CD202-D289-4AF2-A34D-32382180452A}" type="presParOf" srcId="{D436A497-BE38-4CCF-8D8B-CC36CEA5329A}" destId="{589B2225-9A55-45C8-8D58-C740F8EA78A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D8BF6DD-DDE4-479E-A58D-DAAA318862D9}"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US"/>
        </a:p>
      </dgm:t>
    </dgm:pt>
    <dgm:pt modelId="{A8E25AE2-4107-4D13-8EBA-2CBA995A1FF6}">
      <dgm:prSet/>
      <dgm:spPr/>
      <dgm:t>
        <a:bodyPr/>
        <a:lstStyle/>
        <a:p>
          <a:pPr rtl="0"/>
          <a:r>
            <a:rPr lang="en-US" smtClean="0"/>
            <a:t>Establishes how Holland’s theory and administration of the PCI can be applied to distinct occupations within the same industry</a:t>
          </a:r>
          <a:endParaRPr lang="en-US"/>
        </a:p>
      </dgm:t>
    </dgm:pt>
    <dgm:pt modelId="{57554AE9-CE3F-4DCC-83A0-F5D523F7C0B7}" type="parTrans" cxnId="{F6E2F31B-AB86-49D5-BF5C-B19A5FC591C7}">
      <dgm:prSet/>
      <dgm:spPr/>
      <dgm:t>
        <a:bodyPr/>
        <a:lstStyle/>
        <a:p>
          <a:endParaRPr lang="en-US"/>
        </a:p>
      </dgm:t>
    </dgm:pt>
    <dgm:pt modelId="{6DAD5A6B-220F-41E2-88CB-5EC3C72F42E4}" type="sibTrans" cxnId="{F6E2F31B-AB86-49D5-BF5C-B19A5FC591C7}">
      <dgm:prSet/>
      <dgm:spPr/>
      <dgm:t>
        <a:bodyPr/>
        <a:lstStyle/>
        <a:p>
          <a:endParaRPr lang="en-US"/>
        </a:p>
      </dgm:t>
    </dgm:pt>
    <dgm:pt modelId="{836161A8-428A-43ED-A67A-ACCB1FBE2D11}">
      <dgm:prSet/>
      <dgm:spPr/>
      <dgm:t>
        <a:bodyPr/>
        <a:lstStyle/>
        <a:p>
          <a:pPr rtl="0"/>
          <a:r>
            <a:rPr lang="en-US" smtClean="0"/>
            <a:t>Offers a theoretical underpinning for career advising by empirically developing Holland codes for occupations within sport management to supplement occupational information found in O*NET, </a:t>
          </a:r>
          <a:r>
            <a:rPr lang="en-US" i="1" smtClean="0"/>
            <a:t>DHOC</a:t>
          </a:r>
          <a:r>
            <a:rPr lang="en-US" smtClean="0"/>
            <a:t>, and the </a:t>
          </a:r>
          <a:r>
            <a:rPr lang="en-US" i="1" smtClean="0"/>
            <a:t>OF</a:t>
          </a:r>
          <a:r>
            <a:rPr lang="en-US" smtClean="0"/>
            <a:t>. </a:t>
          </a:r>
          <a:endParaRPr lang="en-US"/>
        </a:p>
      </dgm:t>
    </dgm:pt>
    <dgm:pt modelId="{3EDC76F5-EAA8-4A82-9DBA-6E2E50864812}" type="parTrans" cxnId="{DF08FB67-E50E-40C3-A729-E60D43AE7BBB}">
      <dgm:prSet/>
      <dgm:spPr/>
      <dgm:t>
        <a:bodyPr/>
        <a:lstStyle/>
        <a:p>
          <a:endParaRPr lang="en-US"/>
        </a:p>
      </dgm:t>
    </dgm:pt>
    <dgm:pt modelId="{AC365E24-988F-45BE-BCDF-0D7FEFE462FC}" type="sibTrans" cxnId="{DF08FB67-E50E-40C3-A729-E60D43AE7BBB}">
      <dgm:prSet/>
      <dgm:spPr/>
      <dgm:t>
        <a:bodyPr/>
        <a:lstStyle/>
        <a:p>
          <a:endParaRPr lang="en-US"/>
        </a:p>
      </dgm:t>
    </dgm:pt>
    <dgm:pt modelId="{936D0638-CA04-412A-9D50-5A08828D23E0}" type="pres">
      <dgm:prSet presAssocID="{9D8BF6DD-DDE4-479E-A58D-DAAA318862D9}" presName="linear" presStyleCnt="0">
        <dgm:presLayoutVars>
          <dgm:animLvl val="lvl"/>
          <dgm:resizeHandles val="exact"/>
        </dgm:presLayoutVars>
      </dgm:prSet>
      <dgm:spPr/>
      <dgm:t>
        <a:bodyPr/>
        <a:lstStyle/>
        <a:p>
          <a:endParaRPr lang="en-US"/>
        </a:p>
      </dgm:t>
    </dgm:pt>
    <dgm:pt modelId="{F1C9968F-B5DE-4ECA-9EF1-E262227B6A07}" type="pres">
      <dgm:prSet presAssocID="{A8E25AE2-4107-4D13-8EBA-2CBA995A1FF6}" presName="parentText" presStyleLbl="node1" presStyleIdx="0" presStyleCnt="2">
        <dgm:presLayoutVars>
          <dgm:chMax val="0"/>
          <dgm:bulletEnabled val="1"/>
        </dgm:presLayoutVars>
      </dgm:prSet>
      <dgm:spPr/>
      <dgm:t>
        <a:bodyPr/>
        <a:lstStyle/>
        <a:p>
          <a:endParaRPr lang="en-US"/>
        </a:p>
      </dgm:t>
    </dgm:pt>
    <dgm:pt modelId="{F0ED0AE3-E763-42CB-82BD-755922705870}" type="pres">
      <dgm:prSet presAssocID="{6DAD5A6B-220F-41E2-88CB-5EC3C72F42E4}" presName="spacer" presStyleCnt="0"/>
      <dgm:spPr/>
    </dgm:pt>
    <dgm:pt modelId="{40E2A94B-4B11-418B-ABD9-B30E8E846E88}" type="pres">
      <dgm:prSet presAssocID="{836161A8-428A-43ED-A67A-ACCB1FBE2D11}" presName="parentText" presStyleLbl="node1" presStyleIdx="1" presStyleCnt="2">
        <dgm:presLayoutVars>
          <dgm:chMax val="0"/>
          <dgm:bulletEnabled val="1"/>
        </dgm:presLayoutVars>
      </dgm:prSet>
      <dgm:spPr/>
      <dgm:t>
        <a:bodyPr/>
        <a:lstStyle/>
        <a:p>
          <a:endParaRPr lang="en-US"/>
        </a:p>
      </dgm:t>
    </dgm:pt>
  </dgm:ptLst>
  <dgm:cxnLst>
    <dgm:cxn modelId="{96620089-EBCD-4561-A591-C5AB71EDB825}" type="presOf" srcId="{A8E25AE2-4107-4D13-8EBA-2CBA995A1FF6}" destId="{F1C9968F-B5DE-4ECA-9EF1-E262227B6A07}" srcOrd="0" destOrd="0" presId="urn:microsoft.com/office/officeart/2005/8/layout/vList2"/>
    <dgm:cxn modelId="{CB80599E-4B5C-4C85-BC7C-1674515A7747}" type="presOf" srcId="{836161A8-428A-43ED-A67A-ACCB1FBE2D11}" destId="{40E2A94B-4B11-418B-ABD9-B30E8E846E88}" srcOrd="0" destOrd="0" presId="urn:microsoft.com/office/officeart/2005/8/layout/vList2"/>
    <dgm:cxn modelId="{BFB28DEA-9FD3-4E89-AE83-C3D2205E3B1F}" type="presOf" srcId="{9D8BF6DD-DDE4-479E-A58D-DAAA318862D9}" destId="{936D0638-CA04-412A-9D50-5A08828D23E0}" srcOrd="0" destOrd="0" presId="urn:microsoft.com/office/officeart/2005/8/layout/vList2"/>
    <dgm:cxn modelId="{DF08FB67-E50E-40C3-A729-E60D43AE7BBB}" srcId="{9D8BF6DD-DDE4-479E-A58D-DAAA318862D9}" destId="{836161A8-428A-43ED-A67A-ACCB1FBE2D11}" srcOrd="1" destOrd="0" parTransId="{3EDC76F5-EAA8-4A82-9DBA-6E2E50864812}" sibTransId="{AC365E24-988F-45BE-BCDF-0D7FEFE462FC}"/>
    <dgm:cxn modelId="{F6E2F31B-AB86-49D5-BF5C-B19A5FC591C7}" srcId="{9D8BF6DD-DDE4-479E-A58D-DAAA318862D9}" destId="{A8E25AE2-4107-4D13-8EBA-2CBA995A1FF6}" srcOrd="0" destOrd="0" parTransId="{57554AE9-CE3F-4DCC-83A0-F5D523F7C0B7}" sibTransId="{6DAD5A6B-220F-41E2-88CB-5EC3C72F42E4}"/>
    <dgm:cxn modelId="{DC9B2E4F-B792-4D95-B3E7-CEE292E63E9F}" type="presParOf" srcId="{936D0638-CA04-412A-9D50-5A08828D23E0}" destId="{F1C9968F-B5DE-4ECA-9EF1-E262227B6A07}" srcOrd="0" destOrd="0" presId="urn:microsoft.com/office/officeart/2005/8/layout/vList2"/>
    <dgm:cxn modelId="{5A424C1C-A853-4EE8-BCB1-035C4A2C9017}" type="presParOf" srcId="{936D0638-CA04-412A-9D50-5A08828D23E0}" destId="{F0ED0AE3-E763-42CB-82BD-755922705870}" srcOrd="1" destOrd="0" presId="urn:microsoft.com/office/officeart/2005/8/layout/vList2"/>
    <dgm:cxn modelId="{ECCF163E-946E-440E-BB30-7001B86F918D}" type="presParOf" srcId="{936D0638-CA04-412A-9D50-5A08828D23E0}" destId="{40E2A94B-4B11-418B-ABD9-B30E8E846E8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9CCC56B-C579-412D-8E38-AA8834EC2D26}"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5A8720AE-4FAB-478F-BA5A-AE41FA6F38C5}">
      <dgm:prSet/>
      <dgm:spPr/>
      <dgm:t>
        <a:bodyPr/>
        <a:lstStyle/>
        <a:p>
          <a:pPr rtl="0"/>
          <a:r>
            <a:rPr lang="en-US" dirty="0" smtClean="0"/>
            <a:t>The three-letter Holland code for the intercollegiate athletics industry is SEC</a:t>
          </a:r>
          <a:endParaRPr lang="en-US" dirty="0"/>
        </a:p>
      </dgm:t>
    </dgm:pt>
    <dgm:pt modelId="{68F3E0DF-AEC3-472C-AAE1-145F49DF4739}" type="parTrans" cxnId="{8524018F-99FF-4A00-B6FA-873BD134E7CD}">
      <dgm:prSet/>
      <dgm:spPr/>
      <dgm:t>
        <a:bodyPr/>
        <a:lstStyle/>
        <a:p>
          <a:endParaRPr lang="en-US"/>
        </a:p>
      </dgm:t>
    </dgm:pt>
    <dgm:pt modelId="{2D194301-440E-4031-9A39-AE2BA05D06C8}" type="sibTrans" cxnId="{8524018F-99FF-4A00-B6FA-873BD134E7CD}">
      <dgm:prSet/>
      <dgm:spPr/>
      <dgm:t>
        <a:bodyPr/>
        <a:lstStyle/>
        <a:p>
          <a:endParaRPr lang="en-US"/>
        </a:p>
      </dgm:t>
    </dgm:pt>
    <dgm:pt modelId="{FFF2D931-3394-4F57-9196-AB6E8042286A}">
      <dgm:prSet/>
      <dgm:spPr/>
      <dgm:t>
        <a:bodyPr/>
        <a:lstStyle/>
        <a:p>
          <a:pPr rtl="0"/>
          <a:r>
            <a:rPr lang="en-US" dirty="0" smtClean="0"/>
            <a:t>Exhibits high consistency with the Social and Enterprising environments adjacent on hexagon</a:t>
          </a:r>
          <a:endParaRPr lang="en-US" dirty="0"/>
        </a:p>
      </dgm:t>
    </dgm:pt>
    <dgm:pt modelId="{C9657FBA-C148-44E2-8A12-023E5ECAA94B}" type="parTrans" cxnId="{C4BF9431-0832-4BD0-B186-33DAEEA6F3C9}">
      <dgm:prSet/>
      <dgm:spPr/>
      <dgm:t>
        <a:bodyPr/>
        <a:lstStyle/>
        <a:p>
          <a:endParaRPr lang="en-US"/>
        </a:p>
      </dgm:t>
    </dgm:pt>
    <dgm:pt modelId="{603F7AA3-FE82-4DF0-9556-2BFC4A5A0416}" type="sibTrans" cxnId="{C4BF9431-0832-4BD0-B186-33DAEEA6F3C9}">
      <dgm:prSet/>
      <dgm:spPr/>
      <dgm:t>
        <a:bodyPr/>
        <a:lstStyle/>
        <a:p>
          <a:endParaRPr lang="en-US"/>
        </a:p>
      </dgm:t>
    </dgm:pt>
    <dgm:pt modelId="{B191EF5C-F87D-4334-B779-286D7BB55E6B}">
      <dgm:prSet/>
      <dgm:spPr/>
      <dgm:t>
        <a:bodyPr/>
        <a:lstStyle/>
        <a:p>
          <a:pPr rtl="0"/>
          <a:r>
            <a:rPr lang="en-US" dirty="0" smtClean="0"/>
            <a:t>Moderate differentiation as measured by </a:t>
          </a:r>
          <a:r>
            <a:rPr lang="en-US" dirty="0" err="1" smtClean="0"/>
            <a:t>Iachan’s</a:t>
          </a:r>
          <a:r>
            <a:rPr lang="en-US" dirty="0" smtClean="0"/>
            <a:t> Differentiation Index of 1.3</a:t>
          </a:r>
          <a:endParaRPr lang="en-US" dirty="0"/>
        </a:p>
      </dgm:t>
    </dgm:pt>
    <dgm:pt modelId="{595A01D2-84EF-49F8-9BAA-3FD0A0C8A24D}" type="parTrans" cxnId="{D4A426F8-AB61-4EAA-BACA-4E756C3AE892}">
      <dgm:prSet/>
      <dgm:spPr/>
      <dgm:t>
        <a:bodyPr/>
        <a:lstStyle/>
        <a:p>
          <a:endParaRPr lang="en-US"/>
        </a:p>
      </dgm:t>
    </dgm:pt>
    <dgm:pt modelId="{A18EF694-D97C-4747-BE46-A43DFCC3C4C5}" type="sibTrans" cxnId="{D4A426F8-AB61-4EAA-BACA-4E756C3AE892}">
      <dgm:prSet/>
      <dgm:spPr/>
      <dgm:t>
        <a:bodyPr/>
        <a:lstStyle/>
        <a:p>
          <a:endParaRPr lang="en-US"/>
        </a:p>
      </dgm:t>
    </dgm:pt>
    <dgm:pt modelId="{84F69075-B3B4-4753-BFA5-B758F503F3D7}">
      <dgm:prSet/>
      <dgm:spPr/>
      <dgm:t>
        <a:bodyPr/>
        <a:lstStyle/>
        <a:p>
          <a:pPr rtl="0"/>
          <a:r>
            <a:rPr lang="en-US" dirty="0" smtClean="0"/>
            <a:t>Examination of occupations makes evident that the field of sport management is too broad and diverse for one Holland environmental code</a:t>
          </a:r>
          <a:endParaRPr lang="en-US" dirty="0"/>
        </a:p>
      </dgm:t>
    </dgm:pt>
    <dgm:pt modelId="{036099A8-28E0-4763-AB4F-9A6CC9FDEFD7}" type="parTrans" cxnId="{72459E4E-82B1-48C7-B01D-A89565040842}">
      <dgm:prSet/>
      <dgm:spPr/>
      <dgm:t>
        <a:bodyPr/>
        <a:lstStyle/>
        <a:p>
          <a:endParaRPr lang="en-US"/>
        </a:p>
      </dgm:t>
    </dgm:pt>
    <dgm:pt modelId="{097EDACF-B9D8-46A7-B193-96AF1B4EA3DE}" type="sibTrans" cxnId="{72459E4E-82B1-48C7-B01D-A89565040842}">
      <dgm:prSet/>
      <dgm:spPr/>
      <dgm:t>
        <a:bodyPr/>
        <a:lstStyle/>
        <a:p>
          <a:endParaRPr lang="en-US"/>
        </a:p>
      </dgm:t>
    </dgm:pt>
    <dgm:pt modelId="{AA09396A-1F3F-436A-9D5B-D7121FB0F93E}" type="pres">
      <dgm:prSet presAssocID="{29CCC56B-C579-412D-8E38-AA8834EC2D26}" presName="linear" presStyleCnt="0">
        <dgm:presLayoutVars>
          <dgm:animLvl val="lvl"/>
          <dgm:resizeHandles val="exact"/>
        </dgm:presLayoutVars>
      </dgm:prSet>
      <dgm:spPr/>
      <dgm:t>
        <a:bodyPr/>
        <a:lstStyle/>
        <a:p>
          <a:endParaRPr lang="en-US"/>
        </a:p>
      </dgm:t>
    </dgm:pt>
    <dgm:pt modelId="{F5614426-A537-485B-8CC2-A4589F857E2E}" type="pres">
      <dgm:prSet presAssocID="{5A8720AE-4FAB-478F-BA5A-AE41FA6F38C5}" presName="parentText" presStyleLbl="node1" presStyleIdx="0" presStyleCnt="4">
        <dgm:presLayoutVars>
          <dgm:chMax val="0"/>
          <dgm:bulletEnabled val="1"/>
        </dgm:presLayoutVars>
      </dgm:prSet>
      <dgm:spPr/>
      <dgm:t>
        <a:bodyPr/>
        <a:lstStyle/>
        <a:p>
          <a:endParaRPr lang="en-US"/>
        </a:p>
      </dgm:t>
    </dgm:pt>
    <dgm:pt modelId="{5F77E9F0-9BA1-4E2B-81ED-103A8BF48414}" type="pres">
      <dgm:prSet presAssocID="{2D194301-440E-4031-9A39-AE2BA05D06C8}" presName="spacer" presStyleCnt="0"/>
      <dgm:spPr/>
      <dgm:t>
        <a:bodyPr/>
        <a:lstStyle/>
        <a:p>
          <a:endParaRPr lang="en-US"/>
        </a:p>
      </dgm:t>
    </dgm:pt>
    <dgm:pt modelId="{A369A354-36A3-43DC-B40A-C51D60A05F4B}" type="pres">
      <dgm:prSet presAssocID="{84F69075-B3B4-4753-BFA5-B758F503F3D7}" presName="parentText" presStyleLbl="node1" presStyleIdx="1" presStyleCnt="4">
        <dgm:presLayoutVars>
          <dgm:chMax val="0"/>
          <dgm:bulletEnabled val="1"/>
        </dgm:presLayoutVars>
      </dgm:prSet>
      <dgm:spPr/>
      <dgm:t>
        <a:bodyPr/>
        <a:lstStyle/>
        <a:p>
          <a:endParaRPr lang="en-US"/>
        </a:p>
      </dgm:t>
    </dgm:pt>
    <dgm:pt modelId="{B2341197-F7F1-4F56-A1DD-F3AAA26A163A}" type="pres">
      <dgm:prSet presAssocID="{097EDACF-B9D8-46A7-B193-96AF1B4EA3DE}" presName="spacer" presStyleCnt="0"/>
      <dgm:spPr/>
      <dgm:t>
        <a:bodyPr/>
        <a:lstStyle/>
        <a:p>
          <a:endParaRPr lang="en-US"/>
        </a:p>
      </dgm:t>
    </dgm:pt>
    <dgm:pt modelId="{0086650B-1E9A-40EF-99F5-AEE4520A27D0}" type="pres">
      <dgm:prSet presAssocID="{FFF2D931-3394-4F57-9196-AB6E8042286A}" presName="parentText" presStyleLbl="node1" presStyleIdx="2" presStyleCnt="4">
        <dgm:presLayoutVars>
          <dgm:chMax val="0"/>
          <dgm:bulletEnabled val="1"/>
        </dgm:presLayoutVars>
      </dgm:prSet>
      <dgm:spPr/>
      <dgm:t>
        <a:bodyPr/>
        <a:lstStyle/>
        <a:p>
          <a:endParaRPr lang="en-US"/>
        </a:p>
      </dgm:t>
    </dgm:pt>
    <dgm:pt modelId="{0C82FE87-41F7-4067-8C23-5CD227561FD3}" type="pres">
      <dgm:prSet presAssocID="{603F7AA3-FE82-4DF0-9556-2BFC4A5A0416}" presName="spacer" presStyleCnt="0"/>
      <dgm:spPr/>
      <dgm:t>
        <a:bodyPr/>
        <a:lstStyle/>
        <a:p>
          <a:endParaRPr lang="en-US"/>
        </a:p>
      </dgm:t>
    </dgm:pt>
    <dgm:pt modelId="{47BF3B2A-C7E6-40AC-BC19-47683D3FC21F}" type="pres">
      <dgm:prSet presAssocID="{B191EF5C-F87D-4334-B779-286D7BB55E6B}" presName="parentText" presStyleLbl="node1" presStyleIdx="3" presStyleCnt="4">
        <dgm:presLayoutVars>
          <dgm:chMax val="0"/>
          <dgm:bulletEnabled val="1"/>
        </dgm:presLayoutVars>
      </dgm:prSet>
      <dgm:spPr/>
      <dgm:t>
        <a:bodyPr/>
        <a:lstStyle/>
        <a:p>
          <a:endParaRPr lang="en-US"/>
        </a:p>
      </dgm:t>
    </dgm:pt>
  </dgm:ptLst>
  <dgm:cxnLst>
    <dgm:cxn modelId="{C4BF9431-0832-4BD0-B186-33DAEEA6F3C9}" srcId="{29CCC56B-C579-412D-8E38-AA8834EC2D26}" destId="{FFF2D931-3394-4F57-9196-AB6E8042286A}" srcOrd="2" destOrd="0" parTransId="{C9657FBA-C148-44E2-8A12-023E5ECAA94B}" sibTransId="{603F7AA3-FE82-4DF0-9556-2BFC4A5A0416}"/>
    <dgm:cxn modelId="{CE24F3AE-803F-4212-87B7-E8E9875F75B8}" type="presOf" srcId="{B191EF5C-F87D-4334-B779-286D7BB55E6B}" destId="{47BF3B2A-C7E6-40AC-BC19-47683D3FC21F}" srcOrd="0" destOrd="0" presId="urn:microsoft.com/office/officeart/2005/8/layout/vList2"/>
    <dgm:cxn modelId="{8524018F-99FF-4A00-B6FA-873BD134E7CD}" srcId="{29CCC56B-C579-412D-8E38-AA8834EC2D26}" destId="{5A8720AE-4FAB-478F-BA5A-AE41FA6F38C5}" srcOrd="0" destOrd="0" parTransId="{68F3E0DF-AEC3-472C-AAE1-145F49DF4739}" sibTransId="{2D194301-440E-4031-9A39-AE2BA05D06C8}"/>
    <dgm:cxn modelId="{1E49EDA7-8F34-4DD0-8BA7-C3075D8EA2DE}" type="presOf" srcId="{84F69075-B3B4-4753-BFA5-B758F503F3D7}" destId="{A369A354-36A3-43DC-B40A-C51D60A05F4B}" srcOrd="0" destOrd="0" presId="urn:microsoft.com/office/officeart/2005/8/layout/vList2"/>
    <dgm:cxn modelId="{72459E4E-82B1-48C7-B01D-A89565040842}" srcId="{29CCC56B-C579-412D-8E38-AA8834EC2D26}" destId="{84F69075-B3B4-4753-BFA5-B758F503F3D7}" srcOrd="1" destOrd="0" parTransId="{036099A8-28E0-4763-AB4F-9A6CC9FDEFD7}" sibTransId="{097EDACF-B9D8-46A7-B193-96AF1B4EA3DE}"/>
    <dgm:cxn modelId="{D4A426F8-AB61-4EAA-BACA-4E756C3AE892}" srcId="{29CCC56B-C579-412D-8E38-AA8834EC2D26}" destId="{B191EF5C-F87D-4334-B779-286D7BB55E6B}" srcOrd="3" destOrd="0" parTransId="{595A01D2-84EF-49F8-9BAA-3FD0A0C8A24D}" sibTransId="{A18EF694-D97C-4747-BE46-A43DFCC3C4C5}"/>
    <dgm:cxn modelId="{2FA46937-E151-463E-9584-C3BF51900ADB}" type="presOf" srcId="{29CCC56B-C579-412D-8E38-AA8834EC2D26}" destId="{AA09396A-1F3F-436A-9D5B-D7121FB0F93E}" srcOrd="0" destOrd="0" presId="urn:microsoft.com/office/officeart/2005/8/layout/vList2"/>
    <dgm:cxn modelId="{24A1D604-197E-4A19-AA6E-C8EFC63664E2}" type="presOf" srcId="{FFF2D931-3394-4F57-9196-AB6E8042286A}" destId="{0086650B-1E9A-40EF-99F5-AEE4520A27D0}" srcOrd="0" destOrd="0" presId="urn:microsoft.com/office/officeart/2005/8/layout/vList2"/>
    <dgm:cxn modelId="{C884ACA9-530E-49F4-86D2-793C4D036EED}" type="presOf" srcId="{5A8720AE-4FAB-478F-BA5A-AE41FA6F38C5}" destId="{F5614426-A537-485B-8CC2-A4589F857E2E}" srcOrd="0" destOrd="0" presId="urn:microsoft.com/office/officeart/2005/8/layout/vList2"/>
    <dgm:cxn modelId="{0A2D76EF-81E3-49B2-B622-8BFEBFA255CA}" type="presParOf" srcId="{AA09396A-1F3F-436A-9D5B-D7121FB0F93E}" destId="{F5614426-A537-485B-8CC2-A4589F857E2E}" srcOrd="0" destOrd="0" presId="urn:microsoft.com/office/officeart/2005/8/layout/vList2"/>
    <dgm:cxn modelId="{CD37456E-459A-4053-ACDE-D9E806453979}" type="presParOf" srcId="{AA09396A-1F3F-436A-9D5B-D7121FB0F93E}" destId="{5F77E9F0-9BA1-4E2B-81ED-103A8BF48414}" srcOrd="1" destOrd="0" presId="urn:microsoft.com/office/officeart/2005/8/layout/vList2"/>
    <dgm:cxn modelId="{33C9467A-3E19-4617-BCC8-D2620E6649E9}" type="presParOf" srcId="{AA09396A-1F3F-436A-9D5B-D7121FB0F93E}" destId="{A369A354-36A3-43DC-B40A-C51D60A05F4B}" srcOrd="2" destOrd="0" presId="urn:microsoft.com/office/officeart/2005/8/layout/vList2"/>
    <dgm:cxn modelId="{882CA488-FC50-47DB-ADE9-1429BCAB7A33}" type="presParOf" srcId="{AA09396A-1F3F-436A-9D5B-D7121FB0F93E}" destId="{B2341197-F7F1-4F56-A1DD-F3AAA26A163A}" srcOrd="3" destOrd="0" presId="urn:microsoft.com/office/officeart/2005/8/layout/vList2"/>
    <dgm:cxn modelId="{BACBB239-3154-46B9-AB67-6961B77F28AA}" type="presParOf" srcId="{AA09396A-1F3F-436A-9D5B-D7121FB0F93E}" destId="{0086650B-1E9A-40EF-99F5-AEE4520A27D0}" srcOrd="4" destOrd="0" presId="urn:microsoft.com/office/officeart/2005/8/layout/vList2"/>
    <dgm:cxn modelId="{28A9F2D2-F5EC-4E5A-894A-4AAB5CDC36DF}" type="presParOf" srcId="{AA09396A-1F3F-436A-9D5B-D7121FB0F93E}" destId="{0C82FE87-41F7-4067-8C23-5CD227561FD3}" srcOrd="5" destOrd="0" presId="urn:microsoft.com/office/officeart/2005/8/layout/vList2"/>
    <dgm:cxn modelId="{16AD392E-A98E-463D-A936-4E69B68473F9}" type="presParOf" srcId="{AA09396A-1F3F-436A-9D5B-D7121FB0F93E}" destId="{47BF3B2A-C7E6-40AC-BC19-47683D3FC21F}"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37D0D95-C774-4E78-91B0-C659009C8180}" type="doc">
      <dgm:prSet loTypeId="urn:microsoft.com/office/officeart/2005/8/layout/hList1" loCatId="list" qsTypeId="urn:microsoft.com/office/officeart/2005/8/quickstyle/3d1" qsCatId="3D" csTypeId="urn:microsoft.com/office/officeart/2005/8/colors/colorful1" csCatId="colorful"/>
      <dgm:spPr/>
      <dgm:t>
        <a:bodyPr/>
        <a:lstStyle/>
        <a:p>
          <a:endParaRPr lang="en-US"/>
        </a:p>
      </dgm:t>
    </dgm:pt>
    <dgm:pt modelId="{635E79CF-3ACF-4A64-A929-6EB738B74D20}">
      <dgm:prSet/>
      <dgm:spPr/>
      <dgm:t>
        <a:bodyPr/>
        <a:lstStyle/>
        <a:p>
          <a:pPr rtl="0"/>
          <a:r>
            <a:rPr lang="en-US" smtClean="0"/>
            <a:t>Social</a:t>
          </a:r>
          <a:endParaRPr lang="en-US"/>
        </a:p>
      </dgm:t>
    </dgm:pt>
    <dgm:pt modelId="{F1BD518C-D8B6-4B67-91F9-EF902BF8A130}" type="parTrans" cxnId="{F73CB22C-0DFD-4F0D-B157-AEA4EB94C8D3}">
      <dgm:prSet/>
      <dgm:spPr/>
      <dgm:t>
        <a:bodyPr/>
        <a:lstStyle/>
        <a:p>
          <a:endParaRPr lang="en-US"/>
        </a:p>
      </dgm:t>
    </dgm:pt>
    <dgm:pt modelId="{5B44C484-2F48-4693-B5DB-694F80559B5F}" type="sibTrans" cxnId="{F73CB22C-0DFD-4F0D-B157-AEA4EB94C8D3}">
      <dgm:prSet/>
      <dgm:spPr/>
      <dgm:t>
        <a:bodyPr/>
        <a:lstStyle/>
        <a:p>
          <a:endParaRPr lang="en-US"/>
        </a:p>
      </dgm:t>
    </dgm:pt>
    <dgm:pt modelId="{AD2538FC-022C-4D9C-8983-F590848374D2}">
      <dgm:prSet/>
      <dgm:spPr/>
      <dgm:t>
        <a:bodyPr/>
        <a:lstStyle/>
        <a:p>
          <a:pPr rtl="0"/>
          <a:r>
            <a:rPr lang="en-US" smtClean="0"/>
            <a:t>Academic advisement</a:t>
          </a:r>
          <a:endParaRPr lang="en-US"/>
        </a:p>
      </dgm:t>
    </dgm:pt>
    <dgm:pt modelId="{14A801FE-3881-44FF-ADDD-DF32D85B19DE}" type="parTrans" cxnId="{C6D94B0B-E73B-43A8-8244-78024350A990}">
      <dgm:prSet/>
      <dgm:spPr/>
      <dgm:t>
        <a:bodyPr/>
        <a:lstStyle/>
        <a:p>
          <a:endParaRPr lang="en-US"/>
        </a:p>
      </dgm:t>
    </dgm:pt>
    <dgm:pt modelId="{4E86756B-0540-490A-8BFF-9A1D8AA6CC28}" type="sibTrans" cxnId="{C6D94B0B-E73B-43A8-8244-78024350A990}">
      <dgm:prSet/>
      <dgm:spPr/>
      <dgm:t>
        <a:bodyPr/>
        <a:lstStyle/>
        <a:p>
          <a:endParaRPr lang="en-US"/>
        </a:p>
      </dgm:t>
    </dgm:pt>
    <dgm:pt modelId="{32E18CF0-5217-4975-A5D4-36EA5564E675}">
      <dgm:prSet/>
      <dgm:spPr/>
      <dgm:t>
        <a:bodyPr/>
        <a:lstStyle/>
        <a:p>
          <a:pPr rtl="0"/>
          <a:r>
            <a:rPr lang="en-US" smtClean="0"/>
            <a:t>Development</a:t>
          </a:r>
          <a:endParaRPr lang="en-US"/>
        </a:p>
      </dgm:t>
    </dgm:pt>
    <dgm:pt modelId="{0C3AC575-F2F0-4CEC-B5D7-3C74B3914745}" type="parTrans" cxnId="{5F573CF1-CBA7-423D-BB5C-C0E321F916BE}">
      <dgm:prSet/>
      <dgm:spPr/>
      <dgm:t>
        <a:bodyPr/>
        <a:lstStyle/>
        <a:p>
          <a:endParaRPr lang="en-US"/>
        </a:p>
      </dgm:t>
    </dgm:pt>
    <dgm:pt modelId="{D6C97D97-899E-416E-8183-6B7D73864293}" type="sibTrans" cxnId="{5F573CF1-CBA7-423D-BB5C-C0E321F916BE}">
      <dgm:prSet/>
      <dgm:spPr/>
      <dgm:t>
        <a:bodyPr/>
        <a:lstStyle/>
        <a:p>
          <a:endParaRPr lang="en-US"/>
        </a:p>
      </dgm:t>
    </dgm:pt>
    <dgm:pt modelId="{FBC4D45F-68B8-42F4-A0B5-9263FE73DFA9}">
      <dgm:prSet/>
      <dgm:spPr/>
      <dgm:t>
        <a:bodyPr/>
        <a:lstStyle/>
        <a:p>
          <a:pPr rtl="0"/>
          <a:r>
            <a:rPr lang="en-US" smtClean="0"/>
            <a:t>Athletic director</a:t>
          </a:r>
          <a:endParaRPr lang="en-US"/>
        </a:p>
      </dgm:t>
    </dgm:pt>
    <dgm:pt modelId="{443C7148-3773-4D77-95B5-ED4E37439843}" type="parTrans" cxnId="{D9C8C9F3-0B83-4855-B106-895563C42F95}">
      <dgm:prSet/>
      <dgm:spPr/>
      <dgm:t>
        <a:bodyPr/>
        <a:lstStyle/>
        <a:p>
          <a:endParaRPr lang="en-US"/>
        </a:p>
      </dgm:t>
    </dgm:pt>
    <dgm:pt modelId="{4A60D525-CDB0-4393-BC3A-5F3E23F26F14}" type="sibTrans" cxnId="{D9C8C9F3-0B83-4855-B106-895563C42F95}">
      <dgm:prSet/>
      <dgm:spPr/>
      <dgm:t>
        <a:bodyPr/>
        <a:lstStyle/>
        <a:p>
          <a:endParaRPr lang="en-US"/>
        </a:p>
      </dgm:t>
    </dgm:pt>
    <dgm:pt modelId="{28E0F8D4-0C21-44CD-A753-FF867565CFA0}">
      <dgm:prSet/>
      <dgm:spPr/>
      <dgm:t>
        <a:bodyPr/>
        <a:lstStyle/>
        <a:p>
          <a:pPr rtl="0"/>
          <a:r>
            <a:rPr lang="en-US" smtClean="0"/>
            <a:t>Ticketing/box office</a:t>
          </a:r>
          <a:endParaRPr lang="en-US"/>
        </a:p>
      </dgm:t>
    </dgm:pt>
    <dgm:pt modelId="{06D13527-2F3E-449C-844A-B54AF72B1E79}" type="parTrans" cxnId="{0AD9B4A4-6E93-4F6F-A950-54BBE7DE249A}">
      <dgm:prSet/>
      <dgm:spPr/>
      <dgm:t>
        <a:bodyPr/>
        <a:lstStyle/>
        <a:p>
          <a:endParaRPr lang="en-US"/>
        </a:p>
      </dgm:t>
    </dgm:pt>
    <dgm:pt modelId="{4DE12FDE-22B8-4421-B9DC-1BDFB397FA6D}" type="sibTrans" cxnId="{0AD9B4A4-6E93-4F6F-A950-54BBE7DE249A}">
      <dgm:prSet/>
      <dgm:spPr/>
      <dgm:t>
        <a:bodyPr/>
        <a:lstStyle/>
        <a:p>
          <a:endParaRPr lang="en-US"/>
        </a:p>
      </dgm:t>
    </dgm:pt>
    <dgm:pt modelId="{41D5DA04-8950-4166-B21E-9CC48CD85EB7}">
      <dgm:prSet/>
      <dgm:spPr/>
      <dgm:t>
        <a:bodyPr/>
        <a:lstStyle/>
        <a:p>
          <a:pPr rtl="0"/>
          <a:r>
            <a:rPr lang="en-US" smtClean="0"/>
            <a:t>Athletic trainer</a:t>
          </a:r>
          <a:endParaRPr lang="en-US"/>
        </a:p>
      </dgm:t>
    </dgm:pt>
    <dgm:pt modelId="{7BC10EA9-0018-41DD-A41D-A6674C94D5F6}" type="parTrans" cxnId="{70B3D7E2-3A14-498B-902F-811A4A52FF6E}">
      <dgm:prSet/>
      <dgm:spPr/>
      <dgm:t>
        <a:bodyPr/>
        <a:lstStyle/>
        <a:p>
          <a:endParaRPr lang="en-US"/>
        </a:p>
      </dgm:t>
    </dgm:pt>
    <dgm:pt modelId="{57415CD2-DDB9-4706-B99D-27746E2C0D1D}" type="sibTrans" cxnId="{70B3D7E2-3A14-498B-902F-811A4A52FF6E}">
      <dgm:prSet/>
      <dgm:spPr/>
      <dgm:t>
        <a:bodyPr/>
        <a:lstStyle/>
        <a:p>
          <a:endParaRPr lang="en-US"/>
        </a:p>
      </dgm:t>
    </dgm:pt>
    <dgm:pt modelId="{47BDF45F-368F-416C-86DD-95A74EEAE23B}">
      <dgm:prSet/>
      <dgm:spPr/>
      <dgm:t>
        <a:bodyPr/>
        <a:lstStyle/>
        <a:p>
          <a:pPr rtl="0"/>
          <a:r>
            <a:rPr lang="en-US" smtClean="0"/>
            <a:t>Sports information</a:t>
          </a:r>
          <a:endParaRPr lang="en-US"/>
        </a:p>
      </dgm:t>
    </dgm:pt>
    <dgm:pt modelId="{74606EE4-F552-4FA2-864D-783AC499A49C}" type="parTrans" cxnId="{C664E812-2A37-4FC6-A2E7-A879E3885198}">
      <dgm:prSet/>
      <dgm:spPr/>
      <dgm:t>
        <a:bodyPr/>
        <a:lstStyle/>
        <a:p>
          <a:endParaRPr lang="en-US"/>
        </a:p>
      </dgm:t>
    </dgm:pt>
    <dgm:pt modelId="{FBEAD188-88E9-4BCC-8287-C600217217DF}" type="sibTrans" cxnId="{C664E812-2A37-4FC6-A2E7-A879E3885198}">
      <dgm:prSet/>
      <dgm:spPr/>
      <dgm:t>
        <a:bodyPr/>
        <a:lstStyle/>
        <a:p>
          <a:endParaRPr lang="en-US"/>
        </a:p>
      </dgm:t>
    </dgm:pt>
    <dgm:pt modelId="{23888351-CC35-4E85-A9A4-44FA5F38A0DC}">
      <dgm:prSet/>
      <dgm:spPr/>
      <dgm:t>
        <a:bodyPr/>
        <a:lstStyle/>
        <a:p>
          <a:pPr rtl="0"/>
          <a:r>
            <a:rPr lang="en-US" smtClean="0"/>
            <a:t>Team operations</a:t>
          </a:r>
          <a:endParaRPr lang="en-US"/>
        </a:p>
      </dgm:t>
    </dgm:pt>
    <dgm:pt modelId="{03193698-13A3-4480-9D1E-5DB239E64471}" type="parTrans" cxnId="{C9900874-B721-463A-A088-377FBCFD5DDB}">
      <dgm:prSet/>
      <dgm:spPr/>
      <dgm:t>
        <a:bodyPr/>
        <a:lstStyle/>
        <a:p>
          <a:endParaRPr lang="en-US"/>
        </a:p>
      </dgm:t>
    </dgm:pt>
    <dgm:pt modelId="{33541817-E6DC-47D1-9F49-FC049E5F6BE7}" type="sibTrans" cxnId="{C9900874-B721-463A-A088-377FBCFD5DDB}">
      <dgm:prSet/>
      <dgm:spPr/>
      <dgm:t>
        <a:bodyPr/>
        <a:lstStyle/>
        <a:p>
          <a:endParaRPr lang="en-US"/>
        </a:p>
      </dgm:t>
    </dgm:pt>
    <dgm:pt modelId="{CD4736EF-1123-46A7-AFD4-B80E00566CE3}">
      <dgm:prSet/>
      <dgm:spPr/>
      <dgm:t>
        <a:bodyPr/>
        <a:lstStyle/>
        <a:p>
          <a:pPr rtl="0"/>
          <a:r>
            <a:rPr lang="en-US" smtClean="0"/>
            <a:t>Enterprising</a:t>
          </a:r>
          <a:endParaRPr lang="en-US"/>
        </a:p>
      </dgm:t>
    </dgm:pt>
    <dgm:pt modelId="{F8CB989D-60A1-4A63-BAF8-D0F959651F98}" type="parTrans" cxnId="{176FF08A-0235-45A6-9E59-E09C912F9DED}">
      <dgm:prSet/>
      <dgm:spPr/>
      <dgm:t>
        <a:bodyPr/>
        <a:lstStyle/>
        <a:p>
          <a:endParaRPr lang="en-US"/>
        </a:p>
      </dgm:t>
    </dgm:pt>
    <dgm:pt modelId="{894A3D6F-CAA0-49B9-85B5-22E196FD908D}" type="sibTrans" cxnId="{176FF08A-0235-45A6-9E59-E09C912F9DED}">
      <dgm:prSet/>
      <dgm:spPr/>
      <dgm:t>
        <a:bodyPr/>
        <a:lstStyle/>
        <a:p>
          <a:endParaRPr lang="en-US"/>
        </a:p>
      </dgm:t>
    </dgm:pt>
    <dgm:pt modelId="{A451A89C-B16A-4012-964D-1B22161B3E62}">
      <dgm:prSet/>
      <dgm:spPr/>
      <dgm:t>
        <a:bodyPr/>
        <a:lstStyle/>
        <a:p>
          <a:pPr rtl="0"/>
          <a:r>
            <a:rPr lang="en-US" smtClean="0"/>
            <a:t>Marketing</a:t>
          </a:r>
          <a:endParaRPr lang="en-US"/>
        </a:p>
      </dgm:t>
    </dgm:pt>
    <dgm:pt modelId="{47E38BCD-79AE-43A2-892A-1E7713B941BA}" type="parTrans" cxnId="{F5A27E33-9B3F-4275-96BD-66ECCE6501C2}">
      <dgm:prSet/>
      <dgm:spPr/>
      <dgm:t>
        <a:bodyPr/>
        <a:lstStyle/>
        <a:p>
          <a:endParaRPr lang="en-US"/>
        </a:p>
      </dgm:t>
    </dgm:pt>
    <dgm:pt modelId="{4BAF964A-96CD-4770-93F1-2A088C785CAE}" type="sibTrans" cxnId="{F5A27E33-9B3F-4275-96BD-66ECCE6501C2}">
      <dgm:prSet/>
      <dgm:spPr/>
      <dgm:t>
        <a:bodyPr/>
        <a:lstStyle/>
        <a:p>
          <a:endParaRPr lang="en-US"/>
        </a:p>
      </dgm:t>
    </dgm:pt>
    <dgm:pt modelId="{E3A45CAB-9BD1-4AE4-89AC-E6CFB6E7A976}">
      <dgm:prSet/>
      <dgm:spPr/>
      <dgm:t>
        <a:bodyPr/>
        <a:lstStyle/>
        <a:p>
          <a:pPr rtl="0"/>
          <a:r>
            <a:rPr lang="en-US" smtClean="0"/>
            <a:t>Sales</a:t>
          </a:r>
          <a:endParaRPr lang="en-US"/>
        </a:p>
      </dgm:t>
    </dgm:pt>
    <dgm:pt modelId="{437EC2E5-3307-4DAE-B706-64AD8D6C5B36}" type="parTrans" cxnId="{46DF316C-AF12-4AC9-9030-B52BBF15ADFA}">
      <dgm:prSet/>
      <dgm:spPr/>
      <dgm:t>
        <a:bodyPr/>
        <a:lstStyle/>
        <a:p>
          <a:endParaRPr lang="en-US"/>
        </a:p>
      </dgm:t>
    </dgm:pt>
    <dgm:pt modelId="{CDF7F0FF-D756-4DBA-AD3A-83B8DD88936E}" type="sibTrans" cxnId="{46DF316C-AF12-4AC9-9030-B52BBF15ADFA}">
      <dgm:prSet/>
      <dgm:spPr/>
      <dgm:t>
        <a:bodyPr/>
        <a:lstStyle/>
        <a:p>
          <a:endParaRPr lang="en-US"/>
        </a:p>
      </dgm:t>
    </dgm:pt>
    <dgm:pt modelId="{D6F79E86-12EF-47CE-AAD8-DE2E6802BDE7}">
      <dgm:prSet/>
      <dgm:spPr/>
      <dgm:t>
        <a:bodyPr/>
        <a:lstStyle/>
        <a:p>
          <a:pPr rtl="0"/>
          <a:r>
            <a:rPr lang="en-US" smtClean="0"/>
            <a:t>Conventional</a:t>
          </a:r>
          <a:endParaRPr lang="en-US"/>
        </a:p>
      </dgm:t>
    </dgm:pt>
    <dgm:pt modelId="{7C2ED887-0DAF-4B80-9D66-9AAD372FCDB0}" type="parTrans" cxnId="{BD8A7E13-E127-4BFF-B60E-DA3BD11AAABF}">
      <dgm:prSet/>
      <dgm:spPr/>
      <dgm:t>
        <a:bodyPr/>
        <a:lstStyle/>
        <a:p>
          <a:endParaRPr lang="en-US"/>
        </a:p>
      </dgm:t>
    </dgm:pt>
    <dgm:pt modelId="{C4EB24E9-5992-497A-991E-22EE80851269}" type="sibTrans" cxnId="{BD8A7E13-E127-4BFF-B60E-DA3BD11AAABF}">
      <dgm:prSet/>
      <dgm:spPr/>
      <dgm:t>
        <a:bodyPr/>
        <a:lstStyle/>
        <a:p>
          <a:endParaRPr lang="en-US"/>
        </a:p>
      </dgm:t>
    </dgm:pt>
    <dgm:pt modelId="{761AD38D-013B-4CF4-A1B4-B971B86AFEDB}">
      <dgm:prSet/>
      <dgm:spPr/>
      <dgm:t>
        <a:bodyPr/>
        <a:lstStyle/>
        <a:p>
          <a:pPr rtl="0"/>
          <a:r>
            <a:rPr lang="en-US" smtClean="0"/>
            <a:t>Compliance</a:t>
          </a:r>
          <a:endParaRPr lang="en-US"/>
        </a:p>
      </dgm:t>
    </dgm:pt>
    <dgm:pt modelId="{ABBE9512-EDDC-4AAB-9105-C01BDAE55959}" type="parTrans" cxnId="{E3F8FBDB-83B2-49CB-B1A2-24C34C2284DA}">
      <dgm:prSet/>
      <dgm:spPr/>
      <dgm:t>
        <a:bodyPr/>
        <a:lstStyle/>
        <a:p>
          <a:endParaRPr lang="en-US"/>
        </a:p>
      </dgm:t>
    </dgm:pt>
    <dgm:pt modelId="{7835D9D5-7F60-46E5-B9F4-DCFF00EDBC35}" type="sibTrans" cxnId="{E3F8FBDB-83B2-49CB-B1A2-24C34C2284DA}">
      <dgm:prSet/>
      <dgm:spPr/>
      <dgm:t>
        <a:bodyPr/>
        <a:lstStyle/>
        <a:p>
          <a:endParaRPr lang="en-US"/>
        </a:p>
      </dgm:t>
    </dgm:pt>
    <dgm:pt modelId="{43FD3346-B089-4104-8D1E-419CA412110D}">
      <dgm:prSet/>
      <dgm:spPr/>
      <dgm:t>
        <a:bodyPr/>
        <a:lstStyle/>
        <a:p>
          <a:pPr rtl="0"/>
          <a:r>
            <a:rPr lang="en-US" smtClean="0"/>
            <a:t>Business management</a:t>
          </a:r>
          <a:endParaRPr lang="en-US"/>
        </a:p>
      </dgm:t>
    </dgm:pt>
    <dgm:pt modelId="{4140BD04-3DA5-4F77-A884-9B516B8A6B56}" type="parTrans" cxnId="{F766DB9E-87D9-4F53-A449-3E146FD797E6}">
      <dgm:prSet/>
      <dgm:spPr/>
      <dgm:t>
        <a:bodyPr/>
        <a:lstStyle/>
        <a:p>
          <a:endParaRPr lang="en-US"/>
        </a:p>
      </dgm:t>
    </dgm:pt>
    <dgm:pt modelId="{FE68D38A-190D-41CC-8669-0248B0CA0929}" type="sibTrans" cxnId="{F766DB9E-87D9-4F53-A449-3E146FD797E6}">
      <dgm:prSet/>
      <dgm:spPr/>
      <dgm:t>
        <a:bodyPr/>
        <a:lstStyle/>
        <a:p>
          <a:endParaRPr lang="en-US"/>
        </a:p>
      </dgm:t>
    </dgm:pt>
    <dgm:pt modelId="{60448AA2-4A7A-408B-8D62-DC2B6645082E}">
      <dgm:prSet/>
      <dgm:spPr/>
      <dgm:t>
        <a:bodyPr/>
        <a:lstStyle/>
        <a:p>
          <a:pPr rtl="0"/>
          <a:r>
            <a:rPr lang="en-US" smtClean="0"/>
            <a:t>Realistic</a:t>
          </a:r>
          <a:endParaRPr lang="en-US"/>
        </a:p>
      </dgm:t>
    </dgm:pt>
    <dgm:pt modelId="{52C0EAB7-A1D2-4911-B103-B1C8190E7B85}" type="parTrans" cxnId="{4311BE63-2232-47FC-9E39-0A579262E8AB}">
      <dgm:prSet/>
      <dgm:spPr/>
      <dgm:t>
        <a:bodyPr/>
        <a:lstStyle/>
        <a:p>
          <a:endParaRPr lang="en-US"/>
        </a:p>
      </dgm:t>
    </dgm:pt>
    <dgm:pt modelId="{889B90F0-4017-489E-B981-E7FC2B1F9ACE}" type="sibTrans" cxnId="{4311BE63-2232-47FC-9E39-0A579262E8AB}">
      <dgm:prSet/>
      <dgm:spPr/>
      <dgm:t>
        <a:bodyPr/>
        <a:lstStyle/>
        <a:p>
          <a:endParaRPr lang="en-US"/>
        </a:p>
      </dgm:t>
    </dgm:pt>
    <dgm:pt modelId="{3C54836F-4CC3-4283-91B2-981EE90EFF7D}">
      <dgm:prSet/>
      <dgm:spPr/>
      <dgm:t>
        <a:bodyPr/>
        <a:lstStyle/>
        <a:p>
          <a:pPr rtl="0"/>
          <a:r>
            <a:rPr lang="en-US" smtClean="0"/>
            <a:t>Equipment manager</a:t>
          </a:r>
          <a:endParaRPr lang="en-US"/>
        </a:p>
      </dgm:t>
    </dgm:pt>
    <dgm:pt modelId="{FD72F8CF-A54C-4CFF-B91B-FED34361384C}" type="parTrans" cxnId="{CE3CD923-FBFB-40F9-A66A-26285C7750AD}">
      <dgm:prSet/>
      <dgm:spPr/>
      <dgm:t>
        <a:bodyPr/>
        <a:lstStyle/>
        <a:p>
          <a:endParaRPr lang="en-US"/>
        </a:p>
      </dgm:t>
    </dgm:pt>
    <dgm:pt modelId="{9CE52071-73C8-42B9-9D3E-D20495B6BB37}" type="sibTrans" cxnId="{CE3CD923-FBFB-40F9-A66A-26285C7750AD}">
      <dgm:prSet/>
      <dgm:spPr/>
      <dgm:t>
        <a:bodyPr/>
        <a:lstStyle/>
        <a:p>
          <a:endParaRPr lang="en-US"/>
        </a:p>
      </dgm:t>
    </dgm:pt>
    <dgm:pt modelId="{658A138A-DC62-4A0C-8BAC-9A72A4E84A9A}">
      <dgm:prSet/>
      <dgm:spPr/>
      <dgm:t>
        <a:bodyPr/>
        <a:lstStyle/>
        <a:p>
          <a:pPr rtl="0"/>
          <a:r>
            <a:rPr lang="en-US" smtClean="0"/>
            <a:t>Event and facility management</a:t>
          </a:r>
          <a:endParaRPr lang="en-US"/>
        </a:p>
      </dgm:t>
    </dgm:pt>
    <dgm:pt modelId="{3287B66B-3F6B-4E6F-BC56-519994D3A847}" type="parTrans" cxnId="{16FBAEE7-3BAF-494F-B9F0-6BDBF80A47AB}">
      <dgm:prSet/>
      <dgm:spPr/>
      <dgm:t>
        <a:bodyPr/>
        <a:lstStyle/>
        <a:p>
          <a:endParaRPr lang="en-US"/>
        </a:p>
      </dgm:t>
    </dgm:pt>
    <dgm:pt modelId="{4DD4F9FC-D376-407A-877B-04DED7593F6F}" type="sibTrans" cxnId="{16FBAEE7-3BAF-494F-B9F0-6BDBF80A47AB}">
      <dgm:prSet/>
      <dgm:spPr/>
      <dgm:t>
        <a:bodyPr/>
        <a:lstStyle/>
        <a:p>
          <a:endParaRPr lang="en-US"/>
        </a:p>
      </dgm:t>
    </dgm:pt>
    <dgm:pt modelId="{23183BDC-A731-4EBC-8B8B-D812D4A1C9E8}">
      <dgm:prSet/>
      <dgm:spPr/>
      <dgm:t>
        <a:bodyPr/>
        <a:lstStyle/>
        <a:p>
          <a:pPr rtl="0"/>
          <a:r>
            <a:rPr lang="en-US" smtClean="0"/>
            <a:t>Video</a:t>
          </a:r>
          <a:endParaRPr lang="en-US"/>
        </a:p>
      </dgm:t>
    </dgm:pt>
    <dgm:pt modelId="{A124E1AD-8B31-4308-B498-DF05D569CC25}" type="parTrans" cxnId="{2BF0D787-66E4-4F1C-86E4-EC9DAE931289}">
      <dgm:prSet/>
      <dgm:spPr/>
      <dgm:t>
        <a:bodyPr/>
        <a:lstStyle/>
        <a:p>
          <a:endParaRPr lang="en-US"/>
        </a:p>
      </dgm:t>
    </dgm:pt>
    <dgm:pt modelId="{6AB4280F-1EA5-409E-BBEE-F487BB8550B5}" type="sibTrans" cxnId="{2BF0D787-66E4-4F1C-86E4-EC9DAE931289}">
      <dgm:prSet/>
      <dgm:spPr/>
      <dgm:t>
        <a:bodyPr/>
        <a:lstStyle/>
        <a:p>
          <a:endParaRPr lang="en-US"/>
        </a:p>
      </dgm:t>
    </dgm:pt>
    <dgm:pt modelId="{5FE7FD34-B3CE-47F9-B40A-A02B3971FB8D}" type="pres">
      <dgm:prSet presAssocID="{A37D0D95-C774-4E78-91B0-C659009C8180}" presName="Name0" presStyleCnt="0">
        <dgm:presLayoutVars>
          <dgm:dir/>
          <dgm:animLvl val="lvl"/>
          <dgm:resizeHandles val="exact"/>
        </dgm:presLayoutVars>
      </dgm:prSet>
      <dgm:spPr/>
      <dgm:t>
        <a:bodyPr/>
        <a:lstStyle/>
        <a:p>
          <a:endParaRPr lang="en-US"/>
        </a:p>
      </dgm:t>
    </dgm:pt>
    <dgm:pt modelId="{A30DDFDE-F7E8-4A68-A1B5-43D9F8814F11}" type="pres">
      <dgm:prSet presAssocID="{635E79CF-3ACF-4A64-A929-6EB738B74D20}" presName="composite" presStyleCnt="0"/>
      <dgm:spPr/>
    </dgm:pt>
    <dgm:pt modelId="{614BEF3D-324D-4A2A-A1CB-58AD1B38ED3A}" type="pres">
      <dgm:prSet presAssocID="{635E79CF-3ACF-4A64-A929-6EB738B74D20}" presName="parTx" presStyleLbl="alignNode1" presStyleIdx="0" presStyleCnt="4">
        <dgm:presLayoutVars>
          <dgm:chMax val="0"/>
          <dgm:chPref val="0"/>
          <dgm:bulletEnabled val="1"/>
        </dgm:presLayoutVars>
      </dgm:prSet>
      <dgm:spPr/>
      <dgm:t>
        <a:bodyPr/>
        <a:lstStyle/>
        <a:p>
          <a:endParaRPr lang="en-US"/>
        </a:p>
      </dgm:t>
    </dgm:pt>
    <dgm:pt modelId="{5BB692F2-35AC-485A-9C83-C3C5360713B4}" type="pres">
      <dgm:prSet presAssocID="{635E79CF-3ACF-4A64-A929-6EB738B74D20}" presName="desTx" presStyleLbl="alignAccFollowNode1" presStyleIdx="0" presStyleCnt="4">
        <dgm:presLayoutVars>
          <dgm:bulletEnabled val="1"/>
        </dgm:presLayoutVars>
      </dgm:prSet>
      <dgm:spPr/>
      <dgm:t>
        <a:bodyPr/>
        <a:lstStyle/>
        <a:p>
          <a:endParaRPr lang="en-US"/>
        </a:p>
      </dgm:t>
    </dgm:pt>
    <dgm:pt modelId="{F58EB914-53E2-42A3-BF08-C13BE18CCB57}" type="pres">
      <dgm:prSet presAssocID="{5B44C484-2F48-4693-B5DB-694F80559B5F}" presName="space" presStyleCnt="0"/>
      <dgm:spPr/>
    </dgm:pt>
    <dgm:pt modelId="{1AD1C825-7F83-4EB0-B6C0-2CB87716F8C1}" type="pres">
      <dgm:prSet presAssocID="{CD4736EF-1123-46A7-AFD4-B80E00566CE3}" presName="composite" presStyleCnt="0"/>
      <dgm:spPr/>
    </dgm:pt>
    <dgm:pt modelId="{3406724E-BCB6-43E2-A235-3F27CDAC824B}" type="pres">
      <dgm:prSet presAssocID="{CD4736EF-1123-46A7-AFD4-B80E00566CE3}" presName="parTx" presStyleLbl="alignNode1" presStyleIdx="1" presStyleCnt="4">
        <dgm:presLayoutVars>
          <dgm:chMax val="0"/>
          <dgm:chPref val="0"/>
          <dgm:bulletEnabled val="1"/>
        </dgm:presLayoutVars>
      </dgm:prSet>
      <dgm:spPr/>
      <dgm:t>
        <a:bodyPr/>
        <a:lstStyle/>
        <a:p>
          <a:endParaRPr lang="en-US"/>
        </a:p>
      </dgm:t>
    </dgm:pt>
    <dgm:pt modelId="{3C3E0C2A-93C1-4687-B852-A2A99F3CE287}" type="pres">
      <dgm:prSet presAssocID="{CD4736EF-1123-46A7-AFD4-B80E00566CE3}" presName="desTx" presStyleLbl="alignAccFollowNode1" presStyleIdx="1" presStyleCnt="4">
        <dgm:presLayoutVars>
          <dgm:bulletEnabled val="1"/>
        </dgm:presLayoutVars>
      </dgm:prSet>
      <dgm:spPr/>
      <dgm:t>
        <a:bodyPr/>
        <a:lstStyle/>
        <a:p>
          <a:endParaRPr lang="en-US"/>
        </a:p>
      </dgm:t>
    </dgm:pt>
    <dgm:pt modelId="{9978B4C6-B5BD-400C-A522-C4B3342820C5}" type="pres">
      <dgm:prSet presAssocID="{894A3D6F-CAA0-49B9-85B5-22E196FD908D}" presName="space" presStyleCnt="0"/>
      <dgm:spPr/>
    </dgm:pt>
    <dgm:pt modelId="{CC2EF360-CED8-49AA-8E1B-66E94A4B1D27}" type="pres">
      <dgm:prSet presAssocID="{D6F79E86-12EF-47CE-AAD8-DE2E6802BDE7}" presName="composite" presStyleCnt="0"/>
      <dgm:spPr/>
    </dgm:pt>
    <dgm:pt modelId="{174FDD76-4F38-4432-93FF-698A09FDDB63}" type="pres">
      <dgm:prSet presAssocID="{D6F79E86-12EF-47CE-AAD8-DE2E6802BDE7}" presName="parTx" presStyleLbl="alignNode1" presStyleIdx="2" presStyleCnt="4">
        <dgm:presLayoutVars>
          <dgm:chMax val="0"/>
          <dgm:chPref val="0"/>
          <dgm:bulletEnabled val="1"/>
        </dgm:presLayoutVars>
      </dgm:prSet>
      <dgm:spPr/>
      <dgm:t>
        <a:bodyPr/>
        <a:lstStyle/>
        <a:p>
          <a:endParaRPr lang="en-US"/>
        </a:p>
      </dgm:t>
    </dgm:pt>
    <dgm:pt modelId="{5EF26C20-705B-48AA-A611-49B5EDD7D275}" type="pres">
      <dgm:prSet presAssocID="{D6F79E86-12EF-47CE-AAD8-DE2E6802BDE7}" presName="desTx" presStyleLbl="alignAccFollowNode1" presStyleIdx="2" presStyleCnt="4">
        <dgm:presLayoutVars>
          <dgm:bulletEnabled val="1"/>
        </dgm:presLayoutVars>
      </dgm:prSet>
      <dgm:spPr/>
      <dgm:t>
        <a:bodyPr/>
        <a:lstStyle/>
        <a:p>
          <a:endParaRPr lang="en-US"/>
        </a:p>
      </dgm:t>
    </dgm:pt>
    <dgm:pt modelId="{C98AE421-6A7D-4F5A-A2B7-0833DE0D645E}" type="pres">
      <dgm:prSet presAssocID="{C4EB24E9-5992-497A-991E-22EE80851269}" presName="space" presStyleCnt="0"/>
      <dgm:spPr/>
    </dgm:pt>
    <dgm:pt modelId="{5424A61F-36B6-4A96-9B60-45E5357EFF84}" type="pres">
      <dgm:prSet presAssocID="{60448AA2-4A7A-408B-8D62-DC2B6645082E}" presName="composite" presStyleCnt="0"/>
      <dgm:spPr/>
    </dgm:pt>
    <dgm:pt modelId="{D05121DD-64A5-4323-B73E-D4EFB84A15B5}" type="pres">
      <dgm:prSet presAssocID="{60448AA2-4A7A-408B-8D62-DC2B6645082E}" presName="parTx" presStyleLbl="alignNode1" presStyleIdx="3" presStyleCnt="4">
        <dgm:presLayoutVars>
          <dgm:chMax val="0"/>
          <dgm:chPref val="0"/>
          <dgm:bulletEnabled val="1"/>
        </dgm:presLayoutVars>
      </dgm:prSet>
      <dgm:spPr/>
      <dgm:t>
        <a:bodyPr/>
        <a:lstStyle/>
        <a:p>
          <a:endParaRPr lang="en-US"/>
        </a:p>
      </dgm:t>
    </dgm:pt>
    <dgm:pt modelId="{58F40A3E-A01C-4D23-AD59-1FBE984E6F14}" type="pres">
      <dgm:prSet presAssocID="{60448AA2-4A7A-408B-8D62-DC2B6645082E}" presName="desTx" presStyleLbl="alignAccFollowNode1" presStyleIdx="3" presStyleCnt="4">
        <dgm:presLayoutVars>
          <dgm:bulletEnabled val="1"/>
        </dgm:presLayoutVars>
      </dgm:prSet>
      <dgm:spPr/>
      <dgm:t>
        <a:bodyPr/>
        <a:lstStyle/>
        <a:p>
          <a:endParaRPr lang="en-US"/>
        </a:p>
      </dgm:t>
    </dgm:pt>
  </dgm:ptLst>
  <dgm:cxnLst>
    <dgm:cxn modelId="{5F573CF1-CBA7-423D-BB5C-C0E321F916BE}" srcId="{635E79CF-3ACF-4A64-A929-6EB738B74D20}" destId="{32E18CF0-5217-4975-A5D4-36EA5564E675}" srcOrd="1" destOrd="0" parTransId="{0C3AC575-F2F0-4CEC-B5D7-3C74B3914745}" sibTransId="{D6C97D97-899E-416E-8183-6B7D73864293}"/>
    <dgm:cxn modelId="{F5A27E33-9B3F-4275-96BD-66ECCE6501C2}" srcId="{CD4736EF-1123-46A7-AFD4-B80E00566CE3}" destId="{A451A89C-B16A-4012-964D-1B22161B3E62}" srcOrd="0" destOrd="0" parTransId="{47E38BCD-79AE-43A2-892A-1E7713B941BA}" sibTransId="{4BAF964A-96CD-4770-93F1-2A088C785CAE}"/>
    <dgm:cxn modelId="{E3F8FBDB-83B2-49CB-B1A2-24C34C2284DA}" srcId="{D6F79E86-12EF-47CE-AAD8-DE2E6802BDE7}" destId="{761AD38D-013B-4CF4-A1B4-B971B86AFEDB}" srcOrd="0" destOrd="0" parTransId="{ABBE9512-EDDC-4AAB-9105-C01BDAE55959}" sibTransId="{7835D9D5-7F60-46E5-B9F4-DCFF00EDBC35}"/>
    <dgm:cxn modelId="{0D77E346-BC1E-45AF-8CC7-C623277E682D}" type="presOf" srcId="{23183BDC-A731-4EBC-8B8B-D812D4A1C9E8}" destId="{58F40A3E-A01C-4D23-AD59-1FBE984E6F14}" srcOrd="0" destOrd="2" presId="urn:microsoft.com/office/officeart/2005/8/layout/hList1"/>
    <dgm:cxn modelId="{06A160EC-06F9-40A0-B197-3B4AAC945E46}" type="presOf" srcId="{A37D0D95-C774-4E78-91B0-C659009C8180}" destId="{5FE7FD34-B3CE-47F9-B40A-A02B3971FB8D}" srcOrd="0" destOrd="0" presId="urn:microsoft.com/office/officeart/2005/8/layout/hList1"/>
    <dgm:cxn modelId="{16FBAEE7-3BAF-494F-B9F0-6BDBF80A47AB}" srcId="{60448AA2-4A7A-408B-8D62-DC2B6645082E}" destId="{658A138A-DC62-4A0C-8BAC-9A72A4E84A9A}" srcOrd="1" destOrd="0" parTransId="{3287B66B-3F6B-4E6F-BC56-519994D3A847}" sibTransId="{4DD4F9FC-D376-407A-877B-04DED7593F6F}"/>
    <dgm:cxn modelId="{DA83CCD9-B02E-4CE3-B948-3D4B9D2447B0}" type="presOf" srcId="{FBC4D45F-68B8-42F4-A0B5-9263FE73DFA9}" destId="{5BB692F2-35AC-485A-9C83-C3C5360713B4}" srcOrd="0" destOrd="2" presId="urn:microsoft.com/office/officeart/2005/8/layout/hList1"/>
    <dgm:cxn modelId="{F3EB2B82-CD70-4DBF-8E38-83AEBFF8C78C}" type="presOf" srcId="{60448AA2-4A7A-408B-8D62-DC2B6645082E}" destId="{D05121DD-64A5-4323-B73E-D4EFB84A15B5}" srcOrd="0" destOrd="0" presId="urn:microsoft.com/office/officeart/2005/8/layout/hList1"/>
    <dgm:cxn modelId="{9ED9CD8B-126D-4D87-ACDC-3C3F67A9A7A7}" type="presOf" srcId="{28E0F8D4-0C21-44CD-A753-FF867565CFA0}" destId="{5BB692F2-35AC-485A-9C83-C3C5360713B4}" srcOrd="0" destOrd="3" presId="urn:microsoft.com/office/officeart/2005/8/layout/hList1"/>
    <dgm:cxn modelId="{94A6CE31-3331-4C5E-B655-4E506A19915A}" type="presOf" srcId="{47BDF45F-368F-416C-86DD-95A74EEAE23B}" destId="{5BB692F2-35AC-485A-9C83-C3C5360713B4}" srcOrd="0" destOrd="5" presId="urn:microsoft.com/office/officeart/2005/8/layout/hList1"/>
    <dgm:cxn modelId="{3D595C4C-51D9-40A3-A7DA-28A6F6B7AA9F}" type="presOf" srcId="{32E18CF0-5217-4975-A5D4-36EA5564E675}" destId="{5BB692F2-35AC-485A-9C83-C3C5360713B4}" srcOrd="0" destOrd="1" presId="urn:microsoft.com/office/officeart/2005/8/layout/hList1"/>
    <dgm:cxn modelId="{2BF0D787-66E4-4F1C-86E4-EC9DAE931289}" srcId="{60448AA2-4A7A-408B-8D62-DC2B6645082E}" destId="{23183BDC-A731-4EBC-8B8B-D812D4A1C9E8}" srcOrd="2" destOrd="0" parTransId="{A124E1AD-8B31-4308-B498-DF05D569CC25}" sibTransId="{6AB4280F-1EA5-409E-BBEE-F487BB8550B5}"/>
    <dgm:cxn modelId="{1AD5F8D2-C0F8-4CDF-AF65-09E35CAED8A7}" type="presOf" srcId="{658A138A-DC62-4A0C-8BAC-9A72A4E84A9A}" destId="{58F40A3E-A01C-4D23-AD59-1FBE984E6F14}" srcOrd="0" destOrd="1" presId="urn:microsoft.com/office/officeart/2005/8/layout/hList1"/>
    <dgm:cxn modelId="{70B81B39-F876-4DE7-B89A-2966681BBCD2}" type="presOf" srcId="{CD4736EF-1123-46A7-AFD4-B80E00566CE3}" destId="{3406724E-BCB6-43E2-A235-3F27CDAC824B}" srcOrd="0" destOrd="0" presId="urn:microsoft.com/office/officeart/2005/8/layout/hList1"/>
    <dgm:cxn modelId="{70B3D7E2-3A14-498B-902F-811A4A52FF6E}" srcId="{635E79CF-3ACF-4A64-A929-6EB738B74D20}" destId="{41D5DA04-8950-4166-B21E-9CC48CD85EB7}" srcOrd="4" destOrd="0" parTransId="{7BC10EA9-0018-41DD-A41D-A6674C94D5F6}" sibTransId="{57415CD2-DDB9-4706-B99D-27746E2C0D1D}"/>
    <dgm:cxn modelId="{C6D94B0B-E73B-43A8-8244-78024350A990}" srcId="{635E79CF-3ACF-4A64-A929-6EB738B74D20}" destId="{AD2538FC-022C-4D9C-8983-F590848374D2}" srcOrd="0" destOrd="0" parTransId="{14A801FE-3881-44FF-ADDD-DF32D85B19DE}" sibTransId="{4E86756B-0540-490A-8BFF-9A1D8AA6CC28}"/>
    <dgm:cxn modelId="{AA8F4D45-D692-431F-8A8C-00D2631346A4}" type="presOf" srcId="{761AD38D-013B-4CF4-A1B4-B971B86AFEDB}" destId="{5EF26C20-705B-48AA-A611-49B5EDD7D275}" srcOrd="0" destOrd="0" presId="urn:microsoft.com/office/officeart/2005/8/layout/hList1"/>
    <dgm:cxn modelId="{9C046962-2406-4D61-8212-A178315CDC8B}" type="presOf" srcId="{3C54836F-4CC3-4283-91B2-981EE90EFF7D}" destId="{58F40A3E-A01C-4D23-AD59-1FBE984E6F14}" srcOrd="0" destOrd="0" presId="urn:microsoft.com/office/officeart/2005/8/layout/hList1"/>
    <dgm:cxn modelId="{433E444B-ACFE-4BA2-B1E8-9357548C1575}" type="presOf" srcId="{AD2538FC-022C-4D9C-8983-F590848374D2}" destId="{5BB692F2-35AC-485A-9C83-C3C5360713B4}" srcOrd="0" destOrd="0" presId="urn:microsoft.com/office/officeart/2005/8/layout/hList1"/>
    <dgm:cxn modelId="{10D14E6A-DC61-4344-8A14-AB4B7953F0B8}" type="presOf" srcId="{41D5DA04-8950-4166-B21E-9CC48CD85EB7}" destId="{5BB692F2-35AC-485A-9C83-C3C5360713B4}" srcOrd="0" destOrd="4" presId="urn:microsoft.com/office/officeart/2005/8/layout/hList1"/>
    <dgm:cxn modelId="{2436BC07-B2D7-41F9-8831-76D6C0B12CA6}" type="presOf" srcId="{D6F79E86-12EF-47CE-AAD8-DE2E6802BDE7}" destId="{174FDD76-4F38-4432-93FF-698A09FDDB63}" srcOrd="0" destOrd="0" presId="urn:microsoft.com/office/officeart/2005/8/layout/hList1"/>
    <dgm:cxn modelId="{0AD9B4A4-6E93-4F6F-A950-54BBE7DE249A}" srcId="{635E79CF-3ACF-4A64-A929-6EB738B74D20}" destId="{28E0F8D4-0C21-44CD-A753-FF867565CFA0}" srcOrd="3" destOrd="0" parTransId="{06D13527-2F3E-449C-844A-B54AF72B1E79}" sibTransId="{4DE12FDE-22B8-4421-B9DC-1BDFB397FA6D}"/>
    <dgm:cxn modelId="{C3F166F4-5433-40A5-BDF6-AA13685FF4E9}" type="presOf" srcId="{E3A45CAB-9BD1-4AE4-89AC-E6CFB6E7A976}" destId="{3C3E0C2A-93C1-4687-B852-A2A99F3CE287}" srcOrd="0" destOrd="1" presId="urn:microsoft.com/office/officeart/2005/8/layout/hList1"/>
    <dgm:cxn modelId="{C3DA3A4C-7A76-426B-8AEE-8765560F3957}" type="presOf" srcId="{A451A89C-B16A-4012-964D-1B22161B3E62}" destId="{3C3E0C2A-93C1-4687-B852-A2A99F3CE287}" srcOrd="0" destOrd="0" presId="urn:microsoft.com/office/officeart/2005/8/layout/hList1"/>
    <dgm:cxn modelId="{C664E812-2A37-4FC6-A2E7-A879E3885198}" srcId="{635E79CF-3ACF-4A64-A929-6EB738B74D20}" destId="{47BDF45F-368F-416C-86DD-95A74EEAE23B}" srcOrd="5" destOrd="0" parTransId="{74606EE4-F552-4FA2-864D-783AC499A49C}" sibTransId="{FBEAD188-88E9-4BCC-8287-C600217217DF}"/>
    <dgm:cxn modelId="{CE3CD923-FBFB-40F9-A66A-26285C7750AD}" srcId="{60448AA2-4A7A-408B-8D62-DC2B6645082E}" destId="{3C54836F-4CC3-4283-91B2-981EE90EFF7D}" srcOrd="0" destOrd="0" parTransId="{FD72F8CF-A54C-4CFF-B91B-FED34361384C}" sibTransId="{9CE52071-73C8-42B9-9D3E-D20495B6BB37}"/>
    <dgm:cxn modelId="{399BDD7E-F04F-4828-ADEA-9AF8C9FC2AD5}" type="presOf" srcId="{635E79CF-3ACF-4A64-A929-6EB738B74D20}" destId="{614BEF3D-324D-4A2A-A1CB-58AD1B38ED3A}" srcOrd="0" destOrd="0" presId="urn:microsoft.com/office/officeart/2005/8/layout/hList1"/>
    <dgm:cxn modelId="{F73CB22C-0DFD-4F0D-B157-AEA4EB94C8D3}" srcId="{A37D0D95-C774-4E78-91B0-C659009C8180}" destId="{635E79CF-3ACF-4A64-A929-6EB738B74D20}" srcOrd="0" destOrd="0" parTransId="{F1BD518C-D8B6-4B67-91F9-EF902BF8A130}" sibTransId="{5B44C484-2F48-4693-B5DB-694F80559B5F}"/>
    <dgm:cxn modelId="{C9900874-B721-463A-A088-377FBCFD5DDB}" srcId="{635E79CF-3ACF-4A64-A929-6EB738B74D20}" destId="{23888351-CC35-4E85-A9A4-44FA5F38A0DC}" srcOrd="6" destOrd="0" parTransId="{03193698-13A3-4480-9D1E-5DB239E64471}" sibTransId="{33541817-E6DC-47D1-9F49-FC049E5F6BE7}"/>
    <dgm:cxn modelId="{176FF08A-0235-45A6-9E59-E09C912F9DED}" srcId="{A37D0D95-C774-4E78-91B0-C659009C8180}" destId="{CD4736EF-1123-46A7-AFD4-B80E00566CE3}" srcOrd="1" destOrd="0" parTransId="{F8CB989D-60A1-4A63-BAF8-D0F959651F98}" sibTransId="{894A3D6F-CAA0-49B9-85B5-22E196FD908D}"/>
    <dgm:cxn modelId="{BD8A7E13-E127-4BFF-B60E-DA3BD11AAABF}" srcId="{A37D0D95-C774-4E78-91B0-C659009C8180}" destId="{D6F79E86-12EF-47CE-AAD8-DE2E6802BDE7}" srcOrd="2" destOrd="0" parTransId="{7C2ED887-0DAF-4B80-9D66-9AAD372FCDB0}" sibTransId="{C4EB24E9-5992-497A-991E-22EE80851269}"/>
    <dgm:cxn modelId="{46DF316C-AF12-4AC9-9030-B52BBF15ADFA}" srcId="{CD4736EF-1123-46A7-AFD4-B80E00566CE3}" destId="{E3A45CAB-9BD1-4AE4-89AC-E6CFB6E7A976}" srcOrd="1" destOrd="0" parTransId="{437EC2E5-3307-4DAE-B706-64AD8D6C5B36}" sibTransId="{CDF7F0FF-D756-4DBA-AD3A-83B8DD88936E}"/>
    <dgm:cxn modelId="{D9C8C9F3-0B83-4855-B106-895563C42F95}" srcId="{635E79CF-3ACF-4A64-A929-6EB738B74D20}" destId="{FBC4D45F-68B8-42F4-A0B5-9263FE73DFA9}" srcOrd="2" destOrd="0" parTransId="{443C7148-3773-4D77-95B5-ED4E37439843}" sibTransId="{4A60D525-CDB0-4393-BC3A-5F3E23F26F14}"/>
    <dgm:cxn modelId="{9D737B14-3D89-4167-84C3-96CDBAD738B9}" type="presOf" srcId="{43FD3346-B089-4104-8D1E-419CA412110D}" destId="{5EF26C20-705B-48AA-A611-49B5EDD7D275}" srcOrd="0" destOrd="1" presId="urn:microsoft.com/office/officeart/2005/8/layout/hList1"/>
    <dgm:cxn modelId="{4311BE63-2232-47FC-9E39-0A579262E8AB}" srcId="{A37D0D95-C774-4E78-91B0-C659009C8180}" destId="{60448AA2-4A7A-408B-8D62-DC2B6645082E}" srcOrd="3" destOrd="0" parTransId="{52C0EAB7-A1D2-4911-B103-B1C8190E7B85}" sibTransId="{889B90F0-4017-489E-B981-E7FC2B1F9ACE}"/>
    <dgm:cxn modelId="{F766DB9E-87D9-4F53-A449-3E146FD797E6}" srcId="{D6F79E86-12EF-47CE-AAD8-DE2E6802BDE7}" destId="{43FD3346-B089-4104-8D1E-419CA412110D}" srcOrd="1" destOrd="0" parTransId="{4140BD04-3DA5-4F77-A884-9B516B8A6B56}" sibTransId="{FE68D38A-190D-41CC-8669-0248B0CA0929}"/>
    <dgm:cxn modelId="{07BF89E3-9DA8-4EA9-8C6E-D7C8D5D384F8}" type="presOf" srcId="{23888351-CC35-4E85-A9A4-44FA5F38A0DC}" destId="{5BB692F2-35AC-485A-9C83-C3C5360713B4}" srcOrd="0" destOrd="6" presId="urn:microsoft.com/office/officeart/2005/8/layout/hList1"/>
    <dgm:cxn modelId="{8877BA5A-9638-448E-A54A-C475A42F026A}" type="presParOf" srcId="{5FE7FD34-B3CE-47F9-B40A-A02B3971FB8D}" destId="{A30DDFDE-F7E8-4A68-A1B5-43D9F8814F11}" srcOrd="0" destOrd="0" presId="urn:microsoft.com/office/officeart/2005/8/layout/hList1"/>
    <dgm:cxn modelId="{F0FA06D9-A2D4-4BF0-95C8-FF2DDF2179E2}" type="presParOf" srcId="{A30DDFDE-F7E8-4A68-A1B5-43D9F8814F11}" destId="{614BEF3D-324D-4A2A-A1CB-58AD1B38ED3A}" srcOrd="0" destOrd="0" presId="urn:microsoft.com/office/officeart/2005/8/layout/hList1"/>
    <dgm:cxn modelId="{3CB2FB96-8546-498D-85B4-737F26711014}" type="presParOf" srcId="{A30DDFDE-F7E8-4A68-A1B5-43D9F8814F11}" destId="{5BB692F2-35AC-485A-9C83-C3C5360713B4}" srcOrd="1" destOrd="0" presId="urn:microsoft.com/office/officeart/2005/8/layout/hList1"/>
    <dgm:cxn modelId="{5529AA43-01A6-4D72-A5E3-C91D0E16035D}" type="presParOf" srcId="{5FE7FD34-B3CE-47F9-B40A-A02B3971FB8D}" destId="{F58EB914-53E2-42A3-BF08-C13BE18CCB57}" srcOrd="1" destOrd="0" presId="urn:microsoft.com/office/officeart/2005/8/layout/hList1"/>
    <dgm:cxn modelId="{8DD73A51-1C48-496E-ABFB-8C88F322099E}" type="presParOf" srcId="{5FE7FD34-B3CE-47F9-B40A-A02B3971FB8D}" destId="{1AD1C825-7F83-4EB0-B6C0-2CB87716F8C1}" srcOrd="2" destOrd="0" presId="urn:microsoft.com/office/officeart/2005/8/layout/hList1"/>
    <dgm:cxn modelId="{3E356A15-98CC-4631-A052-5971D1AD0C7D}" type="presParOf" srcId="{1AD1C825-7F83-4EB0-B6C0-2CB87716F8C1}" destId="{3406724E-BCB6-43E2-A235-3F27CDAC824B}" srcOrd="0" destOrd="0" presId="urn:microsoft.com/office/officeart/2005/8/layout/hList1"/>
    <dgm:cxn modelId="{0EA0BE55-101B-40D5-BA63-16293F8BA972}" type="presParOf" srcId="{1AD1C825-7F83-4EB0-B6C0-2CB87716F8C1}" destId="{3C3E0C2A-93C1-4687-B852-A2A99F3CE287}" srcOrd="1" destOrd="0" presId="urn:microsoft.com/office/officeart/2005/8/layout/hList1"/>
    <dgm:cxn modelId="{CC6E4ED8-F279-4F30-AC08-C24C9FB38FE7}" type="presParOf" srcId="{5FE7FD34-B3CE-47F9-B40A-A02B3971FB8D}" destId="{9978B4C6-B5BD-400C-A522-C4B3342820C5}" srcOrd="3" destOrd="0" presId="urn:microsoft.com/office/officeart/2005/8/layout/hList1"/>
    <dgm:cxn modelId="{61DC24FD-7553-40F4-9A7C-85F94AC236C5}" type="presParOf" srcId="{5FE7FD34-B3CE-47F9-B40A-A02B3971FB8D}" destId="{CC2EF360-CED8-49AA-8E1B-66E94A4B1D27}" srcOrd="4" destOrd="0" presId="urn:microsoft.com/office/officeart/2005/8/layout/hList1"/>
    <dgm:cxn modelId="{A3B665AE-7227-45C3-B355-A941449C2BD5}" type="presParOf" srcId="{CC2EF360-CED8-49AA-8E1B-66E94A4B1D27}" destId="{174FDD76-4F38-4432-93FF-698A09FDDB63}" srcOrd="0" destOrd="0" presId="urn:microsoft.com/office/officeart/2005/8/layout/hList1"/>
    <dgm:cxn modelId="{60AE65E9-9CAB-418F-BE73-6023DB882A76}" type="presParOf" srcId="{CC2EF360-CED8-49AA-8E1B-66E94A4B1D27}" destId="{5EF26C20-705B-48AA-A611-49B5EDD7D275}" srcOrd="1" destOrd="0" presId="urn:microsoft.com/office/officeart/2005/8/layout/hList1"/>
    <dgm:cxn modelId="{82B2BDD6-E67A-48C8-9270-2D1CAE708CD1}" type="presParOf" srcId="{5FE7FD34-B3CE-47F9-B40A-A02B3971FB8D}" destId="{C98AE421-6A7D-4F5A-A2B7-0833DE0D645E}" srcOrd="5" destOrd="0" presId="urn:microsoft.com/office/officeart/2005/8/layout/hList1"/>
    <dgm:cxn modelId="{DA84AFE8-CACC-4E76-9441-E53237D7E522}" type="presParOf" srcId="{5FE7FD34-B3CE-47F9-B40A-A02B3971FB8D}" destId="{5424A61F-36B6-4A96-9B60-45E5357EFF84}" srcOrd="6" destOrd="0" presId="urn:microsoft.com/office/officeart/2005/8/layout/hList1"/>
    <dgm:cxn modelId="{C6307FF7-5F8F-41F9-AC0A-DF2936FC6E90}" type="presParOf" srcId="{5424A61F-36B6-4A96-9B60-45E5357EFF84}" destId="{D05121DD-64A5-4323-B73E-D4EFB84A15B5}" srcOrd="0" destOrd="0" presId="urn:microsoft.com/office/officeart/2005/8/layout/hList1"/>
    <dgm:cxn modelId="{E82C7B02-67D0-41F8-A008-DC694FB277D2}" type="presParOf" srcId="{5424A61F-36B6-4A96-9B60-45E5357EFF84}" destId="{58F40A3E-A01C-4D23-AD59-1FBE984E6F1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91ED73-F148-4F75-95DD-0C641A102325}">
      <dsp:nvSpPr>
        <dsp:cNvPr id="0" name=""/>
        <dsp:cNvSpPr/>
      </dsp:nvSpPr>
      <dsp:spPr>
        <a:xfrm>
          <a:off x="0" y="258365"/>
          <a:ext cx="3119437" cy="1871662"/>
        </a:xfrm>
        <a:prstGeom prst="rect">
          <a:avLst/>
        </a:prstGeom>
        <a:gradFill rotWithShape="0">
          <a:gsLst>
            <a:gs pos="0">
              <a:schemeClr val="accent2">
                <a:hueOff val="0"/>
                <a:satOff val="0"/>
                <a:lumOff val="0"/>
                <a:alphaOff val="0"/>
                <a:tint val="58000"/>
                <a:satMod val="300000"/>
              </a:schemeClr>
            </a:gs>
            <a:gs pos="100000">
              <a:schemeClr val="accent2">
                <a:hueOff val="0"/>
                <a:satOff val="0"/>
                <a:lumOff val="0"/>
                <a:alphaOff val="0"/>
                <a:tint val="68000"/>
                <a:satMod val="300000"/>
              </a:schemeClr>
            </a:gs>
          </a:gsLst>
          <a:path path="rect">
            <a:fillToRect l="50000" t="50000" r="50000" b="50000"/>
          </a:path>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kern="1200" dirty="0" smtClean="0"/>
            <a:t>Broad and diverse industry with many employment settings and job functions</a:t>
          </a:r>
          <a:endParaRPr lang="en-US" sz="2300" kern="1200" dirty="0"/>
        </a:p>
      </dsp:txBody>
      <dsp:txXfrm>
        <a:off x="0" y="258365"/>
        <a:ext cx="3119437" cy="1871662"/>
      </dsp:txXfrm>
    </dsp:sp>
    <dsp:sp modelId="{283CD362-B716-4E36-9EF0-5244EE66173A}">
      <dsp:nvSpPr>
        <dsp:cNvPr id="0" name=""/>
        <dsp:cNvSpPr/>
      </dsp:nvSpPr>
      <dsp:spPr>
        <a:xfrm>
          <a:off x="3431381" y="258365"/>
          <a:ext cx="3119437" cy="1871662"/>
        </a:xfrm>
        <a:prstGeom prst="rect">
          <a:avLst/>
        </a:prstGeom>
        <a:gradFill rotWithShape="0">
          <a:gsLst>
            <a:gs pos="0">
              <a:schemeClr val="accent3">
                <a:hueOff val="0"/>
                <a:satOff val="0"/>
                <a:lumOff val="0"/>
                <a:alphaOff val="0"/>
                <a:tint val="58000"/>
                <a:satMod val="300000"/>
              </a:schemeClr>
            </a:gs>
            <a:gs pos="100000">
              <a:schemeClr val="accent3">
                <a:hueOff val="0"/>
                <a:satOff val="0"/>
                <a:lumOff val="0"/>
                <a:alphaOff val="0"/>
                <a:tint val="68000"/>
                <a:satMod val="300000"/>
              </a:schemeClr>
            </a:gs>
          </a:gsLst>
          <a:path path="rect">
            <a:fillToRect l="50000" t="50000" r="50000" b="50000"/>
          </a:path>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kern="1200" dirty="0" smtClean="0"/>
            <a:t>Proliferation of programs in a glamour industry leads to intense competition for most popular jobs</a:t>
          </a:r>
          <a:endParaRPr lang="en-US" sz="2300" kern="1200" dirty="0"/>
        </a:p>
      </dsp:txBody>
      <dsp:txXfrm>
        <a:off x="3431381" y="258365"/>
        <a:ext cx="3119437" cy="1871662"/>
      </dsp:txXfrm>
    </dsp:sp>
    <dsp:sp modelId="{5F48B9B8-E9BA-4755-84EE-A956EC74D86C}">
      <dsp:nvSpPr>
        <dsp:cNvPr id="0" name=""/>
        <dsp:cNvSpPr/>
      </dsp:nvSpPr>
      <dsp:spPr>
        <a:xfrm>
          <a:off x="6862762" y="258365"/>
          <a:ext cx="3119437" cy="1871662"/>
        </a:xfrm>
        <a:prstGeom prst="rect">
          <a:avLst/>
        </a:prstGeom>
        <a:gradFill rotWithShape="0">
          <a:gsLst>
            <a:gs pos="0">
              <a:schemeClr val="accent4">
                <a:hueOff val="0"/>
                <a:satOff val="0"/>
                <a:lumOff val="0"/>
                <a:alphaOff val="0"/>
                <a:tint val="58000"/>
                <a:satMod val="300000"/>
              </a:schemeClr>
            </a:gs>
            <a:gs pos="100000">
              <a:schemeClr val="accent4">
                <a:hueOff val="0"/>
                <a:satOff val="0"/>
                <a:lumOff val="0"/>
                <a:alphaOff val="0"/>
                <a:tint val="68000"/>
                <a:satMod val="300000"/>
              </a:schemeClr>
            </a:gs>
          </a:gsLst>
          <a:path path="rect">
            <a:fillToRect l="50000" t="50000" r="50000" b="50000"/>
          </a:path>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kern="1200" dirty="0" smtClean="0"/>
            <a:t>SM students often lack career direction as they are attracted to sport, but not specific disciplines</a:t>
          </a:r>
          <a:endParaRPr lang="en-US" sz="2300" kern="1200" dirty="0"/>
        </a:p>
      </dsp:txBody>
      <dsp:txXfrm>
        <a:off x="6862762" y="258365"/>
        <a:ext cx="3119437" cy="1871662"/>
      </dsp:txXfrm>
    </dsp:sp>
    <dsp:sp modelId="{1F598A2A-98BC-4F98-AD7D-420C2E6C60FA}">
      <dsp:nvSpPr>
        <dsp:cNvPr id="0" name=""/>
        <dsp:cNvSpPr/>
      </dsp:nvSpPr>
      <dsp:spPr>
        <a:xfrm>
          <a:off x="1715690" y="2441971"/>
          <a:ext cx="3119437" cy="1871662"/>
        </a:xfrm>
        <a:prstGeom prst="rect">
          <a:avLst/>
        </a:prstGeom>
        <a:gradFill rotWithShape="0">
          <a:gsLst>
            <a:gs pos="0">
              <a:schemeClr val="accent5">
                <a:hueOff val="0"/>
                <a:satOff val="0"/>
                <a:lumOff val="0"/>
                <a:alphaOff val="0"/>
                <a:tint val="58000"/>
                <a:satMod val="300000"/>
              </a:schemeClr>
            </a:gs>
            <a:gs pos="100000">
              <a:schemeClr val="accent5">
                <a:hueOff val="0"/>
                <a:satOff val="0"/>
                <a:lumOff val="0"/>
                <a:alphaOff val="0"/>
                <a:tint val="68000"/>
                <a:satMod val="300000"/>
              </a:schemeClr>
            </a:gs>
          </a:gsLst>
          <a:path path="rect">
            <a:fillToRect l="50000" t="50000" r="50000" b="50000"/>
          </a:path>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kern="1200" dirty="0" smtClean="0"/>
            <a:t>Unclear whether occupations outside of sport have the same Holland code as jobs in sport</a:t>
          </a:r>
          <a:endParaRPr lang="en-US" sz="2300" kern="1200" dirty="0"/>
        </a:p>
      </dsp:txBody>
      <dsp:txXfrm>
        <a:off x="1715690" y="2441971"/>
        <a:ext cx="3119437" cy="1871662"/>
      </dsp:txXfrm>
    </dsp:sp>
    <dsp:sp modelId="{F3376895-E920-4B3B-A141-FB86D220F48A}">
      <dsp:nvSpPr>
        <dsp:cNvPr id="0" name=""/>
        <dsp:cNvSpPr/>
      </dsp:nvSpPr>
      <dsp:spPr>
        <a:xfrm>
          <a:off x="5147071" y="2441971"/>
          <a:ext cx="3119437" cy="1871662"/>
        </a:xfrm>
        <a:prstGeom prst="rect">
          <a:avLst/>
        </a:prstGeom>
        <a:gradFill rotWithShape="0">
          <a:gsLst>
            <a:gs pos="0">
              <a:schemeClr val="accent6">
                <a:hueOff val="0"/>
                <a:satOff val="0"/>
                <a:lumOff val="0"/>
                <a:alphaOff val="0"/>
                <a:tint val="58000"/>
                <a:satMod val="300000"/>
              </a:schemeClr>
            </a:gs>
            <a:gs pos="100000">
              <a:schemeClr val="accent6">
                <a:hueOff val="0"/>
                <a:satOff val="0"/>
                <a:lumOff val="0"/>
                <a:alphaOff val="0"/>
                <a:tint val="68000"/>
                <a:satMod val="300000"/>
              </a:schemeClr>
            </a:gs>
          </a:gsLst>
          <a:path path="rect">
            <a:fillToRect l="50000" t="50000" r="50000" b="50000"/>
          </a:path>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kern="1200" dirty="0" smtClean="0"/>
            <a:t>New accountability metrics emphasizing outputs instead of inputs</a:t>
          </a:r>
          <a:endParaRPr lang="en-US" sz="2300" kern="1200" dirty="0"/>
        </a:p>
      </dsp:txBody>
      <dsp:txXfrm>
        <a:off x="5147071" y="2441971"/>
        <a:ext cx="3119437" cy="187166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1EA624-397A-4E01-BD80-A7CC1D4500C5}">
      <dsp:nvSpPr>
        <dsp:cNvPr id="0" name=""/>
        <dsp:cNvSpPr/>
      </dsp:nvSpPr>
      <dsp:spPr>
        <a:xfrm>
          <a:off x="0" y="21419"/>
          <a:ext cx="10686571" cy="879840"/>
        </a:xfrm>
        <a:prstGeom prst="roundRect">
          <a:avLst/>
        </a:prstGeom>
        <a:gradFill rotWithShape="0">
          <a:gsLst>
            <a:gs pos="0">
              <a:schemeClr val="accent2">
                <a:hueOff val="0"/>
                <a:satOff val="0"/>
                <a:lumOff val="0"/>
                <a:alphaOff val="0"/>
                <a:shade val="100000"/>
                <a:satMod val="137000"/>
              </a:schemeClr>
            </a:gs>
            <a:gs pos="71000">
              <a:schemeClr val="accent2">
                <a:hueOff val="0"/>
                <a:satOff val="0"/>
                <a:lumOff val="0"/>
                <a:alphaOff val="0"/>
                <a:shade val="98000"/>
                <a:satMod val="137000"/>
              </a:schemeClr>
            </a:gs>
            <a:gs pos="100000">
              <a:schemeClr val="accent2">
                <a:hueOff val="0"/>
                <a:satOff val="0"/>
                <a:lumOff val="0"/>
                <a:alphaOff val="0"/>
                <a:shade val="75000"/>
                <a:satMod val="137000"/>
              </a:schemeClr>
            </a:gs>
          </a:gsLst>
          <a:path path="rect">
            <a:fillToRect l="50000" t="50000" r="50000" b="50000"/>
          </a:path>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Employment in intercollegiate athletics is dominated by the Social environment</a:t>
          </a:r>
          <a:endParaRPr lang="en-US" sz="1800" kern="1200" dirty="0"/>
        </a:p>
      </dsp:txBody>
      <dsp:txXfrm>
        <a:off x="42950" y="64369"/>
        <a:ext cx="10600671" cy="793940"/>
      </dsp:txXfrm>
    </dsp:sp>
    <dsp:sp modelId="{00527EFE-A5A6-40E1-9341-B1BC50596E9F}">
      <dsp:nvSpPr>
        <dsp:cNvPr id="0" name=""/>
        <dsp:cNvSpPr/>
      </dsp:nvSpPr>
      <dsp:spPr>
        <a:xfrm>
          <a:off x="0" y="1036620"/>
          <a:ext cx="10686571" cy="879840"/>
        </a:xfrm>
        <a:prstGeom prst="roundRect">
          <a:avLst/>
        </a:prstGeom>
        <a:gradFill rotWithShape="0">
          <a:gsLst>
            <a:gs pos="0">
              <a:schemeClr val="accent2">
                <a:hueOff val="0"/>
                <a:satOff val="0"/>
                <a:lumOff val="0"/>
                <a:alphaOff val="0"/>
                <a:shade val="100000"/>
                <a:satMod val="137000"/>
              </a:schemeClr>
            </a:gs>
            <a:gs pos="71000">
              <a:schemeClr val="accent2">
                <a:hueOff val="0"/>
                <a:satOff val="0"/>
                <a:lumOff val="0"/>
                <a:alphaOff val="0"/>
                <a:shade val="98000"/>
                <a:satMod val="137000"/>
              </a:schemeClr>
            </a:gs>
            <a:gs pos="100000">
              <a:schemeClr val="accent2">
                <a:hueOff val="0"/>
                <a:satOff val="0"/>
                <a:lumOff val="0"/>
                <a:alphaOff val="0"/>
                <a:shade val="75000"/>
                <a:satMod val="137000"/>
              </a:schemeClr>
            </a:gs>
          </a:gsLst>
          <a:path path="rect">
            <a:fillToRect l="50000" t="50000" r="50000" b="50000"/>
          </a:path>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Social was the top environment for 7occupations, and it rated no worse than 2</a:t>
          </a:r>
          <a:r>
            <a:rPr lang="en-US" sz="1800" kern="1200" baseline="30000" dirty="0" smtClean="0"/>
            <a:t>nd</a:t>
          </a:r>
          <a:r>
            <a:rPr lang="en-US" sz="1800" kern="1200" dirty="0" smtClean="0"/>
            <a:t> for all occupations </a:t>
          </a:r>
          <a:endParaRPr lang="en-US" sz="1800" kern="1200" dirty="0"/>
        </a:p>
      </dsp:txBody>
      <dsp:txXfrm>
        <a:off x="42950" y="1079570"/>
        <a:ext cx="10600671" cy="793940"/>
      </dsp:txXfrm>
    </dsp:sp>
    <dsp:sp modelId="{9C14E3EF-43CB-422E-B263-1F486E25ED84}">
      <dsp:nvSpPr>
        <dsp:cNvPr id="0" name=""/>
        <dsp:cNvSpPr/>
      </dsp:nvSpPr>
      <dsp:spPr>
        <a:xfrm>
          <a:off x="0" y="2051820"/>
          <a:ext cx="10686571" cy="879840"/>
        </a:xfrm>
        <a:prstGeom prst="roundRect">
          <a:avLst/>
        </a:prstGeom>
        <a:gradFill rotWithShape="0">
          <a:gsLst>
            <a:gs pos="0">
              <a:schemeClr val="accent2">
                <a:hueOff val="0"/>
                <a:satOff val="0"/>
                <a:lumOff val="0"/>
                <a:alphaOff val="0"/>
                <a:shade val="100000"/>
                <a:satMod val="137000"/>
              </a:schemeClr>
            </a:gs>
            <a:gs pos="71000">
              <a:schemeClr val="accent2">
                <a:hueOff val="0"/>
                <a:satOff val="0"/>
                <a:lumOff val="0"/>
                <a:alphaOff val="0"/>
                <a:shade val="98000"/>
                <a:satMod val="137000"/>
              </a:schemeClr>
            </a:gs>
            <a:gs pos="100000">
              <a:schemeClr val="accent2">
                <a:hueOff val="0"/>
                <a:satOff val="0"/>
                <a:lumOff val="0"/>
                <a:alphaOff val="0"/>
                <a:shade val="75000"/>
                <a:satMod val="137000"/>
              </a:schemeClr>
            </a:gs>
          </a:gsLst>
          <a:path path="rect">
            <a:fillToRect l="50000" t="50000" r="50000" b="50000"/>
          </a:path>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Five occupations were an exact match to the overall industry profile of SEC, and another five occupations were some combination of SEC</a:t>
          </a:r>
          <a:endParaRPr lang="en-US" sz="1800" kern="1200" dirty="0"/>
        </a:p>
      </dsp:txBody>
      <dsp:txXfrm>
        <a:off x="42950" y="2094770"/>
        <a:ext cx="10600671" cy="793940"/>
      </dsp:txXfrm>
    </dsp:sp>
    <dsp:sp modelId="{E3F727FF-18FE-4339-B63A-DEE3CB36677F}">
      <dsp:nvSpPr>
        <dsp:cNvPr id="0" name=""/>
        <dsp:cNvSpPr/>
      </dsp:nvSpPr>
      <dsp:spPr>
        <a:xfrm>
          <a:off x="0" y="3067020"/>
          <a:ext cx="10686571" cy="879840"/>
        </a:xfrm>
        <a:prstGeom prst="roundRect">
          <a:avLst/>
        </a:prstGeom>
        <a:gradFill rotWithShape="0">
          <a:gsLst>
            <a:gs pos="0">
              <a:schemeClr val="accent2">
                <a:hueOff val="0"/>
                <a:satOff val="0"/>
                <a:lumOff val="0"/>
                <a:alphaOff val="0"/>
                <a:shade val="100000"/>
                <a:satMod val="137000"/>
              </a:schemeClr>
            </a:gs>
            <a:gs pos="71000">
              <a:schemeClr val="accent2">
                <a:hueOff val="0"/>
                <a:satOff val="0"/>
                <a:lumOff val="0"/>
                <a:alphaOff val="0"/>
                <a:shade val="98000"/>
                <a:satMod val="137000"/>
              </a:schemeClr>
            </a:gs>
            <a:gs pos="100000">
              <a:schemeClr val="accent2">
                <a:hueOff val="0"/>
                <a:satOff val="0"/>
                <a:lumOff val="0"/>
                <a:alphaOff val="0"/>
                <a:shade val="75000"/>
                <a:satMod val="137000"/>
              </a:schemeClr>
            </a:gs>
          </a:gsLst>
          <a:path path="rect">
            <a:fillToRect l="50000" t="50000" r="50000" b="50000"/>
          </a:path>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Primary driver of the emphasis on the Social environment may be the role athletic department employees play in helping student-athletes achieve on the field, in the classroom, and in life</a:t>
          </a:r>
          <a:endParaRPr lang="en-US" sz="1800" kern="1200" dirty="0"/>
        </a:p>
      </dsp:txBody>
      <dsp:txXfrm>
        <a:off x="42950" y="3109970"/>
        <a:ext cx="10600671" cy="793940"/>
      </dsp:txXfrm>
    </dsp:sp>
    <dsp:sp modelId="{79E73151-AE73-4E60-A737-FC05D5A26EF7}">
      <dsp:nvSpPr>
        <dsp:cNvPr id="0" name=""/>
        <dsp:cNvSpPr/>
      </dsp:nvSpPr>
      <dsp:spPr>
        <a:xfrm>
          <a:off x="0" y="4082220"/>
          <a:ext cx="10686571" cy="879840"/>
        </a:xfrm>
        <a:prstGeom prst="roundRect">
          <a:avLst/>
        </a:prstGeom>
        <a:gradFill rotWithShape="0">
          <a:gsLst>
            <a:gs pos="0">
              <a:schemeClr val="accent2">
                <a:hueOff val="0"/>
                <a:satOff val="0"/>
                <a:lumOff val="0"/>
                <a:alphaOff val="0"/>
                <a:shade val="100000"/>
                <a:satMod val="137000"/>
              </a:schemeClr>
            </a:gs>
            <a:gs pos="71000">
              <a:schemeClr val="accent2">
                <a:hueOff val="0"/>
                <a:satOff val="0"/>
                <a:lumOff val="0"/>
                <a:alphaOff val="0"/>
                <a:shade val="98000"/>
                <a:satMod val="137000"/>
              </a:schemeClr>
            </a:gs>
            <a:gs pos="100000">
              <a:schemeClr val="accent2">
                <a:hueOff val="0"/>
                <a:satOff val="0"/>
                <a:lumOff val="0"/>
                <a:alphaOff val="0"/>
                <a:shade val="75000"/>
                <a:satMod val="137000"/>
              </a:schemeClr>
            </a:gs>
          </a:gsLst>
          <a:path path="rect">
            <a:fillToRect l="50000" t="50000" r="50000" b="50000"/>
          </a:path>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Employees are either helping student-athletes and coaches perform or they are helping stakeholders engage with the athletic department</a:t>
          </a:r>
          <a:endParaRPr lang="en-US" sz="1800" kern="1200" dirty="0"/>
        </a:p>
      </dsp:txBody>
      <dsp:txXfrm>
        <a:off x="42950" y="4125170"/>
        <a:ext cx="10600671" cy="79394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38E86C-C15C-41C3-B2AA-5C4B5B0E05AB}">
      <dsp:nvSpPr>
        <dsp:cNvPr id="0" name=""/>
        <dsp:cNvSpPr/>
      </dsp:nvSpPr>
      <dsp:spPr>
        <a:xfrm>
          <a:off x="0" y="116009"/>
          <a:ext cx="9982200" cy="1026675"/>
        </a:xfrm>
        <a:prstGeom prst="roundRect">
          <a:avLst/>
        </a:prstGeom>
        <a:gradFill rotWithShape="0">
          <a:gsLst>
            <a:gs pos="0">
              <a:schemeClr val="accent1">
                <a:hueOff val="0"/>
                <a:satOff val="0"/>
                <a:lumOff val="0"/>
                <a:alphaOff val="0"/>
                <a:tint val="58000"/>
                <a:satMod val="300000"/>
              </a:schemeClr>
            </a:gs>
            <a:gs pos="100000">
              <a:schemeClr val="accent1">
                <a:hueOff val="0"/>
                <a:satOff val="0"/>
                <a:lumOff val="0"/>
                <a:alphaOff val="0"/>
                <a:tint val="68000"/>
                <a:satMod val="300000"/>
              </a:schemeClr>
            </a:gs>
          </a:gsLst>
          <a:path path="rect">
            <a:fillToRect l="50000" t="50000" r="50000" b="50000"/>
          </a:path>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smtClean="0"/>
            <a:t>Compare results to this study and O*NET database</a:t>
          </a:r>
          <a:endParaRPr lang="en-US" sz="2700" kern="1200" dirty="0"/>
        </a:p>
      </dsp:txBody>
      <dsp:txXfrm>
        <a:off x="50118" y="166127"/>
        <a:ext cx="9881964" cy="926439"/>
      </dsp:txXfrm>
    </dsp:sp>
    <dsp:sp modelId="{14FCF5F7-EE1F-40E4-929E-4042DB8B57B6}">
      <dsp:nvSpPr>
        <dsp:cNvPr id="0" name=""/>
        <dsp:cNvSpPr/>
      </dsp:nvSpPr>
      <dsp:spPr>
        <a:xfrm>
          <a:off x="0" y="1220445"/>
          <a:ext cx="9982200" cy="1026675"/>
        </a:xfrm>
        <a:prstGeom prst="roundRect">
          <a:avLst/>
        </a:prstGeom>
        <a:gradFill rotWithShape="0">
          <a:gsLst>
            <a:gs pos="0">
              <a:schemeClr val="accent1">
                <a:hueOff val="0"/>
                <a:satOff val="0"/>
                <a:lumOff val="0"/>
                <a:alphaOff val="0"/>
                <a:tint val="58000"/>
                <a:satMod val="300000"/>
              </a:schemeClr>
            </a:gs>
            <a:gs pos="100000">
              <a:schemeClr val="accent1">
                <a:hueOff val="0"/>
                <a:satOff val="0"/>
                <a:lumOff val="0"/>
                <a:alphaOff val="0"/>
                <a:tint val="68000"/>
                <a:satMod val="300000"/>
              </a:schemeClr>
            </a:gs>
          </a:gsLst>
          <a:path path="rect">
            <a:fillToRect l="50000" t="50000" r="50000" b="50000"/>
          </a:path>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Work environment does not have to be completely congruent with a student’s personality to be rewarding</a:t>
          </a:r>
          <a:endParaRPr lang="en-US" sz="2700" kern="1200"/>
        </a:p>
      </dsp:txBody>
      <dsp:txXfrm>
        <a:off x="50118" y="1270563"/>
        <a:ext cx="9881964" cy="926439"/>
      </dsp:txXfrm>
    </dsp:sp>
    <dsp:sp modelId="{A9CB2827-E388-46C9-976C-069A8BA581C1}">
      <dsp:nvSpPr>
        <dsp:cNvPr id="0" name=""/>
        <dsp:cNvSpPr/>
      </dsp:nvSpPr>
      <dsp:spPr>
        <a:xfrm>
          <a:off x="0" y="2324880"/>
          <a:ext cx="9982200" cy="1026675"/>
        </a:xfrm>
        <a:prstGeom prst="roundRect">
          <a:avLst/>
        </a:prstGeom>
        <a:gradFill rotWithShape="0">
          <a:gsLst>
            <a:gs pos="0">
              <a:schemeClr val="accent1">
                <a:hueOff val="0"/>
                <a:satOff val="0"/>
                <a:lumOff val="0"/>
                <a:alphaOff val="0"/>
                <a:tint val="58000"/>
                <a:satMod val="300000"/>
              </a:schemeClr>
            </a:gs>
            <a:gs pos="100000">
              <a:schemeClr val="accent1">
                <a:hueOff val="0"/>
                <a:satOff val="0"/>
                <a:lumOff val="0"/>
                <a:alphaOff val="0"/>
                <a:tint val="68000"/>
                <a:satMod val="300000"/>
              </a:schemeClr>
            </a:gs>
          </a:gsLst>
          <a:path path="rect">
            <a:fillToRect l="50000" t="50000" r="50000" b="50000"/>
          </a:path>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Students should consider all combinations of their three-letter code</a:t>
          </a:r>
          <a:endParaRPr lang="en-US" sz="2700" kern="1200"/>
        </a:p>
      </dsp:txBody>
      <dsp:txXfrm>
        <a:off x="50118" y="2374998"/>
        <a:ext cx="9881964" cy="926439"/>
      </dsp:txXfrm>
    </dsp:sp>
    <dsp:sp modelId="{B62FAFC1-EE6A-42F2-821F-0607721E3AAC}">
      <dsp:nvSpPr>
        <dsp:cNvPr id="0" name=""/>
        <dsp:cNvSpPr/>
      </dsp:nvSpPr>
      <dsp:spPr>
        <a:xfrm>
          <a:off x="0" y="3429315"/>
          <a:ext cx="9982200" cy="1026675"/>
        </a:xfrm>
        <a:prstGeom prst="roundRect">
          <a:avLst/>
        </a:prstGeom>
        <a:gradFill rotWithShape="0">
          <a:gsLst>
            <a:gs pos="0">
              <a:schemeClr val="accent1">
                <a:hueOff val="0"/>
                <a:satOff val="0"/>
                <a:lumOff val="0"/>
                <a:alphaOff val="0"/>
                <a:tint val="58000"/>
                <a:satMod val="300000"/>
              </a:schemeClr>
            </a:gs>
            <a:gs pos="100000">
              <a:schemeClr val="accent1">
                <a:hueOff val="0"/>
                <a:satOff val="0"/>
                <a:lumOff val="0"/>
                <a:alphaOff val="0"/>
                <a:tint val="68000"/>
                <a:satMod val="300000"/>
              </a:schemeClr>
            </a:gs>
          </a:gsLst>
          <a:path path="rect">
            <a:fillToRect l="50000" t="50000" r="50000" b="50000"/>
          </a:path>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Congruence is one of many sources of information that should be considered when matching students to environments</a:t>
          </a:r>
          <a:endParaRPr lang="en-US" sz="2700" kern="1200"/>
        </a:p>
      </dsp:txBody>
      <dsp:txXfrm>
        <a:off x="50118" y="3479433"/>
        <a:ext cx="9881964" cy="92643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951417-FBA6-43A1-81FD-55AF99648066}">
      <dsp:nvSpPr>
        <dsp:cNvPr id="0" name=""/>
        <dsp:cNvSpPr/>
      </dsp:nvSpPr>
      <dsp:spPr>
        <a:xfrm>
          <a:off x="0" y="45900"/>
          <a:ext cx="5478780" cy="444600"/>
        </a:xfrm>
        <a:prstGeom prst="roundRect">
          <a:avLst/>
        </a:prstGeom>
        <a:gradFill rotWithShape="0">
          <a:gsLst>
            <a:gs pos="0">
              <a:schemeClr val="accent1">
                <a:hueOff val="0"/>
                <a:satOff val="0"/>
                <a:lumOff val="0"/>
                <a:alphaOff val="0"/>
                <a:tint val="58000"/>
                <a:satMod val="300000"/>
              </a:schemeClr>
            </a:gs>
            <a:gs pos="100000">
              <a:schemeClr val="accent1">
                <a:hueOff val="0"/>
                <a:satOff val="0"/>
                <a:lumOff val="0"/>
                <a:alphaOff val="0"/>
                <a:tint val="68000"/>
                <a:satMod val="300000"/>
              </a:schemeClr>
            </a:gs>
          </a:gsLst>
          <a:path path="rect">
            <a:fillToRect l="50000" t="50000" r="50000" b="50000"/>
          </a:path>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t>Courses</a:t>
          </a:r>
          <a:endParaRPr lang="en-US" sz="1900" kern="1200" dirty="0"/>
        </a:p>
      </dsp:txBody>
      <dsp:txXfrm>
        <a:off x="21704" y="67604"/>
        <a:ext cx="5435372" cy="401192"/>
      </dsp:txXfrm>
    </dsp:sp>
    <dsp:sp modelId="{05FE2F67-BAD1-4469-9041-806A5095781D}">
      <dsp:nvSpPr>
        <dsp:cNvPr id="0" name=""/>
        <dsp:cNvSpPr/>
      </dsp:nvSpPr>
      <dsp:spPr>
        <a:xfrm>
          <a:off x="0" y="490500"/>
          <a:ext cx="5478780" cy="12192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951"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dirty="0" smtClean="0"/>
            <a:t>Introduction</a:t>
          </a:r>
          <a:endParaRPr lang="en-US" sz="1500" kern="1200" dirty="0"/>
        </a:p>
        <a:p>
          <a:pPr marL="114300" lvl="1" indent="-114300" algn="l" defTabSz="666750" rtl="0">
            <a:lnSpc>
              <a:spcPct val="90000"/>
            </a:lnSpc>
            <a:spcBef>
              <a:spcPct val="0"/>
            </a:spcBef>
            <a:spcAft>
              <a:spcPct val="20000"/>
            </a:spcAft>
            <a:buChar char="••"/>
          </a:pPr>
          <a:r>
            <a:rPr lang="en-US" sz="1500" kern="1200" dirty="0" smtClean="0"/>
            <a:t>Career / Leadership Principles</a:t>
          </a:r>
          <a:endParaRPr lang="en-US" sz="1500" kern="1200" dirty="0"/>
        </a:p>
        <a:p>
          <a:pPr marL="114300" lvl="1" indent="-114300" algn="l" defTabSz="666750" rtl="0">
            <a:lnSpc>
              <a:spcPct val="90000"/>
            </a:lnSpc>
            <a:spcBef>
              <a:spcPct val="0"/>
            </a:spcBef>
            <a:spcAft>
              <a:spcPct val="20000"/>
            </a:spcAft>
            <a:buChar char="••"/>
          </a:pPr>
          <a:r>
            <a:rPr lang="en-US" sz="1500" kern="1200" dirty="0" smtClean="0"/>
            <a:t>Management/HR</a:t>
          </a:r>
          <a:endParaRPr lang="en-US" sz="1500" kern="1200" dirty="0"/>
        </a:p>
        <a:p>
          <a:pPr marL="114300" lvl="1" indent="-114300" algn="l" defTabSz="666750" rtl="0">
            <a:lnSpc>
              <a:spcPct val="90000"/>
            </a:lnSpc>
            <a:spcBef>
              <a:spcPct val="0"/>
            </a:spcBef>
            <a:spcAft>
              <a:spcPct val="20000"/>
            </a:spcAft>
            <a:buChar char="••"/>
          </a:pPr>
          <a:r>
            <a:rPr lang="en-US" sz="1500" kern="1200" dirty="0" smtClean="0"/>
            <a:t>Practicum</a:t>
          </a:r>
          <a:endParaRPr lang="en-US" sz="1500" kern="1200" dirty="0"/>
        </a:p>
        <a:p>
          <a:pPr marL="114300" lvl="1" indent="-114300" algn="l" defTabSz="666750" rtl="0">
            <a:lnSpc>
              <a:spcPct val="90000"/>
            </a:lnSpc>
            <a:spcBef>
              <a:spcPct val="0"/>
            </a:spcBef>
            <a:spcAft>
              <a:spcPct val="20000"/>
            </a:spcAft>
            <a:buChar char="••"/>
          </a:pPr>
          <a:r>
            <a:rPr lang="en-US" sz="1500" kern="1200" smtClean="0"/>
            <a:t>Internship</a:t>
          </a:r>
          <a:endParaRPr lang="en-US" sz="1500" kern="1200"/>
        </a:p>
      </dsp:txBody>
      <dsp:txXfrm>
        <a:off x="0" y="490500"/>
        <a:ext cx="5478780" cy="1219230"/>
      </dsp:txXfrm>
    </dsp:sp>
    <dsp:sp modelId="{C0C5F467-2CC8-42C8-81AB-5E124154021C}">
      <dsp:nvSpPr>
        <dsp:cNvPr id="0" name=""/>
        <dsp:cNvSpPr/>
      </dsp:nvSpPr>
      <dsp:spPr>
        <a:xfrm>
          <a:off x="0" y="1709730"/>
          <a:ext cx="5478780" cy="444600"/>
        </a:xfrm>
        <a:prstGeom prst="roundRect">
          <a:avLst/>
        </a:prstGeom>
        <a:gradFill rotWithShape="0">
          <a:gsLst>
            <a:gs pos="0">
              <a:schemeClr val="accent1">
                <a:hueOff val="0"/>
                <a:satOff val="0"/>
                <a:lumOff val="0"/>
                <a:alphaOff val="0"/>
                <a:tint val="58000"/>
                <a:satMod val="300000"/>
              </a:schemeClr>
            </a:gs>
            <a:gs pos="100000">
              <a:schemeClr val="accent1">
                <a:hueOff val="0"/>
                <a:satOff val="0"/>
                <a:lumOff val="0"/>
                <a:alphaOff val="0"/>
                <a:tint val="68000"/>
                <a:satMod val="300000"/>
              </a:schemeClr>
            </a:gs>
          </a:gsLst>
          <a:path path="rect">
            <a:fillToRect l="50000" t="50000" r="50000" b="50000"/>
          </a:path>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smtClean="0"/>
            <a:t>Other personality, skills, and values assessments</a:t>
          </a:r>
          <a:endParaRPr lang="en-US" sz="1900" kern="1200"/>
        </a:p>
      </dsp:txBody>
      <dsp:txXfrm>
        <a:off x="21704" y="1731434"/>
        <a:ext cx="5435372" cy="401192"/>
      </dsp:txXfrm>
    </dsp:sp>
    <dsp:sp modelId="{D8E2FB1F-DC04-4F1A-B750-42BC50010677}">
      <dsp:nvSpPr>
        <dsp:cNvPr id="0" name=""/>
        <dsp:cNvSpPr/>
      </dsp:nvSpPr>
      <dsp:spPr>
        <a:xfrm>
          <a:off x="0" y="2154330"/>
          <a:ext cx="5478780" cy="983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951"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smtClean="0"/>
            <a:t>Strengths Finder</a:t>
          </a:r>
          <a:endParaRPr lang="en-US" sz="1500" kern="1200"/>
        </a:p>
        <a:p>
          <a:pPr marL="114300" lvl="1" indent="-114300" algn="l" defTabSz="666750" rtl="0">
            <a:lnSpc>
              <a:spcPct val="90000"/>
            </a:lnSpc>
            <a:spcBef>
              <a:spcPct val="0"/>
            </a:spcBef>
            <a:spcAft>
              <a:spcPct val="20000"/>
            </a:spcAft>
            <a:buChar char="••"/>
          </a:pPr>
          <a:r>
            <a:rPr lang="en-US" sz="1500" kern="1200" smtClean="0"/>
            <a:t>SIGI values assessment</a:t>
          </a:r>
          <a:endParaRPr lang="en-US" sz="1500" kern="1200"/>
        </a:p>
        <a:p>
          <a:pPr marL="114300" lvl="1" indent="-114300" algn="l" defTabSz="666750" rtl="0">
            <a:lnSpc>
              <a:spcPct val="90000"/>
            </a:lnSpc>
            <a:spcBef>
              <a:spcPct val="0"/>
            </a:spcBef>
            <a:spcAft>
              <a:spcPct val="20000"/>
            </a:spcAft>
            <a:buChar char="••"/>
          </a:pPr>
          <a:r>
            <a:rPr lang="en-US" sz="1500" kern="1200" smtClean="0"/>
            <a:t>Myers-Briggsmyers </a:t>
          </a:r>
          <a:endParaRPr lang="en-US" sz="1500" kern="1200"/>
        </a:p>
        <a:p>
          <a:pPr marL="114300" lvl="1" indent="-114300" algn="l" defTabSz="666750" rtl="0">
            <a:lnSpc>
              <a:spcPct val="90000"/>
            </a:lnSpc>
            <a:spcBef>
              <a:spcPct val="0"/>
            </a:spcBef>
            <a:spcAft>
              <a:spcPct val="20000"/>
            </a:spcAft>
            <a:buChar char="••"/>
          </a:pPr>
          <a:r>
            <a:rPr lang="en-US" sz="1500" kern="1200" smtClean="0"/>
            <a:t>Big Five Personality Test</a:t>
          </a:r>
          <a:endParaRPr lang="en-US" sz="1500" kern="1200"/>
        </a:p>
      </dsp:txBody>
      <dsp:txXfrm>
        <a:off x="0" y="2154330"/>
        <a:ext cx="5478780" cy="983250"/>
      </dsp:txXfrm>
    </dsp:sp>
    <dsp:sp modelId="{BCA6A0B1-251A-4639-B351-F95D942C9D73}">
      <dsp:nvSpPr>
        <dsp:cNvPr id="0" name=""/>
        <dsp:cNvSpPr/>
      </dsp:nvSpPr>
      <dsp:spPr>
        <a:xfrm>
          <a:off x="0" y="3137580"/>
          <a:ext cx="5478780" cy="444600"/>
        </a:xfrm>
        <a:prstGeom prst="roundRect">
          <a:avLst/>
        </a:prstGeom>
        <a:gradFill rotWithShape="0">
          <a:gsLst>
            <a:gs pos="0">
              <a:schemeClr val="accent1">
                <a:hueOff val="0"/>
                <a:satOff val="0"/>
                <a:lumOff val="0"/>
                <a:alphaOff val="0"/>
                <a:tint val="58000"/>
                <a:satMod val="300000"/>
              </a:schemeClr>
            </a:gs>
            <a:gs pos="100000">
              <a:schemeClr val="accent1">
                <a:hueOff val="0"/>
                <a:satOff val="0"/>
                <a:lumOff val="0"/>
                <a:alphaOff val="0"/>
                <a:tint val="68000"/>
                <a:satMod val="300000"/>
              </a:schemeClr>
            </a:gs>
          </a:gsLst>
          <a:path path="rect">
            <a:fillToRect l="50000" t="50000" r="50000" b="50000"/>
          </a:path>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smtClean="0"/>
            <a:t>Assignments </a:t>
          </a:r>
          <a:endParaRPr lang="en-US" sz="1900" kern="1200"/>
        </a:p>
      </dsp:txBody>
      <dsp:txXfrm>
        <a:off x="21704" y="3159284"/>
        <a:ext cx="5435372" cy="401192"/>
      </dsp:txXfrm>
    </dsp:sp>
    <dsp:sp modelId="{D0DCC5DB-0F7E-4DC4-8DA5-BECA8AFD964A}">
      <dsp:nvSpPr>
        <dsp:cNvPr id="0" name=""/>
        <dsp:cNvSpPr/>
      </dsp:nvSpPr>
      <dsp:spPr>
        <a:xfrm>
          <a:off x="0" y="3582180"/>
          <a:ext cx="5478780" cy="943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951"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smtClean="0"/>
            <a:t>Reflections on required field experiences</a:t>
          </a:r>
          <a:endParaRPr lang="en-US" sz="1500" kern="1200"/>
        </a:p>
        <a:p>
          <a:pPr marL="114300" lvl="1" indent="-114300" algn="l" defTabSz="666750" rtl="0">
            <a:lnSpc>
              <a:spcPct val="90000"/>
            </a:lnSpc>
            <a:spcBef>
              <a:spcPct val="0"/>
            </a:spcBef>
            <a:spcAft>
              <a:spcPct val="20000"/>
            </a:spcAft>
            <a:buChar char="••"/>
          </a:pPr>
          <a:r>
            <a:rPr lang="en-US" sz="1500" kern="1200" smtClean="0"/>
            <a:t>Performance assessments from industry partners and site supervisors</a:t>
          </a:r>
          <a:endParaRPr lang="en-US" sz="1500" kern="1200"/>
        </a:p>
        <a:p>
          <a:pPr marL="114300" lvl="1" indent="-114300" algn="l" defTabSz="666750" rtl="0">
            <a:lnSpc>
              <a:spcPct val="90000"/>
            </a:lnSpc>
            <a:spcBef>
              <a:spcPct val="0"/>
            </a:spcBef>
            <a:spcAft>
              <a:spcPct val="20000"/>
            </a:spcAft>
            <a:buChar char="••"/>
          </a:pPr>
          <a:r>
            <a:rPr lang="en-US" sz="1500" kern="1200" smtClean="0"/>
            <a:t>Electronic portfolio</a:t>
          </a:r>
          <a:endParaRPr lang="en-US" sz="1500" kern="1200"/>
        </a:p>
      </dsp:txBody>
      <dsp:txXfrm>
        <a:off x="0" y="3582180"/>
        <a:ext cx="5478780" cy="94392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36CF12-3716-40EB-920E-45E0F9EBE3D5}">
      <dsp:nvSpPr>
        <dsp:cNvPr id="0" name=""/>
        <dsp:cNvSpPr/>
      </dsp:nvSpPr>
      <dsp:spPr>
        <a:xfrm>
          <a:off x="0" y="179999"/>
          <a:ext cx="4160520" cy="4212000"/>
        </a:xfrm>
        <a:prstGeom prst="roundRect">
          <a:avLst/>
        </a:prstGeom>
        <a:solidFill>
          <a:schemeClr val="accent3">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kern="1200" dirty="0" smtClean="0"/>
            <a:t>Utilization of the Holland code in the context of a broader career planning strategy should be thoughtfully and intentionally implemented across the curriculum. </a:t>
          </a:r>
          <a:endParaRPr lang="en-US" sz="3000" kern="1200" dirty="0"/>
        </a:p>
      </dsp:txBody>
      <dsp:txXfrm>
        <a:off x="203100" y="383099"/>
        <a:ext cx="3754320" cy="380580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5D7A27-BAA2-4E1D-A4D3-7717CDDFF6C8}">
      <dsp:nvSpPr>
        <dsp:cNvPr id="0" name=""/>
        <dsp:cNvSpPr/>
      </dsp:nvSpPr>
      <dsp:spPr>
        <a:xfrm>
          <a:off x="0" y="566640"/>
          <a:ext cx="9982200" cy="561599"/>
        </a:xfrm>
        <a:prstGeom prst="roundRect">
          <a:avLst/>
        </a:prstGeom>
        <a:gradFill rotWithShape="0">
          <a:gsLst>
            <a:gs pos="0">
              <a:schemeClr val="accent2">
                <a:alpha val="90000"/>
                <a:hueOff val="0"/>
                <a:satOff val="0"/>
                <a:lumOff val="0"/>
                <a:alphaOff val="0"/>
                <a:tint val="58000"/>
                <a:satMod val="300000"/>
              </a:schemeClr>
            </a:gs>
            <a:gs pos="100000">
              <a:schemeClr val="accent2">
                <a:alpha val="90000"/>
                <a:hueOff val="0"/>
                <a:satOff val="0"/>
                <a:lumOff val="0"/>
                <a:alphaOff val="0"/>
                <a:tint val="68000"/>
                <a:satMod val="300000"/>
              </a:schemeClr>
            </a:gs>
          </a:gsLst>
          <a:path path="rect">
            <a:fillToRect l="50000" t="50000" r="50000" b="50000"/>
          </a:path>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Recruitment</a:t>
          </a:r>
          <a:endParaRPr lang="en-US" sz="2400" kern="1200"/>
        </a:p>
      </dsp:txBody>
      <dsp:txXfrm>
        <a:off x="27415" y="594055"/>
        <a:ext cx="9927370" cy="506769"/>
      </dsp:txXfrm>
    </dsp:sp>
    <dsp:sp modelId="{3BC36DB3-2A25-43A1-833A-2F700625058C}">
      <dsp:nvSpPr>
        <dsp:cNvPr id="0" name=""/>
        <dsp:cNvSpPr/>
      </dsp:nvSpPr>
      <dsp:spPr>
        <a:xfrm>
          <a:off x="0" y="1128240"/>
          <a:ext cx="9982200"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6935"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en-US" sz="1900" kern="1200" smtClean="0"/>
            <a:t>Accurate marketing materials</a:t>
          </a:r>
          <a:endParaRPr lang="en-US" sz="1900" kern="1200"/>
        </a:p>
      </dsp:txBody>
      <dsp:txXfrm>
        <a:off x="0" y="1128240"/>
        <a:ext cx="9982200" cy="397440"/>
      </dsp:txXfrm>
    </dsp:sp>
    <dsp:sp modelId="{DC84FD4D-14CB-42E8-8744-2113D2AA81B3}">
      <dsp:nvSpPr>
        <dsp:cNvPr id="0" name=""/>
        <dsp:cNvSpPr/>
      </dsp:nvSpPr>
      <dsp:spPr>
        <a:xfrm>
          <a:off x="0" y="1525680"/>
          <a:ext cx="9982200" cy="561599"/>
        </a:xfrm>
        <a:prstGeom prst="roundRect">
          <a:avLst/>
        </a:prstGeom>
        <a:gradFill rotWithShape="0">
          <a:gsLst>
            <a:gs pos="0">
              <a:schemeClr val="accent2">
                <a:alpha val="90000"/>
                <a:hueOff val="0"/>
                <a:satOff val="0"/>
                <a:lumOff val="0"/>
                <a:alphaOff val="-13333"/>
                <a:tint val="58000"/>
                <a:satMod val="300000"/>
              </a:schemeClr>
            </a:gs>
            <a:gs pos="100000">
              <a:schemeClr val="accent2">
                <a:alpha val="90000"/>
                <a:hueOff val="0"/>
                <a:satOff val="0"/>
                <a:lumOff val="0"/>
                <a:alphaOff val="-13333"/>
                <a:tint val="68000"/>
                <a:satMod val="300000"/>
              </a:schemeClr>
            </a:gs>
          </a:gsLst>
          <a:path path="rect">
            <a:fillToRect l="50000" t="50000" r="50000" b="50000"/>
          </a:path>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Transfer Students</a:t>
          </a:r>
          <a:endParaRPr lang="en-US" sz="2400" kern="1200" dirty="0"/>
        </a:p>
      </dsp:txBody>
      <dsp:txXfrm>
        <a:off x="27415" y="1553095"/>
        <a:ext cx="9927370" cy="506769"/>
      </dsp:txXfrm>
    </dsp:sp>
    <dsp:sp modelId="{D03840CB-2CA5-4CD1-A3D7-77625C3FBFD3}">
      <dsp:nvSpPr>
        <dsp:cNvPr id="0" name=""/>
        <dsp:cNvSpPr/>
      </dsp:nvSpPr>
      <dsp:spPr>
        <a:xfrm>
          <a:off x="0" y="2087280"/>
          <a:ext cx="9982200"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6935"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en-US" sz="1900" kern="1200" smtClean="0"/>
            <a:t>What other majors have a similar profile?</a:t>
          </a:r>
          <a:endParaRPr lang="en-US" sz="1900" kern="1200"/>
        </a:p>
      </dsp:txBody>
      <dsp:txXfrm>
        <a:off x="0" y="2087280"/>
        <a:ext cx="9982200" cy="397440"/>
      </dsp:txXfrm>
    </dsp:sp>
    <dsp:sp modelId="{8685D4E4-3EA8-47D7-99A8-028D2A2B1BBB}">
      <dsp:nvSpPr>
        <dsp:cNvPr id="0" name=""/>
        <dsp:cNvSpPr/>
      </dsp:nvSpPr>
      <dsp:spPr>
        <a:xfrm>
          <a:off x="0" y="2484720"/>
          <a:ext cx="9982200" cy="561599"/>
        </a:xfrm>
        <a:prstGeom prst="roundRect">
          <a:avLst/>
        </a:prstGeom>
        <a:gradFill rotWithShape="0">
          <a:gsLst>
            <a:gs pos="0">
              <a:schemeClr val="accent2">
                <a:alpha val="90000"/>
                <a:hueOff val="0"/>
                <a:satOff val="0"/>
                <a:lumOff val="0"/>
                <a:alphaOff val="-26667"/>
                <a:tint val="58000"/>
                <a:satMod val="300000"/>
              </a:schemeClr>
            </a:gs>
            <a:gs pos="100000">
              <a:schemeClr val="accent2">
                <a:alpha val="90000"/>
                <a:hueOff val="0"/>
                <a:satOff val="0"/>
                <a:lumOff val="0"/>
                <a:alphaOff val="-26667"/>
                <a:tint val="68000"/>
                <a:satMod val="300000"/>
              </a:schemeClr>
            </a:gs>
          </a:gsLst>
          <a:path path="rect">
            <a:fillToRect l="50000" t="50000" r="50000" b="50000"/>
          </a:path>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Project Recruitment</a:t>
          </a:r>
          <a:endParaRPr lang="en-US" sz="2400" kern="1200"/>
        </a:p>
      </dsp:txBody>
      <dsp:txXfrm>
        <a:off x="27415" y="2512135"/>
        <a:ext cx="9927370" cy="506769"/>
      </dsp:txXfrm>
    </dsp:sp>
    <dsp:sp modelId="{4D76DBA9-E5CE-4414-9245-5455016F6AF9}">
      <dsp:nvSpPr>
        <dsp:cNvPr id="0" name=""/>
        <dsp:cNvSpPr/>
      </dsp:nvSpPr>
      <dsp:spPr>
        <a:xfrm>
          <a:off x="0" y="3046320"/>
          <a:ext cx="9982200"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6935"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en-US" sz="1900" kern="1200" dirty="0" smtClean="0"/>
            <a:t>Interdisciplinary experiential, service, community-based projects</a:t>
          </a:r>
          <a:endParaRPr lang="en-US" sz="1900" kern="1200" dirty="0"/>
        </a:p>
      </dsp:txBody>
      <dsp:txXfrm>
        <a:off x="0" y="3046320"/>
        <a:ext cx="9982200" cy="397440"/>
      </dsp:txXfrm>
    </dsp:sp>
    <dsp:sp modelId="{EC58A094-AB4B-44D0-972D-7A78A21161A3}">
      <dsp:nvSpPr>
        <dsp:cNvPr id="0" name=""/>
        <dsp:cNvSpPr/>
      </dsp:nvSpPr>
      <dsp:spPr>
        <a:xfrm>
          <a:off x="0" y="3443760"/>
          <a:ext cx="9982200" cy="561599"/>
        </a:xfrm>
        <a:prstGeom prst="roundRect">
          <a:avLst/>
        </a:prstGeom>
        <a:gradFill rotWithShape="0">
          <a:gsLst>
            <a:gs pos="0">
              <a:schemeClr val="accent2">
                <a:alpha val="90000"/>
                <a:hueOff val="0"/>
                <a:satOff val="0"/>
                <a:lumOff val="0"/>
                <a:alphaOff val="-40000"/>
                <a:tint val="58000"/>
                <a:satMod val="300000"/>
              </a:schemeClr>
            </a:gs>
            <a:gs pos="100000">
              <a:schemeClr val="accent2">
                <a:alpha val="90000"/>
                <a:hueOff val="0"/>
                <a:satOff val="0"/>
                <a:lumOff val="0"/>
                <a:alphaOff val="-40000"/>
                <a:tint val="68000"/>
                <a:satMod val="300000"/>
              </a:schemeClr>
            </a:gs>
          </a:gsLst>
          <a:path path="rect">
            <a:fillToRect l="50000" t="50000" r="50000" b="50000"/>
          </a:path>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Leverage the resources available through the University Career Center</a:t>
          </a:r>
          <a:endParaRPr lang="en-US" sz="2400" kern="1200" dirty="0"/>
        </a:p>
      </dsp:txBody>
      <dsp:txXfrm>
        <a:off x="27415" y="3471175"/>
        <a:ext cx="9927370" cy="50676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08E903-E276-4DFC-8285-446639E21F29}">
      <dsp:nvSpPr>
        <dsp:cNvPr id="0" name=""/>
        <dsp:cNvSpPr/>
      </dsp:nvSpPr>
      <dsp:spPr>
        <a:xfrm>
          <a:off x="0" y="158392"/>
          <a:ext cx="9982200" cy="2046330"/>
        </a:xfrm>
        <a:prstGeom prst="roundRect">
          <a:avLst/>
        </a:prstGeom>
        <a:gradFill rotWithShape="0">
          <a:gsLst>
            <a:gs pos="0">
              <a:schemeClr val="accent3">
                <a:hueOff val="0"/>
                <a:satOff val="0"/>
                <a:lumOff val="0"/>
                <a:alphaOff val="0"/>
                <a:shade val="100000"/>
                <a:satMod val="137000"/>
              </a:schemeClr>
            </a:gs>
            <a:gs pos="71000">
              <a:schemeClr val="accent3">
                <a:hueOff val="0"/>
                <a:satOff val="0"/>
                <a:lumOff val="0"/>
                <a:alphaOff val="0"/>
                <a:shade val="98000"/>
                <a:satMod val="137000"/>
              </a:schemeClr>
            </a:gs>
            <a:gs pos="100000">
              <a:schemeClr val="accent3">
                <a:hueOff val="0"/>
                <a:satOff val="0"/>
                <a:lumOff val="0"/>
                <a:alphaOff val="0"/>
                <a:shade val="75000"/>
                <a:satMod val="137000"/>
              </a:schemeClr>
            </a:gs>
          </a:gsLst>
          <a:path path="rect">
            <a:fillToRect l="50000" t="50000" r="50000" b="50000"/>
          </a:path>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1930" tIns="201930" rIns="201930" bIns="201930" numCol="1" spcCol="1270" anchor="ctr" anchorCtr="0">
          <a:noAutofit/>
        </a:bodyPr>
        <a:lstStyle/>
        <a:p>
          <a:pPr lvl="0" algn="l" defTabSz="2355850" rtl="0">
            <a:lnSpc>
              <a:spcPct val="90000"/>
            </a:lnSpc>
            <a:spcBef>
              <a:spcPct val="0"/>
            </a:spcBef>
            <a:spcAft>
              <a:spcPct val="35000"/>
            </a:spcAft>
          </a:pPr>
          <a:r>
            <a:rPr lang="en-US" sz="5300" kern="1200" dirty="0" smtClean="0"/>
            <a:t>Thank you for attending our session!</a:t>
          </a:r>
          <a:endParaRPr lang="en-US" sz="5300" kern="1200" dirty="0"/>
        </a:p>
      </dsp:txBody>
      <dsp:txXfrm>
        <a:off x="99894" y="258286"/>
        <a:ext cx="9782412" cy="1846542"/>
      </dsp:txXfrm>
    </dsp:sp>
    <dsp:sp modelId="{497441F4-590D-48A9-A126-9989DC7B09B0}">
      <dsp:nvSpPr>
        <dsp:cNvPr id="0" name=""/>
        <dsp:cNvSpPr/>
      </dsp:nvSpPr>
      <dsp:spPr>
        <a:xfrm>
          <a:off x="0" y="2367277"/>
          <a:ext cx="9982200" cy="2046330"/>
        </a:xfrm>
        <a:prstGeom prst="roundRect">
          <a:avLst/>
        </a:prstGeom>
        <a:gradFill rotWithShape="0">
          <a:gsLst>
            <a:gs pos="0">
              <a:schemeClr val="accent3">
                <a:hueOff val="0"/>
                <a:satOff val="0"/>
                <a:lumOff val="0"/>
                <a:alphaOff val="0"/>
                <a:shade val="100000"/>
                <a:satMod val="137000"/>
              </a:schemeClr>
            </a:gs>
            <a:gs pos="71000">
              <a:schemeClr val="accent3">
                <a:hueOff val="0"/>
                <a:satOff val="0"/>
                <a:lumOff val="0"/>
                <a:alphaOff val="0"/>
                <a:shade val="98000"/>
                <a:satMod val="137000"/>
              </a:schemeClr>
            </a:gs>
            <a:gs pos="100000">
              <a:schemeClr val="accent3">
                <a:hueOff val="0"/>
                <a:satOff val="0"/>
                <a:lumOff val="0"/>
                <a:alphaOff val="0"/>
                <a:shade val="75000"/>
                <a:satMod val="137000"/>
              </a:schemeClr>
            </a:gs>
          </a:gsLst>
          <a:path path="rect">
            <a:fillToRect l="50000" t="50000" r="50000" b="50000"/>
          </a:path>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1930" tIns="201930" rIns="201930" bIns="201930" numCol="1" spcCol="1270" anchor="ctr" anchorCtr="0">
          <a:noAutofit/>
        </a:bodyPr>
        <a:lstStyle/>
        <a:p>
          <a:pPr lvl="0" algn="l" defTabSz="2355850" rtl="0">
            <a:lnSpc>
              <a:spcPct val="90000"/>
            </a:lnSpc>
            <a:spcBef>
              <a:spcPct val="0"/>
            </a:spcBef>
            <a:spcAft>
              <a:spcPct val="35000"/>
            </a:spcAft>
          </a:pPr>
          <a:r>
            <a:rPr lang="en-US" sz="5300" kern="1200" smtClean="0"/>
            <a:t>What questions can we answer about our presentation?</a:t>
          </a:r>
          <a:endParaRPr lang="en-US" sz="5300" kern="1200"/>
        </a:p>
      </dsp:txBody>
      <dsp:txXfrm>
        <a:off x="99894" y="2467171"/>
        <a:ext cx="9782412" cy="18465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303454-4688-476D-8B8C-0A76ED5CEA78}">
      <dsp:nvSpPr>
        <dsp:cNvPr id="0" name=""/>
        <dsp:cNvSpPr/>
      </dsp:nvSpPr>
      <dsp:spPr>
        <a:xfrm>
          <a:off x="0" y="68399"/>
          <a:ext cx="9982200" cy="2171520"/>
        </a:xfrm>
        <a:prstGeom prst="roundRect">
          <a:avLst/>
        </a:prstGeom>
        <a:solidFill>
          <a:schemeClr val="lt1">
            <a:hueOff val="0"/>
            <a:satOff val="0"/>
            <a:lumOff val="0"/>
            <a:alphaOff val="0"/>
          </a:schemeClr>
        </a:solidFill>
        <a:ln w="48500" cap="flat" cmpd="thickThin" algn="ctr">
          <a:solidFill>
            <a:schemeClr val="accent1">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dirty="0" smtClean="0"/>
            <a:t>Sport management currently lacks a theoretical model upon which faculty members deliver career advice to students regarding which occupational disciplines best fit student needs</a:t>
          </a:r>
          <a:endParaRPr lang="en-US" sz="3200" kern="1200" dirty="0"/>
        </a:p>
      </dsp:txBody>
      <dsp:txXfrm>
        <a:off x="106005" y="174404"/>
        <a:ext cx="9770190" cy="1959510"/>
      </dsp:txXfrm>
    </dsp:sp>
    <dsp:sp modelId="{1A4055E8-03D6-4092-BA09-A326800412A1}">
      <dsp:nvSpPr>
        <dsp:cNvPr id="0" name=""/>
        <dsp:cNvSpPr/>
      </dsp:nvSpPr>
      <dsp:spPr>
        <a:xfrm>
          <a:off x="0" y="2332080"/>
          <a:ext cx="9982200" cy="2171520"/>
        </a:xfrm>
        <a:prstGeom prst="roundRect">
          <a:avLst/>
        </a:prstGeom>
        <a:solidFill>
          <a:schemeClr val="lt1">
            <a:hueOff val="0"/>
            <a:satOff val="0"/>
            <a:lumOff val="0"/>
            <a:alphaOff val="0"/>
          </a:schemeClr>
        </a:solidFill>
        <a:ln w="48500" cap="flat" cmpd="thickThin" algn="ctr">
          <a:solidFill>
            <a:schemeClr val="accent1">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dirty="0" smtClean="0"/>
            <a:t>The lack of a theoretical framework to match students with career tracks is a glaring weakness for students searching for meaningful degree-related employment after graduation</a:t>
          </a:r>
          <a:endParaRPr lang="en-US" sz="3200" kern="1200" dirty="0"/>
        </a:p>
      </dsp:txBody>
      <dsp:txXfrm>
        <a:off x="106005" y="2438085"/>
        <a:ext cx="9770190" cy="19595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35F3C0-5D42-448F-A8DE-04DFB50FCE69}">
      <dsp:nvSpPr>
        <dsp:cNvPr id="0" name=""/>
        <dsp:cNvSpPr/>
      </dsp:nvSpPr>
      <dsp:spPr>
        <a:xfrm>
          <a:off x="0" y="486"/>
          <a:ext cx="9934402" cy="0"/>
        </a:xfrm>
        <a:prstGeom prst="line">
          <a:avLst/>
        </a:prstGeom>
        <a:gradFill rotWithShape="0">
          <a:gsLst>
            <a:gs pos="0">
              <a:schemeClr val="accent1">
                <a:hueOff val="0"/>
                <a:satOff val="0"/>
                <a:lumOff val="0"/>
                <a:alphaOff val="0"/>
                <a:shade val="100000"/>
                <a:satMod val="137000"/>
              </a:schemeClr>
            </a:gs>
            <a:gs pos="71000">
              <a:schemeClr val="accent1">
                <a:hueOff val="0"/>
                <a:satOff val="0"/>
                <a:lumOff val="0"/>
                <a:alphaOff val="0"/>
                <a:shade val="98000"/>
                <a:satMod val="137000"/>
              </a:schemeClr>
            </a:gs>
            <a:gs pos="100000">
              <a:schemeClr val="accent1">
                <a:hueOff val="0"/>
                <a:satOff val="0"/>
                <a:lumOff val="0"/>
                <a:alphaOff val="0"/>
                <a:shade val="75000"/>
                <a:satMod val="137000"/>
              </a:schemeClr>
            </a:gs>
          </a:gsLst>
          <a:path path="rect">
            <a:fillToRect l="50000" t="50000" r="50000" b="50000"/>
          </a:path>
        </a:gradFill>
        <a:ln w="6350" cap="rnd" cmpd="sng" algn="ctr">
          <a:solidFill>
            <a:schemeClr val="accent1">
              <a:hueOff val="0"/>
              <a:satOff val="0"/>
              <a:lumOff val="0"/>
              <a:alphaOff val="0"/>
            </a:schemeClr>
          </a:solidFill>
          <a:prstDash val="solid"/>
        </a:ln>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dsp:spPr>
      <dsp:style>
        <a:lnRef idx="1">
          <a:scrgbClr r="0" g="0" b="0"/>
        </a:lnRef>
        <a:fillRef idx="3">
          <a:scrgbClr r="0" g="0" b="0"/>
        </a:fillRef>
        <a:effectRef idx="3">
          <a:scrgbClr r="0" g="0" b="0"/>
        </a:effectRef>
        <a:fontRef idx="minor">
          <a:schemeClr val="lt1"/>
        </a:fontRef>
      </dsp:style>
    </dsp:sp>
    <dsp:sp modelId="{5780C058-5DC2-4741-B709-633246F061C4}">
      <dsp:nvSpPr>
        <dsp:cNvPr id="0" name=""/>
        <dsp:cNvSpPr/>
      </dsp:nvSpPr>
      <dsp:spPr>
        <a:xfrm>
          <a:off x="0" y="486"/>
          <a:ext cx="9934402" cy="797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en-US" sz="2100" kern="1200" dirty="0" smtClean="0">
              <a:solidFill>
                <a:srgbClr val="002060"/>
              </a:solidFill>
            </a:rPr>
            <a:t>One of the most useful theories for determining an individual’s fit with occupational environments is Holland’s theory of vocational choice</a:t>
          </a:r>
          <a:endParaRPr lang="en-US" sz="2100" kern="1200" dirty="0">
            <a:solidFill>
              <a:srgbClr val="002060"/>
            </a:solidFill>
          </a:endParaRPr>
        </a:p>
      </dsp:txBody>
      <dsp:txXfrm>
        <a:off x="0" y="486"/>
        <a:ext cx="9934402" cy="797041"/>
      </dsp:txXfrm>
    </dsp:sp>
    <dsp:sp modelId="{D0C13CC7-2DD6-4906-AC6A-453A6189ACDD}">
      <dsp:nvSpPr>
        <dsp:cNvPr id="0" name=""/>
        <dsp:cNvSpPr/>
      </dsp:nvSpPr>
      <dsp:spPr>
        <a:xfrm>
          <a:off x="0" y="797528"/>
          <a:ext cx="9934402" cy="0"/>
        </a:xfrm>
        <a:prstGeom prst="line">
          <a:avLst/>
        </a:prstGeom>
        <a:gradFill rotWithShape="0">
          <a:gsLst>
            <a:gs pos="0">
              <a:schemeClr val="accent1">
                <a:hueOff val="0"/>
                <a:satOff val="0"/>
                <a:lumOff val="0"/>
                <a:alphaOff val="0"/>
                <a:shade val="100000"/>
                <a:satMod val="137000"/>
              </a:schemeClr>
            </a:gs>
            <a:gs pos="71000">
              <a:schemeClr val="accent1">
                <a:hueOff val="0"/>
                <a:satOff val="0"/>
                <a:lumOff val="0"/>
                <a:alphaOff val="0"/>
                <a:shade val="98000"/>
                <a:satMod val="137000"/>
              </a:schemeClr>
            </a:gs>
            <a:gs pos="100000">
              <a:schemeClr val="accent1">
                <a:hueOff val="0"/>
                <a:satOff val="0"/>
                <a:lumOff val="0"/>
                <a:alphaOff val="0"/>
                <a:shade val="75000"/>
                <a:satMod val="137000"/>
              </a:schemeClr>
            </a:gs>
          </a:gsLst>
          <a:path path="rect">
            <a:fillToRect l="50000" t="50000" r="50000" b="50000"/>
          </a:path>
        </a:gradFill>
        <a:ln w="6350" cap="rnd" cmpd="sng" algn="ctr">
          <a:solidFill>
            <a:schemeClr val="accent1">
              <a:hueOff val="0"/>
              <a:satOff val="0"/>
              <a:lumOff val="0"/>
              <a:alphaOff val="0"/>
            </a:schemeClr>
          </a:solidFill>
          <a:prstDash val="solid"/>
        </a:ln>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dsp:spPr>
      <dsp:style>
        <a:lnRef idx="1">
          <a:scrgbClr r="0" g="0" b="0"/>
        </a:lnRef>
        <a:fillRef idx="3">
          <a:scrgbClr r="0" g="0" b="0"/>
        </a:fillRef>
        <a:effectRef idx="3">
          <a:scrgbClr r="0" g="0" b="0"/>
        </a:effectRef>
        <a:fontRef idx="minor">
          <a:schemeClr val="lt1"/>
        </a:fontRef>
      </dsp:style>
    </dsp:sp>
    <dsp:sp modelId="{E23283FF-A605-4F79-A3EE-A9EDBD543FE6}">
      <dsp:nvSpPr>
        <dsp:cNvPr id="0" name=""/>
        <dsp:cNvSpPr/>
      </dsp:nvSpPr>
      <dsp:spPr>
        <a:xfrm>
          <a:off x="0" y="797528"/>
          <a:ext cx="9934402" cy="797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en-US" sz="2100" kern="1200" dirty="0" smtClean="0">
              <a:solidFill>
                <a:srgbClr val="002060"/>
              </a:solidFill>
            </a:rPr>
            <a:t>People search for environments that will let them exercise their skills and abilities, express their attitude and values, and take on agreeable problems and roles</a:t>
          </a:r>
          <a:endParaRPr lang="en-US" sz="2100" kern="1200" dirty="0">
            <a:solidFill>
              <a:srgbClr val="002060"/>
            </a:solidFill>
          </a:endParaRPr>
        </a:p>
      </dsp:txBody>
      <dsp:txXfrm>
        <a:off x="0" y="797528"/>
        <a:ext cx="9934402" cy="797041"/>
      </dsp:txXfrm>
    </dsp:sp>
    <dsp:sp modelId="{DB5EEBFC-9885-4D3A-B1D6-1D20C4EDE1C7}">
      <dsp:nvSpPr>
        <dsp:cNvPr id="0" name=""/>
        <dsp:cNvSpPr/>
      </dsp:nvSpPr>
      <dsp:spPr>
        <a:xfrm>
          <a:off x="0" y="1594569"/>
          <a:ext cx="9934402" cy="0"/>
        </a:xfrm>
        <a:prstGeom prst="line">
          <a:avLst/>
        </a:prstGeom>
        <a:gradFill rotWithShape="0">
          <a:gsLst>
            <a:gs pos="0">
              <a:schemeClr val="accent1">
                <a:hueOff val="0"/>
                <a:satOff val="0"/>
                <a:lumOff val="0"/>
                <a:alphaOff val="0"/>
                <a:shade val="100000"/>
                <a:satMod val="137000"/>
              </a:schemeClr>
            </a:gs>
            <a:gs pos="71000">
              <a:schemeClr val="accent1">
                <a:hueOff val="0"/>
                <a:satOff val="0"/>
                <a:lumOff val="0"/>
                <a:alphaOff val="0"/>
                <a:shade val="98000"/>
                <a:satMod val="137000"/>
              </a:schemeClr>
            </a:gs>
            <a:gs pos="100000">
              <a:schemeClr val="accent1">
                <a:hueOff val="0"/>
                <a:satOff val="0"/>
                <a:lumOff val="0"/>
                <a:alphaOff val="0"/>
                <a:shade val="75000"/>
                <a:satMod val="137000"/>
              </a:schemeClr>
            </a:gs>
          </a:gsLst>
          <a:path path="rect">
            <a:fillToRect l="50000" t="50000" r="50000" b="50000"/>
          </a:path>
        </a:gradFill>
        <a:ln w="6350" cap="rnd" cmpd="sng" algn="ctr">
          <a:solidFill>
            <a:schemeClr val="accent1">
              <a:hueOff val="0"/>
              <a:satOff val="0"/>
              <a:lumOff val="0"/>
              <a:alphaOff val="0"/>
            </a:schemeClr>
          </a:solidFill>
          <a:prstDash val="solid"/>
        </a:ln>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dsp:spPr>
      <dsp:style>
        <a:lnRef idx="1">
          <a:scrgbClr r="0" g="0" b="0"/>
        </a:lnRef>
        <a:fillRef idx="3">
          <a:scrgbClr r="0" g="0" b="0"/>
        </a:fillRef>
        <a:effectRef idx="3">
          <a:scrgbClr r="0" g="0" b="0"/>
        </a:effectRef>
        <a:fontRef idx="minor">
          <a:schemeClr val="lt1"/>
        </a:fontRef>
      </dsp:style>
    </dsp:sp>
    <dsp:sp modelId="{6C6DFF73-A0F0-4DD5-A18B-1FEE91287835}">
      <dsp:nvSpPr>
        <dsp:cNvPr id="0" name=""/>
        <dsp:cNvSpPr/>
      </dsp:nvSpPr>
      <dsp:spPr>
        <a:xfrm>
          <a:off x="0" y="1594569"/>
          <a:ext cx="9934402" cy="797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en-US" sz="2100" kern="1200" dirty="0" smtClean="0">
              <a:solidFill>
                <a:srgbClr val="002060"/>
              </a:solidFill>
            </a:rPr>
            <a:t>personality fits = satisfaction &amp; production</a:t>
          </a:r>
          <a:endParaRPr lang="en-US" sz="2100" kern="1200" dirty="0">
            <a:solidFill>
              <a:srgbClr val="002060"/>
            </a:solidFill>
          </a:endParaRPr>
        </a:p>
      </dsp:txBody>
      <dsp:txXfrm>
        <a:off x="0" y="1594569"/>
        <a:ext cx="9934402" cy="797041"/>
      </dsp:txXfrm>
    </dsp:sp>
    <dsp:sp modelId="{5CF759DD-E56F-42C5-8214-90040D985E6A}">
      <dsp:nvSpPr>
        <dsp:cNvPr id="0" name=""/>
        <dsp:cNvSpPr/>
      </dsp:nvSpPr>
      <dsp:spPr>
        <a:xfrm>
          <a:off x="0" y="2391611"/>
          <a:ext cx="9934402" cy="0"/>
        </a:xfrm>
        <a:prstGeom prst="line">
          <a:avLst/>
        </a:prstGeom>
        <a:gradFill rotWithShape="0">
          <a:gsLst>
            <a:gs pos="0">
              <a:schemeClr val="accent1">
                <a:hueOff val="0"/>
                <a:satOff val="0"/>
                <a:lumOff val="0"/>
                <a:alphaOff val="0"/>
                <a:shade val="100000"/>
                <a:satMod val="137000"/>
              </a:schemeClr>
            </a:gs>
            <a:gs pos="71000">
              <a:schemeClr val="accent1">
                <a:hueOff val="0"/>
                <a:satOff val="0"/>
                <a:lumOff val="0"/>
                <a:alphaOff val="0"/>
                <a:shade val="98000"/>
                <a:satMod val="137000"/>
              </a:schemeClr>
            </a:gs>
            <a:gs pos="100000">
              <a:schemeClr val="accent1">
                <a:hueOff val="0"/>
                <a:satOff val="0"/>
                <a:lumOff val="0"/>
                <a:alphaOff val="0"/>
                <a:shade val="75000"/>
                <a:satMod val="137000"/>
              </a:schemeClr>
            </a:gs>
          </a:gsLst>
          <a:path path="rect">
            <a:fillToRect l="50000" t="50000" r="50000" b="50000"/>
          </a:path>
        </a:gradFill>
        <a:ln w="6350" cap="rnd" cmpd="sng" algn="ctr">
          <a:solidFill>
            <a:schemeClr val="accent1">
              <a:hueOff val="0"/>
              <a:satOff val="0"/>
              <a:lumOff val="0"/>
              <a:alphaOff val="0"/>
            </a:schemeClr>
          </a:solidFill>
          <a:prstDash val="solid"/>
        </a:ln>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dsp:spPr>
      <dsp:style>
        <a:lnRef idx="1">
          <a:scrgbClr r="0" g="0" b="0"/>
        </a:lnRef>
        <a:fillRef idx="3">
          <a:scrgbClr r="0" g="0" b="0"/>
        </a:fillRef>
        <a:effectRef idx="3">
          <a:scrgbClr r="0" g="0" b="0"/>
        </a:effectRef>
        <a:fontRef idx="minor">
          <a:schemeClr val="lt1"/>
        </a:fontRef>
      </dsp:style>
    </dsp:sp>
    <dsp:sp modelId="{FDF4DB81-B899-4EC2-B5D1-013C6098C7FA}">
      <dsp:nvSpPr>
        <dsp:cNvPr id="0" name=""/>
        <dsp:cNvSpPr/>
      </dsp:nvSpPr>
      <dsp:spPr>
        <a:xfrm>
          <a:off x="0" y="2391611"/>
          <a:ext cx="9934402" cy="797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en-US" sz="2100" kern="1200" dirty="0" smtClean="0">
              <a:solidFill>
                <a:srgbClr val="002060"/>
              </a:solidFill>
            </a:rPr>
            <a:t>Holland defined six </a:t>
          </a:r>
          <a:r>
            <a:rPr lang="en-US" sz="2100" u="sng" kern="1200" dirty="0" smtClean="0">
              <a:solidFill>
                <a:srgbClr val="002060"/>
              </a:solidFill>
              <a:effectLst>
                <a:outerShdw blurRad="38100" dist="38100" dir="2700000" algn="tl">
                  <a:srgbClr val="000000">
                    <a:alpha val="43137"/>
                  </a:srgbClr>
                </a:outerShdw>
              </a:effectLst>
            </a:rPr>
            <a:t>personality types </a:t>
          </a:r>
          <a:r>
            <a:rPr lang="en-US" sz="2100" kern="1200" dirty="0" smtClean="0">
              <a:solidFill>
                <a:srgbClr val="002060"/>
              </a:solidFill>
            </a:rPr>
            <a:t>that represent characteristic patterns of interest, competencies, and behavior</a:t>
          </a:r>
          <a:endParaRPr lang="en-US" sz="2100" kern="1200" dirty="0">
            <a:solidFill>
              <a:srgbClr val="002060"/>
            </a:solidFill>
          </a:endParaRPr>
        </a:p>
      </dsp:txBody>
      <dsp:txXfrm>
        <a:off x="0" y="2391611"/>
        <a:ext cx="9934402" cy="797041"/>
      </dsp:txXfrm>
    </dsp:sp>
    <dsp:sp modelId="{E396C79B-F2AC-4A62-84DC-20D09C31B504}">
      <dsp:nvSpPr>
        <dsp:cNvPr id="0" name=""/>
        <dsp:cNvSpPr/>
      </dsp:nvSpPr>
      <dsp:spPr>
        <a:xfrm>
          <a:off x="0" y="3188652"/>
          <a:ext cx="9934402" cy="0"/>
        </a:xfrm>
        <a:prstGeom prst="line">
          <a:avLst/>
        </a:prstGeom>
        <a:gradFill rotWithShape="0">
          <a:gsLst>
            <a:gs pos="0">
              <a:schemeClr val="accent1">
                <a:hueOff val="0"/>
                <a:satOff val="0"/>
                <a:lumOff val="0"/>
                <a:alphaOff val="0"/>
                <a:shade val="100000"/>
                <a:satMod val="137000"/>
              </a:schemeClr>
            </a:gs>
            <a:gs pos="71000">
              <a:schemeClr val="accent1">
                <a:hueOff val="0"/>
                <a:satOff val="0"/>
                <a:lumOff val="0"/>
                <a:alphaOff val="0"/>
                <a:shade val="98000"/>
                <a:satMod val="137000"/>
              </a:schemeClr>
            </a:gs>
            <a:gs pos="100000">
              <a:schemeClr val="accent1">
                <a:hueOff val="0"/>
                <a:satOff val="0"/>
                <a:lumOff val="0"/>
                <a:alphaOff val="0"/>
                <a:shade val="75000"/>
                <a:satMod val="137000"/>
              </a:schemeClr>
            </a:gs>
          </a:gsLst>
          <a:path path="rect">
            <a:fillToRect l="50000" t="50000" r="50000" b="50000"/>
          </a:path>
        </a:gradFill>
        <a:ln w="6350" cap="rnd" cmpd="sng" algn="ctr">
          <a:solidFill>
            <a:schemeClr val="accent1">
              <a:hueOff val="0"/>
              <a:satOff val="0"/>
              <a:lumOff val="0"/>
              <a:alphaOff val="0"/>
            </a:schemeClr>
          </a:solidFill>
          <a:prstDash val="solid"/>
        </a:ln>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dsp:spPr>
      <dsp:style>
        <a:lnRef idx="1">
          <a:scrgbClr r="0" g="0" b="0"/>
        </a:lnRef>
        <a:fillRef idx="3">
          <a:scrgbClr r="0" g="0" b="0"/>
        </a:fillRef>
        <a:effectRef idx="3">
          <a:scrgbClr r="0" g="0" b="0"/>
        </a:effectRef>
        <a:fontRef idx="minor">
          <a:schemeClr val="lt1"/>
        </a:fontRef>
      </dsp:style>
    </dsp:sp>
    <dsp:sp modelId="{8BD4A5CF-7B7A-4824-9BED-539FF1DC90EC}">
      <dsp:nvSpPr>
        <dsp:cNvPr id="0" name=""/>
        <dsp:cNvSpPr/>
      </dsp:nvSpPr>
      <dsp:spPr>
        <a:xfrm>
          <a:off x="0" y="3188652"/>
          <a:ext cx="9934402" cy="797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en-US" sz="2100" kern="1200" dirty="0" smtClean="0">
              <a:solidFill>
                <a:srgbClr val="002060"/>
              </a:solidFill>
            </a:rPr>
            <a:t>Holland also defined six parallel </a:t>
          </a:r>
          <a:r>
            <a:rPr lang="en-US" sz="2100" u="sng" kern="1200" dirty="0" smtClean="0">
              <a:solidFill>
                <a:srgbClr val="002060"/>
              </a:solidFill>
              <a:effectLst>
                <a:outerShdw blurRad="38100" dist="38100" dir="2700000" algn="tl">
                  <a:srgbClr val="000000">
                    <a:alpha val="43137"/>
                  </a:srgbClr>
                </a:outerShdw>
              </a:effectLst>
            </a:rPr>
            <a:t>environmental models </a:t>
          </a:r>
          <a:r>
            <a:rPr lang="en-US" sz="2100" kern="1200" dirty="0" smtClean="0">
              <a:solidFill>
                <a:srgbClr val="002060"/>
              </a:solidFill>
            </a:rPr>
            <a:t>that are settings that elicit, develop, and reward the six patterns of interest, competencies, and behaviors</a:t>
          </a:r>
          <a:endParaRPr lang="en-US" sz="2100" kern="1200" dirty="0">
            <a:solidFill>
              <a:srgbClr val="002060"/>
            </a:solidFill>
          </a:endParaRPr>
        </a:p>
      </dsp:txBody>
      <dsp:txXfrm>
        <a:off x="0" y="3188652"/>
        <a:ext cx="9934402" cy="7970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78EFD6-2802-4FEA-859F-18070D0B4C13}">
      <dsp:nvSpPr>
        <dsp:cNvPr id="0" name=""/>
        <dsp:cNvSpPr/>
      </dsp:nvSpPr>
      <dsp:spPr>
        <a:xfrm rot="5400000">
          <a:off x="7952916" y="-3477935"/>
          <a:ext cx="675287" cy="7802880"/>
        </a:xfrm>
        <a:prstGeom prst="round2Same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n-US" sz="1500" kern="1200" dirty="0" smtClean="0"/>
            <a:t>Characterized by systematic use of objects, tools, and machines for practical, concrete activities </a:t>
          </a:r>
          <a:r>
            <a:rPr lang="en-US" sz="1500" kern="1200" dirty="0" smtClean="0">
              <a:solidFill>
                <a:srgbClr val="FF0000"/>
              </a:solidFill>
            </a:rPr>
            <a:t>(Do-</a:t>
          </a:r>
          <a:r>
            <a:rPr lang="en-US" sz="1500" kern="1200" dirty="0" err="1" smtClean="0">
              <a:solidFill>
                <a:srgbClr val="FF0000"/>
              </a:solidFill>
            </a:rPr>
            <a:t>ers</a:t>
          </a:r>
          <a:r>
            <a:rPr lang="en-US" sz="1500" kern="1200" dirty="0" smtClean="0">
              <a:solidFill>
                <a:srgbClr val="FF0000"/>
              </a:solidFill>
            </a:rPr>
            <a:t>)</a:t>
          </a:r>
          <a:endParaRPr lang="en-US" sz="1500" kern="1200" dirty="0">
            <a:solidFill>
              <a:srgbClr val="FF0000"/>
            </a:solidFill>
          </a:endParaRPr>
        </a:p>
      </dsp:txBody>
      <dsp:txXfrm rot="-5400000">
        <a:off x="4389120" y="118826"/>
        <a:ext cx="7769915" cy="609357"/>
      </dsp:txXfrm>
    </dsp:sp>
    <dsp:sp modelId="{9F327B83-B934-4F01-9AE3-F263D4DAAC33}">
      <dsp:nvSpPr>
        <dsp:cNvPr id="0" name=""/>
        <dsp:cNvSpPr/>
      </dsp:nvSpPr>
      <dsp:spPr>
        <a:xfrm>
          <a:off x="0" y="1449"/>
          <a:ext cx="4389120" cy="844109"/>
        </a:xfrm>
        <a:prstGeom prst="roundRect">
          <a:avLst/>
        </a:prstGeom>
        <a:solidFill>
          <a:schemeClr val="accent1">
            <a:hueOff val="0"/>
            <a:satOff val="0"/>
            <a:lumOff val="0"/>
            <a:alphaOff val="0"/>
          </a:schemeClr>
        </a:solidFill>
        <a:ln>
          <a:noFill/>
        </a:ln>
        <a:effectLst>
          <a:outerShdw blurRad="390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rtl="0">
            <a:lnSpc>
              <a:spcPct val="90000"/>
            </a:lnSpc>
            <a:spcBef>
              <a:spcPct val="0"/>
            </a:spcBef>
            <a:spcAft>
              <a:spcPct val="35000"/>
            </a:spcAft>
          </a:pPr>
          <a:r>
            <a:rPr lang="en-US" sz="4400" kern="1200" smtClean="0"/>
            <a:t>Realistic</a:t>
          </a:r>
          <a:endParaRPr lang="en-US" sz="4400" kern="1200"/>
        </a:p>
      </dsp:txBody>
      <dsp:txXfrm>
        <a:off x="41206" y="42655"/>
        <a:ext cx="4306708" cy="761697"/>
      </dsp:txXfrm>
    </dsp:sp>
    <dsp:sp modelId="{DC9D160F-EF52-46A3-B288-74193EA2AEC7}">
      <dsp:nvSpPr>
        <dsp:cNvPr id="0" name=""/>
        <dsp:cNvSpPr/>
      </dsp:nvSpPr>
      <dsp:spPr>
        <a:xfrm rot="5400000">
          <a:off x="7952916" y="-2591620"/>
          <a:ext cx="675287" cy="7802880"/>
        </a:xfrm>
        <a:prstGeom prst="round2Same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n-US" sz="1500" kern="1200" dirty="0" smtClean="0"/>
            <a:t>Characterized by the use of analytical, scientific, and verbal skills that result in problem solving or knowledge creation </a:t>
          </a:r>
          <a:r>
            <a:rPr lang="en-US" sz="1500" kern="1200" dirty="0" smtClean="0">
              <a:solidFill>
                <a:srgbClr val="FF0000"/>
              </a:solidFill>
            </a:rPr>
            <a:t>(Thinkers)</a:t>
          </a:r>
          <a:endParaRPr lang="en-US" sz="1500" kern="1200" dirty="0">
            <a:solidFill>
              <a:srgbClr val="FF0000"/>
            </a:solidFill>
          </a:endParaRPr>
        </a:p>
      </dsp:txBody>
      <dsp:txXfrm rot="-5400000">
        <a:off x="4389120" y="1005141"/>
        <a:ext cx="7769915" cy="609357"/>
      </dsp:txXfrm>
    </dsp:sp>
    <dsp:sp modelId="{56F4CFB6-AFD7-44E6-88FD-37BB523E791B}">
      <dsp:nvSpPr>
        <dsp:cNvPr id="0" name=""/>
        <dsp:cNvSpPr/>
      </dsp:nvSpPr>
      <dsp:spPr>
        <a:xfrm>
          <a:off x="0" y="887764"/>
          <a:ext cx="4389120" cy="844109"/>
        </a:xfrm>
        <a:prstGeom prst="roundRect">
          <a:avLst/>
        </a:prstGeom>
        <a:solidFill>
          <a:schemeClr val="accent1">
            <a:hueOff val="0"/>
            <a:satOff val="0"/>
            <a:lumOff val="0"/>
            <a:alphaOff val="0"/>
          </a:schemeClr>
        </a:solidFill>
        <a:ln>
          <a:noFill/>
        </a:ln>
        <a:effectLst>
          <a:outerShdw blurRad="390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rtl="0">
            <a:lnSpc>
              <a:spcPct val="90000"/>
            </a:lnSpc>
            <a:spcBef>
              <a:spcPct val="0"/>
            </a:spcBef>
            <a:spcAft>
              <a:spcPct val="35000"/>
            </a:spcAft>
          </a:pPr>
          <a:r>
            <a:rPr lang="en-US" sz="4400" kern="1200" smtClean="0"/>
            <a:t>Investigative</a:t>
          </a:r>
          <a:endParaRPr lang="en-US" sz="4400" kern="1200"/>
        </a:p>
      </dsp:txBody>
      <dsp:txXfrm>
        <a:off x="41206" y="928970"/>
        <a:ext cx="4306708" cy="761697"/>
      </dsp:txXfrm>
    </dsp:sp>
    <dsp:sp modelId="{6AE28002-9D78-434F-AA11-5601EBDEB3A7}">
      <dsp:nvSpPr>
        <dsp:cNvPr id="0" name=""/>
        <dsp:cNvSpPr/>
      </dsp:nvSpPr>
      <dsp:spPr>
        <a:xfrm rot="5400000">
          <a:off x="7952916" y="-1705306"/>
          <a:ext cx="675287" cy="7802880"/>
        </a:xfrm>
        <a:prstGeom prst="round2Same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n-US" sz="1500" kern="1200" dirty="0" smtClean="0"/>
            <a:t>Characterized by ambiguous and </a:t>
          </a:r>
          <a:r>
            <a:rPr lang="en-US" sz="1500" kern="1200" dirty="0" err="1" smtClean="0"/>
            <a:t>unsystematized</a:t>
          </a:r>
          <a:r>
            <a:rPr lang="en-US" sz="1500" kern="1200" dirty="0" smtClean="0"/>
            <a:t> competencies to create art forms or products </a:t>
          </a:r>
          <a:r>
            <a:rPr lang="en-US" sz="1500" kern="1200" dirty="0" smtClean="0">
              <a:solidFill>
                <a:srgbClr val="FF0000"/>
              </a:solidFill>
            </a:rPr>
            <a:t>(Creators)</a:t>
          </a:r>
          <a:endParaRPr lang="en-US" sz="1500" kern="1200" dirty="0">
            <a:solidFill>
              <a:srgbClr val="FF0000"/>
            </a:solidFill>
          </a:endParaRPr>
        </a:p>
      </dsp:txBody>
      <dsp:txXfrm rot="-5400000">
        <a:off x="4389120" y="1891455"/>
        <a:ext cx="7769915" cy="609357"/>
      </dsp:txXfrm>
    </dsp:sp>
    <dsp:sp modelId="{870E9072-088E-485F-AB4D-A84F7B75389A}">
      <dsp:nvSpPr>
        <dsp:cNvPr id="0" name=""/>
        <dsp:cNvSpPr/>
      </dsp:nvSpPr>
      <dsp:spPr>
        <a:xfrm>
          <a:off x="0" y="1774079"/>
          <a:ext cx="4389120" cy="844109"/>
        </a:xfrm>
        <a:prstGeom prst="roundRect">
          <a:avLst/>
        </a:prstGeom>
        <a:solidFill>
          <a:schemeClr val="accent1">
            <a:hueOff val="0"/>
            <a:satOff val="0"/>
            <a:lumOff val="0"/>
            <a:alphaOff val="0"/>
          </a:schemeClr>
        </a:solidFill>
        <a:ln>
          <a:noFill/>
        </a:ln>
        <a:effectLst>
          <a:outerShdw blurRad="390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rtl="0">
            <a:lnSpc>
              <a:spcPct val="90000"/>
            </a:lnSpc>
            <a:spcBef>
              <a:spcPct val="0"/>
            </a:spcBef>
            <a:spcAft>
              <a:spcPct val="35000"/>
            </a:spcAft>
          </a:pPr>
          <a:r>
            <a:rPr lang="en-US" sz="4400" kern="1200" smtClean="0"/>
            <a:t>Artistic</a:t>
          </a:r>
          <a:endParaRPr lang="en-US" sz="4400" kern="1200"/>
        </a:p>
      </dsp:txBody>
      <dsp:txXfrm>
        <a:off x="41206" y="1815285"/>
        <a:ext cx="4306708" cy="761697"/>
      </dsp:txXfrm>
    </dsp:sp>
    <dsp:sp modelId="{EC97C0CF-53E6-4637-94EC-00BDD574B3C5}">
      <dsp:nvSpPr>
        <dsp:cNvPr id="0" name=""/>
        <dsp:cNvSpPr/>
      </dsp:nvSpPr>
      <dsp:spPr>
        <a:xfrm rot="5400000">
          <a:off x="7952916" y="-818991"/>
          <a:ext cx="675287" cy="7802880"/>
        </a:xfrm>
        <a:prstGeom prst="round2Same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n-US" sz="1500" kern="1200" dirty="0" smtClean="0"/>
            <a:t>Characterized by social activities and interpersonal skill in order to inform, train, enlighten, or help other people </a:t>
          </a:r>
          <a:r>
            <a:rPr lang="en-US" sz="1500" kern="1200" dirty="0" smtClean="0">
              <a:solidFill>
                <a:srgbClr val="FF0000"/>
              </a:solidFill>
            </a:rPr>
            <a:t>(Helpers)</a:t>
          </a:r>
          <a:endParaRPr lang="en-US" sz="1500" kern="1200" dirty="0">
            <a:solidFill>
              <a:srgbClr val="FF0000"/>
            </a:solidFill>
          </a:endParaRPr>
        </a:p>
      </dsp:txBody>
      <dsp:txXfrm rot="-5400000">
        <a:off x="4389120" y="2777770"/>
        <a:ext cx="7769915" cy="609357"/>
      </dsp:txXfrm>
    </dsp:sp>
    <dsp:sp modelId="{BBADC279-A5E9-4FE9-A087-9CFB6C394B70}">
      <dsp:nvSpPr>
        <dsp:cNvPr id="0" name=""/>
        <dsp:cNvSpPr/>
      </dsp:nvSpPr>
      <dsp:spPr>
        <a:xfrm>
          <a:off x="0" y="2660393"/>
          <a:ext cx="4389120" cy="844109"/>
        </a:xfrm>
        <a:prstGeom prst="roundRect">
          <a:avLst/>
        </a:prstGeom>
        <a:solidFill>
          <a:schemeClr val="accent1">
            <a:hueOff val="0"/>
            <a:satOff val="0"/>
            <a:lumOff val="0"/>
            <a:alphaOff val="0"/>
          </a:schemeClr>
        </a:solidFill>
        <a:ln>
          <a:noFill/>
        </a:ln>
        <a:effectLst>
          <a:outerShdw blurRad="390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rtl="0">
            <a:lnSpc>
              <a:spcPct val="90000"/>
            </a:lnSpc>
            <a:spcBef>
              <a:spcPct val="0"/>
            </a:spcBef>
            <a:spcAft>
              <a:spcPct val="35000"/>
            </a:spcAft>
          </a:pPr>
          <a:r>
            <a:rPr lang="en-US" sz="4400" kern="1200" smtClean="0"/>
            <a:t>Social</a:t>
          </a:r>
          <a:endParaRPr lang="en-US" sz="4400" kern="1200"/>
        </a:p>
      </dsp:txBody>
      <dsp:txXfrm>
        <a:off x="41206" y="2701599"/>
        <a:ext cx="4306708" cy="761697"/>
      </dsp:txXfrm>
    </dsp:sp>
    <dsp:sp modelId="{F1653024-74A4-4B62-AACB-F1846F88DA36}">
      <dsp:nvSpPr>
        <dsp:cNvPr id="0" name=""/>
        <dsp:cNvSpPr/>
      </dsp:nvSpPr>
      <dsp:spPr>
        <a:xfrm rot="5400000">
          <a:off x="7952916" y="67322"/>
          <a:ext cx="675287" cy="7802880"/>
        </a:xfrm>
        <a:prstGeom prst="round2Same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n-US" sz="1500" kern="1200" dirty="0" smtClean="0"/>
            <a:t>Characterized by persuasion and manipulation of people to attain organizational or personal goals </a:t>
          </a:r>
          <a:r>
            <a:rPr lang="en-US" sz="1500" kern="1200" dirty="0" smtClean="0">
              <a:solidFill>
                <a:srgbClr val="FF0000"/>
              </a:solidFill>
            </a:rPr>
            <a:t>(Persuaders)</a:t>
          </a:r>
          <a:endParaRPr lang="en-US" sz="1500" kern="1200" dirty="0">
            <a:solidFill>
              <a:srgbClr val="FF0000"/>
            </a:solidFill>
          </a:endParaRPr>
        </a:p>
      </dsp:txBody>
      <dsp:txXfrm rot="-5400000">
        <a:off x="4389120" y="3664084"/>
        <a:ext cx="7769915" cy="609357"/>
      </dsp:txXfrm>
    </dsp:sp>
    <dsp:sp modelId="{9C9A9296-2766-41B7-97E0-4281C5FE04B7}">
      <dsp:nvSpPr>
        <dsp:cNvPr id="0" name=""/>
        <dsp:cNvSpPr/>
      </dsp:nvSpPr>
      <dsp:spPr>
        <a:xfrm>
          <a:off x="0" y="3546708"/>
          <a:ext cx="4389120" cy="844109"/>
        </a:xfrm>
        <a:prstGeom prst="roundRect">
          <a:avLst/>
        </a:prstGeom>
        <a:solidFill>
          <a:schemeClr val="accent1">
            <a:hueOff val="0"/>
            <a:satOff val="0"/>
            <a:lumOff val="0"/>
            <a:alphaOff val="0"/>
          </a:schemeClr>
        </a:solidFill>
        <a:ln>
          <a:noFill/>
        </a:ln>
        <a:effectLst>
          <a:outerShdw blurRad="390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rtl="0">
            <a:lnSpc>
              <a:spcPct val="90000"/>
            </a:lnSpc>
            <a:spcBef>
              <a:spcPct val="0"/>
            </a:spcBef>
            <a:spcAft>
              <a:spcPct val="35000"/>
            </a:spcAft>
          </a:pPr>
          <a:r>
            <a:rPr lang="en-US" sz="4400" kern="1200" smtClean="0"/>
            <a:t>Enterprising</a:t>
          </a:r>
          <a:endParaRPr lang="en-US" sz="4400" kern="1200"/>
        </a:p>
      </dsp:txBody>
      <dsp:txXfrm>
        <a:off x="41206" y="3587914"/>
        <a:ext cx="4306708" cy="761697"/>
      </dsp:txXfrm>
    </dsp:sp>
    <dsp:sp modelId="{80AC15C0-C21A-4449-ABC9-AF6ED73E220A}">
      <dsp:nvSpPr>
        <dsp:cNvPr id="0" name=""/>
        <dsp:cNvSpPr/>
      </dsp:nvSpPr>
      <dsp:spPr>
        <a:xfrm rot="5400000">
          <a:off x="7952916" y="953637"/>
          <a:ext cx="675287" cy="7802880"/>
        </a:xfrm>
        <a:prstGeom prst="round2Same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n-US" sz="1500" kern="1200" dirty="0" smtClean="0"/>
            <a:t>Characterized by the systematic manipulation of things or numbers in a precise way such as keeping records and organizing data according to prescribed plans </a:t>
          </a:r>
          <a:r>
            <a:rPr lang="en-US" sz="1500" kern="1200" dirty="0" smtClean="0">
              <a:solidFill>
                <a:srgbClr val="FF0000"/>
              </a:solidFill>
            </a:rPr>
            <a:t>(Organizers)</a:t>
          </a:r>
          <a:endParaRPr lang="en-US" sz="1500" kern="1200" dirty="0">
            <a:solidFill>
              <a:srgbClr val="FF0000"/>
            </a:solidFill>
          </a:endParaRPr>
        </a:p>
      </dsp:txBody>
      <dsp:txXfrm rot="-5400000">
        <a:off x="4389120" y="4550399"/>
        <a:ext cx="7769915" cy="609357"/>
      </dsp:txXfrm>
    </dsp:sp>
    <dsp:sp modelId="{38840FCB-9E51-49F3-BF8E-719921142402}">
      <dsp:nvSpPr>
        <dsp:cNvPr id="0" name=""/>
        <dsp:cNvSpPr/>
      </dsp:nvSpPr>
      <dsp:spPr>
        <a:xfrm>
          <a:off x="0" y="4433023"/>
          <a:ext cx="4389120" cy="844109"/>
        </a:xfrm>
        <a:prstGeom prst="roundRect">
          <a:avLst/>
        </a:prstGeom>
        <a:solidFill>
          <a:schemeClr val="accent1">
            <a:hueOff val="0"/>
            <a:satOff val="0"/>
            <a:lumOff val="0"/>
            <a:alphaOff val="0"/>
          </a:schemeClr>
        </a:solidFill>
        <a:ln>
          <a:noFill/>
        </a:ln>
        <a:effectLst>
          <a:outerShdw blurRad="390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rtl="0">
            <a:lnSpc>
              <a:spcPct val="90000"/>
            </a:lnSpc>
            <a:spcBef>
              <a:spcPct val="0"/>
            </a:spcBef>
            <a:spcAft>
              <a:spcPct val="35000"/>
            </a:spcAft>
          </a:pPr>
          <a:r>
            <a:rPr lang="en-US" sz="4400" kern="1200" smtClean="0"/>
            <a:t>Conventional</a:t>
          </a:r>
          <a:endParaRPr lang="en-US" sz="4400" kern="1200"/>
        </a:p>
      </dsp:txBody>
      <dsp:txXfrm>
        <a:off x="41206" y="4474229"/>
        <a:ext cx="4306708" cy="76169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3E844D-F31A-4DDC-A022-D28B870AB583}">
      <dsp:nvSpPr>
        <dsp:cNvPr id="0" name=""/>
        <dsp:cNvSpPr/>
      </dsp:nvSpPr>
      <dsp:spPr>
        <a:xfrm>
          <a:off x="0" y="34117"/>
          <a:ext cx="9982200" cy="2171520"/>
        </a:xfrm>
        <a:prstGeom prst="roundRect">
          <a:avLst/>
        </a:prstGeom>
        <a:gradFill rotWithShape="0">
          <a:gsLst>
            <a:gs pos="0">
              <a:schemeClr val="accent1">
                <a:hueOff val="0"/>
                <a:satOff val="0"/>
                <a:lumOff val="0"/>
                <a:alphaOff val="0"/>
                <a:tint val="58000"/>
                <a:satMod val="300000"/>
              </a:schemeClr>
            </a:gs>
            <a:gs pos="100000">
              <a:schemeClr val="accent1">
                <a:hueOff val="0"/>
                <a:satOff val="0"/>
                <a:lumOff val="0"/>
                <a:alphaOff val="0"/>
                <a:tint val="68000"/>
                <a:satMod val="300000"/>
              </a:schemeClr>
            </a:gs>
          </a:gsLst>
          <a:path path="rect">
            <a:fillToRect l="50000" t="50000" r="50000" b="50000"/>
          </a:path>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dirty="0" smtClean="0"/>
            <a:t>Career counselors help clients match their three-letter Holland code to </a:t>
          </a:r>
          <a:r>
            <a:rPr lang="en-US" sz="3200" i="1" kern="1200" dirty="0" smtClean="0"/>
            <a:t>Dictionary of Holland Occupational Codes </a:t>
          </a:r>
          <a:r>
            <a:rPr lang="en-US" sz="3200" kern="1200" dirty="0" smtClean="0"/>
            <a:t>(DHOC), </a:t>
          </a:r>
          <a:r>
            <a:rPr lang="en-US" sz="3200" i="1" kern="1200" dirty="0" smtClean="0"/>
            <a:t>Occupations Finder </a:t>
          </a:r>
          <a:r>
            <a:rPr lang="en-US" sz="3200" kern="1200" dirty="0" smtClean="0"/>
            <a:t>(OF), and O*NET</a:t>
          </a:r>
          <a:endParaRPr lang="en-US" sz="3200" kern="1200" dirty="0"/>
        </a:p>
      </dsp:txBody>
      <dsp:txXfrm>
        <a:off x="106005" y="140122"/>
        <a:ext cx="9770190" cy="1959510"/>
      </dsp:txXfrm>
    </dsp:sp>
    <dsp:sp modelId="{8D3DBFEA-F4F9-4CD9-8B55-C878266A780A}">
      <dsp:nvSpPr>
        <dsp:cNvPr id="0" name=""/>
        <dsp:cNvSpPr/>
      </dsp:nvSpPr>
      <dsp:spPr>
        <a:xfrm>
          <a:off x="0" y="2297798"/>
          <a:ext cx="9982200" cy="2171520"/>
        </a:xfrm>
        <a:prstGeom prst="roundRect">
          <a:avLst/>
        </a:prstGeom>
        <a:gradFill rotWithShape="0">
          <a:gsLst>
            <a:gs pos="0">
              <a:schemeClr val="accent1">
                <a:hueOff val="0"/>
                <a:satOff val="0"/>
                <a:lumOff val="0"/>
                <a:alphaOff val="0"/>
                <a:tint val="58000"/>
                <a:satMod val="300000"/>
              </a:schemeClr>
            </a:gs>
            <a:gs pos="100000">
              <a:schemeClr val="accent1">
                <a:hueOff val="0"/>
                <a:satOff val="0"/>
                <a:lumOff val="0"/>
                <a:alphaOff val="0"/>
                <a:tint val="68000"/>
                <a:satMod val="300000"/>
              </a:schemeClr>
            </a:gs>
          </a:gsLst>
          <a:path path="rect">
            <a:fillToRect l="50000" t="50000" r="50000" b="50000"/>
          </a:path>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dirty="0" err="1" smtClean="0"/>
            <a:t>Gottfredson</a:t>
          </a:r>
          <a:r>
            <a:rPr lang="en-US" sz="3200" kern="1200" dirty="0" smtClean="0"/>
            <a:t> &amp; Holland (1991) developed the </a:t>
          </a:r>
          <a:r>
            <a:rPr lang="en-US" sz="3200" b="1" kern="1200" dirty="0" smtClean="0"/>
            <a:t>Position Classification Inventory (PCI)</a:t>
          </a:r>
          <a:endParaRPr lang="en-US" sz="3200" kern="1200" dirty="0"/>
        </a:p>
      </dsp:txBody>
      <dsp:txXfrm>
        <a:off x="106005" y="2403803"/>
        <a:ext cx="9770190" cy="1959510"/>
      </dsp:txXfrm>
    </dsp:sp>
    <dsp:sp modelId="{729AEF55-266D-465D-B0AD-A046F7587244}">
      <dsp:nvSpPr>
        <dsp:cNvPr id="0" name=""/>
        <dsp:cNvSpPr/>
      </dsp:nvSpPr>
      <dsp:spPr>
        <a:xfrm>
          <a:off x="0" y="4469318"/>
          <a:ext cx="9982200"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6935" tIns="40640" rIns="227584" bIns="40640" numCol="1" spcCol="1270" anchor="t" anchorCtr="0">
          <a:noAutofit/>
        </a:bodyPr>
        <a:lstStyle/>
        <a:p>
          <a:pPr marL="228600" lvl="1" indent="-228600" algn="l" defTabSz="1111250" rtl="0">
            <a:lnSpc>
              <a:spcPct val="90000"/>
            </a:lnSpc>
            <a:spcBef>
              <a:spcPct val="0"/>
            </a:spcBef>
            <a:spcAft>
              <a:spcPct val="20000"/>
            </a:spcAft>
            <a:buChar char="••"/>
          </a:pPr>
          <a:endParaRPr lang="en-US" sz="2500" kern="1200" dirty="0"/>
        </a:p>
      </dsp:txBody>
      <dsp:txXfrm>
        <a:off x="0" y="4469318"/>
        <a:ext cx="9982200" cy="5299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75BBDE-7F46-4296-897C-7EAD11E0F984}">
      <dsp:nvSpPr>
        <dsp:cNvPr id="0" name=""/>
        <dsp:cNvSpPr/>
      </dsp:nvSpPr>
      <dsp:spPr>
        <a:xfrm>
          <a:off x="0" y="75914"/>
          <a:ext cx="9982200" cy="1421550"/>
        </a:xfrm>
        <a:prstGeom prst="roundRect">
          <a:avLst/>
        </a:prstGeom>
        <a:gradFill rotWithShape="0">
          <a:gsLst>
            <a:gs pos="0">
              <a:schemeClr val="accent1">
                <a:hueOff val="0"/>
                <a:satOff val="0"/>
                <a:lumOff val="0"/>
                <a:alphaOff val="0"/>
                <a:tint val="58000"/>
                <a:satMod val="300000"/>
              </a:schemeClr>
            </a:gs>
            <a:gs pos="100000">
              <a:schemeClr val="accent1">
                <a:hueOff val="0"/>
                <a:satOff val="0"/>
                <a:lumOff val="0"/>
                <a:alphaOff val="0"/>
                <a:tint val="68000"/>
                <a:satMod val="300000"/>
              </a:schemeClr>
            </a:gs>
          </a:gsLst>
          <a:path path="rect">
            <a:fillToRect l="50000" t="50000" r="50000" b="50000"/>
          </a:path>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Determine the Holland RIASEC profiles for occupations within the sport industry by having employees in intercollegiate athletics complete the PCI. </a:t>
          </a:r>
          <a:endParaRPr lang="en-US" sz="2700" kern="1200"/>
        </a:p>
      </dsp:txBody>
      <dsp:txXfrm>
        <a:off x="69394" y="145308"/>
        <a:ext cx="9843412" cy="1282762"/>
      </dsp:txXfrm>
    </dsp:sp>
    <dsp:sp modelId="{6ABD23FE-860D-4A09-B402-97AEBEB712F6}">
      <dsp:nvSpPr>
        <dsp:cNvPr id="0" name=""/>
        <dsp:cNvSpPr/>
      </dsp:nvSpPr>
      <dsp:spPr>
        <a:xfrm>
          <a:off x="0" y="1575224"/>
          <a:ext cx="9982200" cy="1421550"/>
        </a:xfrm>
        <a:prstGeom prst="roundRect">
          <a:avLst/>
        </a:prstGeom>
        <a:gradFill rotWithShape="0">
          <a:gsLst>
            <a:gs pos="0">
              <a:schemeClr val="accent1">
                <a:hueOff val="0"/>
                <a:satOff val="0"/>
                <a:lumOff val="0"/>
                <a:alphaOff val="0"/>
                <a:tint val="58000"/>
                <a:satMod val="300000"/>
              </a:schemeClr>
            </a:gs>
            <a:gs pos="100000">
              <a:schemeClr val="accent1">
                <a:hueOff val="0"/>
                <a:satOff val="0"/>
                <a:lumOff val="0"/>
                <a:alphaOff val="0"/>
                <a:tint val="68000"/>
                <a:satMod val="300000"/>
              </a:schemeClr>
            </a:gs>
          </a:gsLst>
          <a:path path="rect">
            <a:fillToRect l="50000" t="50000" r="50000" b="50000"/>
          </a:path>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Examine the diversity of codes present in various sport industry jobs.</a:t>
          </a:r>
          <a:endParaRPr lang="en-US" sz="2700" kern="1200"/>
        </a:p>
      </dsp:txBody>
      <dsp:txXfrm>
        <a:off x="69394" y="1644618"/>
        <a:ext cx="9843412" cy="1282762"/>
      </dsp:txXfrm>
    </dsp:sp>
    <dsp:sp modelId="{589B2225-9A55-45C8-8D58-C740F8EA78A4}">
      <dsp:nvSpPr>
        <dsp:cNvPr id="0" name=""/>
        <dsp:cNvSpPr/>
      </dsp:nvSpPr>
      <dsp:spPr>
        <a:xfrm>
          <a:off x="0" y="3074535"/>
          <a:ext cx="9982200" cy="1421550"/>
        </a:xfrm>
        <a:prstGeom prst="roundRect">
          <a:avLst/>
        </a:prstGeom>
        <a:gradFill rotWithShape="0">
          <a:gsLst>
            <a:gs pos="0">
              <a:schemeClr val="accent1">
                <a:hueOff val="0"/>
                <a:satOff val="0"/>
                <a:lumOff val="0"/>
                <a:alphaOff val="0"/>
                <a:tint val="58000"/>
                <a:satMod val="300000"/>
              </a:schemeClr>
            </a:gs>
            <a:gs pos="100000">
              <a:schemeClr val="accent1">
                <a:hueOff val="0"/>
                <a:satOff val="0"/>
                <a:lumOff val="0"/>
                <a:alphaOff val="0"/>
                <a:tint val="68000"/>
                <a:satMod val="300000"/>
              </a:schemeClr>
            </a:gs>
          </a:gsLst>
          <a:path path="rect">
            <a:fillToRect l="50000" t="50000" r="50000" b="50000"/>
          </a:path>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Compare the results of this study compare to other published Holland codes in DHOC, OF, and O*NET</a:t>
          </a:r>
          <a:endParaRPr lang="en-US" sz="2700" kern="1200"/>
        </a:p>
      </dsp:txBody>
      <dsp:txXfrm>
        <a:off x="69394" y="3143929"/>
        <a:ext cx="9843412" cy="128276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C9968F-B5DE-4ECA-9EF1-E262227B6A07}">
      <dsp:nvSpPr>
        <dsp:cNvPr id="0" name=""/>
        <dsp:cNvSpPr/>
      </dsp:nvSpPr>
      <dsp:spPr>
        <a:xfrm>
          <a:off x="0" y="219065"/>
          <a:ext cx="9982200" cy="2023734"/>
        </a:xfrm>
        <a:prstGeom prst="roundRect">
          <a:avLst/>
        </a:prstGeom>
        <a:gradFill rotWithShape="0">
          <a:gsLst>
            <a:gs pos="0">
              <a:schemeClr val="accent1">
                <a:hueOff val="0"/>
                <a:satOff val="0"/>
                <a:lumOff val="0"/>
                <a:alphaOff val="0"/>
                <a:tint val="58000"/>
                <a:satMod val="300000"/>
              </a:schemeClr>
            </a:gs>
            <a:gs pos="100000">
              <a:schemeClr val="accent1">
                <a:hueOff val="0"/>
                <a:satOff val="0"/>
                <a:lumOff val="0"/>
                <a:alphaOff val="0"/>
                <a:tint val="68000"/>
                <a:satMod val="300000"/>
              </a:schemeClr>
            </a:gs>
          </a:gsLst>
          <a:path path="rect">
            <a:fillToRect l="50000" t="50000" r="50000" b="50000"/>
          </a:path>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kern="1200" smtClean="0"/>
            <a:t>Establishes how Holland’s theory and administration of the PCI can be applied to distinct occupations within the same industry</a:t>
          </a:r>
          <a:endParaRPr lang="en-US" sz="3000" kern="1200"/>
        </a:p>
      </dsp:txBody>
      <dsp:txXfrm>
        <a:off x="98791" y="317856"/>
        <a:ext cx="9784618" cy="1826152"/>
      </dsp:txXfrm>
    </dsp:sp>
    <dsp:sp modelId="{40E2A94B-4B11-418B-ABD9-B30E8E846E88}">
      <dsp:nvSpPr>
        <dsp:cNvPr id="0" name=""/>
        <dsp:cNvSpPr/>
      </dsp:nvSpPr>
      <dsp:spPr>
        <a:xfrm>
          <a:off x="0" y="2329199"/>
          <a:ext cx="9982200" cy="2023734"/>
        </a:xfrm>
        <a:prstGeom prst="roundRect">
          <a:avLst/>
        </a:prstGeom>
        <a:gradFill rotWithShape="0">
          <a:gsLst>
            <a:gs pos="0">
              <a:schemeClr val="accent1">
                <a:hueOff val="0"/>
                <a:satOff val="0"/>
                <a:lumOff val="0"/>
                <a:alphaOff val="0"/>
                <a:tint val="58000"/>
                <a:satMod val="300000"/>
              </a:schemeClr>
            </a:gs>
            <a:gs pos="100000">
              <a:schemeClr val="accent1">
                <a:hueOff val="0"/>
                <a:satOff val="0"/>
                <a:lumOff val="0"/>
                <a:alphaOff val="0"/>
                <a:tint val="68000"/>
                <a:satMod val="300000"/>
              </a:schemeClr>
            </a:gs>
          </a:gsLst>
          <a:path path="rect">
            <a:fillToRect l="50000" t="50000" r="50000" b="50000"/>
          </a:path>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kern="1200" smtClean="0"/>
            <a:t>Offers a theoretical underpinning for career advising by empirically developing Holland codes for occupations within sport management to supplement occupational information found in O*NET, </a:t>
          </a:r>
          <a:r>
            <a:rPr lang="en-US" sz="3000" i="1" kern="1200" smtClean="0"/>
            <a:t>DHOC</a:t>
          </a:r>
          <a:r>
            <a:rPr lang="en-US" sz="3000" kern="1200" smtClean="0"/>
            <a:t>, and the </a:t>
          </a:r>
          <a:r>
            <a:rPr lang="en-US" sz="3000" i="1" kern="1200" smtClean="0"/>
            <a:t>OF</a:t>
          </a:r>
          <a:r>
            <a:rPr lang="en-US" sz="3000" kern="1200" smtClean="0"/>
            <a:t>. </a:t>
          </a:r>
          <a:endParaRPr lang="en-US" sz="3000" kern="1200"/>
        </a:p>
      </dsp:txBody>
      <dsp:txXfrm>
        <a:off x="98791" y="2427990"/>
        <a:ext cx="9784618" cy="182615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614426-A537-485B-8CC2-A4589F857E2E}">
      <dsp:nvSpPr>
        <dsp:cNvPr id="0" name=""/>
        <dsp:cNvSpPr/>
      </dsp:nvSpPr>
      <dsp:spPr>
        <a:xfrm>
          <a:off x="0" y="410579"/>
          <a:ext cx="9982200" cy="888030"/>
        </a:xfrm>
        <a:prstGeom prst="roundRect">
          <a:avLst/>
        </a:prstGeom>
        <a:gradFill rotWithShape="0">
          <a:gsLst>
            <a:gs pos="0">
              <a:schemeClr val="accent1">
                <a:hueOff val="0"/>
                <a:satOff val="0"/>
                <a:lumOff val="0"/>
                <a:alphaOff val="0"/>
                <a:tint val="58000"/>
                <a:satMod val="300000"/>
              </a:schemeClr>
            </a:gs>
            <a:gs pos="100000">
              <a:schemeClr val="accent1">
                <a:hueOff val="0"/>
                <a:satOff val="0"/>
                <a:lumOff val="0"/>
                <a:alphaOff val="0"/>
                <a:tint val="68000"/>
                <a:satMod val="300000"/>
              </a:schemeClr>
            </a:gs>
          </a:gsLst>
          <a:path path="rect">
            <a:fillToRect l="50000" t="50000" r="50000" b="50000"/>
          </a:path>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The three-letter Holland code for the intercollegiate athletics industry is SEC</a:t>
          </a:r>
          <a:endParaRPr lang="en-US" sz="2300" kern="1200" dirty="0"/>
        </a:p>
      </dsp:txBody>
      <dsp:txXfrm>
        <a:off x="43350" y="453929"/>
        <a:ext cx="9895500" cy="801330"/>
      </dsp:txXfrm>
    </dsp:sp>
    <dsp:sp modelId="{A369A354-36A3-43DC-B40A-C51D60A05F4B}">
      <dsp:nvSpPr>
        <dsp:cNvPr id="0" name=""/>
        <dsp:cNvSpPr/>
      </dsp:nvSpPr>
      <dsp:spPr>
        <a:xfrm>
          <a:off x="0" y="1364849"/>
          <a:ext cx="9982200" cy="888030"/>
        </a:xfrm>
        <a:prstGeom prst="roundRect">
          <a:avLst/>
        </a:prstGeom>
        <a:gradFill rotWithShape="0">
          <a:gsLst>
            <a:gs pos="0">
              <a:schemeClr val="accent1">
                <a:hueOff val="0"/>
                <a:satOff val="0"/>
                <a:lumOff val="0"/>
                <a:alphaOff val="0"/>
                <a:tint val="58000"/>
                <a:satMod val="300000"/>
              </a:schemeClr>
            </a:gs>
            <a:gs pos="100000">
              <a:schemeClr val="accent1">
                <a:hueOff val="0"/>
                <a:satOff val="0"/>
                <a:lumOff val="0"/>
                <a:alphaOff val="0"/>
                <a:tint val="68000"/>
                <a:satMod val="300000"/>
              </a:schemeClr>
            </a:gs>
          </a:gsLst>
          <a:path path="rect">
            <a:fillToRect l="50000" t="50000" r="50000" b="50000"/>
          </a:path>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Examination of occupations makes evident that the field of sport management is too broad and diverse for one Holland environmental code</a:t>
          </a:r>
          <a:endParaRPr lang="en-US" sz="2300" kern="1200" dirty="0"/>
        </a:p>
      </dsp:txBody>
      <dsp:txXfrm>
        <a:off x="43350" y="1408199"/>
        <a:ext cx="9895500" cy="801330"/>
      </dsp:txXfrm>
    </dsp:sp>
    <dsp:sp modelId="{0086650B-1E9A-40EF-99F5-AEE4520A27D0}">
      <dsp:nvSpPr>
        <dsp:cNvPr id="0" name=""/>
        <dsp:cNvSpPr/>
      </dsp:nvSpPr>
      <dsp:spPr>
        <a:xfrm>
          <a:off x="0" y="2319120"/>
          <a:ext cx="9982200" cy="888030"/>
        </a:xfrm>
        <a:prstGeom prst="roundRect">
          <a:avLst/>
        </a:prstGeom>
        <a:gradFill rotWithShape="0">
          <a:gsLst>
            <a:gs pos="0">
              <a:schemeClr val="accent1">
                <a:hueOff val="0"/>
                <a:satOff val="0"/>
                <a:lumOff val="0"/>
                <a:alphaOff val="0"/>
                <a:tint val="58000"/>
                <a:satMod val="300000"/>
              </a:schemeClr>
            </a:gs>
            <a:gs pos="100000">
              <a:schemeClr val="accent1">
                <a:hueOff val="0"/>
                <a:satOff val="0"/>
                <a:lumOff val="0"/>
                <a:alphaOff val="0"/>
                <a:tint val="68000"/>
                <a:satMod val="300000"/>
              </a:schemeClr>
            </a:gs>
          </a:gsLst>
          <a:path path="rect">
            <a:fillToRect l="50000" t="50000" r="50000" b="50000"/>
          </a:path>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Exhibits high consistency with the Social and Enterprising environments adjacent on hexagon</a:t>
          </a:r>
          <a:endParaRPr lang="en-US" sz="2300" kern="1200" dirty="0"/>
        </a:p>
      </dsp:txBody>
      <dsp:txXfrm>
        <a:off x="43350" y="2362470"/>
        <a:ext cx="9895500" cy="801330"/>
      </dsp:txXfrm>
    </dsp:sp>
    <dsp:sp modelId="{47BF3B2A-C7E6-40AC-BC19-47683D3FC21F}">
      <dsp:nvSpPr>
        <dsp:cNvPr id="0" name=""/>
        <dsp:cNvSpPr/>
      </dsp:nvSpPr>
      <dsp:spPr>
        <a:xfrm>
          <a:off x="0" y="3273390"/>
          <a:ext cx="9982200" cy="888030"/>
        </a:xfrm>
        <a:prstGeom prst="roundRect">
          <a:avLst/>
        </a:prstGeom>
        <a:gradFill rotWithShape="0">
          <a:gsLst>
            <a:gs pos="0">
              <a:schemeClr val="accent1">
                <a:hueOff val="0"/>
                <a:satOff val="0"/>
                <a:lumOff val="0"/>
                <a:alphaOff val="0"/>
                <a:tint val="58000"/>
                <a:satMod val="300000"/>
              </a:schemeClr>
            </a:gs>
            <a:gs pos="100000">
              <a:schemeClr val="accent1">
                <a:hueOff val="0"/>
                <a:satOff val="0"/>
                <a:lumOff val="0"/>
                <a:alphaOff val="0"/>
                <a:tint val="68000"/>
                <a:satMod val="300000"/>
              </a:schemeClr>
            </a:gs>
          </a:gsLst>
          <a:path path="rect">
            <a:fillToRect l="50000" t="50000" r="50000" b="50000"/>
          </a:path>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Moderate differentiation as measured by </a:t>
          </a:r>
          <a:r>
            <a:rPr lang="en-US" sz="2300" kern="1200" dirty="0" err="1" smtClean="0"/>
            <a:t>Iachan’s</a:t>
          </a:r>
          <a:r>
            <a:rPr lang="en-US" sz="2300" kern="1200" dirty="0" smtClean="0"/>
            <a:t> Differentiation Index of 1.3</a:t>
          </a:r>
          <a:endParaRPr lang="en-US" sz="2300" kern="1200" dirty="0"/>
        </a:p>
      </dsp:txBody>
      <dsp:txXfrm>
        <a:off x="43350" y="3316740"/>
        <a:ext cx="9895500" cy="80133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4BEF3D-324D-4A2A-A1CB-58AD1B38ED3A}">
      <dsp:nvSpPr>
        <dsp:cNvPr id="0" name=""/>
        <dsp:cNvSpPr/>
      </dsp:nvSpPr>
      <dsp:spPr>
        <a:xfrm>
          <a:off x="3753" y="23670"/>
          <a:ext cx="2256718" cy="604800"/>
        </a:xfrm>
        <a:prstGeom prst="rect">
          <a:avLst/>
        </a:prstGeom>
        <a:gradFill rotWithShape="0">
          <a:gsLst>
            <a:gs pos="0">
              <a:schemeClr val="accent2">
                <a:hueOff val="0"/>
                <a:satOff val="0"/>
                <a:lumOff val="0"/>
                <a:alphaOff val="0"/>
                <a:shade val="100000"/>
                <a:satMod val="137000"/>
              </a:schemeClr>
            </a:gs>
            <a:gs pos="71000">
              <a:schemeClr val="accent2">
                <a:hueOff val="0"/>
                <a:satOff val="0"/>
                <a:lumOff val="0"/>
                <a:alphaOff val="0"/>
                <a:shade val="98000"/>
                <a:satMod val="137000"/>
              </a:schemeClr>
            </a:gs>
            <a:gs pos="100000">
              <a:schemeClr val="accent2">
                <a:hueOff val="0"/>
                <a:satOff val="0"/>
                <a:lumOff val="0"/>
                <a:alphaOff val="0"/>
                <a:shade val="75000"/>
                <a:satMod val="137000"/>
              </a:schemeClr>
            </a:gs>
          </a:gsLst>
          <a:path path="rect">
            <a:fillToRect l="50000" t="50000" r="50000" b="50000"/>
          </a:path>
        </a:gradFill>
        <a:ln w="6350" cap="rnd" cmpd="sng" algn="ctr">
          <a:solidFill>
            <a:schemeClr val="accent2">
              <a:hueOff val="0"/>
              <a:satOff val="0"/>
              <a:lumOff val="0"/>
              <a:alphaOff val="0"/>
            </a:schemeClr>
          </a:solidFill>
          <a:prstDash val="solid"/>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rtl="0">
            <a:lnSpc>
              <a:spcPct val="90000"/>
            </a:lnSpc>
            <a:spcBef>
              <a:spcPct val="0"/>
            </a:spcBef>
            <a:spcAft>
              <a:spcPct val="35000"/>
            </a:spcAft>
          </a:pPr>
          <a:r>
            <a:rPr lang="en-US" sz="2100" kern="1200" smtClean="0"/>
            <a:t>Social</a:t>
          </a:r>
          <a:endParaRPr lang="en-US" sz="2100" kern="1200"/>
        </a:p>
      </dsp:txBody>
      <dsp:txXfrm>
        <a:off x="3753" y="23670"/>
        <a:ext cx="2256718" cy="604800"/>
      </dsp:txXfrm>
    </dsp:sp>
    <dsp:sp modelId="{5BB692F2-35AC-485A-9C83-C3C5360713B4}">
      <dsp:nvSpPr>
        <dsp:cNvPr id="0" name=""/>
        <dsp:cNvSpPr/>
      </dsp:nvSpPr>
      <dsp:spPr>
        <a:xfrm>
          <a:off x="3753" y="628470"/>
          <a:ext cx="2256718" cy="3919860"/>
        </a:xfrm>
        <a:prstGeom prst="rect">
          <a:avLst/>
        </a:prstGeom>
        <a:solidFill>
          <a:schemeClr val="accent2">
            <a:tint val="40000"/>
            <a:alpha val="90000"/>
            <a:hueOff val="0"/>
            <a:satOff val="0"/>
            <a:lumOff val="0"/>
            <a:alphaOff val="0"/>
          </a:schemeClr>
        </a:solidFill>
        <a:ln w="6350" cap="rnd" cmpd="sng" algn="ctr">
          <a:solidFill>
            <a:schemeClr val="accent2">
              <a:tint val="40000"/>
              <a:alpha val="90000"/>
              <a:hueOff val="0"/>
              <a:satOff val="0"/>
              <a:lumOff val="0"/>
              <a:alphaOff val="0"/>
            </a:schemeClr>
          </a:solidFill>
          <a:prstDash val="solid"/>
        </a:ln>
        <a:effectLst>
          <a:outerShdw blurRad="39000" dist="25400" dir="5400000" rotWithShape="0">
            <a:srgbClr val="000000">
              <a:alpha val="38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kern="1200" smtClean="0"/>
            <a:t>Academic advisement</a:t>
          </a:r>
          <a:endParaRPr lang="en-US" sz="2100" kern="1200"/>
        </a:p>
        <a:p>
          <a:pPr marL="228600" lvl="1" indent="-228600" algn="l" defTabSz="933450" rtl="0">
            <a:lnSpc>
              <a:spcPct val="90000"/>
            </a:lnSpc>
            <a:spcBef>
              <a:spcPct val="0"/>
            </a:spcBef>
            <a:spcAft>
              <a:spcPct val="15000"/>
            </a:spcAft>
            <a:buChar char="••"/>
          </a:pPr>
          <a:r>
            <a:rPr lang="en-US" sz="2100" kern="1200" smtClean="0"/>
            <a:t>Development</a:t>
          </a:r>
          <a:endParaRPr lang="en-US" sz="2100" kern="1200"/>
        </a:p>
        <a:p>
          <a:pPr marL="228600" lvl="1" indent="-228600" algn="l" defTabSz="933450" rtl="0">
            <a:lnSpc>
              <a:spcPct val="90000"/>
            </a:lnSpc>
            <a:spcBef>
              <a:spcPct val="0"/>
            </a:spcBef>
            <a:spcAft>
              <a:spcPct val="15000"/>
            </a:spcAft>
            <a:buChar char="••"/>
          </a:pPr>
          <a:r>
            <a:rPr lang="en-US" sz="2100" kern="1200" smtClean="0"/>
            <a:t>Athletic director</a:t>
          </a:r>
          <a:endParaRPr lang="en-US" sz="2100" kern="1200"/>
        </a:p>
        <a:p>
          <a:pPr marL="228600" lvl="1" indent="-228600" algn="l" defTabSz="933450" rtl="0">
            <a:lnSpc>
              <a:spcPct val="90000"/>
            </a:lnSpc>
            <a:spcBef>
              <a:spcPct val="0"/>
            </a:spcBef>
            <a:spcAft>
              <a:spcPct val="15000"/>
            </a:spcAft>
            <a:buChar char="••"/>
          </a:pPr>
          <a:r>
            <a:rPr lang="en-US" sz="2100" kern="1200" smtClean="0"/>
            <a:t>Ticketing/box office</a:t>
          </a:r>
          <a:endParaRPr lang="en-US" sz="2100" kern="1200"/>
        </a:p>
        <a:p>
          <a:pPr marL="228600" lvl="1" indent="-228600" algn="l" defTabSz="933450" rtl="0">
            <a:lnSpc>
              <a:spcPct val="90000"/>
            </a:lnSpc>
            <a:spcBef>
              <a:spcPct val="0"/>
            </a:spcBef>
            <a:spcAft>
              <a:spcPct val="15000"/>
            </a:spcAft>
            <a:buChar char="••"/>
          </a:pPr>
          <a:r>
            <a:rPr lang="en-US" sz="2100" kern="1200" smtClean="0"/>
            <a:t>Athletic trainer</a:t>
          </a:r>
          <a:endParaRPr lang="en-US" sz="2100" kern="1200"/>
        </a:p>
        <a:p>
          <a:pPr marL="228600" lvl="1" indent="-228600" algn="l" defTabSz="933450" rtl="0">
            <a:lnSpc>
              <a:spcPct val="90000"/>
            </a:lnSpc>
            <a:spcBef>
              <a:spcPct val="0"/>
            </a:spcBef>
            <a:spcAft>
              <a:spcPct val="15000"/>
            </a:spcAft>
            <a:buChar char="••"/>
          </a:pPr>
          <a:r>
            <a:rPr lang="en-US" sz="2100" kern="1200" smtClean="0"/>
            <a:t>Sports information</a:t>
          </a:r>
          <a:endParaRPr lang="en-US" sz="2100" kern="1200"/>
        </a:p>
        <a:p>
          <a:pPr marL="228600" lvl="1" indent="-228600" algn="l" defTabSz="933450" rtl="0">
            <a:lnSpc>
              <a:spcPct val="90000"/>
            </a:lnSpc>
            <a:spcBef>
              <a:spcPct val="0"/>
            </a:spcBef>
            <a:spcAft>
              <a:spcPct val="15000"/>
            </a:spcAft>
            <a:buChar char="••"/>
          </a:pPr>
          <a:r>
            <a:rPr lang="en-US" sz="2100" kern="1200" smtClean="0"/>
            <a:t>Team operations</a:t>
          </a:r>
          <a:endParaRPr lang="en-US" sz="2100" kern="1200"/>
        </a:p>
      </dsp:txBody>
      <dsp:txXfrm>
        <a:off x="3753" y="628470"/>
        <a:ext cx="2256718" cy="3919860"/>
      </dsp:txXfrm>
    </dsp:sp>
    <dsp:sp modelId="{3406724E-BCB6-43E2-A235-3F27CDAC824B}">
      <dsp:nvSpPr>
        <dsp:cNvPr id="0" name=""/>
        <dsp:cNvSpPr/>
      </dsp:nvSpPr>
      <dsp:spPr>
        <a:xfrm>
          <a:off x="2576411" y="23670"/>
          <a:ext cx="2256718" cy="604800"/>
        </a:xfrm>
        <a:prstGeom prst="rect">
          <a:avLst/>
        </a:prstGeom>
        <a:gradFill rotWithShape="0">
          <a:gsLst>
            <a:gs pos="0">
              <a:schemeClr val="accent3">
                <a:hueOff val="0"/>
                <a:satOff val="0"/>
                <a:lumOff val="0"/>
                <a:alphaOff val="0"/>
                <a:shade val="100000"/>
                <a:satMod val="137000"/>
              </a:schemeClr>
            </a:gs>
            <a:gs pos="71000">
              <a:schemeClr val="accent3">
                <a:hueOff val="0"/>
                <a:satOff val="0"/>
                <a:lumOff val="0"/>
                <a:alphaOff val="0"/>
                <a:shade val="98000"/>
                <a:satMod val="137000"/>
              </a:schemeClr>
            </a:gs>
            <a:gs pos="100000">
              <a:schemeClr val="accent3">
                <a:hueOff val="0"/>
                <a:satOff val="0"/>
                <a:lumOff val="0"/>
                <a:alphaOff val="0"/>
                <a:shade val="75000"/>
                <a:satMod val="137000"/>
              </a:schemeClr>
            </a:gs>
          </a:gsLst>
          <a:path path="rect">
            <a:fillToRect l="50000" t="50000" r="50000" b="50000"/>
          </a:path>
        </a:gradFill>
        <a:ln w="6350" cap="rnd" cmpd="sng" algn="ctr">
          <a:solidFill>
            <a:schemeClr val="accent3">
              <a:hueOff val="0"/>
              <a:satOff val="0"/>
              <a:lumOff val="0"/>
              <a:alphaOff val="0"/>
            </a:schemeClr>
          </a:solidFill>
          <a:prstDash val="solid"/>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rtl="0">
            <a:lnSpc>
              <a:spcPct val="90000"/>
            </a:lnSpc>
            <a:spcBef>
              <a:spcPct val="0"/>
            </a:spcBef>
            <a:spcAft>
              <a:spcPct val="35000"/>
            </a:spcAft>
          </a:pPr>
          <a:r>
            <a:rPr lang="en-US" sz="2100" kern="1200" smtClean="0"/>
            <a:t>Enterprising</a:t>
          </a:r>
          <a:endParaRPr lang="en-US" sz="2100" kern="1200"/>
        </a:p>
      </dsp:txBody>
      <dsp:txXfrm>
        <a:off x="2576411" y="23670"/>
        <a:ext cx="2256718" cy="604800"/>
      </dsp:txXfrm>
    </dsp:sp>
    <dsp:sp modelId="{3C3E0C2A-93C1-4687-B852-A2A99F3CE287}">
      <dsp:nvSpPr>
        <dsp:cNvPr id="0" name=""/>
        <dsp:cNvSpPr/>
      </dsp:nvSpPr>
      <dsp:spPr>
        <a:xfrm>
          <a:off x="2576411" y="628470"/>
          <a:ext cx="2256718" cy="3919860"/>
        </a:xfrm>
        <a:prstGeom prst="rect">
          <a:avLst/>
        </a:prstGeom>
        <a:solidFill>
          <a:schemeClr val="accent3">
            <a:tint val="40000"/>
            <a:alpha val="90000"/>
            <a:hueOff val="0"/>
            <a:satOff val="0"/>
            <a:lumOff val="0"/>
            <a:alphaOff val="0"/>
          </a:schemeClr>
        </a:solidFill>
        <a:ln w="6350" cap="rnd" cmpd="sng" algn="ctr">
          <a:solidFill>
            <a:schemeClr val="accent3">
              <a:tint val="40000"/>
              <a:alpha val="90000"/>
              <a:hueOff val="0"/>
              <a:satOff val="0"/>
              <a:lumOff val="0"/>
              <a:alphaOff val="0"/>
            </a:schemeClr>
          </a:solidFill>
          <a:prstDash val="solid"/>
        </a:ln>
        <a:effectLst>
          <a:outerShdw blurRad="39000" dist="25400" dir="5400000" rotWithShape="0">
            <a:srgbClr val="000000">
              <a:alpha val="38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kern="1200" smtClean="0"/>
            <a:t>Marketing</a:t>
          </a:r>
          <a:endParaRPr lang="en-US" sz="2100" kern="1200"/>
        </a:p>
        <a:p>
          <a:pPr marL="228600" lvl="1" indent="-228600" algn="l" defTabSz="933450" rtl="0">
            <a:lnSpc>
              <a:spcPct val="90000"/>
            </a:lnSpc>
            <a:spcBef>
              <a:spcPct val="0"/>
            </a:spcBef>
            <a:spcAft>
              <a:spcPct val="15000"/>
            </a:spcAft>
            <a:buChar char="••"/>
          </a:pPr>
          <a:r>
            <a:rPr lang="en-US" sz="2100" kern="1200" smtClean="0"/>
            <a:t>Sales</a:t>
          </a:r>
          <a:endParaRPr lang="en-US" sz="2100" kern="1200"/>
        </a:p>
      </dsp:txBody>
      <dsp:txXfrm>
        <a:off x="2576411" y="628470"/>
        <a:ext cx="2256718" cy="3919860"/>
      </dsp:txXfrm>
    </dsp:sp>
    <dsp:sp modelId="{174FDD76-4F38-4432-93FF-698A09FDDB63}">
      <dsp:nvSpPr>
        <dsp:cNvPr id="0" name=""/>
        <dsp:cNvSpPr/>
      </dsp:nvSpPr>
      <dsp:spPr>
        <a:xfrm>
          <a:off x="5149070" y="23670"/>
          <a:ext cx="2256718" cy="604800"/>
        </a:xfrm>
        <a:prstGeom prst="rect">
          <a:avLst/>
        </a:prstGeom>
        <a:gradFill rotWithShape="0">
          <a:gsLst>
            <a:gs pos="0">
              <a:schemeClr val="accent4">
                <a:hueOff val="0"/>
                <a:satOff val="0"/>
                <a:lumOff val="0"/>
                <a:alphaOff val="0"/>
                <a:shade val="100000"/>
                <a:satMod val="137000"/>
              </a:schemeClr>
            </a:gs>
            <a:gs pos="71000">
              <a:schemeClr val="accent4">
                <a:hueOff val="0"/>
                <a:satOff val="0"/>
                <a:lumOff val="0"/>
                <a:alphaOff val="0"/>
                <a:shade val="98000"/>
                <a:satMod val="137000"/>
              </a:schemeClr>
            </a:gs>
            <a:gs pos="100000">
              <a:schemeClr val="accent4">
                <a:hueOff val="0"/>
                <a:satOff val="0"/>
                <a:lumOff val="0"/>
                <a:alphaOff val="0"/>
                <a:shade val="75000"/>
                <a:satMod val="137000"/>
              </a:schemeClr>
            </a:gs>
          </a:gsLst>
          <a:path path="rect">
            <a:fillToRect l="50000" t="50000" r="50000" b="50000"/>
          </a:path>
        </a:gradFill>
        <a:ln w="6350" cap="rnd" cmpd="sng" algn="ctr">
          <a:solidFill>
            <a:schemeClr val="accent4">
              <a:hueOff val="0"/>
              <a:satOff val="0"/>
              <a:lumOff val="0"/>
              <a:alphaOff val="0"/>
            </a:schemeClr>
          </a:solidFill>
          <a:prstDash val="solid"/>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rtl="0">
            <a:lnSpc>
              <a:spcPct val="90000"/>
            </a:lnSpc>
            <a:spcBef>
              <a:spcPct val="0"/>
            </a:spcBef>
            <a:spcAft>
              <a:spcPct val="35000"/>
            </a:spcAft>
          </a:pPr>
          <a:r>
            <a:rPr lang="en-US" sz="2100" kern="1200" smtClean="0"/>
            <a:t>Conventional</a:t>
          </a:r>
          <a:endParaRPr lang="en-US" sz="2100" kern="1200"/>
        </a:p>
      </dsp:txBody>
      <dsp:txXfrm>
        <a:off x="5149070" y="23670"/>
        <a:ext cx="2256718" cy="604800"/>
      </dsp:txXfrm>
    </dsp:sp>
    <dsp:sp modelId="{5EF26C20-705B-48AA-A611-49B5EDD7D275}">
      <dsp:nvSpPr>
        <dsp:cNvPr id="0" name=""/>
        <dsp:cNvSpPr/>
      </dsp:nvSpPr>
      <dsp:spPr>
        <a:xfrm>
          <a:off x="5149070" y="628470"/>
          <a:ext cx="2256718" cy="3919860"/>
        </a:xfrm>
        <a:prstGeom prst="rect">
          <a:avLst/>
        </a:prstGeom>
        <a:solidFill>
          <a:schemeClr val="accent4">
            <a:tint val="40000"/>
            <a:alpha val="90000"/>
            <a:hueOff val="0"/>
            <a:satOff val="0"/>
            <a:lumOff val="0"/>
            <a:alphaOff val="0"/>
          </a:schemeClr>
        </a:solidFill>
        <a:ln w="6350" cap="rnd" cmpd="sng" algn="ctr">
          <a:solidFill>
            <a:schemeClr val="accent4">
              <a:tint val="40000"/>
              <a:alpha val="90000"/>
              <a:hueOff val="0"/>
              <a:satOff val="0"/>
              <a:lumOff val="0"/>
              <a:alphaOff val="0"/>
            </a:schemeClr>
          </a:solidFill>
          <a:prstDash val="solid"/>
        </a:ln>
        <a:effectLst>
          <a:outerShdw blurRad="39000" dist="25400" dir="5400000" rotWithShape="0">
            <a:srgbClr val="000000">
              <a:alpha val="38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kern="1200" smtClean="0"/>
            <a:t>Compliance</a:t>
          </a:r>
          <a:endParaRPr lang="en-US" sz="2100" kern="1200"/>
        </a:p>
        <a:p>
          <a:pPr marL="228600" lvl="1" indent="-228600" algn="l" defTabSz="933450" rtl="0">
            <a:lnSpc>
              <a:spcPct val="90000"/>
            </a:lnSpc>
            <a:spcBef>
              <a:spcPct val="0"/>
            </a:spcBef>
            <a:spcAft>
              <a:spcPct val="15000"/>
            </a:spcAft>
            <a:buChar char="••"/>
          </a:pPr>
          <a:r>
            <a:rPr lang="en-US" sz="2100" kern="1200" smtClean="0"/>
            <a:t>Business management</a:t>
          </a:r>
          <a:endParaRPr lang="en-US" sz="2100" kern="1200"/>
        </a:p>
      </dsp:txBody>
      <dsp:txXfrm>
        <a:off x="5149070" y="628470"/>
        <a:ext cx="2256718" cy="3919860"/>
      </dsp:txXfrm>
    </dsp:sp>
    <dsp:sp modelId="{D05121DD-64A5-4323-B73E-D4EFB84A15B5}">
      <dsp:nvSpPr>
        <dsp:cNvPr id="0" name=""/>
        <dsp:cNvSpPr/>
      </dsp:nvSpPr>
      <dsp:spPr>
        <a:xfrm>
          <a:off x="7721728" y="23670"/>
          <a:ext cx="2256718" cy="604800"/>
        </a:xfrm>
        <a:prstGeom prst="rect">
          <a:avLst/>
        </a:prstGeom>
        <a:gradFill rotWithShape="0">
          <a:gsLst>
            <a:gs pos="0">
              <a:schemeClr val="accent5">
                <a:hueOff val="0"/>
                <a:satOff val="0"/>
                <a:lumOff val="0"/>
                <a:alphaOff val="0"/>
                <a:shade val="100000"/>
                <a:satMod val="137000"/>
              </a:schemeClr>
            </a:gs>
            <a:gs pos="71000">
              <a:schemeClr val="accent5">
                <a:hueOff val="0"/>
                <a:satOff val="0"/>
                <a:lumOff val="0"/>
                <a:alphaOff val="0"/>
                <a:shade val="98000"/>
                <a:satMod val="137000"/>
              </a:schemeClr>
            </a:gs>
            <a:gs pos="100000">
              <a:schemeClr val="accent5">
                <a:hueOff val="0"/>
                <a:satOff val="0"/>
                <a:lumOff val="0"/>
                <a:alphaOff val="0"/>
                <a:shade val="75000"/>
                <a:satMod val="137000"/>
              </a:schemeClr>
            </a:gs>
          </a:gsLst>
          <a:path path="rect">
            <a:fillToRect l="50000" t="50000" r="50000" b="50000"/>
          </a:path>
        </a:gradFill>
        <a:ln w="6350" cap="rnd" cmpd="sng" algn="ctr">
          <a:solidFill>
            <a:schemeClr val="accent5">
              <a:hueOff val="0"/>
              <a:satOff val="0"/>
              <a:lumOff val="0"/>
              <a:alphaOff val="0"/>
            </a:schemeClr>
          </a:solidFill>
          <a:prstDash val="solid"/>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rtl="0">
            <a:lnSpc>
              <a:spcPct val="90000"/>
            </a:lnSpc>
            <a:spcBef>
              <a:spcPct val="0"/>
            </a:spcBef>
            <a:spcAft>
              <a:spcPct val="35000"/>
            </a:spcAft>
          </a:pPr>
          <a:r>
            <a:rPr lang="en-US" sz="2100" kern="1200" smtClean="0"/>
            <a:t>Realistic</a:t>
          </a:r>
          <a:endParaRPr lang="en-US" sz="2100" kern="1200"/>
        </a:p>
      </dsp:txBody>
      <dsp:txXfrm>
        <a:off x="7721728" y="23670"/>
        <a:ext cx="2256718" cy="604800"/>
      </dsp:txXfrm>
    </dsp:sp>
    <dsp:sp modelId="{58F40A3E-A01C-4D23-AD59-1FBE984E6F14}">
      <dsp:nvSpPr>
        <dsp:cNvPr id="0" name=""/>
        <dsp:cNvSpPr/>
      </dsp:nvSpPr>
      <dsp:spPr>
        <a:xfrm>
          <a:off x="7721728" y="628470"/>
          <a:ext cx="2256718" cy="3919860"/>
        </a:xfrm>
        <a:prstGeom prst="rect">
          <a:avLst/>
        </a:prstGeom>
        <a:solidFill>
          <a:schemeClr val="accent5">
            <a:tint val="40000"/>
            <a:alpha val="90000"/>
            <a:hueOff val="0"/>
            <a:satOff val="0"/>
            <a:lumOff val="0"/>
            <a:alphaOff val="0"/>
          </a:schemeClr>
        </a:solidFill>
        <a:ln w="6350" cap="rnd" cmpd="sng" algn="ctr">
          <a:solidFill>
            <a:schemeClr val="accent5">
              <a:tint val="40000"/>
              <a:alpha val="90000"/>
              <a:hueOff val="0"/>
              <a:satOff val="0"/>
              <a:lumOff val="0"/>
              <a:alphaOff val="0"/>
            </a:schemeClr>
          </a:solidFill>
          <a:prstDash val="solid"/>
        </a:ln>
        <a:effectLst>
          <a:outerShdw blurRad="39000" dist="25400" dir="5400000" rotWithShape="0">
            <a:srgbClr val="000000">
              <a:alpha val="38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kern="1200" smtClean="0"/>
            <a:t>Equipment manager</a:t>
          </a:r>
          <a:endParaRPr lang="en-US" sz="2100" kern="1200"/>
        </a:p>
        <a:p>
          <a:pPr marL="228600" lvl="1" indent="-228600" algn="l" defTabSz="933450" rtl="0">
            <a:lnSpc>
              <a:spcPct val="90000"/>
            </a:lnSpc>
            <a:spcBef>
              <a:spcPct val="0"/>
            </a:spcBef>
            <a:spcAft>
              <a:spcPct val="15000"/>
            </a:spcAft>
            <a:buChar char="••"/>
          </a:pPr>
          <a:r>
            <a:rPr lang="en-US" sz="2100" kern="1200" smtClean="0"/>
            <a:t>Event and facility management</a:t>
          </a:r>
          <a:endParaRPr lang="en-US" sz="2100" kern="1200"/>
        </a:p>
        <a:p>
          <a:pPr marL="228600" lvl="1" indent="-228600" algn="l" defTabSz="933450" rtl="0">
            <a:lnSpc>
              <a:spcPct val="90000"/>
            </a:lnSpc>
            <a:spcBef>
              <a:spcPct val="0"/>
            </a:spcBef>
            <a:spcAft>
              <a:spcPct val="15000"/>
            </a:spcAft>
            <a:buChar char="••"/>
          </a:pPr>
          <a:r>
            <a:rPr lang="en-US" sz="2100" kern="1200" smtClean="0"/>
            <a:t>Video</a:t>
          </a:r>
          <a:endParaRPr lang="en-US" sz="2100" kern="1200"/>
        </a:p>
      </dsp:txBody>
      <dsp:txXfrm>
        <a:off x="7721728" y="628470"/>
        <a:ext cx="2256718" cy="391986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t>2/11/2016</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t>2/11/2016</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1 - Sport management faculty members assist students facing a challenging job market as sport management programs have steadily proliferated from roughly 100 in 1990 to over 722 worldwide in 2014.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2 - Intense competition for jobs has led some critics to question how so many programs can adequately educate and place approximately 8,000 graduates each year into a competitive marketplace where the average applicant to job ratio exceeds 50 to 1 (Bravo, 2012; Jones, Brooks, &amp; </a:t>
            </a:r>
            <a:r>
              <a:rPr lang="en-US" dirty="0" err="1" smtClean="0"/>
              <a:t>Mak</a:t>
            </a:r>
            <a:r>
              <a:rPr lang="en-US" dirty="0" smtClean="0"/>
              <a:t>, 2008; King, 2009; </a:t>
            </a:r>
            <a:r>
              <a:rPr lang="en-US" dirty="0" err="1" smtClean="0"/>
              <a:t>Mathner</a:t>
            </a:r>
            <a:r>
              <a:rPr lang="en-US" dirty="0" smtClean="0"/>
              <a:t> &amp; Martin, 2012, Teamwork Online, 2014)</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3 - As the federal government and state legislatures push institutions to refine accountability metrics tied to outcomes such as student job placement rather than inputs such as enrollments (Dougherty, </a:t>
            </a:r>
            <a:r>
              <a:rPr lang="en-US" sz="1200" kern="1200" dirty="0" err="1" smtClean="0">
                <a:solidFill>
                  <a:schemeClr val="tx1"/>
                </a:solidFill>
                <a:effectLst/>
                <a:latin typeface="+mn-lt"/>
                <a:ea typeface="+mn-ea"/>
                <a:cs typeface="+mn-cs"/>
              </a:rPr>
              <a:t>Natow</a:t>
            </a:r>
            <a:r>
              <a:rPr lang="en-US" sz="1200" kern="1200" dirty="0" smtClean="0">
                <a:solidFill>
                  <a:schemeClr val="tx1"/>
                </a:solidFill>
                <a:effectLst/>
                <a:latin typeface="+mn-lt"/>
                <a:ea typeface="+mn-ea"/>
                <a:cs typeface="+mn-cs"/>
              </a:rPr>
              <a:t>, Bork, Jones, &amp; Vega, 2013; Stratford, 2013), the traditional position of power sport management programs have held within academic departments based on large undergraduate enrollments may soon become a vulnerability.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1 - declaring that one wants to work in “sport management” fails to produce a clear picture of what occupation best fits that student.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2 - To illustrate, Kinesiology faculty members advising students in majors such as Athletic Training or Physical Education are essentially preparing students to perform one job upon graduation – athletic trainer and physical education teacher. The Holland profile for athletic trainer (SRI) and physical education instructor (SER) can be obtained from the O*NET database, </a:t>
            </a:r>
            <a:r>
              <a:rPr lang="en-US" i="1" dirty="0" smtClean="0"/>
              <a:t>OF</a:t>
            </a:r>
            <a:r>
              <a:rPr lang="en-US" dirty="0" smtClean="0"/>
              <a:t>, or </a:t>
            </a:r>
            <a:r>
              <a:rPr lang="en-US" i="1" dirty="0" smtClean="0"/>
              <a:t>DHOC</a:t>
            </a:r>
            <a:r>
              <a:rPr lang="en-US" dirty="0" smtClean="0"/>
              <a:t>. In contrast, sport management majors might pursue employment in very different career tracks in the areas of marketing, finance, management, sales, communications, and law.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3 -</a:t>
            </a:r>
            <a:r>
              <a:rPr lang="en-US" baseline="0" dirty="0" smtClean="0"/>
              <a:t> </a:t>
            </a:r>
            <a:r>
              <a:rPr lang="en-US" dirty="0" smtClean="0"/>
              <a:t>the Holland code for “Fundraisers” in the O*NET database (13-1131.00) is ECA, but the classification for “Fundraisers” is SEC in the </a:t>
            </a:r>
            <a:r>
              <a:rPr lang="en-US" i="1" dirty="0" smtClean="0"/>
              <a:t>DHOC</a:t>
            </a:r>
            <a:r>
              <a:rPr lang="en-US" dirty="0" smtClean="0"/>
              <a:t> and </a:t>
            </a:r>
            <a:r>
              <a:rPr lang="en-US" i="1" dirty="0" smtClean="0"/>
              <a:t>OF</a:t>
            </a:r>
            <a:r>
              <a:rPr lang="en-US" dirty="0" smtClean="0"/>
              <a:t>. The PCI will allow for the determination of the Holland profile for fundraisers in intercollegiate athletic departments.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smtClean="0"/>
              <a:t>2</a:t>
            </a:fld>
            <a:endParaRPr lang="en-US"/>
          </a:p>
        </p:txBody>
      </p:sp>
    </p:spTree>
    <p:extLst>
      <p:ext uri="{BB962C8B-B14F-4D97-AF65-F5344CB8AC3E}">
        <p14:creationId xmlns:p14="http://schemas.microsoft.com/office/powerpoint/2010/main" val="909791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Strong  evidence of the Social environment was the same for Division I and non-Division I athletic departments. </a:t>
            </a:r>
          </a:p>
          <a:p>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smtClean="0"/>
              <a:t>15</a:t>
            </a:fld>
            <a:endParaRPr lang="en-US"/>
          </a:p>
        </p:txBody>
      </p:sp>
    </p:spTree>
    <p:extLst>
      <p:ext uri="{BB962C8B-B14F-4D97-AF65-F5344CB8AC3E}">
        <p14:creationId xmlns:p14="http://schemas.microsoft.com/office/powerpoint/2010/main" val="22931374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smtClean="0"/>
              <a:t>16</a:t>
            </a:fld>
            <a:endParaRPr lang="en-US"/>
          </a:p>
        </p:txBody>
      </p:sp>
    </p:spTree>
    <p:extLst>
      <p:ext uri="{BB962C8B-B14F-4D97-AF65-F5344CB8AC3E}">
        <p14:creationId xmlns:p14="http://schemas.microsoft.com/office/powerpoint/2010/main" val="889044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smtClean="0"/>
              <a:t>19</a:t>
            </a:fld>
            <a:endParaRPr lang="en-US"/>
          </a:p>
        </p:txBody>
      </p:sp>
    </p:spTree>
    <p:extLst>
      <p:ext uri="{BB962C8B-B14F-4D97-AF65-F5344CB8AC3E}">
        <p14:creationId xmlns:p14="http://schemas.microsoft.com/office/powerpoint/2010/main" val="1559806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ESR or SEC</a:t>
            </a:r>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smtClean="0"/>
              <a:t>20</a:t>
            </a:fld>
            <a:endParaRPr lang="en-US"/>
          </a:p>
        </p:txBody>
      </p:sp>
    </p:spTree>
    <p:extLst>
      <p:ext uri="{BB962C8B-B14F-4D97-AF65-F5344CB8AC3E}">
        <p14:creationId xmlns:p14="http://schemas.microsoft.com/office/powerpoint/2010/main" val="23079038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chose to utilize Pillai’s Trace because Box’s test of equality of covariance failed (p = .000)</a:t>
            </a:r>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smtClean="0"/>
              <a:t>22</a:t>
            </a:fld>
            <a:endParaRPr lang="en-US"/>
          </a:p>
        </p:txBody>
      </p:sp>
    </p:spTree>
    <p:extLst>
      <p:ext uri="{BB962C8B-B14F-4D97-AF65-F5344CB8AC3E}">
        <p14:creationId xmlns:p14="http://schemas.microsoft.com/office/powerpoint/2010/main" val="3587068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smtClean="0"/>
              <a:t>24</a:t>
            </a:fld>
            <a:endParaRPr lang="en-US"/>
          </a:p>
        </p:txBody>
      </p:sp>
    </p:spTree>
    <p:extLst>
      <p:ext uri="{BB962C8B-B14F-4D97-AF65-F5344CB8AC3E}">
        <p14:creationId xmlns:p14="http://schemas.microsoft.com/office/powerpoint/2010/main" val="11470240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3C37BE-C303-496D-B5CD-85F2937540FC}" type="slidenum">
              <a:rPr lang="en-US" smtClean="0"/>
              <a:t>29</a:t>
            </a:fld>
            <a:endParaRPr lang="en-US"/>
          </a:p>
        </p:txBody>
      </p:sp>
    </p:spTree>
    <p:extLst>
      <p:ext uri="{BB962C8B-B14F-4D97-AF65-F5344CB8AC3E}">
        <p14:creationId xmlns:p14="http://schemas.microsoft.com/office/powerpoint/2010/main" val="471936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smtClean="0"/>
              <a:t>3</a:t>
            </a:fld>
            <a:endParaRPr lang="en-US"/>
          </a:p>
        </p:txBody>
      </p:sp>
    </p:spTree>
    <p:extLst>
      <p:ext uri="{BB962C8B-B14F-4D97-AF65-F5344CB8AC3E}">
        <p14:creationId xmlns:p14="http://schemas.microsoft.com/office/powerpoint/2010/main" val="4206783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Realistic personalities enjoy working with tools and machines because they perceive themselves as having mechanical and technical abilities, but lacking social skills. They seek work environments that encourage people to use machines or tools, demonstrate technical skills, and do not emphasize social skills. Thus, realistic types populate realistic jobs because the environment rewards realistic interests and behaviors.</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smtClean="0"/>
              <a:t>5</a:t>
            </a:fld>
            <a:endParaRPr lang="en-US"/>
          </a:p>
        </p:txBody>
      </p:sp>
    </p:spTree>
    <p:extLst>
      <p:ext uri="{BB962C8B-B14F-4D97-AF65-F5344CB8AC3E}">
        <p14:creationId xmlns:p14="http://schemas.microsoft.com/office/powerpoint/2010/main" val="2694327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Consistency</a:t>
            </a:r>
            <a:r>
              <a:rPr lang="en-US" baseline="0" dirty="0" smtClean="0"/>
              <a:t> - </a:t>
            </a:r>
            <a:r>
              <a:rPr lang="en-US" dirty="0" smtClean="0"/>
              <a:t>RI (adjacent on the hexagon) has a high level of consistency, RA (one-level difference) has a middle level of consistency, and RS (two-level difference) has low consistency. </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Differentiation</a:t>
            </a:r>
            <a:r>
              <a:rPr lang="en-US" dirty="0" smtClean="0"/>
              <a:t> -</a:t>
            </a:r>
            <a:r>
              <a:rPr lang="en-US" baseline="0" dirty="0" smtClean="0"/>
              <a:t> </a:t>
            </a:r>
            <a:r>
              <a:rPr lang="en-US" dirty="0" smtClean="0"/>
              <a:t>the highest differentiation score occurs when one person or environment resembles only one type, while the lowest differentiation score occurs when the person or environment has identical scores on all six types.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smtClean="0"/>
              <a:t>6</a:t>
            </a:fld>
            <a:endParaRPr lang="en-US"/>
          </a:p>
        </p:txBody>
      </p:sp>
    </p:spTree>
    <p:extLst>
      <p:ext uri="{BB962C8B-B14F-4D97-AF65-F5344CB8AC3E}">
        <p14:creationId xmlns:p14="http://schemas.microsoft.com/office/powerpoint/2010/main" val="618428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 A</a:t>
            </a:r>
            <a:r>
              <a:rPr lang="en-US" baseline="0" dirty="0" smtClean="0"/>
              <a:t> client’s three-letter code is determined by taking the Self Directed Search, or a variety of other instruments through career center websites.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2 - The PCI has been used in previous studies to examine the work environment of specific occupations such as rehabilitation counselors (</a:t>
            </a:r>
            <a:r>
              <a:rPr lang="en-US" dirty="0" err="1" smtClean="0"/>
              <a:t>Zanskas</a:t>
            </a:r>
            <a:r>
              <a:rPr lang="en-US" dirty="0" smtClean="0"/>
              <a:t> &amp; </a:t>
            </a:r>
            <a:r>
              <a:rPr lang="en-US" dirty="0" err="1" smtClean="0"/>
              <a:t>Strohmer</a:t>
            </a:r>
            <a:r>
              <a:rPr lang="en-US" dirty="0" smtClean="0"/>
              <a:t>, 2010, 2011), university financial aid counselors (Miller, </a:t>
            </a:r>
            <a:r>
              <a:rPr lang="en-US" dirty="0" err="1" smtClean="0"/>
              <a:t>O’Rear</a:t>
            </a:r>
            <a:r>
              <a:rPr lang="en-US" dirty="0" smtClean="0"/>
              <a:t>, </a:t>
            </a:r>
            <a:r>
              <a:rPr lang="en-US" dirty="0" err="1" smtClean="0"/>
              <a:t>Cowger</a:t>
            </a:r>
            <a:r>
              <a:rPr lang="en-US" dirty="0" smtClean="0"/>
              <a:t>, &amp; Livingston, 2005), customer service representatives (</a:t>
            </a:r>
            <a:r>
              <a:rPr lang="en-US" dirty="0" err="1" smtClean="0"/>
              <a:t>Fritzsche</a:t>
            </a:r>
            <a:r>
              <a:rPr lang="en-US" dirty="0" smtClean="0"/>
              <a:t>, Powell, &amp; Hoffman, 1999), nonprofessional occupations (Chauvin, Miller, &amp; Eaton, 2011; Miller &amp; Bass, 2003), managerial jobs (Maurer &amp; </a:t>
            </a:r>
            <a:r>
              <a:rPr lang="en-US" dirty="0" err="1" smtClean="0"/>
              <a:t>Tarulli</a:t>
            </a:r>
            <a:r>
              <a:rPr lang="en-US" dirty="0" smtClean="0"/>
              <a:t>, 1997), and occupational subspecialties (</a:t>
            </a:r>
            <a:r>
              <a:rPr lang="en-US" dirty="0" err="1" smtClean="0"/>
              <a:t>Upperman</a:t>
            </a:r>
            <a:r>
              <a:rPr lang="en-US" dirty="0" smtClean="0"/>
              <a:t> &amp; Church, 1995). </a:t>
            </a:r>
          </a:p>
          <a:p>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smtClean="0"/>
              <a:t>7</a:t>
            </a:fld>
            <a:endParaRPr lang="en-US"/>
          </a:p>
        </p:txBody>
      </p:sp>
    </p:spTree>
    <p:extLst>
      <p:ext uri="{BB962C8B-B14F-4D97-AF65-F5344CB8AC3E}">
        <p14:creationId xmlns:p14="http://schemas.microsoft.com/office/powerpoint/2010/main" val="187738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3C37BE-C303-496D-B5CD-85F2937540FC}" type="slidenum">
              <a:rPr lang="en-US" smtClean="0"/>
              <a:t>10</a:t>
            </a:fld>
            <a:endParaRPr lang="en-US"/>
          </a:p>
        </p:txBody>
      </p:sp>
    </p:spTree>
    <p:extLst>
      <p:ext uri="{BB962C8B-B14F-4D97-AF65-F5344CB8AC3E}">
        <p14:creationId xmlns:p14="http://schemas.microsoft.com/office/powerpoint/2010/main" val="19943644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Differentiation (</a:t>
            </a:r>
            <a:r>
              <a:rPr lang="en-US" sz="1200" i="1" kern="1200" dirty="0" smtClean="0">
                <a:solidFill>
                  <a:schemeClr val="tx1"/>
                </a:solidFill>
                <a:effectLst/>
                <a:latin typeface="+mn-lt"/>
                <a:ea typeface="+mn-ea"/>
                <a:cs typeface="+mn-cs"/>
              </a:rPr>
              <a:t>D</a:t>
            </a:r>
            <a:r>
              <a:rPr lang="en-US" sz="1200" kern="1200" dirty="0" smtClean="0">
                <a:solidFill>
                  <a:schemeClr val="tx1"/>
                </a:solidFill>
                <a:effectLst/>
                <a:latin typeface="+mn-lt"/>
                <a:ea typeface="+mn-ea"/>
                <a:cs typeface="+mn-cs"/>
              </a:rPr>
              <a:t>) is calculated using </a:t>
            </a:r>
            <a:r>
              <a:rPr lang="en-US" sz="1200" kern="1200" dirty="0" err="1" smtClean="0">
                <a:solidFill>
                  <a:schemeClr val="tx1"/>
                </a:solidFill>
                <a:effectLst/>
                <a:latin typeface="+mn-lt"/>
                <a:ea typeface="+mn-ea"/>
                <a:cs typeface="+mn-cs"/>
              </a:rPr>
              <a:t>Iachan’s</a:t>
            </a:r>
            <a:r>
              <a:rPr lang="en-US" sz="1200" kern="1200" dirty="0" smtClean="0">
                <a:solidFill>
                  <a:schemeClr val="tx1"/>
                </a:solidFill>
                <a:effectLst/>
                <a:latin typeface="+mn-lt"/>
                <a:ea typeface="+mn-ea"/>
                <a:cs typeface="+mn-cs"/>
              </a:rPr>
              <a:t> (1984) index. Profiles with a differentiation index 2.0 or larger are considered “well defined,” 1.0 – 1.99 as “moderately defined,” and less than 1.0 as “not well defined” (</a:t>
            </a:r>
            <a:r>
              <a:rPr lang="en-US" sz="1200" kern="1200" dirty="0" err="1" smtClean="0">
                <a:solidFill>
                  <a:schemeClr val="tx1"/>
                </a:solidFill>
                <a:effectLst/>
                <a:latin typeface="+mn-lt"/>
                <a:ea typeface="+mn-ea"/>
                <a:cs typeface="+mn-cs"/>
              </a:rPr>
              <a:t>Gottfredson</a:t>
            </a:r>
            <a:r>
              <a:rPr lang="en-US" sz="1200" kern="1200" dirty="0" smtClean="0">
                <a:solidFill>
                  <a:schemeClr val="tx1"/>
                </a:solidFill>
                <a:effectLst/>
                <a:latin typeface="+mn-lt"/>
                <a:ea typeface="+mn-ea"/>
                <a:cs typeface="+mn-cs"/>
              </a:rPr>
              <a:t> &amp; Holland 1991).</a:t>
            </a:r>
          </a:p>
          <a:p>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smtClean="0"/>
              <a:t>12</a:t>
            </a:fld>
            <a:endParaRPr lang="en-US"/>
          </a:p>
        </p:txBody>
      </p:sp>
    </p:spTree>
    <p:extLst>
      <p:ext uri="{BB962C8B-B14F-4D97-AF65-F5344CB8AC3E}">
        <p14:creationId xmlns:p14="http://schemas.microsoft.com/office/powerpoint/2010/main" val="3352136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Is an individual’s perceived fit in the sport industry is based on the industry as a whole, or based on the occupational discipline in which the individual works?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2 -</a:t>
            </a:r>
            <a:r>
              <a:rPr lang="en-US" baseline="0" dirty="0" smtClean="0"/>
              <a:t> </a:t>
            </a:r>
            <a:r>
              <a:rPr lang="en-US" dirty="0" smtClean="0"/>
              <a:t>substantiated by the fact there were seven Social occupations, three Realistic, two Conventional, and two Enterprising.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SCE could be as reasonable as SEC</a:t>
            </a:r>
          </a:p>
          <a:p>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smtClean="0"/>
              <a:t>13</a:t>
            </a:fld>
            <a:endParaRPr lang="en-US"/>
          </a:p>
        </p:txBody>
      </p:sp>
    </p:spTree>
    <p:extLst>
      <p:ext uri="{BB962C8B-B14F-4D97-AF65-F5344CB8AC3E}">
        <p14:creationId xmlns:p14="http://schemas.microsoft.com/office/powerpoint/2010/main" val="3046010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smtClean="0"/>
              <a:t>14</a:t>
            </a:fld>
            <a:endParaRPr lang="en-US"/>
          </a:p>
        </p:txBody>
      </p:sp>
    </p:spTree>
    <p:extLst>
      <p:ext uri="{BB962C8B-B14F-4D97-AF65-F5344CB8AC3E}">
        <p14:creationId xmlns:p14="http://schemas.microsoft.com/office/powerpoint/2010/main" val="3981689682"/>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402B9795-92DC-40DC-A1CA-9A4B349D7824}" type="datetimeFigureOut">
              <a:rPr lang="en-US"/>
              <a:t>2/11/2016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a:p>
        </p:txBody>
      </p:sp>
      <p:sp>
        <p:nvSpPr>
          <p:cNvPr id="3" name="Picture Placeholder 2"/>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2B9795-92DC-40DC-A1CA-9A4B349D7824}" type="datetimeFigureOut">
              <a:rPr lang="en-US"/>
              <a:t>2/11/2016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2/11/2016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2/11/2016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2/11/2016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sp>
        <p:nvSpPr>
          <p:cNvPr id="11" name="Picture Placeholder 10"/>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smtClean="0"/>
              <a:t>Click icon to add picture</a:t>
            </a:r>
            <a:endParaRPr/>
          </a:p>
        </p:txBody>
      </p:sp>
      <p:sp>
        <p:nvSpPr>
          <p:cNvPr id="19" name="Instructional Text"/>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sz="1200" b="1" i="1">
                <a:latin typeface="Arial" pitchFamily="34" charset="0"/>
                <a:cs typeface="Arial" pitchFamily="34" charset="0"/>
              </a:rPr>
              <a:t>NOTE:</a:t>
            </a:r>
          </a:p>
          <a:p>
            <a:r>
              <a:rPr sz="1200" i="1">
                <a:latin typeface="Arial" pitchFamily="34" charset="0"/>
                <a:cs typeface="Arial" pitchFamily="34" charset="0"/>
              </a:rPr>
              <a:t>To change the  image on this slide, select the picture and delete it. Then click the Pictures icon in the placeholder to insert your own image.</a:t>
            </a: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2B9795-92DC-40DC-A1CA-9A4B349D7824}" type="datetimeFigureOut">
              <a:rPr lang="en-US"/>
              <a:t>2/11/2016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2/11/2016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4900" y="2424112"/>
            <a:ext cx="4919472" cy="3748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66110" y="2424112"/>
            <a:ext cx="4919472" cy="3748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402B9795-92DC-40DC-A1CA-9A4B349D7824}" type="datetimeFigureOut">
              <a:rPr lang="en-US"/>
              <a:t>2/11/2016</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02B9795-92DC-40DC-A1CA-9A4B349D7824}" type="datetimeFigureOut">
              <a:rPr lang="en-US"/>
              <a:t>2/11/2016</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a:t>2/11/2016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a:p>
        </p:txBody>
      </p:sp>
      <p:sp>
        <p:nvSpPr>
          <p:cNvPr id="3" name="Content Placeholder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2B9795-92DC-40DC-A1CA-9A4B349D7824}" type="datetimeFigureOut">
              <a:rPr lang="en-US"/>
              <a:t>2/11/2016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a:solidFill>
                  <a:schemeClr val="tx1">
                    <a:lumMod val="60000"/>
                    <a:lumOff val="40000"/>
                  </a:schemeClr>
                </a:solidFill>
              </a:defRPr>
            </a:lvl1pPr>
          </a:lstStyle>
          <a:p>
            <a:fld id="{402B9795-92DC-40DC-A1CA-9A4B349D7824}" type="datetimeFigureOut">
              <a:rPr lang="en-US"/>
              <a:pPr/>
              <a:t>2/11/2016</a:t>
            </a:fld>
            <a:endParaRPr/>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a:solidFill>
                  <a:schemeClr val="tx1">
                    <a:lumMod val="60000"/>
                    <a:lumOff val="40000"/>
                  </a:schemeClr>
                </a:solidFill>
              </a:defRPr>
            </a:lvl1pPr>
          </a:lstStyle>
          <a:p>
            <a:endParaRPr/>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a:solidFill>
                  <a:schemeClr val="tx1">
                    <a:lumMod val="60000"/>
                    <a:lumOff val="40000"/>
                  </a:schemeClr>
                </a:solidFill>
              </a:defRPr>
            </a:lvl1pPr>
          </a:lstStyle>
          <a:p>
            <a:fld id="{0FF54DE5-C571-48E8-A5BC-B369434E2F44}" type="slidenum">
              <a:rPr/>
              <a:pPr/>
              <a:t>‹#›</a:t>
            </a:fld>
            <a:endParaRPr/>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8" Type="http://schemas.openxmlformats.org/officeDocument/2006/relationships/diagramData" Target="../diagrams/data13.xml"/><Relationship Id="rId3" Type="http://schemas.openxmlformats.org/officeDocument/2006/relationships/diagramData" Target="../diagrams/data12.xml"/><Relationship Id="rId7" Type="http://schemas.microsoft.com/office/2007/relationships/diagramDrawing" Target="../diagrams/drawing12.xml"/><Relationship Id="rId12" Type="http://schemas.microsoft.com/office/2007/relationships/diagramDrawing" Target="../diagrams/drawing13.xml"/><Relationship Id="rId2" Type="http://schemas.openxmlformats.org/officeDocument/2006/relationships/notesSlide" Target="../notesSlides/notesSlide12.xml"/><Relationship Id="rId1" Type="http://schemas.openxmlformats.org/officeDocument/2006/relationships/slideLayout" Target="../slideLayouts/slideLayout5.xml"/><Relationship Id="rId6" Type="http://schemas.openxmlformats.org/officeDocument/2006/relationships/diagramColors" Target="../diagrams/colors12.xml"/><Relationship Id="rId11" Type="http://schemas.openxmlformats.org/officeDocument/2006/relationships/diagramColors" Target="../diagrams/colors13.xml"/><Relationship Id="rId5" Type="http://schemas.openxmlformats.org/officeDocument/2006/relationships/diagramQuickStyle" Target="../diagrams/quickStyle12.xml"/><Relationship Id="rId10" Type="http://schemas.openxmlformats.org/officeDocument/2006/relationships/diagramQuickStyle" Target="../diagrams/quickStyle13.xml"/><Relationship Id="rId4" Type="http://schemas.openxmlformats.org/officeDocument/2006/relationships/diagramLayout" Target="../diagrams/layout12.xml"/><Relationship Id="rId9" Type="http://schemas.openxmlformats.org/officeDocument/2006/relationships/diagramLayout" Target="../diagrams/layout1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8.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32165" y="1762795"/>
            <a:ext cx="11567911" cy="3175255"/>
          </a:xfrm>
        </p:spPr>
        <p:txBody>
          <a:bodyPr anchor="ctr">
            <a:normAutofit/>
          </a:bodyPr>
          <a:lstStyle/>
          <a:p>
            <a:r>
              <a:rPr lang="en-US" sz="4000" b="1" dirty="0" smtClean="0"/>
              <a:t>Applying Holland’s theory of vocational choice to enhance career advising in sport management</a:t>
            </a:r>
            <a:endParaRPr lang="en-US" sz="4000" dirty="0"/>
          </a:p>
        </p:txBody>
      </p:sp>
      <p:sp>
        <p:nvSpPr>
          <p:cNvPr id="7" name="Subtitle 6"/>
          <p:cNvSpPr>
            <a:spLocks noGrp="1"/>
          </p:cNvSpPr>
          <p:nvPr>
            <p:ph type="subTitle" idx="1"/>
          </p:nvPr>
        </p:nvSpPr>
        <p:spPr>
          <a:xfrm>
            <a:off x="2663242" y="4640573"/>
            <a:ext cx="6905759" cy="955565"/>
          </a:xfrm>
        </p:spPr>
        <p:txBody>
          <a:bodyPr/>
          <a:lstStyle/>
          <a:p>
            <a:r>
              <a:rPr lang="en-US" dirty="0" smtClean="0"/>
              <a:t>David Pierce, Indiana University – Purdue University Indianapolis</a:t>
            </a:r>
          </a:p>
          <a:p>
            <a:r>
              <a:rPr lang="en-US" dirty="0" smtClean="0"/>
              <a:t>James Johnson – Ball State University</a:t>
            </a:r>
            <a:endParaRPr lang="en-US" dirty="0"/>
          </a:p>
        </p:txBody>
      </p:sp>
      <p:sp>
        <p:nvSpPr>
          <p:cNvPr id="2" name="TextBox 1"/>
          <p:cNvSpPr txBox="1"/>
          <p:nvPr/>
        </p:nvSpPr>
        <p:spPr>
          <a:xfrm>
            <a:off x="5287994" y="6488668"/>
            <a:ext cx="6904006" cy="369332"/>
          </a:xfrm>
          <a:prstGeom prst="rect">
            <a:avLst/>
          </a:prstGeom>
          <a:noFill/>
        </p:spPr>
        <p:txBody>
          <a:bodyPr wrap="square" rtlCol="0">
            <a:spAutoFit/>
          </a:bodyPr>
          <a:lstStyle/>
          <a:p>
            <a:r>
              <a:rPr lang="en-US" dirty="0" smtClean="0">
                <a:solidFill>
                  <a:schemeClr val="bg1"/>
                </a:solidFill>
              </a:rPr>
              <a:t>Research funded through Janet B. Parks NASSM Research Grant</a:t>
            </a:r>
            <a:endParaRPr lang="en-US" dirty="0">
              <a:solidFill>
                <a:schemeClr val="bg1"/>
              </a:solidFill>
            </a:endParaRPr>
          </a:p>
        </p:txBody>
      </p:sp>
      <p:pic>
        <p:nvPicPr>
          <p:cNvPr id="1026" name="Picture 2" descr="http://www.cosmaweb.org/uploads/2/4/9/4/24949946/946189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15427" y="34986"/>
            <a:ext cx="345757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 Participants</a:t>
            </a:r>
            <a:endParaRPr lang="en-US" dirty="0"/>
          </a:p>
        </p:txBody>
      </p:sp>
      <p:sp>
        <p:nvSpPr>
          <p:cNvPr id="3" name="Content Placeholder 2"/>
          <p:cNvSpPr>
            <a:spLocks noGrp="1"/>
          </p:cNvSpPr>
          <p:nvPr>
            <p:ph idx="1"/>
          </p:nvPr>
        </p:nvSpPr>
        <p:spPr/>
        <p:txBody>
          <a:bodyPr>
            <a:noAutofit/>
          </a:bodyPr>
          <a:lstStyle/>
          <a:p>
            <a:r>
              <a:rPr lang="en-US" sz="2800" dirty="0" smtClean="0">
                <a:solidFill>
                  <a:srgbClr val="002060"/>
                </a:solidFill>
              </a:rPr>
              <a:t>College </a:t>
            </a:r>
            <a:r>
              <a:rPr lang="en-US" sz="2800" dirty="0">
                <a:solidFill>
                  <a:srgbClr val="002060"/>
                </a:solidFill>
              </a:rPr>
              <a:t>athletics was chosen as a starting point for this research because it contains a variety of occupations in which sport management students are trained to work immediately after earning a degree </a:t>
            </a:r>
            <a:endParaRPr lang="en-US" sz="2800" dirty="0" smtClean="0">
              <a:solidFill>
                <a:srgbClr val="002060"/>
              </a:solidFill>
            </a:endParaRPr>
          </a:p>
          <a:p>
            <a:r>
              <a:rPr lang="en-US" sz="2800" dirty="0" smtClean="0">
                <a:solidFill>
                  <a:srgbClr val="002060"/>
                </a:solidFill>
              </a:rPr>
              <a:t>575 people of 6,000 completed the survey (9.6%)</a:t>
            </a:r>
          </a:p>
          <a:p>
            <a:r>
              <a:rPr lang="en-US" sz="2800" dirty="0" smtClean="0">
                <a:solidFill>
                  <a:srgbClr val="002060"/>
                </a:solidFill>
              </a:rPr>
              <a:t>Demographics</a:t>
            </a:r>
          </a:p>
          <a:p>
            <a:pPr lvl="1"/>
            <a:r>
              <a:rPr lang="en-US" sz="2400" dirty="0" smtClean="0">
                <a:solidFill>
                  <a:srgbClr val="002060"/>
                </a:solidFill>
              </a:rPr>
              <a:t>57.6% male</a:t>
            </a:r>
          </a:p>
          <a:p>
            <a:pPr lvl="1"/>
            <a:r>
              <a:rPr lang="en-US" sz="2400" dirty="0" smtClean="0">
                <a:solidFill>
                  <a:srgbClr val="002060"/>
                </a:solidFill>
              </a:rPr>
              <a:t>62.2% from Division I</a:t>
            </a:r>
          </a:p>
          <a:p>
            <a:pPr lvl="1"/>
            <a:r>
              <a:rPr lang="en-US" sz="2400" dirty="0" smtClean="0">
                <a:solidFill>
                  <a:srgbClr val="002060"/>
                </a:solidFill>
              </a:rPr>
              <a:t>10.6 years of experience</a:t>
            </a:r>
          </a:p>
          <a:p>
            <a:endParaRPr lang="en-US" sz="2800" dirty="0">
              <a:solidFill>
                <a:srgbClr val="002060"/>
              </a:solidFill>
            </a:endParaRPr>
          </a:p>
          <a:p>
            <a:endParaRPr lang="en-US" sz="2800" dirty="0">
              <a:solidFill>
                <a:srgbClr val="002060"/>
              </a:solidFill>
            </a:endParaRPr>
          </a:p>
        </p:txBody>
      </p:sp>
    </p:spTree>
    <p:extLst>
      <p:ext uri="{BB962C8B-B14F-4D97-AF65-F5344CB8AC3E}">
        <p14:creationId xmlns:p14="http://schemas.microsoft.com/office/powerpoint/2010/main" val="743401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1133960" y="0"/>
            <a:ext cx="10200791" cy="426720"/>
          </a:xfrm>
        </p:spPr>
        <p:txBody>
          <a:bodyPr>
            <a:normAutofit fontScale="90000"/>
          </a:bodyPr>
          <a:lstStyle/>
          <a:p>
            <a:r>
              <a:rPr lang="en-US" b="1" u="sng" dirty="0" smtClean="0"/>
              <a:t>Means for Holland Work Environments in Occupational Disciplines</a:t>
            </a:r>
            <a:endParaRPr lang="en-US" b="1" u="sng" dirty="0"/>
          </a:p>
        </p:txBody>
      </p:sp>
      <p:graphicFrame>
        <p:nvGraphicFramePr>
          <p:cNvPr id="18" name="Table 17"/>
          <p:cNvGraphicFramePr>
            <a:graphicFrameLocks noGrp="1"/>
          </p:cNvGraphicFramePr>
          <p:nvPr>
            <p:extLst>
              <p:ext uri="{D42A27DB-BD31-4B8C-83A1-F6EECF244321}">
                <p14:modId xmlns:p14="http://schemas.microsoft.com/office/powerpoint/2010/main" val="2550107517"/>
              </p:ext>
            </p:extLst>
          </p:nvPr>
        </p:nvGraphicFramePr>
        <p:xfrm>
          <a:off x="945326" y="591048"/>
          <a:ext cx="10536238" cy="5933440"/>
        </p:xfrm>
        <a:graphic>
          <a:graphicData uri="http://schemas.openxmlformats.org/drawingml/2006/table">
            <a:tbl>
              <a:tblPr firstRow="1" bandRow="1">
                <a:tableStyleId>{00A15C55-8517-42AA-B614-E9B94910E393}</a:tableStyleId>
              </a:tblPr>
              <a:tblGrid>
                <a:gridCol w="3424238"/>
                <a:gridCol w="1016000"/>
                <a:gridCol w="1016000"/>
                <a:gridCol w="1016000"/>
                <a:gridCol w="1016000"/>
                <a:gridCol w="1016000"/>
                <a:gridCol w="1016000"/>
                <a:gridCol w="1016000"/>
              </a:tblGrid>
              <a:tr h="370840">
                <a:tc>
                  <a:txBody>
                    <a:bodyPr/>
                    <a:lstStyle/>
                    <a:p>
                      <a:pPr algn="l" fontAlgn="b"/>
                      <a:r>
                        <a:rPr lang="en-US" sz="1800" u="none" strike="noStrike" dirty="0" smtClean="0">
                          <a:effectLst/>
                        </a:rPr>
                        <a:t>Occupational Discipline</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R</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I</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A</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S</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E</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C</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i="1" u="none" strike="noStrike" dirty="0">
                          <a:effectLst/>
                        </a:rPr>
                        <a:t>N</a:t>
                      </a:r>
                      <a:endParaRPr lang="en-US" sz="1800" b="0" i="1"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l" fontAlgn="b">
                        <a:buClr>
                          <a:srgbClr val="000000"/>
                        </a:buClr>
                        <a:buSzPts val="1000"/>
                        <a:buFont typeface="Calibri" panose="020F0502020204030204" pitchFamily="34" charset="0"/>
                        <a:buNone/>
                      </a:pPr>
                      <a:r>
                        <a:rPr lang="en-US" sz="1800" b="1" u="none" strike="noStrike" dirty="0" smtClean="0">
                          <a:effectLst/>
                        </a:rPr>
                        <a:t>Academic advisement</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3.18</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6.75</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5.74</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11.58</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8.40</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9.04</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57</a:t>
                      </a:r>
                      <a:endParaRPr lang="en-US" sz="1800" b="1"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l" fontAlgn="b">
                        <a:buClr>
                          <a:srgbClr val="000000"/>
                        </a:buClr>
                        <a:buSzPts val="1000"/>
                        <a:buFont typeface="Calibri" panose="020F0502020204030204" pitchFamily="34" charset="0"/>
                        <a:buNone/>
                      </a:pPr>
                      <a:r>
                        <a:rPr lang="en-US" sz="1800" b="1" u="none" strike="noStrike" dirty="0" smtClean="0">
                          <a:effectLst/>
                        </a:rPr>
                        <a:t>Athletic director</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6.54</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6.76</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6.16</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11.41</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10.86</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8.95</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37</a:t>
                      </a:r>
                      <a:endParaRPr lang="en-US" sz="1800" b="1" i="0" u="none" strike="noStrike">
                        <a:solidFill>
                          <a:srgbClr val="000000"/>
                        </a:solidFill>
                        <a:effectLst/>
                        <a:latin typeface="Calibri" panose="020F0502020204030204" pitchFamily="34" charset="0"/>
                      </a:endParaRPr>
                    </a:p>
                  </a:txBody>
                  <a:tcPr marL="9525" marR="9525" marT="9525" marB="0" anchor="b"/>
                </a:tc>
              </a:tr>
              <a:tr h="370840">
                <a:tc>
                  <a:txBody>
                    <a:bodyPr/>
                    <a:lstStyle/>
                    <a:p>
                      <a:pPr algn="l" fontAlgn="b">
                        <a:buClr>
                          <a:srgbClr val="000000"/>
                        </a:buClr>
                        <a:buSzPts val="1000"/>
                        <a:buFont typeface="Calibri" panose="020F0502020204030204" pitchFamily="34" charset="0"/>
                        <a:buNone/>
                      </a:pPr>
                      <a:r>
                        <a:rPr lang="en-US" sz="1800" b="1" u="none" strike="noStrike" dirty="0" smtClean="0">
                          <a:effectLst/>
                        </a:rPr>
                        <a:t>Athletic trainer</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10.67</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9.15</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5.07</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11.24</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7.79</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8.37</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123</a:t>
                      </a:r>
                      <a:endParaRPr lang="en-US" sz="1800" b="1" i="0" u="none" strike="noStrike">
                        <a:solidFill>
                          <a:srgbClr val="000000"/>
                        </a:solidFill>
                        <a:effectLst/>
                        <a:latin typeface="Calibri" panose="020F0502020204030204" pitchFamily="34" charset="0"/>
                      </a:endParaRPr>
                    </a:p>
                  </a:txBody>
                  <a:tcPr marL="9525" marR="9525" marT="9525" marB="0" anchor="b"/>
                </a:tc>
              </a:tr>
              <a:tr h="370840">
                <a:tc>
                  <a:txBody>
                    <a:bodyPr/>
                    <a:lstStyle/>
                    <a:p>
                      <a:pPr algn="l" fontAlgn="b"/>
                      <a:r>
                        <a:rPr lang="en-US" sz="1800" b="1" u="none" strike="noStrike" dirty="0">
                          <a:effectLst/>
                        </a:rPr>
                        <a:t>Business management</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5.17</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5.63</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4.77</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8.30</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7.43</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9.23</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30</a:t>
                      </a:r>
                      <a:endParaRPr lang="en-US" sz="1800" b="1" i="0" u="none" strike="noStrike">
                        <a:solidFill>
                          <a:srgbClr val="000000"/>
                        </a:solidFill>
                        <a:effectLst/>
                        <a:latin typeface="Calibri" panose="020F0502020204030204" pitchFamily="34" charset="0"/>
                      </a:endParaRPr>
                    </a:p>
                  </a:txBody>
                  <a:tcPr marL="9525" marR="9525" marT="9525" marB="0" anchor="b"/>
                </a:tc>
              </a:tr>
              <a:tr h="370840">
                <a:tc>
                  <a:txBody>
                    <a:bodyPr/>
                    <a:lstStyle/>
                    <a:p>
                      <a:pPr algn="l" fontAlgn="b"/>
                      <a:r>
                        <a:rPr lang="en-US" sz="1800" b="1" u="none" strike="noStrike" dirty="0">
                          <a:effectLst/>
                        </a:rPr>
                        <a:t>Compliance</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3.17</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7.94</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4.70</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9.62</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8.26</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10.02</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47</a:t>
                      </a:r>
                      <a:endParaRPr lang="en-US" sz="1800" b="1" i="0" u="none" strike="noStrike">
                        <a:solidFill>
                          <a:srgbClr val="000000"/>
                        </a:solidFill>
                        <a:effectLst/>
                        <a:latin typeface="Calibri" panose="020F0502020204030204" pitchFamily="34" charset="0"/>
                      </a:endParaRPr>
                    </a:p>
                  </a:txBody>
                  <a:tcPr marL="9525" marR="9525" marT="9525" marB="0" anchor="b"/>
                </a:tc>
              </a:tr>
              <a:tr h="370840">
                <a:tc>
                  <a:txBody>
                    <a:bodyPr/>
                    <a:lstStyle/>
                    <a:p>
                      <a:pPr algn="l" fontAlgn="b"/>
                      <a:r>
                        <a:rPr lang="en-US" sz="1800" b="1" u="none" strike="noStrike" dirty="0">
                          <a:effectLst/>
                        </a:rPr>
                        <a:t>Development</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4.70</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5.58</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6.17</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11.35</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10.88</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7.95</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40</a:t>
                      </a:r>
                      <a:endParaRPr lang="en-US" sz="1800" b="1" i="0" u="none" strike="noStrike">
                        <a:solidFill>
                          <a:srgbClr val="000000"/>
                        </a:solidFill>
                        <a:effectLst/>
                        <a:latin typeface="Calibri" panose="020F0502020204030204" pitchFamily="34" charset="0"/>
                      </a:endParaRPr>
                    </a:p>
                  </a:txBody>
                  <a:tcPr marL="9525" marR="9525" marT="9525" marB="0" anchor="b"/>
                </a:tc>
              </a:tr>
              <a:tr h="370840">
                <a:tc>
                  <a:txBody>
                    <a:bodyPr/>
                    <a:lstStyle/>
                    <a:p>
                      <a:pPr algn="l" fontAlgn="b"/>
                      <a:r>
                        <a:rPr lang="en-US" sz="1800" b="1" u="none" strike="noStrike" dirty="0">
                          <a:effectLst/>
                        </a:rPr>
                        <a:t>Equipment manager</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12.10</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5.52</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5.33</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9.86</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8.33</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9.71</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21</a:t>
                      </a:r>
                      <a:endParaRPr lang="en-US" sz="1800" b="1" i="0" u="none" strike="noStrike">
                        <a:solidFill>
                          <a:srgbClr val="000000"/>
                        </a:solidFill>
                        <a:effectLst/>
                        <a:latin typeface="Calibri" panose="020F0502020204030204" pitchFamily="34" charset="0"/>
                      </a:endParaRPr>
                    </a:p>
                  </a:txBody>
                  <a:tcPr marL="9525" marR="9525" marT="9525" marB="0" anchor="b"/>
                </a:tc>
              </a:tr>
              <a:tr h="370840">
                <a:tc>
                  <a:txBody>
                    <a:bodyPr/>
                    <a:lstStyle/>
                    <a:p>
                      <a:pPr algn="l" fontAlgn="b"/>
                      <a:r>
                        <a:rPr lang="en-US" sz="1800" b="1" u="none" strike="noStrike" dirty="0">
                          <a:effectLst/>
                        </a:rPr>
                        <a:t>Event and facility management</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10.49</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5.49</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4.88</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9.98</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8.60</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8.65</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43</a:t>
                      </a:r>
                      <a:endParaRPr lang="en-US" sz="1800" b="1" i="0" u="none" strike="noStrike">
                        <a:solidFill>
                          <a:srgbClr val="000000"/>
                        </a:solidFill>
                        <a:effectLst/>
                        <a:latin typeface="Calibri" panose="020F0502020204030204" pitchFamily="34" charset="0"/>
                      </a:endParaRPr>
                    </a:p>
                  </a:txBody>
                  <a:tcPr marL="9525" marR="9525" marT="9525" marB="0" anchor="b"/>
                </a:tc>
              </a:tr>
              <a:tr h="370840">
                <a:tc>
                  <a:txBody>
                    <a:bodyPr/>
                    <a:lstStyle/>
                    <a:p>
                      <a:pPr algn="l" fontAlgn="b"/>
                      <a:r>
                        <a:rPr lang="en-US" sz="1800" b="1" u="none" strike="noStrike" dirty="0">
                          <a:effectLst/>
                        </a:rPr>
                        <a:t>Marketing</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7.13</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4.95</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7.45</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9.58</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10.42</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7.47</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38</a:t>
                      </a:r>
                      <a:endParaRPr lang="en-US" sz="1800" b="1" i="0" u="none" strike="noStrike">
                        <a:solidFill>
                          <a:srgbClr val="000000"/>
                        </a:solidFill>
                        <a:effectLst/>
                        <a:latin typeface="Calibri" panose="020F0502020204030204" pitchFamily="34" charset="0"/>
                      </a:endParaRPr>
                    </a:p>
                  </a:txBody>
                  <a:tcPr marL="9525" marR="9525" marT="9525" marB="0" anchor="b"/>
                </a:tc>
              </a:tr>
              <a:tr h="370840">
                <a:tc>
                  <a:txBody>
                    <a:bodyPr/>
                    <a:lstStyle/>
                    <a:p>
                      <a:pPr algn="l" fontAlgn="b"/>
                      <a:r>
                        <a:rPr lang="en-US" sz="1800" b="1" u="none" strike="noStrike" dirty="0">
                          <a:effectLst/>
                        </a:rPr>
                        <a:t>Sales</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5.12</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5.18</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6.18</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9.71</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11.24</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7.88</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17</a:t>
                      </a:r>
                      <a:endParaRPr lang="en-US" sz="1800" b="1" i="0" u="none" strike="noStrike">
                        <a:solidFill>
                          <a:srgbClr val="000000"/>
                        </a:solidFill>
                        <a:effectLst/>
                        <a:latin typeface="Calibri" panose="020F0502020204030204" pitchFamily="34" charset="0"/>
                      </a:endParaRPr>
                    </a:p>
                  </a:txBody>
                  <a:tcPr marL="9525" marR="9525" marT="9525" marB="0" anchor="b"/>
                </a:tc>
              </a:tr>
              <a:tr h="370840">
                <a:tc>
                  <a:txBody>
                    <a:bodyPr/>
                    <a:lstStyle/>
                    <a:p>
                      <a:pPr algn="l" fontAlgn="b"/>
                      <a:r>
                        <a:rPr lang="en-US" sz="1800" b="1" u="none" strike="noStrike" dirty="0">
                          <a:effectLst/>
                        </a:rPr>
                        <a:t>Sports Information</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7.12</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5.95</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7.26</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9.65</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8.95</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8.91</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57</a:t>
                      </a:r>
                      <a:endParaRPr lang="en-US" sz="1800" b="1" i="0" u="none" strike="noStrike">
                        <a:solidFill>
                          <a:srgbClr val="000000"/>
                        </a:solidFill>
                        <a:effectLst/>
                        <a:latin typeface="Calibri" panose="020F0502020204030204" pitchFamily="34" charset="0"/>
                      </a:endParaRPr>
                    </a:p>
                  </a:txBody>
                  <a:tcPr marL="9525" marR="9525" marT="9525" marB="0" anchor="b"/>
                </a:tc>
              </a:tr>
              <a:tr h="370840">
                <a:tc>
                  <a:txBody>
                    <a:bodyPr/>
                    <a:lstStyle/>
                    <a:p>
                      <a:pPr algn="l" fontAlgn="b"/>
                      <a:r>
                        <a:rPr lang="en-US" sz="1800" b="1" u="none" strike="noStrike" dirty="0">
                          <a:effectLst/>
                        </a:rPr>
                        <a:t>Team operations</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8.06</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6.12</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5.59</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10.06</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9.41</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8.65</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17</a:t>
                      </a:r>
                      <a:endParaRPr lang="en-US" sz="1800" b="1" i="0" u="none" strike="noStrike">
                        <a:solidFill>
                          <a:srgbClr val="000000"/>
                        </a:solidFill>
                        <a:effectLst/>
                        <a:latin typeface="Calibri" panose="020F0502020204030204" pitchFamily="34" charset="0"/>
                      </a:endParaRPr>
                    </a:p>
                  </a:txBody>
                  <a:tcPr marL="9525" marR="9525" marT="9525" marB="0" anchor="b"/>
                </a:tc>
              </a:tr>
              <a:tr h="370840">
                <a:tc>
                  <a:txBody>
                    <a:bodyPr/>
                    <a:lstStyle/>
                    <a:p>
                      <a:pPr algn="l" fontAlgn="b"/>
                      <a:r>
                        <a:rPr lang="en-US" sz="1800" b="1" u="none" strike="noStrike" dirty="0">
                          <a:effectLst/>
                        </a:rPr>
                        <a:t>Ticketing/Box office</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5.26</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4.48</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4.30</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10.48</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10.43</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9.83</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23</a:t>
                      </a:r>
                      <a:endParaRPr lang="en-US" sz="1800" b="1" i="0" u="none" strike="noStrike">
                        <a:solidFill>
                          <a:srgbClr val="000000"/>
                        </a:solidFill>
                        <a:effectLst/>
                        <a:latin typeface="Calibri" panose="020F0502020204030204" pitchFamily="34" charset="0"/>
                      </a:endParaRPr>
                    </a:p>
                  </a:txBody>
                  <a:tcPr marL="9525" marR="9525" marT="9525" marB="0" anchor="b"/>
                </a:tc>
              </a:tr>
              <a:tr h="370840">
                <a:tc>
                  <a:txBody>
                    <a:bodyPr/>
                    <a:lstStyle/>
                    <a:p>
                      <a:pPr algn="l" fontAlgn="b"/>
                      <a:r>
                        <a:rPr lang="en-US" sz="1800" b="1" u="none" strike="noStrike" dirty="0">
                          <a:effectLst/>
                        </a:rPr>
                        <a:t>Video</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10.07</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3.53</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7.00</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8.13</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6.93</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6.27</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15</a:t>
                      </a:r>
                      <a:endParaRPr lang="en-US" sz="1800" b="1" i="0" u="none" strike="noStrike">
                        <a:solidFill>
                          <a:srgbClr val="000000"/>
                        </a:solidFill>
                        <a:effectLst/>
                        <a:latin typeface="Calibri" panose="020F0502020204030204" pitchFamily="34" charset="0"/>
                      </a:endParaRPr>
                    </a:p>
                  </a:txBody>
                  <a:tcPr marL="9525" marR="9525" marT="9525" marB="0" anchor="b"/>
                </a:tc>
              </a:tr>
              <a:tr h="370840">
                <a:tc>
                  <a:txBody>
                    <a:bodyPr/>
                    <a:lstStyle/>
                    <a:p>
                      <a:pPr algn="l" fontAlgn="b"/>
                      <a:r>
                        <a:rPr lang="en-US" sz="1800" b="1" u="none" strike="noStrike" dirty="0">
                          <a:effectLst/>
                        </a:rPr>
                        <a:t>Total</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7.27</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6.64</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5.69</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10.39</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8.90</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8.69</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565</a:t>
                      </a:r>
                      <a:endParaRPr lang="en-US" sz="18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1124149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095006" y="-232752"/>
            <a:ext cx="1871056" cy="655320"/>
          </a:xfrm>
        </p:spPr>
        <p:txBody>
          <a:bodyPr/>
          <a:lstStyle/>
          <a:p>
            <a:r>
              <a:rPr lang="en-US" dirty="0" smtClean="0"/>
              <a:t>Summary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61521251"/>
              </p:ext>
            </p:extLst>
          </p:nvPr>
        </p:nvGraphicFramePr>
        <p:xfrm>
          <a:off x="1363288" y="432260"/>
          <a:ext cx="9796717" cy="6369856"/>
        </p:xfrm>
        <a:graphic>
          <a:graphicData uri="http://schemas.openxmlformats.org/drawingml/2006/table">
            <a:tbl>
              <a:tblPr firstRow="1" bandRow="1">
                <a:tableStyleId>{8EC20E35-A176-4012-BC5E-935CFFF8708E}</a:tableStyleId>
              </a:tblPr>
              <a:tblGrid>
                <a:gridCol w="3599180"/>
                <a:gridCol w="1724851"/>
                <a:gridCol w="1567180"/>
                <a:gridCol w="2905506"/>
              </a:tblGrid>
              <a:tr h="398116">
                <a:tc>
                  <a:txBody>
                    <a:bodyPr/>
                    <a:lstStyle/>
                    <a:p>
                      <a:r>
                        <a:rPr lang="en-US" dirty="0" smtClean="0"/>
                        <a:t>Discipline</a:t>
                      </a:r>
                      <a:endParaRPr lang="en-US" b="1" dirty="0"/>
                    </a:p>
                  </a:txBody>
                  <a:tcPr/>
                </a:tc>
                <a:tc>
                  <a:txBody>
                    <a:bodyPr/>
                    <a:lstStyle/>
                    <a:p>
                      <a:r>
                        <a:rPr lang="en-US" dirty="0" smtClean="0"/>
                        <a:t>Holland Code</a:t>
                      </a:r>
                      <a:endParaRPr lang="en-US" b="1" dirty="0"/>
                    </a:p>
                  </a:txBody>
                  <a:tcPr/>
                </a:tc>
                <a:tc>
                  <a:txBody>
                    <a:bodyPr/>
                    <a:lstStyle/>
                    <a:p>
                      <a:r>
                        <a:rPr lang="en-US" dirty="0" smtClean="0"/>
                        <a:t>Consistency</a:t>
                      </a:r>
                      <a:endParaRPr lang="en-US" b="1" dirty="0"/>
                    </a:p>
                  </a:txBody>
                  <a:tcPr/>
                </a:tc>
                <a:tc>
                  <a:txBody>
                    <a:bodyPr/>
                    <a:lstStyle/>
                    <a:p>
                      <a:r>
                        <a:rPr lang="en-US" dirty="0" smtClean="0"/>
                        <a:t>Differentiation</a:t>
                      </a:r>
                      <a:endParaRPr lang="en-US" b="1" dirty="0"/>
                    </a:p>
                  </a:txBody>
                  <a:tcPr/>
                </a:tc>
              </a:tr>
              <a:tr h="398116">
                <a:tc>
                  <a:txBody>
                    <a:bodyPr/>
                    <a:lstStyle/>
                    <a:p>
                      <a:r>
                        <a:rPr lang="en-US" b="1" dirty="0" smtClean="0"/>
                        <a:t>Academic advisement</a:t>
                      </a:r>
                      <a:endParaRPr lang="en-US" b="1" dirty="0"/>
                    </a:p>
                  </a:txBody>
                  <a:tcPr/>
                </a:tc>
                <a:tc>
                  <a:txBody>
                    <a:bodyPr/>
                    <a:lstStyle/>
                    <a:p>
                      <a:r>
                        <a:rPr lang="en-US" dirty="0" smtClean="0"/>
                        <a:t>SCE</a:t>
                      </a:r>
                      <a:endParaRPr lang="en-US" b="1" dirty="0"/>
                    </a:p>
                  </a:txBody>
                  <a:tcPr/>
                </a:tc>
                <a:tc>
                  <a:txBody>
                    <a:bodyPr/>
                    <a:lstStyle/>
                    <a:p>
                      <a:r>
                        <a:rPr lang="en-US" dirty="0" smtClean="0"/>
                        <a:t>MEDIUM</a:t>
                      </a:r>
                      <a:endParaRPr lang="en-US" b="1" dirty="0"/>
                    </a:p>
                  </a:txBody>
                  <a:tcPr/>
                </a:tc>
                <a:tc>
                  <a:txBody>
                    <a:bodyPr/>
                    <a:lstStyle/>
                    <a:p>
                      <a:r>
                        <a:rPr lang="en-US" dirty="0" smtClean="0"/>
                        <a:t>1.8 – Moderately defined</a:t>
                      </a:r>
                      <a:endParaRPr lang="en-US" b="1" dirty="0"/>
                    </a:p>
                  </a:txBody>
                  <a:tcPr/>
                </a:tc>
              </a:tr>
              <a:tr h="398116">
                <a:tc>
                  <a:txBody>
                    <a:bodyPr/>
                    <a:lstStyle/>
                    <a:p>
                      <a:r>
                        <a:rPr lang="en-US" b="1" dirty="0" smtClean="0"/>
                        <a:t>Athletic director</a:t>
                      </a:r>
                      <a:endParaRPr lang="en-US" b="1" dirty="0"/>
                    </a:p>
                  </a:txBody>
                  <a:tcPr/>
                </a:tc>
                <a:tc>
                  <a:txBody>
                    <a:bodyPr/>
                    <a:lstStyle/>
                    <a:p>
                      <a:r>
                        <a:rPr lang="en-US" dirty="0" smtClean="0"/>
                        <a:t>SEC</a:t>
                      </a:r>
                      <a:endParaRPr lang="en-US" b="1" dirty="0"/>
                    </a:p>
                  </a:txBody>
                  <a:tcPr/>
                </a:tc>
                <a:tc>
                  <a:txBody>
                    <a:bodyPr/>
                    <a:lstStyle/>
                    <a:p>
                      <a:r>
                        <a:rPr lang="en-US" dirty="0" smtClean="0"/>
                        <a:t>HIGH</a:t>
                      </a:r>
                      <a:endParaRPr lang="en-US" b="1" dirty="0"/>
                    </a:p>
                  </a:txBody>
                  <a:tcPr/>
                </a:tc>
                <a:tc>
                  <a:txBody>
                    <a:bodyPr/>
                    <a:lstStyle/>
                    <a:p>
                      <a:r>
                        <a:rPr lang="en-US" dirty="0" smtClean="0"/>
                        <a:t>1.3 – Moderately defined</a:t>
                      </a:r>
                      <a:endParaRPr lang="en-US" b="1" dirty="0"/>
                    </a:p>
                  </a:txBody>
                  <a:tcPr/>
                </a:tc>
              </a:tr>
              <a:tr h="398116">
                <a:tc>
                  <a:txBody>
                    <a:bodyPr/>
                    <a:lstStyle/>
                    <a:p>
                      <a:r>
                        <a:rPr lang="en-US" b="1" dirty="0" smtClean="0"/>
                        <a:t>Athletic trainer</a:t>
                      </a:r>
                      <a:endParaRPr lang="en-US" b="1" dirty="0"/>
                    </a:p>
                  </a:txBody>
                  <a:tcPr/>
                </a:tc>
                <a:tc>
                  <a:txBody>
                    <a:bodyPr/>
                    <a:lstStyle/>
                    <a:p>
                      <a:r>
                        <a:rPr lang="en-US" dirty="0" smtClean="0"/>
                        <a:t>SRI</a:t>
                      </a:r>
                      <a:endParaRPr lang="en-US" b="1" dirty="0"/>
                    </a:p>
                  </a:txBody>
                  <a:tcPr/>
                </a:tc>
                <a:tc>
                  <a:txBody>
                    <a:bodyPr/>
                    <a:lstStyle/>
                    <a:p>
                      <a:r>
                        <a:rPr lang="en-US" dirty="0" smtClean="0"/>
                        <a:t>LOW</a:t>
                      </a:r>
                      <a:endParaRPr lang="en-US" b="1" dirty="0"/>
                    </a:p>
                  </a:txBody>
                  <a:tcPr/>
                </a:tc>
                <a:tc>
                  <a:txBody>
                    <a:bodyPr/>
                    <a:lstStyle/>
                    <a:p>
                      <a:r>
                        <a:rPr lang="en-US" dirty="0" smtClean="0"/>
                        <a:t>0.9</a:t>
                      </a:r>
                      <a:r>
                        <a:rPr lang="en-US" baseline="0" dirty="0" smtClean="0"/>
                        <a:t> – Not well defined</a:t>
                      </a:r>
                      <a:endParaRPr lang="en-US" b="1" dirty="0"/>
                    </a:p>
                  </a:txBody>
                  <a:tcPr/>
                </a:tc>
              </a:tr>
              <a:tr h="398116">
                <a:tc>
                  <a:txBody>
                    <a:bodyPr/>
                    <a:lstStyle/>
                    <a:p>
                      <a:r>
                        <a:rPr lang="en-US" b="1" dirty="0" smtClean="0"/>
                        <a:t>Business management</a:t>
                      </a:r>
                      <a:endParaRPr lang="en-US" b="1" dirty="0"/>
                    </a:p>
                  </a:txBody>
                  <a:tcPr/>
                </a:tc>
                <a:tc>
                  <a:txBody>
                    <a:bodyPr/>
                    <a:lstStyle/>
                    <a:p>
                      <a:r>
                        <a:rPr lang="en-US" dirty="0" smtClean="0"/>
                        <a:t>CSE</a:t>
                      </a:r>
                      <a:endParaRPr lang="en-US" b="1" dirty="0"/>
                    </a:p>
                  </a:txBody>
                  <a:tcPr/>
                </a:tc>
                <a:tc>
                  <a:txBody>
                    <a:bodyPr/>
                    <a:lstStyle/>
                    <a:p>
                      <a:r>
                        <a:rPr lang="en-US" dirty="0" smtClean="0"/>
                        <a:t>MEDIUM</a:t>
                      </a:r>
                      <a:endParaRPr lang="en-US" b="1" dirty="0"/>
                    </a:p>
                  </a:txBody>
                  <a:tcPr/>
                </a:tc>
                <a:tc>
                  <a:txBody>
                    <a:bodyPr/>
                    <a:lstStyle/>
                    <a:p>
                      <a:r>
                        <a:rPr lang="en-US" dirty="0" smtClean="0"/>
                        <a:t>1.1 – Moderately defined</a:t>
                      </a:r>
                      <a:endParaRPr lang="en-US" b="1" dirty="0"/>
                    </a:p>
                  </a:txBody>
                  <a:tcPr/>
                </a:tc>
              </a:tr>
              <a:tr h="398116">
                <a:tc>
                  <a:txBody>
                    <a:bodyPr/>
                    <a:lstStyle/>
                    <a:p>
                      <a:r>
                        <a:rPr lang="en-US" b="1" dirty="0" smtClean="0"/>
                        <a:t>Compliance</a:t>
                      </a:r>
                      <a:endParaRPr lang="en-US" b="1" dirty="0"/>
                    </a:p>
                  </a:txBody>
                  <a:tcPr/>
                </a:tc>
                <a:tc>
                  <a:txBody>
                    <a:bodyPr/>
                    <a:lstStyle/>
                    <a:p>
                      <a:r>
                        <a:rPr lang="en-US" dirty="0" smtClean="0"/>
                        <a:t>CSE</a:t>
                      </a:r>
                      <a:endParaRPr lang="en-US" b="1" dirty="0"/>
                    </a:p>
                  </a:txBody>
                  <a:tcPr/>
                </a:tc>
                <a:tc>
                  <a:txBody>
                    <a:bodyPr/>
                    <a:lstStyle/>
                    <a:p>
                      <a:r>
                        <a:rPr lang="en-US" dirty="0" smtClean="0"/>
                        <a:t>MEDIUM</a:t>
                      </a:r>
                      <a:endParaRPr lang="en-US" b="1" dirty="0"/>
                    </a:p>
                  </a:txBody>
                  <a:tcPr/>
                </a:tc>
                <a:tc>
                  <a:txBody>
                    <a:bodyPr/>
                    <a:lstStyle/>
                    <a:p>
                      <a:r>
                        <a:rPr lang="en-US" dirty="0" smtClean="0"/>
                        <a:t>0.6 – Not well defined</a:t>
                      </a:r>
                      <a:endParaRPr lang="en-US" b="1" dirty="0"/>
                    </a:p>
                  </a:txBody>
                  <a:tcPr/>
                </a:tc>
              </a:tr>
              <a:tr h="398116">
                <a:tc>
                  <a:txBody>
                    <a:bodyPr/>
                    <a:lstStyle/>
                    <a:p>
                      <a:r>
                        <a:rPr lang="en-US" b="1" dirty="0" smtClean="0"/>
                        <a:t>Development</a:t>
                      </a:r>
                      <a:endParaRPr lang="en-US" b="1" dirty="0"/>
                    </a:p>
                  </a:txBody>
                  <a:tcPr/>
                </a:tc>
                <a:tc>
                  <a:txBody>
                    <a:bodyPr/>
                    <a:lstStyle/>
                    <a:p>
                      <a:r>
                        <a:rPr lang="en-US" dirty="0" smtClean="0"/>
                        <a:t>SEC</a:t>
                      </a:r>
                      <a:endParaRPr lang="en-US" b="1" dirty="0"/>
                    </a:p>
                  </a:txBody>
                  <a:tcPr/>
                </a:tc>
                <a:tc>
                  <a:txBody>
                    <a:bodyPr/>
                    <a:lstStyle/>
                    <a:p>
                      <a:r>
                        <a:rPr lang="en-US" dirty="0" smtClean="0"/>
                        <a:t>HIGH</a:t>
                      </a:r>
                      <a:endParaRPr lang="en-US" b="1" dirty="0"/>
                    </a:p>
                  </a:txBody>
                  <a:tcPr/>
                </a:tc>
                <a:tc>
                  <a:txBody>
                    <a:bodyPr/>
                    <a:lstStyle/>
                    <a:p>
                      <a:r>
                        <a:rPr lang="en-US" dirty="0" smtClean="0"/>
                        <a:t>1.4 – Moderately defined</a:t>
                      </a:r>
                      <a:endParaRPr lang="en-US" b="1" dirty="0"/>
                    </a:p>
                  </a:txBody>
                  <a:tcPr/>
                </a:tc>
              </a:tr>
              <a:tr h="398116">
                <a:tc>
                  <a:txBody>
                    <a:bodyPr/>
                    <a:lstStyle/>
                    <a:p>
                      <a:r>
                        <a:rPr lang="en-US" b="1" dirty="0" smtClean="0"/>
                        <a:t>Equipment manager</a:t>
                      </a:r>
                      <a:endParaRPr lang="en-US" b="1" dirty="0"/>
                    </a:p>
                  </a:txBody>
                  <a:tcPr/>
                </a:tc>
                <a:tc>
                  <a:txBody>
                    <a:bodyPr/>
                    <a:lstStyle/>
                    <a:p>
                      <a:r>
                        <a:rPr lang="en-US" dirty="0" smtClean="0"/>
                        <a:t>RSC</a:t>
                      </a:r>
                      <a:endParaRPr lang="en-US" b="1" dirty="0"/>
                    </a:p>
                  </a:txBody>
                  <a:tcPr/>
                </a:tc>
                <a:tc>
                  <a:txBody>
                    <a:bodyPr/>
                    <a:lstStyle/>
                    <a:p>
                      <a:r>
                        <a:rPr lang="en-US" dirty="0" smtClean="0"/>
                        <a:t>LOW</a:t>
                      </a:r>
                      <a:endParaRPr lang="en-US" b="1" dirty="0"/>
                    </a:p>
                  </a:txBody>
                  <a:tcPr/>
                </a:tc>
                <a:tc>
                  <a:txBody>
                    <a:bodyPr/>
                    <a:lstStyle/>
                    <a:p>
                      <a:r>
                        <a:rPr lang="en-US" dirty="0" smtClean="0"/>
                        <a:t>1.5</a:t>
                      </a:r>
                      <a:r>
                        <a:rPr lang="en-US" baseline="0" dirty="0" smtClean="0"/>
                        <a:t> – Moderately defined</a:t>
                      </a:r>
                      <a:endParaRPr lang="en-US" b="1" dirty="0"/>
                    </a:p>
                  </a:txBody>
                  <a:tcPr/>
                </a:tc>
              </a:tr>
              <a:tr h="398116">
                <a:tc>
                  <a:txBody>
                    <a:bodyPr/>
                    <a:lstStyle/>
                    <a:p>
                      <a:r>
                        <a:rPr lang="en-US" b="1" dirty="0" smtClean="0"/>
                        <a:t>Event</a:t>
                      </a:r>
                      <a:r>
                        <a:rPr lang="en-US" b="1" baseline="0" dirty="0" smtClean="0"/>
                        <a:t> and facility management</a:t>
                      </a:r>
                      <a:endParaRPr lang="en-US" b="1" dirty="0"/>
                    </a:p>
                  </a:txBody>
                  <a:tcPr/>
                </a:tc>
                <a:tc>
                  <a:txBody>
                    <a:bodyPr/>
                    <a:lstStyle/>
                    <a:p>
                      <a:r>
                        <a:rPr lang="en-US" dirty="0" smtClean="0"/>
                        <a:t>RSC/E</a:t>
                      </a:r>
                      <a:endParaRPr lang="en-US" b="1" dirty="0"/>
                    </a:p>
                  </a:txBody>
                  <a:tcPr/>
                </a:tc>
                <a:tc>
                  <a:txBody>
                    <a:bodyPr/>
                    <a:lstStyle/>
                    <a:p>
                      <a:r>
                        <a:rPr lang="en-US" dirty="0" smtClean="0"/>
                        <a:t>LOW</a:t>
                      </a:r>
                      <a:endParaRPr lang="en-US" b="1" dirty="0"/>
                    </a:p>
                  </a:txBody>
                  <a:tcPr/>
                </a:tc>
                <a:tc>
                  <a:txBody>
                    <a:bodyPr/>
                    <a:lstStyle/>
                    <a:p>
                      <a:r>
                        <a:rPr lang="en-US" dirty="0" smtClean="0"/>
                        <a:t>0.6 – Not well defined</a:t>
                      </a:r>
                      <a:endParaRPr lang="en-US" b="1" dirty="0"/>
                    </a:p>
                  </a:txBody>
                  <a:tcPr/>
                </a:tc>
              </a:tr>
              <a:tr h="398116">
                <a:tc>
                  <a:txBody>
                    <a:bodyPr/>
                    <a:lstStyle/>
                    <a:p>
                      <a:r>
                        <a:rPr lang="en-US" b="1" dirty="0" smtClean="0"/>
                        <a:t>Marketing</a:t>
                      </a:r>
                      <a:endParaRPr lang="en-US" b="1" dirty="0"/>
                    </a:p>
                  </a:txBody>
                  <a:tcPr/>
                </a:tc>
                <a:tc>
                  <a:txBody>
                    <a:bodyPr/>
                    <a:lstStyle/>
                    <a:p>
                      <a:r>
                        <a:rPr lang="en-US" dirty="0" smtClean="0"/>
                        <a:t>ESC/A</a:t>
                      </a:r>
                      <a:endParaRPr lang="en-US" b="1" dirty="0"/>
                    </a:p>
                  </a:txBody>
                  <a:tcPr/>
                </a:tc>
                <a:tc>
                  <a:txBody>
                    <a:bodyPr/>
                    <a:lstStyle/>
                    <a:p>
                      <a:r>
                        <a:rPr lang="en-US" dirty="0" smtClean="0"/>
                        <a:t>HIGH</a:t>
                      </a:r>
                      <a:endParaRPr lang="en-US" b="1" dirty="0"/>
                    </a:p>
                  </a:txBody>
                  <a:tcPr/>
                </a:tc>
                <a:tc>
                  <a:txBody>
                    <a:bodyPr/>
                    <a:lstStyle/>
                    <a:p>
                      <a:r>
                        <a:rPr lang="en-US" dirty="0" smtClean="0"/>
                        <a:t>1.0 – Moderately defined</a:t>
                      </a:r>
                      <a:endParaRPr lang="en-US" b="1" dirty="0"/>
                    </a:p>
                  </a:txBody>
                  <a:tcPr/>
                </a:tc>
              </a:tr>
              <a:tr h="398116">
                <a:tc>
                  <a:txBody>
                    <a:bodyPr/>
                    <a:lstStyle/>
                    <a:p>
                      <a:r>
                        <a:rPr lang="en-US" b="1" dirty="0" smtClean="0"/>
                        <a:t>Sales</a:t>
                      </a:r>
                      <a:endParaRPr lang="en-US" b="1" dirty="0"/>
                    </a:p>
                  </a:txBody>
                  <a:tcPr/>
                </a:tc>
                <a:tc>
                  <a:txBody>
                    <a:bodyPr/>
                    <a:lstStyle/>
                    <a:p>
                      <a:r>
                        <a:rPr lang="en-US" dirty="0" smtClean="0"/>
                        <a:t>ESC</a:t>
                      </a:r>
                      <a:endParaRPr lang="en-US" b="1" dirty="0"/>
                    </a:p>
                  </a:txBody>
                  <a:tcPr/>
                </a:tc>
                <a:tc>
                  <a:txBody>
                    <a:bodyPr/>
                    <a:lstStyle/>
                    <a:p>
                      <a:r>
                        <a:rPr lang="en-US" dirty="0" smtClean="0"/>
                        <a:t>HIGH</a:t>
                      </a:r>
                      <a:endParaRPr lang="en-US" b="1" dirty="0"/>
                    </a:p>
                  </a:txBody>
                  <a:tcPr/>
                </a:tc>
                <a:tc>
                  <a:txBody>
                    <a:bodyPr/>
                    <a:lstStyle/>
                    <a:p>
                      <a:r>
                        <a:rPr lang="en-US" dirty="0" smtClean="0"/>
                        <a:t>1.6 – Moderately</a:t>
                      </a:r>
                      <a:r>
                        <a:rPr lang="en-US" baseline="0" dirty="0" smtClean="0"/>
                        <a:t> defined</a:t>
                      </a:r>
                      <a:endParaRPr lang="en-US" b="1" dirty="0"/>
                    </a:p>
                  </a:txBody>
                  <a:tcPr/>
                </a:tc>
              </a:tr>
              <a:tr h="398116">
                <a:tc>
                  <a:txBody>
                    <a:bodyPr/>
                    <a:lstStyle/>
                    <a:p>
                      <a:r>
                        <a:rPr lang="en-US" b="1" dirty="0" smtClean="0"/>
                        <a:t>Sports information</a:t>
                      </a:r>
                      <a:endParaRPr lang="en-US" b="1" dirty="0"/>
                    </a:p>
                  </a:txBody>
                  <a:tcPr/>
                </a:tc>
                <a:tc>
                  <a:txBody>
                    <a:bodyPr/>
                    <a:lstStyle/>
                    <a:p>
                      <a:r>
                        <a:rPr lang="en-US" dirty="0" smtClean="0"/>
                        <a:t>SEC</a:t>
                      </a:r>
                      <a:endParaRPr lang="en-US" b="1" dirty="0"/>
                    </a:p>
                  </a:txBody>
                  <a:tcPr/>
                </a:tc>
                <a:tc>
                  <a:txBody>
                    <a:bodyPr/>
                    <a:lstStyle/>
                    <a:p>
                      <a:r>
                        <a:rPr lang="en-US" dirty="0" smtClean="0"/>
                        <a:t>HIGH</a:t>
                      </a:r>
                      <a:endParaRPr lang="en-US" b="1" dirty="0"/>
                    </a:p>
                  </a:txBody>
                  <a:tcPr/>
                </a:tc>
                <a:tc>
                  <a:txBody>
                    <a:bodyPr/>
                    <a:lstStyle/>
                    <a:p>
                      <a:r>
                        <a:rPr lang="en-US" dirty="0" smtClean="0"/>
                        <a:t>0.8 – Not well defined</a:t>
                      </a:r>
                      <a:endParaRPr lang="en-US" b="1" dirty="0"/>
                    </a:p>
                  </a:txBody>
                  <a:tcPr/>
                </a:tc>
              </a:tr>
              <a:tr h="398116">
                <a:tc>
                  <a:txBody>
                    <a:bodyPr/>
                    <a:lstStyle/>
                    <a:p>
                      <a:r>
                        <a:rPr lang="en-US" b="1" dirty="0" smtClean="0"/>
                        <a:t>Team operations</a:t>
                      </a:r>
                      <a:endParaRPr lang="en-US" b="1" dirty="0"/>
                    </a:p>
                  </a:txBody>
                  <a:tcPr/>
                </a:tc>
                <a:tc>
                  <a:txBody>
                    <a:bodyPr/>
                    <a:lstStyle/>
                    <a:p>
                      <a:r>
                        <a:rPr lang="en-US" dirty="0" smtClean="0"/>
                        <a:t>SEC</a:t>
                      </a:r>
                      <a:endParaRPr lang="en-US" b="1" dirty="0"/>
                    </a:p>
                  </a:txBody>
                  <a:tcPr/>
                </a:tc>
                <a:tc>
                  <a:txBody>
                    <a:bodyPr/>
                    <a:lstStyle/>
                    <a:p>
                      <a:r>
                        <a:rPr lang="en-US" dirty="0" smtClean="0"/>
                        <a:t>HIGH</a:t>
                      </a:r>
                      <a:endParaRPr lang="en-US" b="1" dirty="0"/>
                    </a:p>
                  </a:txBody>
                  <a:tcPr/>
                </a:tc>
                <a:tc>
                  <a:txBody>
                    <a:bodyPr/>
                    <a:lstStyle/>
                    <a:p>
                      <a:r>
                        <a:rPr lang="en-US" dirty="0" smtClean="0"/>
                        <a:t>0.7 – Not well defined</a:t>
                      </a:r>
                      <a:endParaRPr lang="en-US" b="1" dirty="0"/>
                    </a:p>
                  </a:txBody>
                  <a:tcPr/>
                </a:tc>
              </a:tr>
              <a:tr h="398116">
                <a:tc>
                  <a:txBody>
                    <a:bodyPr/>
                    <a:lstStyle/>
                    <a:p>
                      <a:r>
                        <a:rPr lang="en-US" b="1" dirty="0" smtClean="0"/>
                        <a:t>Ticketing/Box office</a:t>
                      </a:r>
                      <a:endParaRPr lang="en-US" b="1" dirty="0"/>
                    </a:p>
                  </a:txBody>
                  <a:tcPr/>
                </a:tc>
                <a:tc>
                  <a:txBody>
                    <a:bodyPr/>
                    <a:lstStyle/>
                    <a:p>
                      <a:r>
                        <a:rPr lang="en-US" dirty="0" smtClean="0"/>
                        <a:t>SEC</a:t>
                      </a:r>
                      <a:endParaRPr lang="en-US" b="1" dirty="0"/>
                    </a:p>
                  </a:txBody>
                  <a:tcPr/>
                </a:tc>
                <a:tc>
                  <a:txBody>
                    <a:bodyPr/>
                    <a:lstStyle/>
                    <a:p>
                      <a:r>
                        <a:rPr lang="en-US" dirty="0" smtClean="0"/>
                        <a:t>HIGH</a:t>
                      </a:r>
                      <a:endParaRPr lang="en-US" b="1" dirty="0"/>
                    </a:p>
                  </a:txBody>
                  <a:tcPr/>
                </a:tc>
                <a:tc>
                  <a:txBody>
                    <a:bodyPr/>
                    <a:lstStyle/>
                    <a:p>
                      <a:r>
                        <a:rPr lang="en-US" dirty="0" smtClean="0"/>
                        <a:t>1.3 – Moderately defined</a:t>
                      </a:r>
                      <a:endParaRPr lang="en-US" b="1" dirty="0"/>
                    </a:p>
                  </a:txBody>
                  <a:tcPr/>
                </a:tc>
              </a:tr>
              <a:tr h="398116">
                <a:tc>
                  <a:txBody>
                    <a:bodyPr/>
                    <a:lstStyle/>
                    <a:p>
                      <a:r>
                        <a:rPr lang="en-US" b="1" dirty="0" smtClean="0"/>
                        <a:t>Video</a:t>
                      </a:r>
                      <a:endParaRPr lang="en-US" b="1" dirty="0"/>
                    </a:p>
                  </a:txBody>
                  <a:tcPr/>
                </a:tc>
                <a:tc>
                  <a:txBody>
                    <a:bodyPr/>
                    <a:lstStyle/>
                    <a:p>
                      <a:r>
                        <a:rPr lang="en-US" dirty="0" smtClean="0"/>
                        <a:t>RSA/E</a:t>
                      </a:r>
                      <a:endParaRPr lang="en-US" b="1" dirty="0"/>
                    </a:p>
                  </a:txBody>
                  <a:tcPr/>
                </a:tc>
                <a:tc>
                  <a:txBody>
                    <a:bodyPr/>
                    <a:lstStyle/>
                    <a:p>
                      <a:r>
                        <a:rPr lang="en-US" dirty="0" smtClean="0"/>
                        <a:t>LOW</a:t>
                      </a:r>
                      <a:endParaRPr lang="en-US" b="1" dirty="0"/>
                    </a:p>
                  </a:txBody>
                  <a:tcPr/>
                </a:tc>
                <a:tc>
                  <a:txBody>
                    <a:bodyPr/>
                    <a:lstStyle/>
                    <a:p>
                      <a:r>
                        <a:rPr lang="en-US" dirty="0" smtClean="0"/>
                        <a:t>1.2 – Moderately defined</a:t>
                      </a:r>
                      <a:endParaRPr lang="en-US" b="1" dirty="0"/>
                    </a:p>
                  </a:txBody>
                  <a:tcPr/>
                </a:tc>
              </a:tr>
              <a:tr h="398116">
                <a:tc>
                  <a:txBody>
                    <a:bodyPr/>
                    <a:lstStyle/>
                    <a:p>
                      <a:r>
                        <a:rPr lang="en-US" b="1" dirty="0" smtClean="0"/>
                        <a:t>Overall</a:t>
                      </a:r>
                      <a:endParaRPr lang="en-US" b="1" dirty="0"/>
                    </a:p>
                  </a:txBody>
                  <a:tcPr/>
                </a:tc>
                <a:tc>
                  <a:txBody>
                    <a:bodyPr/>
                    <a:lstStyle/>
                    <a:p>
                      <a:r>
                        <a:rPr lang="en-US" dirty="0" smtClean="0"/>
                        <a:t>SEC</a:t>
                      </a:r>
                      <a:endParaRPr lang="en-US" b="1" dirty="0"/>
                    </a:p>
                  </a:txBody>
                  <a:tcPr/>
                </a:tc>
                <a:tc>
                  <a:txBody>
                    <a:bodyPr/>
                    <a:lstStyle/>
                    <a:p>
                      <a:r>
                        <a:rPr lang="en-US" dirty="0" smtClean="0"/>
                        <a:t>HIGH</a:t>
                      </a:r>
                      <a:endParaRPr lang="en-US" b="1" dirty="0"/>
                    </a:p>
                  </a:txBody>
                  <a:tcPr/>
                </a:tc>
                <a:tc>
                  <a:txBody>
                    <a:bodyPr/>
                    <a:lstStyle/>
                    <a:p>
                      <a:r>
                        <a:rPr lang="en-US" dirty="0" smtClean="0"/>
                        <a:t>1.3 – Moderately defined</a:t>
                      </a:r>
                      <a:endParaRPr lang="en-US" b="1" dirty="0"/>
                    </a:p>
                  </a:txBody>
                  <a:tcPr/>
                </a:tc>
              </a:tr>
            </a:tbl>
          </a:graphicData>
        </a:graphic>
      </p:graphicFrame>
    </p:spTree>
    <p:extLst>
      <p:ext uri="{BB962C8B-B14F-4D97-AF65-F5344CB8AC3E}">
        <p14:creationId xmlns:p14="http://schemas.microsoft.com/office/powerpoint/2010/main" val="756236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Sport Management More Diverse than One Code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00749507"/>
              </p:ext>
            </p:extLst>
          </p:nvPr>
        </p:nvGraphicFramePr>
        <p:xfrm>
          <a:off x="1104900" y="1600200"/>
          <a:ext cx="99822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19907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Leading Occupational Environments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90087495"/>
              </p:ext>
            </p:extLst>
          </p:nvPr>
        </p:nvGraphicFramePr>
        <p:xfrm>
          <a:off x="1104900" y="1600200"/>
          <a:ext cx="99822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24124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is the Dominant Profile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31157602"/>
              </p:ext>
            </p:extLst>
          </p:nvPr>
        </p:nvGraphicFramePr>
        <p:xfrm>
          <a:off x="751955" y="1600200"/>
          <a:ext cx="10686571" cy="4983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2462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360814" y="0"/>
            <a:ext cx="7115695" cy="681644"/>
          </a:xfrm>
        </p:spPr>
        <p:txBody>
          <a:bodyPr/>
          <a:lstStyle/>
          <a:p>
            <a:r>
              <a:rPr lang="en-US" dirty="0" smtClean="0"/>
              <a:t>Comparisons to Published Holland Codes</a:t>
            </a: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3089192216"/>
              </p:ext>
            </p:extLst>
          </p:nvPr>
        </p:nvGraphicFramePr>
        <p:xfrm>
          <a:off x="532019" y="731517"/>
          <a:ext cx="11415522" cy="5933440"/>
        </p:xfrm>
        <a:graphic>
          <a:graphicData uri="http://schemas.openxmlformats.org/drawingml/2006/table">
            <a:tbl>
              <a:tblPr firstRow="1" bandRow="1"/>
              <a:tblGrid>
                <a:gridCol w="1668780"/>
                <a:gridCol w="3503168"/>
                <a:gridCol w="1472946"/>
                <a:gridCol w="4770628"/>
              </a:tblGrid>
              <a:tr h="370840">
                <a:tc>
                  <a:txBody>
                    <a:bodyPr/>
                    <a:lstStyle>
                      <a:lvl1pPr marL="0" algn="l" defTabSz="914400" rtl="0" eaLnBrk="1" latinLnBrk="0" hangingPunct="1">
                        <a:defRPr sz="1800" b="1" kern="1200">
                          <a:solidFill>
                            <a:schemeClr val="lt1"/>
                          </a:solidFill>
                          <a:latin typeface="Euphemia"/>
                        </a:defRPr>
                      </a:lvl1pPr>
                      <a:lvl2pPr marL="457200" algn="l" defTabSz="914400" rtl="0" eaLnBrk="1" latinLnBrk="0" hangingPunct="1">
                        <a:defRPr sz="1800" b="1" kern="1200">
                          <a:solidFill>
                            <a:schemeClr val="lt1"/>
                          </a:solidFill>
                          <a:latin typeface="Euphemia"/>
                        </a:defRPr>
                      </a:lvl2pPr>
                      <a:lvl3pPr marL="914400" algn="l" defTabSz="914400" rtl="0" eaLnBrk="1" latinLnBrk="0" hangingPunct="1">
                        <a:defRPr sz="1800" b="1" kern="1200">
                          <a:solidFill>
                            <a:schemeClr val="lt1"/>
                          </a:solidFill>
                          <a:latin typeface="Euphemia"/>
                        </a:defRPr>
                      </a:lvl3pPr>
                      <a:lvl4pPr marL="1371600" algn="l" defTabSz="914400" rtl="0" eaLnBrk="1" latinLnBrk="0" hangingPunct="1">
                        <a:defRPr sz="1800" b="1" kern="1200">
                          <a:solidFill>
                            <a:schemeClr val="lt1"/>
                          </a:solidFill>
                          <a:latin typeface="Euphemia"/>
                        </a:defRPr>
                      </a:lvl4pPr>
                      <a:lvl5pPr marL="1828800" algn="l" defTabSz="914400" rtl="0" eaLnBrk="1" latinLnBrk="0" hangingPunct="1">
                        <a:defRPr sz="1800" b="1" kern="1200">
                          <a:solidFill>
                            <a:schemeClr val="lt1"/>
                          </a:solidFill>
                          <a:latin typeface="Euphemia"/>
                        </a:defRPr>
                      </a:lvl5pPr>
                      <a:lvl6pPr marL="2286000" algn="l" defTabSz="914400" rtl="0" eaLnBrk="1" latinLnBrk="0" hangingPunct="1">
                        <a:defRPr sz="1800" b="1" kern="1200">
                          <a:solidFill>
                            <a:schemeClr val="lt1"/>
                          </a:solidFill>
                          <a:latin typeface="Euphemia"/>
                        </a:defRPr>
                      </a:lvl6pPr>
                      <a:lvl7pPr marL="2743200" algn="l" defTabSz="914400" rtl="0" eaLnBrk="1" latinLnBrk="0" hangingPunct="1">
                        <a:defRPr sz="1800" b="1" kern="1200">
                          <a:solidFill>
                            <a:schemeClr val="lt1"/>
                          </a:solidFill>
                          <a:latin typeface="Euphemia"/>
                        </a:defRPr>
                      </a:lvl7pPr>
                      <a:lvl8pPr marL="3200400" algn="l" defTabSz="914400" rtl="0" eaLnBrk="1" latinLnBrk="0" hangingPunct="1">
                        <a:defRPr sz="1800" b="1" kern="1200">
                          <a:solidFill>
                            <a:schemeClr val="lt1"/>
                          </a:solidFill>
                          <a:latin typeface="Euphemia"/>
                        </a:defRPr>
                      </a:lvl8pPr>
                      <a:lvl9pPr marL="3657600" algn="l" defTabSz="914400" rtl="0" eaLnBrk="1" latinLnBrk="0" hangingPunct="1">
                        <a:defRPr sz="1800" b="1" kern="1200">
                          <a:solidFill>
                            <a:schemeClr val="lt1"/>
                          </a:solidFill>
                          <a:latin typeface="Euphemia"/>
                        </a:defRPr>
                      </a:lvl9pPr>
                    </a:lstStyle>
                    <a:p>
                      <a:r>
                        <a:rPr lang="en-US" sz="1800" dirty="0" smtClean="0"/>
                        <a:t>Environment</a:t>
                      </a:r>
                      <a:endParaRPr lang="en-US" sz="1800" dirty="0"/>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6D7D66"/>
                    </a:solidFill>
                  </a:tcPr>
                </a:tc>
                <a:tc>
                  <a:txBody>
                    <a:bodyPr/>
                    <a:lstStyle>
                      <a:lvl1pPr marL="0" algn="l" defTabSz="914400" rtl="0" eaLnBrk="1" latinLnBrk="0" hangingPunct="1">
                        <a:defRPr sz="1800" b="1" kern="1200">
                          <a:solidFill>
                            <a:schemeClr val="lt1"/>
                          </a:solidFill>
                          <a:latin typeface="Euphemia"/>
                        </a:defRPr>
                      </a:lvl1pPr>
                      <a:lvl2pPr marL="457200" algn="l" defTabSz="914400" rtl="0" eaLnBrk="1" latinLnBrk="0" hangingPunct="1">
                        <a:defRPr sz="1800" b="1" kern="1200">
                          <a:solidFill>
                            <a:schemeClr val="lt1"/>
                          </a:solidFill>
                          <a:latin typeface="Euphemia"/>
                        </a:defRPr>
                      </a:lvl2pPr>
                      <a:lvl3pPr marL="914400" algn="l" defTabSz="914400" rtl="0" eaLnBrk="1" latinLnBrk="0" hangingPunct="1">
                        <a:defRPr sz="1800" b="1" kern="1200">
                          <a:solidFill>
                            <a:schemeClr val="lt1"/>
                          </a:solidFill>
                          <a:latin typeface="Euphemia"/>
                        </a:defRPr>
                      </a:lvl3pPr>
                      <a:lvl4pPr marL="1371600" algn="l" defTabSz="914400" rtl="0" eaLnBrk="1" latinLnBrk="0" hangingPunct="1">
                        <a:defRPr sz="1800" b="1" kern="1200">
                          <a:solidFill>
                            <a:schemeClr val="lt1"/>
                          </a:solidFill>
                          <a:latin typeface="Euphemia"/>
                        </a:defRPr>
                      </a:lvl4pPr>
                      <a:lvl5pPr marL="1828800" algn="l" defTabSz="914400" rtl="0" eaLnBrk="1" latinLnBrk="0" hangingPunct="1">
                        <a:defRPr sz="1800" b="1" kern="1200">
                          <a:solidFill>
                            <a:schemeClr val="lt1"/>
                          </a:solidFill>
                          <a:latin typeface="Euphemia"/>
                        </a:defRPr>
                      </a:lvl5pPr>
                      <a:lvl6pPr marL="2286000" algn="l" defTabSz="914400" rtl="0" eaLnBrk="1" latinLnBrk="0" hangingPunct="1">
                        <a:defRPr sz="1800" b="1" kern="1200">
                          <a:solidFill>
                            <a:schemeClr val="lt1"/>
                          </a:solidFill>
                          <a:latin typeface="Euphemia"/>
                        </a:defRPr>
                      </a:lvl6pPr>
                      <a:lvl7pPr marL="2743200" algn="l" defTabSz="914400" rtl="0" eaLnBrk="1" latinLnBrk="0" hangingPunct="1">
                        <a:defRPr sz="1800" b="1" kern="1200">
                          <a:solidFill>
                            <a:schemeClr val="lt1"/>
                          </a:solidFill>
                          <a:latin typeface="Euphemia"/>
                        </a:defRPr>
                      </a:lvl7pPr>
                      <a:lvl8pPr marL="3200400" algn="l" defTabSz="914400" rtl="0" eaLnBrk="1" latinLnBrk="0" hangingPunct="1">
                        <a:defRPr sz="1800" b="1" kern="1200">
                          <a:solidFill>
                            <a:schemeClr val="lt1"/>
                          </a:solidFill>
                          <a:latin typeface="Euphemia"/>
                        </a:defRPr>
                      </a:lvl8pPr>
                      <a:lvl9pPr marL="3657600" algn="l" defTabSz="914400" rtl="0" eaLnBrk="1" latinLnBrk="0" hangingPunct="1">
                        <a:defRPr sz="1800" b="1" kern="1200">
                          <a:solidFill>
                            <a:schemeClr val="lt1"/>
                          </a:solidFill>
                          <a:latin typeface="Euphemia"/>
                        </a:defRPr>
                      </a:lvl9pPr>
                    </a:lstStyle>
                    <a:p>
                      <a:r>
                        <a:rPr lang="en-US" sz="1800" dirty="0" smtClean="0"/>
                        <a:t>Occupation</a:t>
                      </a:r>
                      <a:endParaRPr lang="en-US" sz="1800" dirty="0"/>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6D7D66"/>
                    </a:solidFill>
                  </a:tcPr>
                </a:tc>
                <a:tc>
                  <a:txBody>
                    <a:bodyPr/>
                    <a:lstStyle>
                      <a:lvl1pPr marL="0" algn="l" defTabSz="914400" rtl="0" eaLnBrk="1" latinLnBrk="0" hangingPunct="1">
                        <a:defRPr sz="1800" b="1" kern="1200">
                          <a:solidFill>
                            <a:schemeClr val="lt1"/>
                          </a:solidFill>
                          <a:latin typeface="Euphemia"/>
                        </a:defRPr>
                      </a:lvl1pPr>
                      <a:lvl2pPr marL="457200" algn="l" defTabSz="914400" rtl="0" eaLnBrk="1" latinLnBrk="0" hangingPunct="1">
                        <a:defRPr sz="1800" b="1" kern="1200">
                          <a:solidFill>
                            <a:schemeClr val="lt1"/>
                          </a:solidFill>
                          <a:latin typeface="Euphemia"/>
                        </a:defRPr>
                      </a:lvl2pPr>
                      <a:lvl3pPr marL="914400" algn="l" defTabSz="914400" rtl="0" eaLnBrk="1" latinLnBrk="0" hangingPunct="1">
                        <a:defRPr sz="1800" b="1" kern="1200">
                          <a:solidFill>
                            <a:schemeClr val="lt1"/>
                          </a:solidFill>
                          <a:latin typeface="Euphemia"/>
                        </a:defRPr>
                      </a:lvl3pPr>
                      <a:lvl4pPr marL="1371600" algn="l" defTabSz="914400" rtl="0" eaLnBrk="1" latinLnBrk="0" hangingPunct="1">
                        <a:defRPr sz="1800" b="1" kern="1200">
                          <a:solidFill>
                            <a:schemeClr val="lt1"/>
                          </a:solidFill>
                          <a:latin typeface="Euphemia"/>
                        </a:defRPr>
                      </a:lvl4pPr>
                      <a:lvl5pPr marL="1828800" algn="l" defTabSz="914400" rtl="0" eaLnBrk="1" latinLnBrk="0" hangingPunct="1">
                        <a:defRPr sz="1800" b="1" kern="1200">
                          <a:solidFill>
                            <a:schemeClr val="lt1"/>
                          </a:solidFill>
                          <a:latin typeface="Euphemia"/>
                        </a:defRPr>
                      </a:lvl5pPr>
                      <a:lvl6pPr marL="2286000" algn="l" defTabSz="914400" rtl="0" eaLnBrk="1" latinLnBrk="0" hangingPunct="1">
                        <a:defRPr sz="1800" b="1" kern="1200">
                          <a:solidFill>
                            <a:schemeClr val="lt1"/>
                          </a:solidFill>
                          <a:latin typeface="Euphemia"/>
                        </a:defRPr>
                      </a:lvl6pPr>
                      <a:lvl7pPr marL="2743200" algn="l" defTabSz="914400" rtl="0" eaLnBrk="1" latinLnBrk="0" hangingPunct="1">
                        <a:defRPr sz="1800" b="1" kern="1200">
                          <a:solidFill>
                            <a:schemeClr val="lt1"/>
                          </a:solidFill>
                          <a:latin typeface="Euphemia"/>
                        </a:defRPr>
                      </a:lvl7pPr>
                      <a:lvl8pPr marL="3200400" algn="l" defTabSz="914400" rtl="0" eaLnBrk="1" latinLnBrk="0" hangingPunct="1">
                        <a:defRPr sz="1800" b="1" kern="1200">
                          <a:solidFill>
                            <a:schemeClr val="lt1"/>
                          </a:solidFill>
                          <a:latin typeface="Euphemia"/>
                        </a:defRPr>
                      </a:lvl8pPr>
                      <a:lvl9pPr marL="3657600" algn="l" defTabSz="914400" rtl="0" eaLnBrk="1" latinLnBrk="0" hangingPunct="1">
                        <a:defRPr sz="1800" b="1" kern="1200">
                          <a:solidFill>
                            <a:schemeClr val="lt1"/>
                          </a:solidFill>
                          <a:latin typeface="Euphemia"/>
                        </a:defRPr>
                      </a:lvl9pPr>
                    </a:lstStyle>
                    <a:p>
                      <a:r>
                        <a:rPr lang="en-US" sz="1800" dirty="0" smtClean="0"/>
                        <a:t>This Study</a:t>
                      </a:r>
                      <a:endParaRPr lang="en-US" sz="1800" dirty="0"/>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6D7D66"/>
                    </a:solidFill>
                  </a:tcPr>
                </a:tc>
                <a:tc>
                  <a:txBody>
                    <a:bodyPr/>
                    <a:lstStyle>
                      <a:lvl1pPr marL="0" algn="l" defTabSz="914400" rtl="0" eaLnBrk="1" latinLnBrk="0" hangingPunct="1">
                        <a:defRPr sz="1800" b="1" kern="1200">
                          <a:solidFill>
                            <a:schemeClr val="lt1"/>
                          </a:solidFill>
                          <a:latin typeface="Euphemia"/>
                        </a:defRPr>
                      </a:lvl1pPr>
                      <a:lvl2pPr marL="457200" algn="l" defTabSz="914400" rtl="0" eaLnBrk="1" latinLnBrk="0" hangingPunct="1">
                        <a:defRPr sz="1800" b="1" kern="1200">
                          <a:solidFill>
                            <a:schemeClr val="lt1"/>
                          </a:solidFill>
                          <a:latin typeface="Euphemia"/>
                        </a:defRPr>
                      </a:lvl2pPr>
                      <a:lvl3pPr marL="914400" algn="l" defTabSz="914400" rtl="0" eaLnBrk="1" latinLnBrk="0" hangingPunct="1">
                        <a:defRPr sz="1800" b="1" kern="1200">
                          <a:solidFill>
                            <a:schemeClr val="lt1"/>
                          </a:solidFill>
                          <a:latin typeface="Euphemia"/>
                        </a:defRPr>
                      </a:lvl3pPr>
                      <a:lvl4pPr marL="1371600" algn="l" defTabSz="914400" rtl="0" eaLnBrk="1" latinLnBrk="0" hangingPunct="1">
                        <a:defRPr sz="1800" b="1" kern="1200">
                          <a:solidFill>
                            <a:schemeClr val="lt1"/>
                          </a:solidFill>
                          <a:latin typeface="Euphemia"/>
                        </a:defRPr>
                      </a:lvl4pPr>
                      <a:lvl5pPr marL="1828800" algn="l" defTabSz="914400" rtl="0" eaLnBrk="1" latinLnBrk="0" hangingPunct="1">
                        <a:defRPr sz="1800" b="1" kern="1200">
                          <a:solidFill>
                            <a:schemeClr val="lt1"/>
                          </a:solidFill>
                          <a:latin typeface="Euphemia"/>
                        </a:defRPr>
                      </a:lvl5pPr>
                      <a:lvl6pPr marL="2286000" algn="l" defTabSz="914400" rtl="0" eaLnBrk="1" latinLnBrk="0" hangingPunct="1">
                        <a:defRPr sz="1800" b="1" kern="1200">
                          <a:solidFill>
                            <a:schemeClr val="lt1"/>
                          </a:solidFill>
                          <a:latin typeface="Euphemia"/>
                        </a:defRPr>
                      </a:lvl6pPr>
                      <a:lvl7pPr marL="2743200" algn="l" defTabSz="914400" rtl="0" eaLnBrk="1" latinLnBrk="0" hangingPunct="1">
                        <a:defRPr sz="1800" b="1" kern="1200">
                          <a:solidFill>
                            <a:schemeClr val="lt1"/>
                          </a:solidFill>
                          <a:latin typeface="Euphemia"/>
                        </a:defRPr>
                      </a:lvl7pPr>
                      <a:lvl8pPr marL="3200400" algn="l" defTabSz="914400" rtl="0" eaLnBrk="1" latinLnBrk="0" hangingPunct="1">
                        <a:defRPr sz="1800" b="1" kern="1200">
                          <a:solidFill>
                            <a:schemeClr val="lt1"/>
                          </a:solidFill>
                          <a:latin typeface="Euphemia"/>
                        </a:defRPr>
                      </a:lvl8pPr>
                      <a:lvl9pPr marL="3657600" algn="l" defTabSz="914400" rtl="0" eaLnBrk="1" latinLnBrk="0" hangingPunct="1">
                        <a:defRPr sz="1800" b="1" kern="1200">
                          <a:solidFill>
                            <a:schemeClr val="lt1"/>
                          </a:solidFill>
                          <a:latin typeface="Euphemia"/>
                        </a:defRPr>
                      </a:lvl9pPr>
                    </a:lstStyle>
                    <a:p>
                      <a:r>
                        <a:rPr lang="en-US" sz="1800" dirty="0" smtClean="0"/>
                        <a:t>Other Published Codes</a:t>
                      </a:r>
                      <a:endParaRPr lang="en-US" sz="1800" dirty="0"/>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6D7D66"/>
                    </a:solidFill>
                  </a:tcPr>
                </a:tc>
              </a:tr>
              <a:tr h="370840">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pPr algn="r"/>
                      <a:r>
                        <a:rPr lang="en-US" sz="1800" dirty="0" smtClean="0">
                          <a:effectLst>
                            <a:outerShdw blurRad="38100" dist="38100" dir="2700000" algn="tl">
                              <a:srgbClr val="000000">
                                <a:alpha val="43137"/>
                              </a:srgbClr>
                            </a:outerShdw>
                          </a:effectLst>
                        </a:rPr>
                        <a:t>Social</a:t>
                      </a:r>
                      <a:endParaRPr lang="en-US" sz="1800" dirty="0">
                        <a:effectLst>
                          <a:outerShdw blurRad="38100" dist="38100" dir="2700000" algn="tl">
                            <a:srgbClr val="000000">
                              <a:alpha val="43137"/>
                            </a:srgbClr>
                          </a:outerShdw>
                        </a:effectLs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Overall</a:t>
                      </a:r>
                      <a:endParaRPr lang="en-US" sz="1800"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FFF3">
                        <a:lumMod val="75000"/>
                      </a:srgbClr>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SEC or SCE</a:t>
                      </a:r>
                      <a:endParaRPr lang="en-US" sz="1800"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FFF3">
                        <a:lumMod val="75000"/>
                      </a:srgbClr>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ESR for major</a:t>
                      </a:r>
                      <a:endParaRPr lang="en-US" sz="1800"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FFF3">
                        <a:lumMod val="75000"/>
                      </a:srgbClr>
                    </a:solidFill>
                  </a:tcPr>
                </a:tc>
              </a:tr>
              <a:tr h="370840">
                <a:tc rowSpan="7">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pPr algn="r"/>
                      <a:endParaRPr lang="en-US" sz="1800" dirty="0">
                        <a:effectLst>
                          <a:outerShdw blurRad="38100" dist="38100" dir="2700000" algn="tl">
                            <a:srgbClr val="000000">
                              <a:alpha val="43137"/>
                            </a:srgbClr>
                          </a:outerShdw>
                        </a:effectLs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Athletic director</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6D7D66">
                        <a:tint val="20000"/>
                      </a:srgbClr>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SEC</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6D7D66">
                        <a:tint val="20000"/>
                      </a:srgbClr>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SER</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6D7D66">
                        <a:tint val="20000"/>
                      </a:srgbClr>
                    </a:solidFill>
                  </a:tcPr>
                </a:tc>
              </a:tr>
              <a:tr h="370840">
                <a:tc vMerge="1">
                  <a:txBody>
                    <a:bodyPr/>
                    <a:lstStyle/>
                    <a:p>
                      <a:endParaRPr lang="en-US" sz="1800" dirty="0"/>
                    </a:p>
                  </a:txBody>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Ticketing/box</a:t>
                      </a:r>
                      <a:r>
                        <a:rPr lang="en-US" sz="1800" baseline="0" dirty="0" smtClean="0"/>
                        <a:t> office</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6D7D66">
                        <a:tint val="40000"/>
                      </a:srgbClr>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SEC</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6D7D66">
                        <a:tint val="40000"/>
                      </a:srgbClr>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SCE (Ticket taker)</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6D7D66">
                        <a:tint val="40000"/>
                      </a:srgbClr>
                    </a:solidFill>
                  </a:tcPr>
                </a:tc>
              </a:tr>
              <a:tr h="370840">
                <a:tc vMerge="1">
                  <a:txBody>
                    <a:bodyPr/>
                    <a:lstStyle/>
                    <a:p>
                      <a:endParaRPr lang="en-US" sz="1800" dirty="0"/>
                    </a:p>
                  </a:txBody>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Development</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6D7D66">
                        <a:tint val="20000"/>
                      </a:srgbClr>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SEC</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6D7D66">
                        <a:tint val="20000"/>
                      </a:srgbClr>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SEC,</a:t>
                      </a:r>
                      <a:r>
                        <a:rPr lang="en-US" sz="1800" baseline="0" dirty="0" smtClean="0"/>
                        <a:t> ECA (Fundraiser)</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6D7D66">
                        <a:tint val="20000"/>
                      </a:srgbClr>
                    </a:solidFill>
                  </a:tcPr>
                </a:tc>
              </a:tr>
              <a:tr h="370840">
                <a:tc vMerge="1">
                  <a:txBody>
                    <a:bodyPr/>
                    <a:lstStyle/>
                    <a:p>
                      <a:endParaRPr lang="en-US" sz="1800" dirty="0"/>
                    </a:p>
                  </a:txBody>
                  <a:tcPr>
                    <a:solidFill>
                      <a:schemeClr val="bg2">
                        <a:lumMod val="75000"/>
                      </a:schemeClr>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Sports information</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3">
                        <a:lumMod val="75000"/>
                      </a:srgbClr>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SEC</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3">
                        <a:lumMod val="75000"/>
                      </a:srgbClr>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EAS (Public relations specialist)</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3">
                        <a:lumMod val="75000"/>
                      </a:srgbClr>
                    </a:solidFill>
                  </a:tcPr>
                </a:tc>
              </a:tr>
              <a:tr h="370840">
                <a:tc vMerge="1">
                  <a:txBody>
                    <a:bodyPr/>
                    <a:lstStyle/>
                    <a:p>
                      <a:endParaRPr lang="en-US" sz="1800" dirty="0"/>
                    </a:p>
                  </a:txBody>
                  <a:tcPr>
                    <a:solidFill>
                      <a:schemeClr val="accent2">
                        <a:lumMod val="60000"/>
                        <a:lumOff val="40000"/>
                      </a:schemeClr>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Team operations</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E9A7E"/>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SEC</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E9A7E"/>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N/A</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E9A7E"/>
                    </a:solidFill>
                  </a:tcPr>
                </a:tc>
              </a:tr>
              <a:tr h="370840">
                <a:tc vMerge="1">
                  <a:txBody>
                    <a:bodyPr/>
                    <a:lstStyle/>
                    <a:p>
                      <a:endParaRPr lang="en-US" sz="1800" dirty="0"/>
                    </a:p>
                  </a:txBody>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Academic advisement</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6D7D66">
                        <a:tint val="40000"/>
                      </a:srgbClr>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SCE</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6D7D66">
                        <a:tint val="40000"/>
                      </a:srgbClr>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S (guidance counselors)</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6D7D66">
                        <a:tint val="40000"/>
                      </a:srgbClr>
                    </a:solidFill>
                  </a:tcPr>
                </a:tc>
              </a:tr>
              <a:tr h="370840">
                <a:tc vMerge="1">
                  <a:txBody>
                    <a:bodyPr/>
                    <a:lstStyle/>
                    <a:p>
                      <a:endParaRPr lang="en-US" sz="1800" dirty="0"/>
                    </a:p>
                  </a:txBody>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Athletic training</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6D7D66">
                        <a:tint val="20000"/>
                      </a:srgbClr>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SRI</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6D7D66">
                        <a:tint val="20000"/>
                      </a:srgbClr>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SRI</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6D7D66">
                        <a:tint val="20000"/>
                      </a:srgbClr>
                    </a:solidFill>
                  </a:tcPr>
                </a:tc>
              </a:tr>
              <a:tr h="370840">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pPr algn="r"/>
                      <a:r>
                        <a:rPr lang="en-US" sz="1800" dirty="0" smtClean="0">
                          <a:effectLst>
                            <a:outerShdw blurRad="38100" dist="38100" dir="2700000" algn="tl">
                              <a:srgbClr val="000000">
                                <a:alpha val="43137"/>
                              </a:srgbClr>
                            </a:outerShdw>
                          </a:effectLst>
                        </a:rPr>
                        <a:t>Enterprising</a:t>
                      </a:r>
                      <a:endParaRPr lang="en-US" sz="1800" dirty="0">
                        <a:effectLst>
                          <a:outerShdw blurRad="38100" dist="38100" dir="2700000" algn="tl">
                            <a:srgbClr val="000000">
                              <a:alpha val="43137"/>
                            </a:srgbClr>
                          </a:outerShdw>
                        </a:effectLs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Marketing</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6D7D66">
                        <a:tint val="40000"/>
                      </a:srgbClr>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ESC</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6D7D66">
                        <a:tint val="40000"/>
                      </a:srgbClr>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ESC (Advertising and promotions manager)</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6D7D66">
                        <a:tint val="40000"/>
                      </a:srgbClr>
                    </a:solidFill>
                  </a:tcPr>
                </a:tc>
              </a:tr>
              <a:tr h="370840">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pPr algn="r"/>
                      <a:endParaRPr lang="en-US" sz="1800" dirty="0">
                        <a:effectLst>
                          <a:outerShdw blurRad="38100" dist="38100" dir="2700000" algn="tl">
                            <a:srgbClr val="000000">
                              <a:alpha val="43137"/>
                            </a:srgbClr>
                          </a:outerShdw>
                        </a:effectLs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Sales</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6D7D66">
                        <a:tint val="20000"/>
                      </a:srgbClr>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ESC</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6D7D66">
                        <a:tint val="20000"/>
                      </a:srgbClr>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ESC</a:t>
                      </a:r>
                      <a:r>
                        <a:rPr lang="en-US" sz="1800" baseline="0" dirty="0" smtClean="0"/>
                        <a:t> (Sales agent)</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6D7D66">
                        <a:tint val="20000"/>
                      </a:srgbClr>
                    </a:solidFill>
                  </a:tcPr>
                </a:tc>
              </a:tr>
              <a:tr h="370840">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pPr algn="r"/>
                      <a:r>
                        <a:rPr lang="en-US" sz="1800" dirty="0" smtClean="0">
                          <a:effectLst>
                            <a:outerShdw blurRad="38100" dist="38100" dir="2700000" algn="tl">
                              <a:srgbClr val="000000">
                                <a:alpha val="43137"/>
                              </a:srgbClr>
                            </a:outerShdw>
                          </a:effectLst>
                        </a:rPr>
                        <a:t>Conventional</a:t>
                      </a:r>
                      <a:endParaRPr lang="en-US" sz="1800" dirty="0">
                        <a:effectLst>
                          <a:outerShdw blurRad="38100" dist="38100" dir="2700000" algn="tl">
                            <a:srgbClr val="000000">
                              <a:alpha val="43137"/>
                            </a:srgbClr>
                          </a:outerShdw>
                        </a:effectLs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Business management</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6D7D66">
                        <a:tint val="40000"/>
                      </a:srgbClr>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CSE</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6D7D66">
                        <a:tint val="40000"/>
                      </a:srgbClr>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CSE (Accountants, Bookkeepers)</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6D7D66">
                        <a:tint val="40000"/>
                      </a:srgbClr>
                    </a:solidFill>
                  </a:tcPr>
                </a:tc>
              </a:tr>
              <a:tr h="370840">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pPr algn="r"/>
                      <a:endParaRPr lang="en-US" sz="1800" dirty="0">
                        <a:effectLst>
                          <a:outerShdw blurRad="38100" dist="38100" dir="2700000" algn="tl">
                            <a:srgbClr val="000000">
                              <a:alpha val="43137"/>
                            </a:srgbClr>
                          </a:outerShdw>
                        </a:effectLs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Compliance</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6D7D66">
                        <a:tint val="20000"/>
                      </a:srgbClr>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CSE</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6D7D66">
                        <a:tint val="20000"/>
                      </a:srgbClr>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CSE (Internal affairs investigator)</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6D7D66">
                        <a:tint val="20000"/>
                      </a:srgbClr>
                    </a:solidFill>
                  </a:tcPr>
                </a:tc>
              </a:tr>
              <a:tr h="370840">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pPr algn="r"/>
                      <a:r>
                        <a:rPr lang="en-US" sz="1800" dirty="0" smtClean="0">
                          <a:effectLst>
                            <a:outerShdw blurRad="38100" dist="38100" dir="2700000" algn="tl">
                              <a:srgbClr val="000000">
                                <a:alpha val="43137"/>
                              </a:srgbClr>
                            </a:outerShdw>
                          </a:effectLst>
                        </a:rPr>
                        <a:t>Realistic</a:t>
                      </a:r>
                      <a:endParaRPr lang="en-US" sz="1800" dirty="0">
                        <a:effectLst>
                          <a:outerShdw blurRad="38100" dist="38100" dir="2700000" algn="tl">
                            <a:srgbClr val="000000">
                              <a:alpha val="43137"/>
                            </a:srgbClr>
                          </a:outerShdw>
                        </a:effectLs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Equipment manager</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E9A7E"/>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RSC</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E9A7E"/>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N/A</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E9A7E"/>
                    </a:solidFill>
                  </a:tcPr>
                </a:tc>
              </a:tr>
              <a:tr h="370840">
                <a:tc rowSpan="2">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pPr algn="r"/>
                      <a:endParaRPr lang="en-US" sz="1800" dirty="0">
                        <a:effectLst>
                          <a:outerShdw blurRad="38100" dist="38100" dir="2700000" algn="tl">
                            <a:srgbClr val="000000">
                              <a:alpha val="43137"/>
                            </a:srgbClr>
                          </a:outerShdw>
                        </a:effectLs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Video</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3">
                        <a:lumMod val="75000"/>
                      </a:srgbClr>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RSA</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3">
                        <a:lumMod val="75000"/>
                      </a:srgbClr>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AEI</a:t>
                      </a:r>
                      <a:r>
                        <a:rPr lang="en-US" sz="1800" baseline="0" dirty="0" smtClean="0"/>
                        <a:t> (Film and video editors)</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3">
                        <a:lumMod val="75000"/>
                      </a:srgbClr>
                    </a:solidFill>
                  </a:tcPr>
                </a:tc>
              </a:tr>
              <a:tr h="370840">
                <a:tc vMerge="1">
                  <a:txBody>
                    <a:bodyPr/>
                    <a:lstStyle/>
                    <a:p>
                      <a:endParaRPr lang="en-US" sz="1800" dirty="0"/>
                    </a:p>
                  </a:txBody>
                  <a:tcPr>
                    <a:solidFill>
                      <a:schemeClr val="bg2">
                        <a:lumMod val="75000"/>
                      </a:schemeClr>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Event and facility management</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3">
                        <a:lumMod val="75000"/>
                      </a:srgbClr>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RSC</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3">
                        <a:lumMod val="75000"/>
                      </a:srgbClr>
                    </a:solidFill>
                  </a:tcPr>
                </a:tc>
                <a:tc>
                  <a:txBody>
                    <a:bodyPr/>
                    <a:lstStyle>
                      <a:lvl1pPr marL="0" algn="l" defTabSz="914400" rtl="0" eaLnBrk="1" latinLnBrk="0" hangingPunct="1">
                        <a:defRPr sz="1800" kern="1200">
                          <a:solidFill>
                            <a:schemeClr val="dk1"/>
                          </a:solidFill>
                          <a:latin typeface="Euphemia"/>
                        </a:defRPr>
                      </a:lvl1pPr>
                      <a:lvl2pPr marL="457200" algn="l" defTabSz="914400" rtl="0" eaLnBrk="1" latinLnBrk="0" hangingPunct="1">
                        <a:defRPr sz="1800" kern="1200">
                          <a:solidFill>
                            <a:schemeClr val="dk1"/>
                          </a:solidFill>
                          <a:latin typeface="Euphemia"/>
                        </a:defRPr>
                      </a:lvl2pPr>
                      <a:lvl3pPr marL="914400" algn="l" defTabSz="914400" rtl="0" eaLnBrk="1" latinLnBrk="0" hangingPunct="1">
                        <a:defRPr sz="1800" kern="1200">
                          <a:solidFill>
                            <a:schemeClr val="dk1"/>
                          </a:solidFill>
                          <a:latin typeface="Euphemia"/>
                        </a:defRPr>
                      </a:lvl3pPr>
                      <a:lvl4pPr marL="1371600" algn="l" defTabSz="914400" rtl="0" eaLnBrk="1" latinLnBrk="0" hangingPunct="1">
                        <a:defRPr sz="1800" kern="1200">
                          <a:solidFill>
                            <a:schemeClr val="dk1"/>
                          </a:solidFill>
                          <a:latin typeface="Euphemia"/>
                        </a:defRPr>
                      </a:lvl4pPr>
                      <a:lvl5pPr marL="1828800" algn="l" defTabSz="914400" rtl="0" eaLnBrk="1" latinLnBrk="0" hangingPunct="1">
                        <a:defRPr sz="1800" kern="1200">
                          <a:solidFill>
                            <a:schemeClr val="dk1"/>
                          </a:solidFill>
                          <a:latin typeface="Euphemia"/>
                        </a:defRPr>
                      </a:lvl5pPr>
                      <a:lvl6pPr marL="2286000" algn="l" defTabSz="914400" rtl="0" eaLnBrk="1" latinLnBrk="0" hangingPunct="1">
                        <a:defRPr sz="1800" kern="1200">
                          <a:solidFill>
                            <a:schemeClr val="dk1"/>
                          </a:solidFill>
                          <a:latin typeface="Euphemia"/>
                        </a:defRPr>
                      </a:lvl6pPr>
                      <a:lvl7pPr marL="2743200" algn="l" defTabSz="914400" rtl="0" eaLnBrk="1" latinLnBrk="0" hangingPunct="1">
                        <a:defRPr sz="1800" kern="1200">
                          <a:solidFill>
                            <a:schemeClr val="dk1"/>
                          </a:solidFill>
                          <a:latin typeface="Euphemia"/>
                        </a:defRPr>
                      </a:lvl7pPr>
                      <a:lvl8pPr marL="3200400" algn="l" defTabSz="914400" rtl="0" eaLnBrk="1" latinLnBrk="0" hangingPunct="1">
                        <a:defRPr sz="1800" kern="1200">
                          <a:solidFill>
                            <a:schemeClr val="dk1"/>
                          </a:solidFill>
                          <a:latin typeface="Euphemia"/>
                        </a:defRPr>
                      </a:lvl8pPr>
                      <a:lvl9pPr marL="3657600" algn="l" defTabSz="914400" rtl="0" eaLnBrk="1" latinLnBrk="0" hangingPunct="1">
                        <a:defRPr sz="1800" kern="1200">
                          <a:solidFill>
                            <a:schemeClr val="dk1"/>
                          </a:solidFill>
                          <a:latin typeface="Euphemia"/>
                        </a:defRPr>
                      </a:lvl9pPr>
                    </a:lstStyle>
                    <a:p>
                      <a:r>
                        <a:rPr lang="en-US" sz="1800" dirty="0" smtClean="0"/>
                        <a:t>ECR (Amusement/Recreation attendant)</a:t>
                      </a:r>
                      <a:endParaRPr lang="en-US" sz="1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3">
                        <a:lumMod val="75000"/>
                      </a:srgbClr>
                    </a:solidFill>
                  </a:tcPr>
                </a:tc>
              </a:tr>
            </a:tbl>
          </a:graphicData>
        </a:graphic>
      </p:graphicFrame>
    </p:spTree>
    <p:extLst>
      <p:ext uri="{BB962C8B-B14F-4D97-AF65-F5344CB8AC3E}">
        <p14:creationId xmlns:p14="http://schemas.microsoft.com/office/powerpoint/2010/main" val="3847794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This Research Matters</a:t>
            </a:r>
            <a:endParaRPr lang="en-US" dirty="0"/>
          </a:p>
        </p:txBody>
      </p:sp>
      <p:sp>
        <p:nvSpPr>
          <p:cNvPr id="4" name="Text Placeholder 3"/>
          <p:cNvSpPr>
            <a:spLocks noGrp="1"/>
          </p:cNvSpPr>
          <p:nvPr>
            <p:ph type="body" idx="1"/>
          </p:nvPr>
        </p:nvSpPr>
        <p:spPr/>
        <p:txBody>
          <a:bodyPr/>
          <a:lstStyle/>
          <a:p>
            <a:r>
              <a:rPr lang="en-US" dirty="0" smtClean="0"/>
              <a:t>Sport Management Programs</a:t>
            </a:r>
            <a:endParaRPr lang="en-US" dirty="0"/>
          </a:p>
        </p:txBody>
      </p:sp>
      <p:sp>
        <p:nvSpPr>
          <p:cNvPr id="5" name="Content Placeholder 4"/>
          <p:cNvSpPr>
            <a:spLocks noGrp="1"/>
          </p:cNvSpPr>
          <p:nvPr>
            <p:ph sz="half" idx="2"/>
          </p:nvPr>
        </p:nvSpPr>
        <p:spPr/>
        <p:txBody>
          <a:bodyPr/>
          <a:lstStyle/>
          <a:p>
            <a:r>
              <a:rPr lang="en-US" dirty="0" smtClean="0"/>
              <a:t>Inform students about realities of a sports career</a:t>
            </a:r>
          </a:p>
          <a:p>
            <a:r>
              <a:rPr lang="en-US" dirty="0" smtClean="0"/>
              <a:t>Direct students towards specific career goals that meet their individual needs</a:t>
            </a:r>
          </a:p>
          <a:p>
            <a:r>
              <a:rPr lang="en-US" dirty="0" smtClean="0"/>
              <a:t>Engage students in field experiences</a:t>
            </a:r>
          </a:p>
          <a:p>
            <a:r>
              <a:rPr lang="en-US" dirty="0" smtClean="0"/>
              <a:t>Provide students guidance on career decisions</a:t>
            </a:r>
            <a:endParaRPr lang="en-US" dirty="0"/>
          </a:p>
        </p:txBody>
      </p:sp>
      <p:sp>
        <p:nvSpPr>
          <p:cNvPr id="6" name="Text Placeholder 5"/>
          <p:cNvSpPr>
            <a:spLocks noGrp="1"/>
          </p:cNvSpPr>
          <p:nvPr>
            <p:ph type="body" sz="quarter" idx="3"/>
          </p:nvPr>
        </p:nvSpPr>
        <p:spPr/>
        <p:txBody>
          <a:bodyPr/>
          <a:lstStyle/>
          <a:p>
            <a:r>
              <a:rPr lang="en-US" dirty="0" smtClean="0"/>
              <a:t>Faculty Members</a:t>
            </a:r>
            <a:endParaRPr lang="en-US" dirty="0"/>
          </a:p>
        </p:txBody>
      </p:sp>
      <p:sp>
        <p:nvSpPr>
          <p:cNvPr id="7" name="Content Placeholder 6"/>
          <p:cNvSpPr>
            <a:spLocks noGrp="1"/>
          </p:cNvSpPr>
          <p:nvPr>
            <p:ph sz="quarter" idx="4"/>
          </p:nvPr>
        </p:nvSpPr>
        <p:spPr/>
        <p:txBody>
          <a:bodyPr/>
          <a:lstStyle/>
          <a:p>
            <a:r>
              <a:rPr lang="en-US" dirty="0" smtClean="0"/>
              <a:t>Help students navigate competitive job market</a:t>
            </a:r>
          </a:p>
          <a:p>
            <a:r>
              <a:rPr lang="en-US" dirty="0" smtClean="0"/>
              <a:t>Help students identify which career path would best fit their personality, interests, and skills</a:t>
            </a:r>
          </a:p>
          <a:p>
            <a:r>
              <a:rPr lang="en-US" dirty="0" smtClean="0"/>
              <a:t>Help students understand competition for jobs, salaries, and desired employee characteristics</a:t>
            </a:r>
          </a:p>
        </p:txBody>
      </p:sp>
    </p:spTree>
    <p:extLst>
      <p:ext uri="{BB962C8B-B14F-4D97-AF65-F5344CB8AC3E}">
        <p14:creationId xmlns:p14="http://schemas.microsoft.com/office/powerpoint/2010/main" val="676431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Guidelines in Using the Holland Code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36089500"/>
              </p:ext>
            </p:extLst>
          </p:nvPr>
        </p:nvGraphicFramePr>
        <p:xfrm>
          <a:off x="1104900" y="1600200"/>
          <a:ext cx="9982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4675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Occupational Exploration Across the Curriculum</a:t>
            </a:r>
            <a:endParaRPr lang="en-US"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2783110565"/>
              </p:ext>
            </p:extLst>
          </p:nvPr>
        </p:nvGraphicFramePr>
        <p:xfrm>
          <a:off x="1104900" y="1600200"/>
          <a:ext cx="547878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5"/>
          <p:cNvGraphicFramePr>
            <a:graphicFrameLocks noGrp="1"/>
          </p:cNvGraphicFramePr>
          <p:nvPr>
            <p:ph sz="half" idx="2"/>
            <p:extLst>
              <p:ext uri="{D42A27DB-BD31-4B8C-83A1-F6EECF244321}">
                <p14:modId xmlns:p14="http://schemas.microsoft.com/office/powerpoint/2010/main" val="2213640401"/>
              </p:ext>
            </p:extLst>
          </p:nvPr>
        </p:nvGraphicFramePr>
        <p:xfrm>
          <a:off x="6925062" y="1600201"/>
          <a:ext cx="4160520" cy="457199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830340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Career Advising Challenge in Sport Management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33104932"/>
              </p:ext>
            </p:extLst>
          </p:nvPr>
        </p:nvGraphicFramePr>
        <p:xfrm>
          <a:off x="1104900" y="1600200"/>
          <a:ext cx="99822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68840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Management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78494659"/>
              </p:ext>
            </p:extLst>
          </p:nvPr>
        </p:nvGraphicFramePr>
        <p:xfrm>
          <a:off x="1104900" y="1600200"/>
          <a:ext cx="99822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05771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3409485369"/>
              </p:ext>
            </p:extLst>
          </p:nvPr>
        </p:nvGraphicFramePr>
        <p:xfrm>
          <a:off x="1180407" y="1151313"/>
          <a:ext cx="9982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649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MANOVA Results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05345576"/>
              </p:ext>
            </p:extLst>
          </p:nvPr>
        </p:nvGraphicFramePr>
        <p:xfrm>
          <a:off x="1741077" y="1719469"/>
          <a:ext cx="8708327" cy="1112520"/>
        </p:xfrm>
        <a:graphic>
          <a:graphicData uri="http://schemas.openxmlformats.org/drawingml/2006/table">
            <a:tbl>
              <a:tblPr firstRow="1" bandRow="1">
                <a:tableStyleId>{5C22544A-7EE6-4342-B048-85BDC9FD1C3A}</a:tableStyleId>
              </a:tblPr>
              <a:tblGrid>
                <a:gridCol w="1214882"/>
                <a:gridCol w="1572895"/>
                <a:gridCol w="1251458"/>
                <a:gridCol w="563880"/>
                <a:gridCol w="1077278"/>
                <a:gridCol w="744855"/>
                <a:gridCol w="2283079"/>
              </a:tblGrid>
              <a:tr h="370840">
                <a:tc>
                  <a:txBody>
                    <a:bodyPr/>
                    <a:lstStyle/>
                    <a:p>
                      <a:r>
                        <a:rPr lang="en-US" dirty="0" smtClean="0"/>
                        <a:t>Effect</a:t>
                      </a:r>
                      <a:endParaRPr lang="en-US" dirty="0"/>
                    </a:p>
                  </a:txBody>
                  <a:tcPr/>
                </a:tc>
                <a:tc>
                  <a:txBody>
                    <a:bodyPr/>
                    <a:lstStyle/>
                    <a:p>
                      <a:r>
                        <a:rPr lang="en-US" dirty="0" smtClean="0"/>
                        <a:t>Pillai’s Trace</a:t>
                      </a:r>
                      <a:endParaRPr lang="en-US" dirty="0"/>
                    </a:p>
                  </a:txBody>
                  <a:tcPr/>
                </a:tc>
                <a:tc>
                  <a:txBody>
                    <a:bodyPr/>
                    <a:lstStyle/>
                    <a:p>
                      <a:r>
                        <a:rPr lang="en-US" dirty="0" smtClean="0"/>
                        <a:t>F</a:t>
                      </a:r>
                      <a:endParaRPr lang="en-US" dirty="0"/>
                    </a:p>
                  </a:txBody>
                  <a:tcPr/>
                </a:tc>
                <a:tc>
                  <a:txBody>
                    <a:bodyPr/>
                    <a:lstStyle/>
                    <a:p>
                      <a:r>
                        <a:rPr lang="en-US" dirty="0" err="1" smtClean="0"/>
                        <a:t>df</a:t>
                      </a:r>
                      <a:endParaRPr lang="en-US" dirty="0"/>
                    </a:p>
                  </a:txBody>
                  <a:tcPr/>
                </a:tc>
                <a:tc>
                  <a:txBody>
                    <a:bodyPr/>
                    <a:lstStyle/>
                    <a:p>
                      <a:r>
                        <a:rPr lang="en-US" dirty="0" smtClean="0"/>
                        <a:t>Error </a:t>
                      </a:r>
                      <a:r>
                        <a:rPr lang="en-US" dirty="0" err="1" smtClean="0"/>
                        <a:t>df</a:t>
                      </a:r>
                      <a:endParaRPr lang="en-US" dirty="0"/>
                    </a:p>
                  </a:txBody>
                  <a:tcPr/>
                </a:tc>
                <a:tc>
                  <a:txBody>
                    <a:bodyPr/>
                    <a:lstStyle/>
                    <a:p>
                      <a:r>
                        <a:rPr lang="en-US" dirty="0" smtClean="0"/>
                        <a:t>Sig.</a:t>
                      </a:r>
                      <a:endParaRPr lang="en-US" dirty="0"/>
                    </a:p>
                  </a:txBody>
                  <a:tcPr/>
                </a:tc>
                <a:tc>
                  <a:txBody>
                    <a:bodyPr/>
                    <a:lstStyle/>
                    <a:p>
                      <a:r>
                        <a:rPr lang="en-US" dirty="0" smtClean="0"/>
                        <a:t>Partial Eta Squared</a:t>
                      </a:r>
                      <a:endParaRPr lang="en-US" dirty="0"/>
                    </a:p>
                  </a:txBody>
                  <a:tcPr/>
                </a:tc>
              </a:tr>
              <a:tr h="370840">
                <a:tc>
                  <a:txBody>
                    <a:bodyPr/>
                    <a:lstStyle/>
                    <a:p>
                      <a:r>
                        <a:rPr lang="en-US" dirty="0" smtClean="0"/>
                        <a:t>Intercept</a:t>
                      </a:r>
                      <a:endParaRPr lang="en-US" dirty="0"/>
                    </a:p>
                  </a:txBody>
                  <a:tcPr/>
                </a:tc>
                <a:tc>
                  <a:txBody>
                    <a:bodyPr/>
                    <a:lstStyle/>
                    <a:p>
                      <a:r>
                        <a:rPr lang="en-US" dirty="0" smtClean="0"/>
                        <a:t>.952</a:t>
                      </a:r>
                      <a:endParaRPr lang="en-US" dirty="0"/>
                    </a:p>
                  </a:txBody>
                  <a:tcPr/>
                </a:tc>
                <a:tc>
                  <a:txBody>
                    <a:bodyPr/>
                    <a:lstStyle/>
                    <a:p>
                      <a:r>
                        <a:rPr lang="en-US" dirty="0" smtClean="0"/>
                        <a:t>1796.590</a:t>
                      </a:r>
                      <a:endParaRPr lang="en-US" dirty="0"/>
                    </a:p>
                  </a:txBody>
                  <a:tcPr/>
                </a:tc>
                <a:tc>
                  <a:txBody>
                    <a:bodyPr/>
                    <a:lstStyle/>
                    <a:p>
                      <a:r>
                        <a:rPr lang="en-US" dirty="0" smtClean="0"/>
                        <a:t>6</a:t>
                      </a:r>
                      <a:endParaRPr lang="en-US" dirty="0"/>
                    </a:p>
                  </a:txBody>
                  <a:tcPr/>
                </a:tc>
                <a:tc>
                  <a:txBody>
                    <a:bodyPr/>
                    <a:lstStyle/>
                    <a:p>
                      <a:r>
                        <a:rPr lang="en-US" dirty="0" smtClean="0"/>
                        <a:t>546</a:t>
                      </a:r>
                      <a:endParaRPr lang="en-US" dirty="0"/>
                    </a:p>
                  </a:txBody>
                  <a:tcPr/>
                </a:tc>
                <a:tc>
                  <a:txBody>
                    <a:bodyPr/>
                    <a:lstStyle/>
                    <a:p>
                      <a:r>
                        <a:rPr lang="en-US" dirty="0" smtClean="0"/>
                        <a:t>.000</a:t>
                      </a:r>
                      <a:endParaRPr lang="en-US" dirty="0"/>
                    </a:p>
                  </a:txBody>
                  <a:tcPr/>
                </a:tc>
                <a:tc>
                  <a:txBody>
                    <a:bodyPr/>
                    <a:lstStyle/>
                    <a:p>
                      <a:r>
                        <a:rPr lang="en-US" dirty="0" smtClean="0"/>
                        <a:t>.952</a:t>
                      </a:r>
                      <a:endParaRPr lang="en-US" dirty="0"/>
                    </a:p>
                  </a:txBody>
                  <a:tcPr/>
                </a:tc>
              </a:tr>
              <a:tr h="370840">
                <a:tc>
                  <a:txBody>
                    <a:bodyPr/>
                    <a:lstStyle/>
                    <a:p>
                      <a:r>
                        <a:rPr lang="en-US" dirty="0" smtClean="0"/>
                        <a:t>Job</a:t>
                      </a:r>
                      <a:endParaRPr lang="en-US" dirty="0"/>
                    </a:p>
                  </a:txBody>
                  <a:tcPr/>
                </a:tc>
                <a:tc>
                  <a:txBody>
                    <a:bodyPr/>
                    <a:lstStyle/>
                    <a:p>
                      <a:r>
                        <a:rPr lang="en-US" dirty="0" smtClean="0"/>
                        <a:t>1.705</a:t>
                      </a:r>
                      <a:endParaRPr lang="en-US" dirty="0"/>
                    </a:p>
                  </a:txBody>
                  <a:tcPr/>
                </a:tc>
                <a:tc>
                  <a:txBody>
                    <a:bodyPr/>
                    <a:lstStyle/>
                    <a:p>
                      <a:r>
                        <a:rPr lang="en-US" dirty="0" smtClean="0"/>
                        <a:t>16.819</a:t>
                      </a:r>
                      <a:endParaRPr lang="en-US" dirty="0"/>
                    </a:p>
                  </a:txBody>
                  <a:tcPr/>
                </a:tc>
                <a:tc>
                  <a:txBody>
                    <a:bodyPr/>
                    <a:lstStyle/>
                    <a:p>
                      <a:r>
                        <a:rPr lang="en-US" dirty="0" smtClean="0"/>
                        <a:t>78</a:t>
                      </a:r>
                      <a:endParaRPr lang="en-US" dirty="0"/>
                    </a:p>
                  </a:txBody>
                  <a:tcPr/>
                </a:tc>
                <a:tc>
                  <a:txBody>
                    <a:bodyPr/>
                    <a:lstStyle/>
                    <a:p>
                      <a:r>
                        <a:rPr lang="en-US" dirty="0" smtClean="0"/>
                        <a:t>3306</a:t>
                      </a:r>
                      <a:endParaRPr lang="en-US" dirty="0"/>
                    </a:p>
                  </a:txBody>
                  <a:tcPr/>
                </a:tc>
                <a:tc>
                  <a:txBody>
                    <a:bodyPr/>
                    <a:lstStyle/>
                    <a:p>
                      <a:r>
                        <a:rPr lang="en-US" dirty="0" smtClean="0"/>
                        <a:t>.000</a:t>
                      </a:r>
                      <a:endParaRPr lang="en-US" dirty="0"/>
                    </a:p>
                  </a:txBody>
                  <a:tcPr/>
                </a:tc>
                <a:tc>
                  <a:txBody>
                    <a:bodyPr/>
                    <a:lstStyle/>
                    <a:p>
                      <a:r>
                        <a:rPr lang="en-US" dirty="0" smtClean="0"/>
                        <a:t>.284</a:t>
                      </a:r>
                      <a:endParaRPr lang="en-US" dirty="0"/>
                    </a:p>
                  </a:txBody>
                  <a:tcPr/>
                </a:tc>
              </a:tr>
            </a:tbl>
          </a:graphicData>
        </a:graphic>
      </p:graphicFrame>
      <p:sp>
        <p:nvSpPr>
          <p:cNvPr id="5" name="Rectangle 4"/>
          <p:cNvSpPr/>
          <p:nvPr/>
        </p:nvSpPr>
        <p:spPr>
          <a:xfrm>
            <a:off x="1104900" y="3160140"/>
            <a:ext cx="9980682" cy="2585323"/>
          </a:xfrm>
          <a:prstGeom prst="rect">
            <a:avLst/>
          </a:prstGeom>
        </p:spPr>
        <p:txBody>
          <a:bodyPr wrap="square">
            <a:spAutoFit/>
          </a:bodyPr>
          <a:lstStyle/>
          <a:p>
            <a:r>
              <a:rPr lang="en-US" dirty="0"/>
              <a:t>Because MANOVA is conditionally robust with equal sample sizes, we ran the MANOVA with equal sample sizes (n = 15) for each DV, and had </a:t>
            </a:r>
            <a:r>
              <a:rPr lang="en-US" dirty="0" smtClean="0"/>
              <a:t>similarly statistically </a:t>
            </a:r>
            <a:r>
              <a:rPr lang="en-US" dirty="0"/>
              <a:t>significant results on all six </a:t>
            </a:r>
            <a:r>
              <a:rPr lang="en-US" dirty="0" smtClean="0"/>
              <a:t>DVs. We are confident in the statistically significant MANOVA result</a:t>
            </a:r>
          </a:p>
          <a:p>
            <a:endParaRPr lang="en-US" dirty="0"/>
          </a:p>
          <a:p>
            <a:r>
              <a:rPr lang="en-US" dirty="0" smtClean="0"/>
              <a:t>As a follow-up to the significant MANOVAs, we ran one-way ANOVA’s, but failed the </a:t>
            </a:r>
            <a:r>
              <a:rPr lang="en-US" dirty="0" err="1" smtClean="0"/>
              <a:t>Levene’s</a:t>
            </a:r>
            <a:r>
              <a:rPr lang="en-US" dirty="0" smtClean="0"/>
              <a:t> test of equality of error variances on 4 of the 6 DVs</a:t>
            </a:r>
          </a:p>
          <a:p>
            <a:endParaRPr lang="en-US" dirty="0"/>
          </a:p>
          <a:p>
            <a:r>
              <a:rPr lang="en-US" dirty="0" smtClean="0"/>
              <a:t>To compensate for the unequal variance, we utilized non-parametric procedures (</a:t>
            </a:r>
            <a:r>
              <a:rPr lang="en-US" dirty="0" err="1" smtClean="0"/>
              <a:t>Kruskal</a:t>
            </a:r>
            <a:r>
              <a:rPr lang="en-US" dirty="0" smtClean="0"/>
              <a:t> -Wallis test) for all six DVs</a:t>
            </a:r>
            <a:endParaRPr lang="en-US" dirty="0"/>
          </a:p>
        </p:txBody>
      </p:sp>
    </p:spTree>
    <p:extLst>
      <p:ext uri="{BB962C8B-B14F-4D97-AF65-F5344CB8AC3E}">
        <p14:creationId xmlns:p14="http://schemas.microsoft.com/office/powerpoint/2010/main" val="2913391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Non-Parametric Tests</a:t>
            </a:r>
            <a:endParaRPr lang="en-US" dirty="0"/>
          </a:p>
        </p:txBody>
      </p:sp>
      <p:sp>
        <p:nvSpPr>
          <p:cNvPr id="6" name="Text Placeholder 5"/>
          <p:cNvSpPr>
            <a:spLocks noGrp="1"/>
          </p:cNvSpPr>
          <p:nvPr>
            <p:ph type="body" idx="1"/>
          </p:nvPr>
        </p:nvSpPr>
        <p:spPr>
          <a:xfrm>
            <a:off x="1104900" y="1201200"/>
            <a:ext cx="4919472" cy="823912"/>
          </a:xfrm>
        </p:spPr>
        <p:txBody>
          <a:bodyPr/>
          <a:lstStyle/>
          <a:p>
            <a:r>
              <a:rPr lang="en-US" dirty="0" err="1" smtClean="0"/>
              <a:t>Kruskal</a:t>
            </a:r>
            <a:r>
              <a:rPr lang="en-US" dirty="0" smtClean="0"/>
              <a:t>-Wallis Test</a:t>
            </a:r>
            <a:endParaRPr lang="en-US" dirty="0"/>
          </a:p>
        </p:txBody>
      </p:sp>
      <p:sp>
        <p:nvSpPr>
          <p:cNvPr id="3" name="Content Placeholder 2"/>
          <p:cNvSpPr>
            <a:spLocks noGrp="1"/>
          </p:cNvSpPr>
          <p:nvPr>
            <p:ph sz="half" idx="2"/>
          </p:nvPr>
        </p:nvSpPr>
        <p:spPr>
          <a:xfrm>
            <a:off x="1104900" y="2025112"/>
            <a:ext cx="4919472" cy="3748088"/>
          </a:xfrm>
        </p:spPr>
        <p:txBody>
          <a:bodyPr/>
          <a:lstStyle/>
          <a:p>
            <a:r>
              <a:rPr lang="en-US" dirty="0" smtClean="0"/>
              <a:t>A </a:t>
            </a:r>
            <a:r>
              <a:rPr lang="en-US" dirty="0" err="1" smtClean="0"/>
              <a:t>Kruskal</a:t>
            </a:r>
            <a:r>
              <a:rPr lang="en-US" dirty="0" smtClean="0"/>
              <a:t>-Wallis test was conducted to determine if there were differences between the 14 occupational disciplines on the 6 Holland work environments scores</a:t>
            </a:r>
          </a:p>
        </p:txBody>
      </p:sp>
      <p:sp>
        <p:nvSpPr>
          <p:cNvPr id="7" name="Text Placeholder 6"/>
          <p:cNvSpPr>
            <a:spLocks noGrp="1"/>
          </p:cNvSpPr>
          <p:nvPr>
            <p:ph type="body" sz="quarter" idx="3"/>
          </p:nvPr>
        </p:nvSpPr>
        <p:spPr>
          <a:xfrm>
            <a:off x="6166110" y="1201200"/>
            <a:ext cx="4919472" cy="823912"/>
          </a:xfrm>
        </p:spPr>
        <p:txBody>
          <a:bodyPr/>
          <a:lstStyle/>
          <a:p>
            <a:r>
              <a:rPr lang="en-US" dirty="0" smtClean="0"/>
              <a:t>Pairwise Comparisons (Post hoc)</a:t>
            </a:r>
            <a:endParaRPr lang="en-US" dirty="0"/>
          </a:p>
        </p:txBody>
      </p:sp>
      <p:sp>
        <p:nvSpPr>
          <p:cNvPr id="8" name="Content Placeholder 7"/>
          <p:cNvSpPr>
            <a:spLocks noGrp="1"/>
          </p:cNvSpPr>
          <p:nvPr>
            <p:ph sz="quarter" idx="4"/>
          </p:nvPr>
        </p:nvSpPr>
        <p:spPr>
          <a:xfrm>
            <a:off x="6166110" y="2025112"/>
            <a:ext cx="4919472" cy="3748088"/>
          </a:xfrm>
        </p:spPr>
        <p:txBody>
          <a:bodyPr/>
          <a:lstStyle/>
          <a:p>
            <a:pPr>
              <a:lnSpc>
                <a:spcPct val="100000"/>
              </a:lnSpc>
              <a:spcBef>
                <a:spcPts val="0"/>
              </a:spcBef>
              <a:defRPr/>
            </a:pPr>
            <a:r>
              <a:rPr lang="en-US" dirty="0"/>
              <a:t>Pairwise comparisons were performed using Dunn’s (1964) procedure with a </a:t>
            </a:r>
            <a:r>
              <a:rPr lang="en-US" dirty="0" err="1"/>
              <a:t>Bonferroni</a:t>
            </a:r>
            <a:r>
              <a:rPr lang="en-US" dirty="0"/>
              <a:t> correction for multiple comparisons. </a:t>
            </a:r>
          </a:p>
          <a:p>
            <a:pPr>
              <a:lnSpc>
                <a:spcPct val="100000"/>
              </a:lnSpc>
              <a:spcBef>
                <a:spcPts val="0"/>
              </a:spcBef>
              <a:defRPr/>
            </a:pPr>
            <a:r>
              <a:rPr lang="en-US" dirty="0"/>
              <a:t>128 of 546 comparisons were significant (23.4%)</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7002100"/>
              </p:ext>
            </p:extLst>
          </p:nvPr>
        </p:nvGraphicFramePr>
        <p:xfrm>
          <a:off x="1268825" y="3438941"/>
          <a:ext cx="4591622" cy="3419059"/>
        </p:xfrm>
        <a:graphic>
          <a:graphicData uri="http://schemas.openxmlformats.org/drawingml/2006/table">
            <a:tbl>
              <a:tblPr firstRow="1" bandRow="1">
                <a:tableStyleId>{5C22544A-7EE6-4342-B048-85BDC9FD1C3A}</a:tableStyleId>
              </a:tblPr>
              <a:tblGrid>
                <a:gridCol w="1668780"/>
                <a:gridCol w="1628712"/>
                <a:gridCol w="549275"/>
                <a:gridCol w="744855"/>
              </a:tblGrid>
              <a:tr h="488437">
                <a:tc>
                  <a:txBody>
                    <a:bodyPr/>
                    <a:lstStyle/>
                    <a:p>
                      <a:r>
                        <a:rPr lang="en-US" sz="1800" dirty="0" smtClean="0"/>
                        <a:t>Holland Type</a:t>
                      </a:r>
                      <a:endParaRPr lang="en-US" sz="1800" dirty="0"/>
                    </a:p>
                  </a:txBody>
                  <a:tcPr/>
                </a:tc>
                <a:tc>
                  <a:txBody>
                    <a:bodyPr/>
                    <a:lstStyle/>
                    <a:p>
                      <a:r>
                        <a:rPr lang="en-US" sz="1800" dirty="0" smtClean="0"/>
                        <a:t>Test Statistic</a:t>
                      </a:r>
                      <a:endParaRPr lang="en-US" sz="1800" dirty="0"/>
                    </a:p>
                  </a:txBody>
                  <a:tcPr/>
                </a:tc>
                <a:tc>
                  <a:txBody>
                    <a:bodyPr/>
                    <a:lstStyle/>
                    <a:p>
                      <a:r>
                        <a:rPr lang="en-US" sz="1800" dirty="0" err="1" smtClean="0"/>
                        <a:t>df</a:t>
                      </a:r>
                      <a:endParaRPr lang="en-US" sz="1800" dirty="0"/>
                    </a:p>
                  </a:txBody>
                  <a:tcPr/>
                </a:tc>
                <a:tc>
                  <a:txBody>
                    <a:bodyPr/>
                    <a:lstStyle/>
                    <a:p>
                      <a:r>
                        <a:rPr lang="en-US" sz="1800" dirty="0" smtClean="0"/>
                        <a:t>p</a:t>
                      </a:r>
                      <a:endParaRPr lang="en-US" sz="1800" dirty="0"/>
                    </a:p>
                  </a:txBody>
                  <a:tcPr/>
                </a:tc>
              </a:tr>
              <a:tr h="488437">
                <a:tc>
                  <a:txBody>
                    <a:bodyPr/>
                    <a:lstStyle/>
                    <a:p>
                      <a:r>
                        <a:rPr lang="en-US" sz="1800" dirty="0" smtClean="0"/>
                        <a:t>Realistic</a:t>
                      </a:r>
                      <a:endParaRPr lang="en-US" sz="1800" dirty="0"/>
                    </a:p>
                  </a:txBody>
                  <a:tcPr/>
                </a:tc>
                <a:tc>
                  <a:txBody>
                    <a:bodyPr/>
                    <a:lstStyle/>
                    <a:p>
                      <a:r>
                        <a:rPr lang="en-US" sz="1800" dirty="0" smtClean="0"/>
                        <a:t>308.115</a:t>
                      </a:r>
                      <a:endParaRPr lang="en-US" sz="1800" dirty="0"/>
                    </a:p>
                  </a:txBody>
                  <a:tcPr/>
                </a:tc>
                <a:tc>
                  <a:txBody>
                    <a:bodyPr/>
                    <a:lstStyle/>
                    <a:p>
                      <a:r>
                        <a:rPr lang="en-US" sz="1800" dirty="0" smtClean="0"/>
                        <a:t>13</a:t>
                      </a:r>
                      <a:endParaRPr lang="en-US" sz="1800" dirty="0"/>
                    </a:p>
                  </a:txBody>
                  <a:tcPr/>
                </a:tc>
                <a:tc>
                  <a:txBody>
                    <a:bodyPr/>
                    <a:lstStyle/>
                    <a:p>
                      <a:r>
                        <a:rPr lang="en-US" sz="1800" dirty="0" smtClean="0"/>
                        <a:t>.000</a:t>
                      </a:r>
                      <a:endParaRPr lang="en-US" sz="1800" dirty="0"/>
                    </a:p>
                  </a:txBody>
                  <a:tcPr/>
                </a:tc>
              </a:tr>
              <a:tr h="488437">
                <a:tc>
                  <a:txBody>
                    <a:bodyPr/>
                    <a:lstStyle/>
                    <a:p>
                      <a:r>
                        <a:rPr lang="en-US" sz="1800" dirty="0" smtClean="0"/>
                        <a:t>Investigative</a:t>
                      </a:r>
                      <a:endParaRPr lang="en-US" sz="1800" dirty="0"/>
                    </a:p>
                  </a:txBody>
                  <a:tcPr/>
                </a:tc>
                <a:tc>
                  <a:txBody>
                    <a:bodyPr/>
                    <a:lstStyle/>
                    <a:p>
                      <a:r>
                        <a:rPr lang="en-US" sz="1800" dirty="0" smtClean="0"/>
                        <a:t>129.863</a:t>
                      </a:r>
                      <a:endParaRPr lang="en-US" sz="1800" dirty="0"/>
                    </a:p>
                  </a:txBody>
                  <a:tcPr/>
                </a:tc>
                <a:tc>
                  <a:txBody>
                    <a:bodyPr/>
                    <a:lstStyle/>
                    <a:p>
                      <a:r>
                        <a:rPr lang="en-US" sz="1800" dirty="0" smtClean="0"/>
                        <a:t>13</a:t>
                      </a:r>
                      <a:endParaRPr lang="en-US" sz="1800" dirty="0"/>
                    </a:p>
                  </a:txBody>
                  <a:tcPr/>
                </a:tc>
                <a:tc>
                  <a:txBody>
                    <a:bodyPr/>
                    <a:lstStyle/>
                    <a:p>
                      <a:r>
                        <a:rPr lang="en-US" sz="1800" dirty="0" smtClean="0"/>
                        <a:t>.000</a:t>
                      </a:r>
                      <a:endParaRPr lang="en-US" sz="1800" dirty="0"/>
                    </a:p>
                  </a:txBody>
                  <a:tcPr/>
                </a:tc>
              </a:tr>
              <a:tr h="488437">
                <a:tc>
                  <a:txBody>
                    <a:bodyPr/>
                    <a:lstStyle/>
                    <a:p>
                      <a:r>
                        <a:rPr lang="en-US" sz="1800" dirty="0" smtClean="0"/>
                        <a:t>Artistic</a:t>
                      </a:r>
                      <a:endParaRPr lang="en-US" sz="1800" dirty="0"/>
                    </a:p>
                  </a:txBody>
                  <a:tcPr/>
                </a:tc>
                <a:tc>
                  <a:txBody>
                    <a:bodyPr/>
                    <a:lstStyle/>
                    <a:p>
                      <a:r>
                        <a:rPr lang="en-US" sz="1800" dirty="0" smtClean="0"/>
                        <a:t>117.818</a:t>
                      </a:r>
                      <a:endParaRPr lang="en-US" sz="1800" dirty="0"/>
                    </a:p>
                  </a:txBody>
                  <a:tcPr/>
                </a:tc>
                <a:tc>
                  <a:txBody>
                    <a:bodyPr/>
                    <a:lstStyle/>
                    <a:p>
                      <a:r>
                        <a:rPr lang="en-US" sz="1800" dirty="0" smtClean="0"/>
                        <a:t>13</a:t>
                      </a:r>
                      <a:endParaRPr lang="en-US" sz="1800" dirty="0"/>
                    </a:p>
                  </a:txBody>
                  <a:tcPr/>
                </a:tc>
                <a:tc>
                  <a:txBody>
                    <a:bodyPr/>
                    <a:lstStyle/>
                    <a:p>
                      <a:r>
                        <a:rPr lang="en-US" sz="1800" dirty="0" smtClean="0"/>
                        <a:t>.000</a:t>
                      </a:r>
                      <a:endParaRPr lang="en-US" sz="1800" dirty="0"/>
                    </a:p>
                  </a:txBody>
                  <a:tcPr/>
                </a:tc>
              </a:tr>
              <a:tr h="488437">
                <a:tc>
                  <a:txBody>
                    <a:bodyPr/>
                    <a:lstStyle/>
                    <a:p>
                      <a:r>
                        <a:rPr lang="en-US" sz="1800" dirty="0" smtClean="0"/>
                        <a:t>Social</a:t>
                      </a:r>
                      <a:endParaRPr lang="en-US" sz="1800" dirty="0"/>
                    </a:p>
                  </a:txBody>
                  <a:tcPr/>
                </a:tc>
                <a:tc>
                  <a:txBody>
                    <a:bodyPr/>
                    <a:lstStyle/>
                    <a:p>
                      <a:r>
                        <a:rPr lang="en-US" sz="1800" dirty="0" smtClean="0"/>
                        <a:t>84.154</a:t>
                      </a:r>
                      <a:endParaRPr lang="en-US" sz="1800" dirty="0"/>
                    </a:p>
                  </a:txBody>
                  <a:tcPr/>
                </a:tc>
                <a:tc>
                  <a:txBody>
                    <a:bodyPr/>
                    <a:lstStyle/>
                    <a:p>
                      <a:r>
                        <a:rPr lang="en-US" sz="1800" dirty="0" smtClean="0"/>
                        <a:t>13</a:t>
                      </a:r>
                      <a:endParaRPr lang="en-US" sz="1800" dirty="0"/>
                    </a:p>
                  </a:txBody>
                  <a:tcPr/>
                </a:tc>
                <a:tc>
                  <a:txBody>
                    <a:bodyPr/>
                    <a:lstStyle/>
                    <a:p>
                      <a:r>
                        <a:rPr lang="en-US" sz="1800" dirty="0" smtClean="0"/>
                        <a:t>.000</a:t>
                      </a:r>
                      <a:endParaRPr lang="en-US" sz="1800" dirty="0"/>
                    </a:p>
                  </a:txBody>
                  <a:tcPr/>
                </a:tc>
              </a:tr>
              <a:tr h="488437">
                <a:tc>
                  <a:txBody>
                    <a:bodyPr/>
                    <a:lstStyle/>
                    <a:p>
                      <a:r>
                        <a:rPr lang="en-US" sz="1800" dirty="0" smtClean="0"/>
                        <a:t>Enterprising</a:t>
                      </a:r>
                      <a:endParaRPr lang="en-US" sz="1800" dirty="0"/>
                    </a:p>
                  </a:txBody>
                  <a:tcPr/>
                </a:tc>
                <a:tc>
                  <a:txBody>
                    <a:bodyPr/>
                    <a:lstStyle/>
                    <a:p>
                      <a:r>
                        <a:rPr lang="en-US" sz="1800" dirty="0" smtClean="0"/>
                        <a:t>111.219</a:t>
                      </a:r>
                      <a:endParaRPr lang="en-US" sz="1800" dirty="0"/>
                    </a:p>
                  </a:txBody>
                  <a:tcPr/>
                </a:tc>
                <a:tc>
                  <a:txBody>
                    <a:bodyPr/>
                    <a:lstStyle/>
                    <a:p>
                      <a:r>
                        <a:rPr lang="en-US" sz="1800" dirty="0" smtClean="0"/>
                        <a:t>13</a:t>
                      </a:r>
                      <a:endParaRPr lang="en-US" sz="1800" dirty="0"/>
                    </a:p>
                  </a:txBody>
                  <a:tcPr/>
                </a:tc>
                <a:tc>
                  <a:txBody>
                    <a:bodyPr/>
                    <a:lstStyle/>
                    <a:p>
                      <a:r>
                        <a:rPr lang="en-US" sz="1800" dirty="0" smtClean="0"/>
                        <a:t>.000</a:t>
                      </a:r>
                      <a:endParaRPr lang="en-US" sz="1800" dirty="0"/>
                    </a:p>
                  </a:txBody>
                  <a:tcPr/>
                </a:tc>
              </a:tr>
              <a:tr h="488437">
                <a:tc>
                  <a:txBody>
                    <a:bodyPr/>
                    <a:lstStyle/>
                    <a:p>
                      <a:r>
                        <a:rPr lang="en-US" sz="1800" dirty="0" smtClean="0"/>
                        <a:t>Conventional</a:t>
                      </a:r>
                      <a:endParaRPr lang="en-US" sz="1800" dirty="0"/>
                    </a:p>
                  </a:txBody>
                  <a:tcPr/>
                </a:tc>
                <a:tc>
                  <a:txBody>
                    <a:bodyPr/>
                    <a:lstStyle/>
                    <a:p>
                      <a:r>
                        <a:rPr lang="en-US" sz="1800" dirty="0" smtClean="0"/>
                        <a:t>48.469</a:t>
                      </a:r>
                      <a:endParaRPr lang="en-US" sz="1800" dirty="0"/>
                    </a:p>
                  </a:txBody>
                  <a:tcPr/>
                </a:tc>
                <a:tc>
                  <a:txBody>
                    <a:bodyPr/>
                    <a:lstStyle/>
                    <a:p>
                      <a:r>
                        <a:rPr lang="en-US" sz="1800" dirty="0" smtClean="0"/>
                        <a:t>13</a:t>
                      </a:r>
                      <a:endParaRPr lang="en-US" sz="1800" dirty="0"/>
                    </a:p>
                  </a:txBody>
                  <a:tcPr/>
                </a:tc>
                <a:tc>
                  <a:txBody>
                    <a:bodyPr/>
                    <a:lstStyle/>
                    <a:p>
                      <a:r>
                        <a:rPr lang="en-US" sz="1800" dirty="0" smtClean="0"/>
                        <a:t>.000</a:t>
                      </a:r>
                      <a:endParaRPr lang="en-US" sz="1800" dirty="0"/>
                    </a:p>
                  </a:txBody>
                  <a:tcPr/>
                </a:tc>
              </a:tr>
            </a:tbl>
          </a:graphicData>
        </a:graphic>
      </p:graphicFrame>
    </p:spTree>
    <p:extLst>
      <p:ext uri="{BB962C8B-B14F-4D97-AF65-F5344CB8AC3E}">
        <p14:creationId xmlns:p14="http://schemas.microsoft.com/office/powerpoint/2010/main" val="186039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hoc test - Realistic</a:t>
            </a:r>
            <a:endParaRPr lang="en-US" dirty="0"/>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1933439511"/>
              </p:ext>
            </p:extLst>
          </p:nvPr>
        </p:nvGraphicFramePr>
        <p:xfrm>
          <a:off x="0" y="1295400"/>
          <a:ext cx="8965795" cy="5562600"/>
        </p:xfrm>
        <a:graphic>
          <a:graphicData uri="http://schemas.openxmlformats.org/drawingml/2006/table">
            <a:tbl>
              <a:tblPr firstRow="1" bandRow="1">
                <a:tableStyleId>{00A15C55-8517-42AA-B614-E9B94910E393}</a:tableStyleId>
              </a:tblPr>
              <a:tblGrid>
                <a:gridCol w="3503168"/>
                <a:gridCol w="771257"/>
                <a:gridCol w="522785"/>
                <a:gridCol w="4168585"/>
              </a:tblGrid>
              <a:tr h="370840">
                <a:tc>
                  <a:txBody>
                    <a:bodyPr/>
                    <a:lstStyle/>
                    <a:p>
                      <a:r>
                        <a:rPr lang="en-US" dirty="0" smtClean="0"/>
                        <a:t>Discipline</a:t>
                      </a:r>
                      <a:endParaRPr lang="en-US" dirty="0"/>
                    </a:p>
                  </a:txBody>
                  <a:tcPr/>
                </a:tc>
                <a:tc>
                  <a:txBody>
                    <a:bodyPr/>
                    <a:lstStyle/>
                    <a:p>
                      <a:r>
                        <a:rPr lang="en-US" dirty="0" smtClean="0"/>
                        <a:t>Mean</a:t>
                      </a:r>
                      <a:endParaRPr lang="en-US" dirty="0"/>
                    </a:p>
                  </a:txBody>
                  <a:tcPr/>
                </a:tc>
                <a:tc>
                  <a:txBody>
                    <a:bodyPr/>
                    <a:lstStyle/>
                    <a:p>
                      <a:r>
                        <a:rPr lang="en-US" dirty="0" smtClean="0"/>
                        <a:t>SD</a:t>
                      </a:r>
                      <a:endParaRPr lang="en-US" dirty="0"/>
                    </a:p>
                  </a:txBody>
                  <a:tcPr/>
                </a:tc>
                <a:tc>
                  <a:txBody>
                    <a:bodyPr/>
                    <a:lstStyle/>
                    <a:p>
                      <a:r>
                        <a:rPr lang="en-US" dirty="0" smtClean="0"/>
                        <a:t>Testing</a:t>
                      </a:r>
                      <a:endParaRPr lang="en-US" dirty="0"/>
                    </a:p>
                  </a:txBody>
                  <a:tcPr/>
                </a:tc>
              </a:tr>
              <a:tr h="370840">
                <a:tc>
                  <a:txBody>
                    <a:bodyPr/>
                    <a:lstStyle/>
                    <a:p>
                      <a:r>
                        <a:rPr lang="en-US" dirty="0" smtClean="0"/>
                        <a:t>Equipment Manager</a:t>
                      </a:r>
                      <a:endParaRPr lang="en-US" dirty="0"/>
                    </a:p>
                  </a:txBody>
                  <a:tcPr>
                    <a:solidFill>
                      <a:schemeClr val="bg2">
                        <a:lumMod val="90000"/>
                      </a:schemeClr>
                    </a:solidFill>
                  </a:tcPr>
                </a:tc>
                <a:tc>
                  <a:txBody>
                    <a:bodyPr/>
                    <a:lstStyle/>
                    <a:p>
                      <a:pPr algn="ctr" fontAlgn="b"/>
                      <a:r>
                        <a:rPr lang="en-US" sz="1800" u="none" strike="noStrike" dirty="0">
                          <a:effectLst/>
                        </a:rPr>
                        <a:t>12.10</a:t>
                      </a:r>
                      <a:endParaRPr lang="en-US" sz="1800" b="0" i="0" u="none" strike="noStrike" dirty="0">
                        <a:solidFill>
                          <a:srgbClr val="000000"/>
                        </a:solidFill>
                        <a:effectLst/>
                        <a:latin typeface="+mn-lt"/>
                      </a:endParaRPr>
                    </a:p>
                  </a:txBody>
                  <a:tcPr marL="9525" marR="9525" marT="9525" marB="0" anchor="b">
                    <a:solidFill>
                      <a:schemeClr val="bg2">
                        <a:lumMod val="90000"/>
                      </a:schemeClr>
                    </a:solidFill>
                  </a:tcPr>
                </a:tc>
                <a:tc>
                  <a:txBody>
                    <a:bodyPr/>
                    <a:lstStyle/>
                    <a:p>
                      <a:pPr algn="ctr" fontAlgn="b"/>
                      <a:r>
                        <a:rPr lang="en-US" sz="1800" u="none" strike="noStrike">
                          <a:effectLst/>
                        </a:rPr>
                        <a:t>0.83</a:t>
                      </a:r>
                      <a:endParaRPr lang="en-US" sz="1800" b="0" i="0" u="none" strike="noStrike">
                        <a:solidFill>
                          <a:srgbClr val="000000"/>
                        </a:solidFill>
                        <a:effectLst/>
                        <a:latin typeface="+mn-lt"/>
                      </a:endParaRPr>
                    </a:p>
                  </a:txBody>
                  <a:tcPr marL="9525" marR="9525" marT="9525" marB="0" anchor="b">
                    <a:solidFill>
                      <a:schemeClr val="bg2">
                        <a:lumMod val="90000"/>
                      </a:schemeClr>
                    </a:solidFill>
                  </a:tcPr>
                </a:tc>
                <a:tc>
                  <a:txBody>
                    <a:bodyPr/>
                    <a:lstStyle/>
                    <a:p>
                      <a:pPr algn="ctr" fontAlgn="b"/>
                      <a:r>
                        <a:rPr lang="en-US" sz="1800" b="0" i="0" u="none" strike="noStrike" dirty="0" smtClean="0">
                          <a:solidFill>
                            <a:srgbClr val="000000"/>
                          </a:solidFill>
                          <a:effectLst/>
                          <a:latin typeface="+mn-lt"/>
                        </a:rPr>
                        <a:t>Greater</a:t>
                      </a:r>
                      <a:r>
                        <a:rPr lang="en-US" sz="1800" b="0" i="0" u="none" strike="noStrike" baseline="0" dirty="0" smtClean="0">
                          <a:solidFill>
                            <a:srgbClr val="000000"/>
                          </a:solidFill>
                          <a:effectLst/>
                          <a:latin typeface="+mn-lt"/>
                        </a:rPr>
                        <a:t> than bottom 9</a:t>
                      </a:r>
                      <a:endParaRPr lang="en-US" sz="1800" b="0" i="0" u="none" strike="noStrike" dirty="0">
                        <a:solidFill>
                          <a:srgbClr val="000000"/>
                        </a:solidFill>
                        <a:effectLst/>
                        <a:latin typeface="+mn-lt"/>
                      </a:endParaRPr>
                    </a:p>
                  </a:txBody>
                  <a:tcPr marL="9525" marR="9525" marT="9525" marB="0" anchor="b">
                    <a:solidFill>
                      <a:schemeClr val="bg2">
                        <a:lumMod val="90000"/>
                      </a:schemeClr>
                    </a:solidFill>
                  </a:tcPr>
                </a:tc>
              </a:tr>
              <a:tr h="370840">
                <a:tc>
                  <a:txBody>
                    <a:bodyPr/>
                    <a:lstStyle/>
                    <a:p>
                      <a:r>
                        <a:rPr lang="en-US" dirty="0" smtClean="0"/>
                        <a:t>Athletic trainer</a:t>
                      </a:r>
                      <a:endParaRPr lang="en-US" dirty="0"/>
                    </a:p>
                  </a:txBody>
                  <a:tcPr>
                    <a:solidFill>
                      <a:schemeClr val="bg2">
                        <a:lumMod val="90000"/>
                      </a:schemeClr>
                    </a:solidFill>
                  </a:tcPr>
                </a:tc>
                <a:tc>
                  <a:txBody>
                    <a:bodyPr/>
                    <a:lstStyle/>
                    <a:p>
                      <a:pPr algn="ctr" fontAlgn="b"/>
                      <a:r>
                        <a:rPr lang="en-US" sz="1800" u="none" strike="noStrike" dirty="0">
                          <a:effectLst/>
                        </a:rPr>
                        <a:t>10.67</a:t>
                      </a:r>
                      <a:endParaRPr lang="en-US" sz="1800" b="0" i="0" u="none" strike="noStrike" dirty="0">
                        <a:solidFill>
                          <a:srgbClr val="000000"/>
                        </a:solidFill>
                        <a:effectLst/>
                        <a:latin typeface="+mn-lt"/>
                      </a:endParaRPr>
                    </a:p>
                  </a:txBody>
                  <a:tcPr marL="9525" marR="9525" marT="9525" marB="0" anchor="b">
                    <a:solidFill>
                      <a:schemeClr val="bg2">
                        <a:lumMod val="90000"/>
                      </a:schemeClr>
                    </a:solidFill>
                  </a:tcPr>
                </a:tc>
                <a:tc>
                  <a:txBody>
                    <a:bodyPr/>
                    <a:lstStyle/>
                    <a:p>
                      <a:pPr algn="ctr" fontAlgn="b"/>
                      <a:r>
                        <a:rPr lang="en-US" sz="1800" u="none" strike="noStrike">
                          <a:effectLst/>
                        </a:rPr>
                        <a:t>1.89</a:t>
                      </a:r>
                      <a:endParaRPr lang="en-US" sz="1800" b="0" i="0" u="none" strike="noStrike">
                        <a:solidFill>
                          <a:srgbClr val="000000"/>
                        </a:solidFill>
                        <a:effectLst/>
                        <a:latin typeface="+mn-lt"/>
                      </a:endParaRPr>
                    </a:p>
                  </a:txBody>
                  <a:tcPr marL="9525" marR="9525" marT="9525" marB="0" anchor="b">
                    <a:solidFill>
                      <a:schemeClr val="bg2">
                        <a:lumMod val="90000"/>
                      </a:schemeClr>
                    </a:solidFill>
                  </a:tcPr>
                </a:tc>
                <a:tc>
                  <a:txBody>
                    <a:bodyPr/>
                    <a:lstStyle/>
                    <a:p>
                      <a:pPr algn="ctr" fontAlgn="b"/>
                      <a:r>
                        <a:rPr lang="en-US" sz="1800" b="0" i="0" u="none" strike="noStrike" dirty="0" smtClean="0">
                          <a:solidFill>
                            <a:srgbClr val="000000"/>
                          </a:solidFill>
                          <a:effectLst/>
                          <a:latin typeface="+mn-lt"/>
                        </a:rPr>
                        <a:t>Greater than bottom 9</a:t>
                      </a:r>
                      <a:endParaRPr lang="en-US" sz="1800" b="0" i="0" u="none" strike="noStrike" dirty="0">
                        <a:solidFill>
                          <a:srgbClr val="000000"/>
                        </a:solidFill>
                        <a:effectLst/>
                        <a:latin typeface="+mn-lt"/>
                      </a:endParaRPr>
                    </a:p>
                  </a:txBody>
                  <a:tcPr marL="9525" marR="9525" marT="9525" marB="0" anchor="b">
                    <a:solidFill>
                      <a:schemeClr val="bg2">
                        <a:lumMod val="90000"/>
                      </a:schemeClr>
                    </a:solidFill>
                  </a:tcPr>
                </a:tc>
              </a:tr>
              <a:tr h="370840">
                <a:tc>
                  <a:txBody>
                    <a:bodyPr/>
                    <a:lstStyle/>
                    <a:p>
                      <a:r>
                        <a:rPr lang="en-US" dirty="0" smtClean="0"/>
                        <a:t>Event and facility management</a:t>
                      </a:r>
                      <a:endParaRPr lang="en-US" dirty="0"/>
                    </a:p>
                  </a:txBody>
                  <a:tcPr>
                    <a:solidFill>
                      <a:schemeClr val="bg2">
                        <a:lumMod val="90000"/>
                      </a:schemeClr>
                    </a:solidFill>
                  </a:tcPr>
                </a:tc>
                <a:tc>
                  <a:txBody>
                    <a:bodyPr/>
                    <a:lstStyle/>
                    <a:p>
                      <a:pPr algn="ctr" fontAlgn="b"/>
                      <a:r>
                        <a:rPr lang="en-US" sz="1800" u="none" strike="noStrike" dirty="0">
                          <a:effectLst/>
                        </a:rPr>
                        <a:t>10.49</a:t>
                      </a:r>
                      <a:endParaRPr lang="en-US" sz="1800" b="0" i="0" u="none" strike="noStrike" dirty="0">
                        <a:solidFill>
                          <a:srgbClr val="000000"/>
                        </a:solidFill>
                        <a:effectLst/>
                        <a:latin typeface="+mn-lt"/>
                      </a:endParaRPr>
                    </a:p>
                  </a:txBody>
                  <a:tcPr marL="9525" marR="9525" marT="9525" marB="0" anchor="b">
                    <a:solidFill>
                      <a:schemeClr val="bg2">
                        <a:lumMod val="90000"/>
                      </a:schemeClr>
                    </a:solidFill>
                  </a:tcPr>
                </a:tc>
                <a:tc>
                  <a:txBody>
                    <a:bodyPr/>
                    <a:lstStyle/>
                    <a:p>
                      <a:pPr algn="ctr" fontAlgn="b"/>
                      <a:r>
                        <a:rPr lang="en-US" sz="1800" u="none" strike="noStrike">
                          <a:effectLst/>
                        </a:rPr>
                        <a:t>3.02</a:t>
                      </a:r>
                      <a:endParaRPr lang="en-US" sz="1800" b="0" i="0" u="none" strike="noStrike">
                        <a:solidFill>
                          <a:srgbClr val="000000"/>
                        </a:solidFill>
                        <a:effectLst/>
                        <a:latin typeface="+mn-lt"/>
                      </a:endParaRPr>
                    </a:p>
                  </a:txBody>
                  <a:tcPr marL="9525" marR="9525" marT="9525" marB="0" anchor="b">
                    <a:solidFill>
                      <a:schemeClr val="bg2">
                        <a:lumMod val="90000"/>
                      </a:schemeClr>
                    </a:solidFill>
                  </a:tcPr>
                </a:tc>
                <a:tc>
                  <a:txBody>
                    <a:bodyPr/>
                    <a:lstStyle/>
                    <a:p>
                      <a:pPr algn="ctr" fontAlgn="b"/>
                      <a:r>
                        <a:rPr lang="en-US" sz="1800" b="0" i="0" u="none" strike="noStrike" dirty="0" smtClean="0">
                          <a:solidFill>
                            <a:srgbClr val="000000"/>
                          </a:solidFill>
                          <a:effectLst/>
                          <a:latin typeface="+mn-lt"/>
                        </a:rPr>
                        <a:t>Greater than bottom</a:t>
                      </a:r>
                      <a:r>
                        <a:rPr lang="en-US" sz="1800" b="0" i="0" u="none" strike="noStrike" baseline="0" dirty="0" smtClean="0">
                          <a:solidFill>
                            <a:srgbClr val="000000"/>
                          </a:solidFill>
                          <a:effectLst/>
                          <a:latin typeface="+mn-lt"/>
                        </a:rPr>
                        <a:t> 9</a:t>
                      </a:r>
                      <a:endParaRPr lang="en-US" sz="1800" b="0" i="0" u="none" strike="noStrike" dirty="0">
                        <a:solidFill>
                          <a:srgbClr val="000000"/>
                        </a:solidFill>
                        <a:effectLst/>
                        <a:latin typeface="+mn-lt"/>
                      </a:endParaRPr>
                    </a:p>
                  </a:txBody>
                  <a:tcPr marL="9525" marR="9525" marT="9525" marB="0" anchor="b">
                    <a:solidFill>
                      <a:schemeClr val="bg2">
                        <a:lumMod val="90000"/>
                      </a:schemeClr>
                    </a:solidFill>
                  </a:tcPr>
                </a:tc>
              </a:tr>
              <a:tr h="370840">
                <a:tc>
                  <a:txBody>
                    <a:bodyPr/>
                    <a:lstStyle/>
                    <a:p>
                      <a:r>
                        <a:rPr lang="en-US" dirty="0" smtClean="0"/>
                        <a:t>Video</a:t>
                      </a:r>
                      <a:endParaRPr lang="en-US" dirty="0"/>
                    </a:p>
                  </a:txBody>
                  <a:tcPr>
                    <a:solidFill>
                      <a:schemeClr val="bg2">
                        <a:lumMod val="90000"/>
                      </a:schemeClr>
                    </a:solidFill>
                  </a:tcPr>
                </a:tc>
                <a:tc>
                  <a:txBody>
                    <a:bodyPr/>
                    <a:lstStyle/>
                    <a:p>
                      <a:pPr algn="ctr" fontAlgn="b"/>
                      <a:r>
                        <a:rPr lang="en-US" sz="1800" u="none" strike="noStrike" dirty="0">
                          <a:effectLst/>
                        </a:rPr>
                        <a:t>10.07</a:t>
                      </a:r>
                      <a:endParaRPr lang="en-US" sz="1800" b="0" i="0" u="none" strike="noStrike" dirty="0">
                        <a:solidFill>
                          <a:srgbClr val="000000"/>
                        </a:solidFill>
                        <a:effectLst/>
                        <a:latin typeface="+mn-lt"/>
                      </a:endParaRPr>
                    </a:p>
                  </a:txBody>
                  <a:tcPr marL="9525" marR="9525" marT="9525" marB="0" anchor="b">
                    <a:solidFill>
                      <a:schemeClr val="bg2">
                        <a:lumMod val="90000"/>
                      </a:schemeClr>
                    </a:solidFill>
                  </a:tcPr>
                </a:tc>
                <a:tc>
                  <a:txBody>
                    <a:bodyPr/>
                    <a:lstStyle/>
                    <a:p>
                      <a:pPr algn="ctr" fontAlgn="b"/>
                      <a:r>
                        <a:rPr lang="en-US" sz="1800" u="none" strike="noStrike" dirty="0">
                          <a:effectLst/>
                        </a:rPr>
                        <a:t>2.60</a:t>
                      </a:r>
                      <a:endParaRPr lang="en-US" sz="1800" b="0" i="0" u="none" strike="noStrike" dirty="0">
                        <a:solidFill>
                          <a:srgbClr val="000000"/>
                        </a:solidFill>
                        <a:effectLst/>
                        <a:latin typeface="+mn-lt"/>
                      </a:endParaRPr>
                    </a:p>
                  </a:txBody>
                  <a:tcPr marL="9525" marR="9525" marT="9525" marB="0" anchor="b">
                    <a:solidFill>
                      <a:schemeClr val="bg2">
                        <a:lumMod val="90000"/>
                      </a:schemeClr>
                    </a:solidFill>
                  </a:tcPr>
                </a:tc>
                <a:tc>
                  <a:txBody>
                    <a:bodyPr/>
                    <a:lstStyle/>
                    <a:p>
                      <a:pPr algn="ctr" fontAlgn="b"/>
                      <a:r>
                        <a:rPr lang="en-US" sz="1800" b="0" i="0" u="none" strike="noStrike" dirty="0" smtClean="0">
                          <a:solidFill>
                            <a:srgbClr val="000000"/>
                          </a:solidFill>
                          <a:effectLst/>
                          <a:latin typeface="+mn-lt"/>
                        </a:rPr>
                        <a:t>Greater</a:t>
                      </a:r>
                      <a:r>
                        <a:rPr lang="en-US" sz="1800" b="0" i="0" u="none" strike="noStrike" baseline="0" dirty="0" smtClean="0">
                          <a:solidFill>
                            <a:srgbClr val="000000"/>
                          </a:solidFill>
                          <a:effectLst/>
                          <a:latin typeface="+mn-lt"/>
                        </a:rPr>
                        <a:t> than bottom 6</a:t>
                      </a:r>
                      <a:endParaRPr lang="en-US" sz="1800" b="0" i="0" u="none" strike="noStrike" dirty="0">
                        <a:solidFill>
                          <a:srgbClr val="000000"/>
                        </a:solidFill>
                        <a:effectLst/>
                        <a:latin typeface="+mn-lt"/>
                      </a:endParaRPr>
                    </a:p>
                  </a:txBody>
                  <a:tcPr marL="9525" marR="9525" marT="9525" marB="0" anchor="b">
                    <a:solidFill>
                      <a:schemeClr val="bg2">
                        <a:lumMod val="90000"/>
                      </a:schemeClr>
                    </a:solidFill>
                  </a:tcPr>
                </a:tc>
              </a:tr>
              <a:tr h="370840">
                <a:tc>
                  <a:txBody>
                    <a:bodyPr/>
                    <a:lstStyle/>
                    <a:p>
                      <a:r>
                        <a:rPr lang="en-US" dirty="0" smtClean="0"/>
                        <a:t>Team operations</a:t>
                      </a:r>
                      <a:endParaRPr lang="en-US" dirty="0"/>
                    </a:p>
                  </a:txBody>
                  <a:tcPr>
                    <a:solidFill>
                      <a:schemeClr val="tx2">
                        <a:lumMod val="50000"/>
                        <a:lumOff val="50000"/>
                      </a:schemeClr>
                    </a:solidFill>
                  </a:tcPr>
                </a:tc>
                <a:tc>
                  <a:txBody>
                    <a:bodyPr/>
                    <a:lstStyle/>
                    <a:p>
                      <a:pPr algn="ctr" fontAlgn="b"/>
                      <a:r>
                        <a:rPr lang="en-US" sz="1800" u="none" strike="noStrike">
                          <a:effectLst/>
                        </a:rPr>
                        <a:t>8.06</a:t>
                      </a:r>
                      <a:endParaRPr lang="en-US" sz="1800" b="0" i="0" u="none" strike="noStrike">
                        <a:solidFill>
                          <a:srgbClr val="000000"/>
                        </a:solidFill>
                        <a:effectLst/>
                        <a:latin typeface="+mn-lt"/>
                      </a:endParaRPr>
                    </a:p>
                  </a:txBody>
                  <a:tcPr marL="9525" marR="9525" marT="9525" marB="0" anchor="b">
                    <a:solidFill>
                      <a:schemeClr val="tx2">
                        <a:lumMod val="50000"/>
                        <a:lumOff val="50000"/>
                      </a:schemeClr>
                    </a:solidFill>
                  </a:tcPr>
                </a:tc>
                <a:tc>
                  <a:txBody>
                    <a:bodyPr/>
                    <a:lstStyle/>
                    <a:p>
                      <a:pPr algn="ctr" fontAlgn="b"/>
                      <a:r>
                        <a:rPr lang="en-US" sz="1800" u="none" strike="noStrike" dirty="0">
                          <a:effectLst/>
                        </a:rPr>
                        <a:t>3.23</a:t>
                      </a:r>
                      <a:endParaRPr lang="en-US" sz="1800" b="0" i="0" u="none" strike="noStrike" dirty="0">
                        <a:solidFill>
                          <a:srgbClr val="000000"/>
                        </a:solidFill>
                        <a:effectLst/>
                        <a:latin typeface="+mn-lt"/>
                      </a:endParaRPr>
                    </a:p>
                  </a:txBody>
                  <a:tcPr marL="9525" marR="9525" marT="9525" marB="0" anchor="b">
                    <a:solidFill>
                      <a:schemeClr val="tx2">
                        <a:lumMod val="50000"/>
                        <a:lumOff val="50000"/>
                      </a:schemeClr>
                    </a:solidFill>
                  </a:tcPr>
                </a:tc>
                <a:tc>
                  <a:txBody>
                    <a:bodyPr/>
                    <a:lstStyle/>
                    <a:p>
                      <a:pPr algn="ctr" fontAlgn="b"/>
                      <a:r>
                        <a:rPr lang="en-US" sz="1800" b="0" i="0" u="none" strike="noStrike" dirty="0" smtClean="0">
                          <a:solidFill>
                            <a:srgbClr val="000000"/>
                          </a:solidFill>
                          <a:effectLst/>
                          <a:latin typeface="+mn-lt"/>
                        </a:rPr>
                        <a:t>Greater</a:t>
                      </a:r>
                      <a:r>
                        <a:rPr lang="en-US" sz="1800" b="0" i="0" u="none" strike="noStrike" baseline="0" dirty="0" smtClean="0">
                          <a:solidFill>
                            <a:srgbClr val="000000"/>
                          </a:solidFill>
                          <a:effectLst/>
                          <a:latin typeface="+mn-lt"/>
                        </a:rPr>
                        <a:t> than bottom 2</a:t>
                      </a:r>
                      <a:endParaRPr lang="en-US" sz="1800" b="0" i="0" u="none" strike="noStrike" dirty="0">
                        <a:solidFill>
                          <a:srgbClr val="000000"/>
                        </a:solidFill>
                        <a:effectLst/>
                        <a:latin typeface="+mn-lt"/>
                      </a:endParaRPr>
                    </a:p>
                  </a:txBody>
                  <a:tcPr marL="9525" marR="9525" marT="9525" marB="0" anchor="b">
                    <a:solidFill>
                      <a:schemeClr val="tx2">
                        <a:lumMod val="50000"/>
                        <a:lumOff val="50000"/>
                      </a:schemeClr>
                    </a:solidFill>
                  </a:tcPr>
                </a:tc>
              </a:tr>
              <a:tr h="370840">
                <a:tc>
                  <a:txBody>
                    <a:bodyPr/>
                    <a:lstStyle/>
                    <a:p>
                      <a:r>
                        <a:rPr lang="en-US" dirty="0" smtClean="0"/>
                        <a:t>Marketing</a:t>
                      </a:r>
                      <a:endParaRPr lang="en-US" dirty="0"/>
                    </a:p>
                  </a:txBody>
                  <a:tcPr>
                    <a:solidFill>
                      <a:schemeClr val="tx2">
                        <a:lumMod val="50000"/>
                        <a:lumOff val="50000"/>
                      </a:schemeClr>
                    </a:solidFill>
                  </a:tcPr>
                </a:tc>
                <a:tc>
                  <a:txBody>
                    <a:bodyPr/>
                    <a:lstStyle/>
                    <a:p>
                      <a:pPr algn="ctr" fontAlgn="b"/>
                      <a:r>
                        <a:rPr lang="en-US" sz="1800" u="none" strike="noStrike">
                          <a:effectLst/>
                        </a:rPr>
                        <a:t>7.13</a:t>
                      </a:r>
                      <a:endParaRPr lang="en-US" sz="1800" b="0" i="0" u="none" strike="noStrike">
                        <a:solidFill>
                          <a:srgbClr val="000000"/>
                        </a:solidFill>
                        <a:effectLst/>
                        <a:latin typeface="+mn-lt"/>
                      </a:endParaRPr>
                    </a:p>
                  </a:txBody>
                  <a:tcPr marL="9525" marR="9525" marT="9525" marB="0" anchor="b">
                    <a:solidFill>
                      <a:schemeClr val="tx2">
                        <a:lumMod val="50000"/>
                        <a:lumOff val="50000"/>
                      </a:schemeClr>
                    </a:solidFill>
                  </a:tcPr>
                </a:tc>
                <a:tc>
                  <a:txBody>
                    <a:bodyPr/>
                    <a:lstStyle/>
                    <a:p>
                      <a:pPr algn="ctr" fontAlgn="b"/>
                      <a:r>
                        <a:rPr lang="en-US" sz="1800" u="none" strike="noStrike" dirty="0">
                          <a:effectLst/>
                        </a:rPr>
                        <a:t>3.02</a:t>
                      </a:r>
                      <a:endParaRPr lang="en-US" sz="1800" b="0" i="0" u="none" strike="noStrike" dirty="0">
                        <a:solidFill>
                          <a:srgbClr val="000000"/>
                        </a:solidFill>
                        <a:effectLst/>
                        <a:latin typeface="+mn-lt"/>
                      </a:endParaRPr>
                    </a:p>
                  </a:txBody>
                  <a:tcPr marL="9525" marR="9525" marT="9525" marB="0" anchor="b">
                    <a:solidFill>
                      <a:schemeClr val="tx2">
                        <a:lumMod val="50000"/>
                        <a:lumOff val="50000"/>
                      </a:schemeClr>
                    </a:solidFill>
                  </a:tcPr>
                </a:tc>
                <a:tc>
                  <a:txBody>
                    <a:bodyPr/>
                    <a:lstStyle/>
                    <a:p>
                      <a:pPr algn="ctr" fontAlgn="b"/>
                      <a:r>
                        <a:rPr lang="en-US" sz="1800" b="0" i="0" u="none" strike="noStrike" dirty="0" smtClean="0">
                          <a:solidFill>
                            <a:srgbClr val="000000"/>
                          </a:solidFill>
                          <a:effectLst/>
                          <a:latin typeface="+mn-lt"/>
                        </a:rPr>
                        <a:t>Less than top 3, greater than bottom 2</a:t>
                      </a:r>
                      <a:endParaRPr lang="en-US" sz="1800" b="0" i="0" u="none" strike="noStrike" dirty="0">
                        <a:solidFill>
                          <a:srgbClr val="000000"/>
                        </a:solidFill>
                        <a:effectLst/>
                        <a:latin typeface="+mn-lt"/>
                      </a:endParaRPr>
                    </a:p>
                  </a:txBody>
                  <a:tcPr marL="9525" marR="9525" marT="9525" marB="0" anchor="b">
                    <a:solidFill>
                      <a:schemeClr val="tx2">
                        <a:lumMod val="50000"/>
                        <a:lumOff val="50000"/>
                      </a:schemeClr>
                    </a:solidFill>
                  </a:tcPr>
                </a:tc>
              </a:tr>
              <a:tr h="370840">
                <a:tc>
                  <a:txBody>
                    <a:bodyPr/>
                    <a:lstStyle/>
                    <a:p>
                      <a:r>
                        <a:rPr lang="en-US" dirty="0" smtClean="0"/>
                        <a:t>Sports information</a:t>
                      </a:r>
                      <a:endParaRPr lang="en-US" dirty="0"/>
                    </a:p>
                  </a:txBody>
                  <a:tcPr>
                    <a:solidFill>
                      <a:schemeClr val="tx2">
                        <a:lumMod val="50000"/>
                        <a:lumOff val="50000"/>
                      </a:schemeClr>
                    </a:solidFill>
                  </a:tcPr>
                </a:tc>
                <a:tc>
                  <a:txBody>
                    <a:bodyPr/>
                    <a:lstStyle/>
                    <a:p>
                      <a:pPr algn="ctr" fontAlgn="b"/>
                      <a:r>
                        <a:rPr lang="en-US" sz="1800" u="none" strike="noStrike">
                          <a:effectLst/>
                        </a:rPr>
                        <a:t>7.12</a:t>
                      </a:r>
                      <a:endParaRPr lang="en-US" sz="1800" b="0" i="0" u="none" strike="noStrike">
                        <a:solidFill>
                          <a:srgbClr val="000000"/>
                        </a:solidFill>
                        <a:effectLst/>
                        <a:latin typeface="+mn-lt"/>
                      </a:endParaRPr>
                    </a:p>
                  </a:txBody>
                  <a:tcPr marL="9525" marR="9525" marT="9525" marB="0" anchor="b">
                    <a:solidFill>
                      <a:schemeClr val="tx2">
                        <a:lumMod val="50000"/>
                        <a:lumOff val="50000"/>
                      </a:schemeClr>
                    </a:solidFill>
                  </a:tcPr>
                </a:tc>
                <a:tc>
                  <a:txBody>
                    <a:bodyPr/>
                    <a:lstStyle/>
                    <a:p>
                      <a:pPr algn="ctr" fontAlgn="b"/>
                      <a:r>
                        <a:rPr lang="en-US" sz="1800" u="none" strike="noStrike" dirty="0">
                          <a:effectLst/>
                        </a:rPr>
                        <a:t>3.17</a:t>
                      </a:r>
                      <a:endParaRPr lang="en-US" sz="1800" b="0" i="0" u="none" strike="noStrike" dirty="0">
                        <a:solidFill>
                          <a:srgbClr val="000000"/>
                        </a:solidFill>
                        <a:effectLst/>
                        <a:latin typeface="+mn-lt"/>
                      </a:endParaRPr>
                    </a:p>
                  </a:txBody>
                  <a:tcPr marL="9525" marR="9525" marT="9525" marB="0" anchor="b">
                    <a:solidFill>
                      <a:schemeClr val="tx2">
                        <a:lumMod val="50000"/>
                        <a:lumOff val="50000"/>
                      </a:schemeClr>
                    </a:solidFill>
                  </a:tcPr>
                </a:tc>
                <a:tc>
                  <a:txBody>
                    <a:bodyPr/>
                    <a:lstStyle/>
                    <a:p>
                      <a:pPr algn="ctr" fontAlgn="b"/>
                      <a:r>
                        <a:rPr lang="en-US" sz="1800" b="0" i="0" u="none" strike="noStrike" dirty="0" smtClean="0">
                          <a:solidFill>
                            <a:srgbClr val="000000"/>
                          </a:solidFill>
                          <a:effectLst/>
                          <a:latin typeface="+mn-lt"/>
                        </a:rPr>
                        <a:t>Less than top 3, greater than bottom 2</a:t>
                      </a:r>
                      <a:endParaRPr lang="en-US" sz="1800" b="0" i="0" u="none" strike="noStrike" dirty="0">
                        <a:solidFill>
                          <a:srgbClr val="000000"/>
                        </a:solidFill>
                        <a:effectLst/>
                        <a:latin typeface="+mn-lt"/>
                      </a:endParaRPr>
                    </a:p>
                  </a:txBody>
                  <a:tcPr marL="9525" marR="9525" marT="9525" marB="0" anchor="b">
                    <a:solidFill>
                      <a:schemeClr val="tx2">
                        <a:lumMod val="50000"/>
                        <a:lumOff val="50000"/>
                      </a:schemeClr>
                    </a:solidFill>
                  </a:tcPr>
                </a:tc>
              </a:tr>
              <a:tr h="370840">
                <a:tc>
                  <a:txBody>
                    <a:bodyPr/>
                    <a:lstStyle/>
                    <a:p>
                      <a:r>
                        <a:rPr lang="en-US" dirty="0" smtClean="0"/>
                        <a:t>Athletic director</a:t>
                      </a:r>
                      <a:endParaRPr lang="en-US" dirty="0"/>
                    </a:p>
                  </a:txBody>
                  <a:tcPr>
                    <a:solidFill>
                      <a:schemeClr val="tx2">
                        <a:lumMod val="50000"/>
                        <a:lumOff val="50000"/>
                      </a:schemeClr>
                    </a:solidFill>
                  </a:tcPr>
                </a:tc>
                <a:tc>
                  <a:txBody>
                    <a:bodyPr/>
                    <a:lstStyle/>
                    <a:p>
                      <a:pPr algn="ctr" fontAlgn="b"/>
                      <a:r>
                        <a:rPr lang="en-US" sz="1800" u="none" strike="noStrike" dirty="0">
                          <a:effectLst/>
                        </a:rPr>
                        <a:t>6.54</a:t>
                      </a:r>
                      <a:endParaRPr lang="en-US" sz="1800" b="0" i="0" u="none" strike="noStrike" dirty="0">
                        <a:solidFill>
                          <a:srgbClr val="000000"/>
                        </a:solidFill>
                        <a:effectLst/>
                        <a:latin typeface="+mn-lt"/>
                      </a:endParaRPr>
                    </a:p>
                  </a:txBody>
                  <a:tcPr marL="9525" marR="9525" marT="9525" marB="0" anchor="b">
                    <a:solidFill>
                      <a:schemeClr val="tx2">
                        <a:lumMod val="50000"/>
                        <a:lumOff val="50000"/>
                      </a:schemeClr>
                    </a:solidFill>
                  </a:tcPr>
                </a:tc>
                <a:tc>
                  <a:txBody>
                    <a:bodyPr/>
                    <a:lstStyle/>
                    <a:p>
                      <a:pPr algn="ctr" fontAlgn="b"/>
                      <a:r>
                        <a:rPr lang="en-US" sz="1800" u="none" strike="noStrike" dirty="0">
                          <a:effectLst/>
                        </a:rPr>
                        <a:t>2.28</a:t>
                      </a:r>
                      <a:endParaRPr lang="en-US" sz="1800" b="0" i="0" u="none" strike="noStrike" dirty="0">
                        <a:solidFill>
                          <a:srgbClr val="000000"/>
                        </a:solidFill>
                        <a:effectLst/>
                        <a:latin typeface="+mn-lt"/>
                      </a:endParaRPr>
                    </a:p>
                  </a:txBody>
                  <a:tcPr marL="9525" marR="9525" marT="9525" marB="0" anchor="b">
                    <a:solidFill>
                      <a:schemeClr val="tx2">
                        <a:lumMod val="50000"/>
                        <a:lumOff val="50000"/>
                      </a:schemeClr>
                    </a:solidFill>
                  </a:tcPr>
                </a:tc>
                <a:tc>
                  <a:txBody>
                    <a:bodyPr/>
                    <a:lstStyle/>
                    <a:p>
                      <a:pPr algn="ctr" fontAlgn="b"/>
                      <a:r>
                        <a:rPr lang="en-US" sz="1800" b="0" i="0" u="none" strike="noStrike" dirty="0" smtClean="0">
                          <a:solidFill>
                            <a:srgbClr val="000000"/>
                          </a:solidFill>
                          <a:effectLst/>
                          <a:latin typeface="+mn-lt"/>
                        </a:rPr>
                        <a:t>Less than top 3, greater</a:t>
                      </a:r>
                      <a:r>
                        <a:rPr lang="en-US" sz="1800" b="0" i="0" u="none" strike="noStrike" baseline="0" dirty="0" smtClean="0">
                          <a:solidFill>
                            <a:srgbClr val="000000"/>
                          </a:solidFill>
                          <a:effectLst/>
                          <a:latin typeface="+mn-lt"/>
                        </a:rPr>
                        <a:t> than bottom 2</a:t>
                      </a:r>
                      <a:endParaRPr lang="en-US" sz="1800" b="0" i="0" u="none" strike="noStrike" dirty="0">
                        <a:solidFill>
                          <a:srgbClr val="000000"/>
                        </a:solidFill>
                        <a:effectLst/>
                        <a:latin typeface="+mn-lt"/>
                      </a:endParaRPr>
                    </a:p>
                  </a:txBody>
                  <a:tcPr marL="9525" marR="9525" marT="9525" marB="0" anchor="b">
                    <a:solidFill>
                      <a:schemeClr val="tx2">
                        <a:lumMod val="50000"/>
                        <a:lumOff val="50000"/>
                      </a:schemeClr>
                    </a:solidFill>
                  </a:tcPr>
                </a:tc>
              </a:tr>
              <a:tr h="370840">
                <a:tc>
                  <a:txBody>
                    <a:bodyPr/>
                    <a:lstStyle/>
                    <a:p>
                      <a:r>
                        <a:rPr lang="en-US" dirty="0" smtClean="0"/>
                        <a:t>Ticketing/Box office</a:t>
                      </a:r>
                      <a:endParaRPr lang="en-US" dirty="0"/>
                    </a:p>
                  </a:txBody>
                  <a:tcPr>
                    <a:solidFill>
                      <a:schemeClr val="accent1">
                        <a:lumMod val="20000"/>
                        <a:lumOff val="80000"/>
                      </a:schemeClr>
                    </a:solidFill>
                  </a:tcPr>
                </a:tc>
                <a:tc>
                  <a:txBody>
                    <a:bodyPr/>
                    <a:lstStyle/>
                    <a:p>
                      <a:pPr algn="ctr" fontAlgn="b"/>
                      <a:r>
                        <a:rPr lang="en-US" sz="1800" u="none" strike="noStrike">
                          <a:effectLst/>
                        </a:rPr>
                        <a:t>5.26</a:t>
                      </a:r>
                      <a:endParaRPr lang="en-US" sz="1800" b="0" i="0" u="none" strike="noStrike">
                        <a:solidFill>
                          <a:srgbClr val="000000"/>
                        </a:solidFill>
                        <a:effectLst/>
                        <a:latin typeface="+mn-lt"/>
                      </a:endParaRPr>
                    </a:p>
                  </a:txBody>
                  <a:tcPr marL="9525" marR="9525" marT="9525" marB="0" anchor="b">
                    <a:solidFill>
                      <a:schemeClr val="accent1">
                        <a:lumMod val="20000"/>
                        <a:lumOff val="80000"/>
                      </a:schemeClr>
                    </a:solidFill>
                  </a:tcPr>
                </a:tc>
                <a:tc>
                  <a:txBody>
                    <a:bodyPr/>
                    <a:lstStyle/>
                    <a:p>
                      <a:pPr algn="ctr" fontAlgn="b"/>
                      <a:r>
                        <a:rPr lang="en-US" sz="1800" u="none" strike="noStrike" dirty="0">
                          <a:effectLst/>
                        </a:rPr>
                        <a:t>3.05</a:t>
                      </a:r>
                      <a:endParaRPr lang="en-US" sz="1800" b="0" i="0" u="none" strike="noStrike" dirty="0">
                        <a:solidFill>
                          <a:srgbClr val="000000"/>
                        </a:solidFill>
                        <a:effectLst/>
                        <a:latin typeface="+mn-lt"/>
                      </a:endParaRPr>
                    </a:p>
                  </a:txBody>
                  <a:tcPr marL="9525" marR="9525" marT="9525" marB="0" anchor="b">
                    <a:solidFill>
                      <a:schemeClr val="accent1">
                        <a:lumMod val="20000"/>
                        <a:lumOff val="80000"/>
                      </a:schemeClr>
                    </a:solidFill>
                  </a:tcPr>
                </a:tc>
                <a:tc>
                  <a:txBody>
                    <a:bodyPr/>
                    <a:lstStyle/>
                    <a:p>
                      <a:pPr algn="ctr" fontAlgn="b"/>
                      <a:r>
                        <a:rPr lang="en-US" sz="1800" b="0" i="0" u="none" strike="noStrike" dirty="0" smtClean="0">
                          <a:solidFill>
                            <a:srgbClr val="000000"/>
                          </a:solidFill>
                          <a:effectLst/>
                          <a:latin typeface="+mn-lt"/>
                        </a:rPr>
                        <a:t>Less than top 4</a:t>
                      </a:r>
                      <a:endParaRPr lang="en-US" sz="1800" b="0" i="0" u="none" strike="noStrike" dirty="0">
                        <a:solidFill>
                          <a:srgbClr val="000000"/>
                        </a:solidFill>
                        <a:effectLst/>
                        <a:latin typeface="+mn-lt"/>
                      </a:endParaRPr>
                    </a:p>
                  </a:txBody>
                  <a:tcPr marL="9525" marR="9525" marT="9525" marB="0" anchor="b">
                    <a:solidFill>
                      <a:schemeClr val="accent1">
                        <a:lumMod val="20000"/>
                        <a:lumOff val="80000"/>
                      </a:schemeClr>
                    </a:solidFill>
                  </a:tcPr>
                </a:tc>
              </a:tr>
              <a:tr h="370840">
                <a:tc>
                  <a:txBody>
                    <a:bodyPr/>
                    <a:lstStyle/>
                    <a:p>
                      <a:r>
                        <a:rPr lang="en-US" dirty="0" smtClean="0"/>
                        <a:t>Business management</a:t>
                      </a:r>
                      <a:endParaRPr lang="en-US" dirty="0"/>
                    </a:p>
                  </a:txBody>
                  <a:tcPr>
                    <a:solidFill>
                      <a:schemeClr val="accent1">
                        <a:lumMod val="20000"/>
                        <a:lumOff val="80000"/>
                      </a:schemeClr>
                    </a:solidFill>
                  </a:tcPr>
                </a:tc>
                <a:tc>
                  <a:txBody>
                    <a:bodyPr/>
                    <a:lstStyle/>
                    <a:p>
                      <a:pPr algn="ctr" fontAlgn="b"/>
                      <a:r>
                        <a:rPr lang="en-US" sz="1800" u="none" strike="noStrike" dirty="0">
                          <a:effectLst/>
                        </a:rPr>
                        <a:t>5.17</a:t>
                      </a:r>
                      <a:endParaRPr lang="en-US" sz="1800" b="0" i="0" u="none" strike="noStrike" dirty="0">
                        <a:solidFill>
                          <a:srgbClr val="000000"/>
                        </a:solidFill>
                        <a:effectLst/>
                        <a:latin typeface="+mn-lt"/>
                      </a:endParaRPr>
                    </a:p>
                  </a:txBody>
                  <a:tcPr marL="9525" marR="9525" marT="9525" marB="0" anchor="b">
                    <a:solidFill>
                      <a:schemeClr val="accent1">
                        <a:lumMod val="20000"/>
                        <a:lumOff val="80000"/>
                      </a:schemeClr>
                    </a:solidFill>
                  </a:tcPr>
                </a:tc>
                <a:tc>
                  <a:txBody>
                    <a:bodyPr/>
                    <a:lstStyle/>
                    <a:p>
                      <a:pPr algn="ctr" fontAlgn="b"/>
                      <a:r>
                        <a:rPr lang="en-US" sz="1800" u="none" strike="noStrike" dirty="0">
                          <a:effectLst/>
                        </a:rPr>
                        <a:t>3.78</a:t>
                      </a:r>
                      <a:endParaRPr lang="en-US" sz="1800" b="0" i="0" u="none" strike="noStrike" dirty="0">
                        <a:solidFill>
                          <a:srgbClr val="000000"/>
                        </a:solidFill>
                        <a:effectLst/>
                        <a:latin typeface="+mn-lt"/>
                      </a:endParaRPr>
                    </a:p>
                  </a:txBody>
                  <a:tcPr marL="9525" marR="9525" marT="9525" marB="0" anchor="b">
                    <a:solidFill>
                      <a:schemeClr val="accent1">
                        <a:lumMod val="20000"/>
                        <a:lumOff val="80000"/>
                      </a:schemeClr>
                    </a:solidFill>
                  </a:tcPr>
                </a:tc>
                <a:tc>
                  <a:txBody>
                    <a:bodyPr/>
                    <a:lstStyle/>
                    <a:p>
                      <a:pPr algn="ctr" fontAlgn="b"/>
                      <a:r>
                        <a:rPr lang="en-US" sz="1800" b="0" i="0" u="none" strike="noStrike" dirty="0" smtClean="0">
                          <a:solidFill>
                            <a:srgbClr val="000000"/>
                          </a:solidFill>
                          <a:effectLst/>
                          <a:latin typeface="+mn-lt"/>
                        </a:rPr>
                        <a:t>Less than top 4</a:t>
                      </a:r>
                      <a:endParaRPr lang="en-US" sz="1800" b="0" i="0" u="none" strike="noStrike" dirty="0">
                        <a:solidFill>
                          <a:srgbClr val="000000"/>
                        </a:solidFill>
                        <a:effectLst/>
                        <a:latin typeface="+mn-lt"/>
                      </a:endParaRPr>
                    </a:p>
                  </a:txBody>
                  <a:tcPr marL="9525" marR="9525" marT="9525" marB="0" anchor="b">
                    <a:solidFill>
                      <a:schemeClr val="accent1">
                        <a:lumMod val="20000"/>
                        <a:lumOff val="80000"/>
                      </a:schemeClr>
                    </a:solidFill>
                  </a:tcPr>
                </a:tc>
              </a:tr>
              <a:tr h="370840">
                <a:tc>
                  <a:txBody>
                    <a:bodyPr/>
                    <a:lstStyle/>
                    <a:p>
                      <a:r>
                        <a:rPr lang="en-US" dirty="0" smtClean="0"/>
                        <a:t>Sales</a:t>
                      </a:r>
                      <a:endParaRPr lang="en-US" dirty="0"/>
                    </a:p>
                  </a:txBody>
                  <a:tcPr>
                    <a:solidFill>
                      <a:schemeClr val="accent1">
                        <a:lumMod val="20000"/>
                        <a:lumOff val="80000"/>
                      </a:schemeClr>
                    </a:solidFill>
                  </a:tcPr>
                </a:tc>
                <a:tc>
                  <a:txBody>
                    <a:bodyPr/>
                    <a:lstStyle/>
                    <a:p>
                      <a:pPr algn="ctr" fontAlgn="b"/>
                      <a:r>
                        <a:rPr lang="en-US" sz="1800" u="none" strike="noStrike">
                          <a:effectLst/>
                        </a:rPr>
                        <a:t>5.12</a:t>
                      </a:r>
                      <a:endParaRPr lang="en-US" sz="1800" b="0" i="0" u="none" strike="noStrike">
                        <a:solidFill>
                          <a:srgbClr val="000000"/>
                        </a:solidFill>
                        <a:effectLst/>
                        <a:latin typeface="+mn-lt"/>
                      </a:endParaRPr>
                    </a:p>
                  </a:txBody>
                  <a:tcPr marL="9525" marR="9525" marT="9525" marB="0" anchor="b">
                    <a:solidFill>
                      <a:schemeClr val="accent1">
                        <a:lumMod val="20000"/>
                        <a:lumOff val="80000"/>
                      </a:schemeClr>
                    </a:solidFill>
                  </a:tcPr>
                </a:tc>
                <a:tc>
                  <a:txBody>
                    <a:bodyPr/>
                    <a:lstStyle/>
                    <a:p>
                      <a:pPr algn="ctr" fontAlgn="b"/>
                      <a:r>
                        <a:rPr lang="en-US" sz="1800" u="none" strike="noStrike" dirty="0">
                          <a:effectLst/>
                        </a:rPr>
                        <a:t>2.89</a:t>
                      </a:r>
                      <a:endParaRPr lang="en-US" sz="1800" b="0" i="0" u="none" strike="noStrike" dirty="0">
                        <a:solidFill>
                          <a:srgbClr val="000000"/>
                        </a:solidFill>
                        <a:effectLst/>
                        <a:latin typeface="+mn-lt"/>
                      </a:endParaRPr>
                    </a:p>
                  </a:txBody>
                  <a:tcPr marL="9525" marR="9525" marT="9525" marB="0" anchor="b">
                    <a:solidFill>
                      <a:schemeClr val="accent1">
                        <a:lumMod val="20000"/>
                        <a:lumOff val="80000"/>
                      </a:schemeClr>
                    </a:solidFill>
                  </a:tcPr>
                </a:tc>
                <a:tc>
                  <a:txBody>
                    <a:bodyPr/>
                    <a:lstStyle/>
                    <a:p>
                      <a:pPr algn="ctr" fontAlgn="b"/>
                      <a:r>
                        <a:rPr lang="en-US" sz="1800" b="0" i="0" u="none" strike="noStrike" dirty="0" smtClean="0">
                          <a:solidFill>
                            <a:srgbClr val="000000"/>
                          </a:solidFill>
                          <a:effectLst/>
                          <a:latin typeface="+mn-lt"/>
                        </a:rPr>
                        <a:t>Less than top 4</a:t>
                      </a:r>
                      <a:endParaRPr lang="en-US" sz="1800" b="0" i="0" u="none" strike="noStrike" dirty="0">
                        <a:solidFill>
                          <a:srgbClr val="000000"/>
                        </a:solidFill>
                        <a:effectLst/>
                        <a:latin typeface="+mn-lt"/>
                      </a:endParaRPr>
                    </a:p>
                  </a:txBody>
                  <a:tcPr marL="9525" marR="9525" marT="9525" marB="0" anchor="b">
                    <a:solidFill>
                      <a:schemeClr val="accent1">
                        <a:lumMod val="20000"/>
                        <a:lumOff val="80000"/>
                      </a:schemeClr>
                    </a:solidFill>
                  </a:tcPr>
                </a:tc>
              </a:tr>
              <a:tr h="370840">
                <a:tc>
                  <a:txBody>
                    <a:bodyPr/>
                    <a:lstStyle/>
                    <a:p>
                      <a:r>
                        <a:rPr lang="en-US" dirty="0" smtClean="0"/>
                        <a:t>Development</a:t>
                      </a:r>
                      <a:endParaRPr lang="en-US" dirty="0"/>
                    </a:p>
                  </a:txBody>
                  <a:tcPr>
                    <a:solidFill>
                      <a:schemeClr val="accent1">
                        <a:lumMod val="20000"/>
                        <a:lumOff val="80000"/>
                      </a:schemeClr>
                    </a:solidFill>
                  </a:tcPr>
                </a:tc>
                <a:tc>
                  <a:txBody>
                    <a:bodyPr/>
                    <a:lstStyle/>
                    <a:p>
                      <a:pPr algn="ctr" fontAlgn="b"/>
                      <a:r>
                        <a:rPr lang="en-US" sz="1800" u="none" strike="noStrike">
                          <a:effectLst/>
                        </a:rPr>
                        <a:t>4.70</a:t>
                      </a:r>
                      <a:endParaRPr lang="en-US" sz="1800" b="0" i="0" u="none" strike="noStrike">
                        <a:solidFill>
                          <a:srgbClr val="000000"/>
                        </a:solidFill>
                        <a:effectLst/>
                        <a:latin typeface="+mn-lt"/>
                      </a:endParaRPr>
                    </a:p>
                  </a:txBody>
                  <a:tcPr marL="9525" marR="9525" marT="9525" marB="0" anchor="b">
                    <a:solidFill>
                      <a:schemeClr val="accent1">
                        <a:lumMod val="20000"/>
                        <a:lumOff val="80000"/>
                      </a:schemeClr>
                    </a:solidFill>
                  </a:tcPr>
                </a:tc>
                <a:tc>
                  <a:txBody>
                    <a:bodyPr/>
                    <a:lstStyle/>
                    <a:p>
                      <a:pPr algn="ctr" fontAlgn="b"/>
                      <a:r>
                        <a:rPr lang="en-US" sz="1800" u="none" strike="noStrike" dirty="0">
                          <a:effectLst/>
                        </a:rPr>
                        <a:t>2.71</a:t>
                      </a:r>
                      <a:endParaRPr lang="en-US" sz="1800" b="0" i="0" u="none" strike="noStrike" dirty="0">
                        <a:solidFill>
                          <a:srgbClr val="000000"/>
                        </a:solidFill>
                        <a:effectLst/>
                        <a:latin typeface="+mn-lt"/>
                      </a:endParaRPr>
                    </a:p>
                  </a:txBody>
                  <a:tcPr marL="9525" marR="9525" marT="9525" marB="0" anchor="b">
                    <a:solidFill>
                      <a:schemeClr val="accent1">
                        <a:lumMod val="20000"/>
                        <a:lumOff val="80000"/>
                      </a:schemeClr>
                    </a:solidFill>
                  </a:tcPr>
                </a:tc>
                <a:tc>
                  <a:txBody>
                    <a:bodyPr/>
                    <a:lstStyle/>
                    <a:p>
                      <a:pPr algn="ctr" fontAlgn="b"/>
                      <a:r>
                        <a:rPr lang="en-US" sz="1800" b="0" i="0" u="none" strike="noStrike" dirty="0" smtClean="0">
                          <a:solidFill>
                            <a:srgbClr val="000000"/>
                          </a:solidFill>
                          <a:effectLst/>
                          <a:latin typeface="+mn-lt"/>
                        </a:rPr>
                        <a:t>Less than top 4</a:t>
                      </a:r>
                      <a:endParaRPr lang="en-US" sz="1800" b="0" i="0" u="none" strike="noStrike" dirty="0">
                        <a:solidFill>
                          <a:srgbClr val="000000"/>
                        </a:solidFill>
                        <a:effectLst/>
                        <a:latin typeface="+mn-lt"/>
                      </a:endParaRPr>
                    </a:p>
                  </a:txBody>
                  <a:tcPr marL="9525" marR="9525" marT="9525" marB="0" anchor="b">
                    <a:solidFill>
                      <a:schemeClr val="accent1">
                        <a:lumMod val="20000"/>
                        <a:lumOff val="80000"/>
                      </a:schemeClr>
                    </a:solidFill>
                  </a:tcPr>
                </a:tc>
              </a:tr>
              <a:tr h="370840">
                <a:tc>
                  <a:txBody>
                    <a:bodyPr/>
                    <a:lstStyle/>
                    <a:p>
                      <a:r>
                        <a:rPr lang="en-US" dirty="0" smtClean="0"/>
                        <a:t>Academic advisement</a:t>
                      </a:r>
                      <a:endParaRPr lang="en-US" dirty="0"/>
                    </a:p>
                  </a:txBody>
                  <a:tcPr>
                    <a:solidFill>
                      <a:schemeClr val="bg2">
                        <a:lumMod val="75000"/>
                      </a:schemeClr>
                    </a:solidFill>
                  </a:tcPr>
                </a:tc>
                <a:tc>
                  <a:txBody>
                    <a:bodyPr/>
                    <a:lstStyle/>
                    <a:p>
                      <a:pPr algn="ctr" fontAlgn="b"/>
                      <a:r>
                        <a:rPr lang="en-US" sz="1800" u="none" strike="noStrike">
                          <a:effectLst/>
                        </a:rPr>
                        <a:t>3.18</a:t>
                      </a:r>
                      <a:endParaRPr lang="en-US" sz="1800" b="0" i="0" u="none" strike="noStrike">
                        <a:solidFill>
                          <a:srgbClr val="000000"/>
                        </a:solidFill>
                        <a:effectLst/>
                        <a:latin typeface="+mn-lt"/>
                      </a:endParaRPr>
                    </a:p>
                  </a:txBody>
                  <a:tcPr marL="9525" marR="9525" marT="9525" marB="0" anchor="b">
                    <a:solidFill>
                      <a:schemeClr val="bg2">
                        <a:lumMod val="75000"/>
                      </a:schemeClr>
                    </a:solidFill>
                  </a:tcPr>
                </a:tc>
                <a:tc>
                  <a:txBody>
                    <a:bodyPr/>
                    <a:lstStyle/>
                    <a:p>
                      <a:pPr algn="ctr" fontAlgn="b"/>
                      <a:r>
                        <a:rPr lang="en-US" sz="1800" u="none" strike="noStrike" dirty="0">
                          <a:effectLst/>
                        </a:rPr>
                        <a:t>2.28</a:t>
                      </a:r>
                      <a:endParaRPr lang="en-US" sz="1800" b="0" i="0" u="none" strike="noStrike" dirty="0">
                        <a:solidFill>
                          <a:srgbClr val="000000"/>
                        </a:solidFill>
                        <a:effectLst/>
                        <a:latin typeface="+mn-lt"/>
                      </a:endParaRPr>
                    </a:p>
                  </a:txBody>
                  <a:tcPr marL="9525" marR="9525" marT="9525" marB="0" anchor="b">
                    <a:solidFill>
                      <a:schemeClr val="bg2">
                        <a:lumMod val="75000"/>
                      </a:schemeClr>
                    </a:solidFill>
                  </a:tcPr>
                </a:tc>
                <a:tc>
                  <a:txBody>
                    <a:bodyPr/>
                    <a:lstStyle/>
                    <a:p>
                      <a:pPr algn="ctr" fontAlgn="b"/>
                      <a:r>
                        <a:rPr lang="en-US" sz="1800" b="0" i="0" u="none" strike="noStrike" dirty="0" smtClean="0">
                          <a:solidFill>
                            <a:srgbClr val="000000"/>
                          </a:solidFill>
                          <a:effectLst/>
                          <a:latin typeface="+mn-lt"/>
                        </a:rPr>
                        <a:t>Less than top 9</a:t>
                      </a:r>
                      <a:endParaRPr lang="en-US" sz="1800" b="0" i="0" u="none" strike="noStrike" dirty="0">
                        <a:solidFill>
                          <a:srgbClr val="000000"/>
                        </a:solidFill>
                        <a:effectLst/>
                        <a:latin typeface="+mn-lt"/>
                      </a:endParaRPr>
                    </a:p>
                  </a:txBody>
                  <a:tcPr marL="9525" marR="9525" marT="9525" marB="0" anchor="b">
                    <a:solidFill>
                      <a:schemeClr val="bg2">
                        <a:lumMod val="75000"/>
                      </a:schemeClr>
                    </a:solidFill>
                  </a:tcPr>
                </a:tc>
              </a:tr>
              <a:tr h="370840">
                <a:tc>
                  <a:txBody>
                    <a:bodyPr/>
                    <a:lstStyle/>
                    <a:p>
                      <a:r>
                        <a:rPr lang="en-US" dirty="0" smtClean="0"/>
                        <a:t>Compliance</a:t>
                      </a:r>
                      <a:endParaRPr lang="en-US" dirty="0"/>
                    </a:p>
                  </a:txBody>
                  <a:tcPr>
                    <a:solidFill>
                      <a:schemeClr val="bg2">
                        <a:lumMod val="75000"/>
                      </a:schemeClr>
                    </a:solidFill>
                  </a:tcPr>
                </a:tc>
                <a:tc>
                  <a:txBody>
                    <a:bodyPr/>
                    <a:lstStyle/>
                    <a:p>
                      <a:pPr algn="ctr" fontAlgn="b"/>
                      <a:r>
                        <a:rPr lang="en-US" sz="1800" u="none" strike="noStrike" dirty="0">
                          <a:effectLst/>
                        </a:rPr>
                        <a:t>3.17</a:t>
                      </a:r>
                      <a:endParaRPr lang="en-US" sz="1800" b="0" i="0" u="none" strike="noStrike" dirty="0">
                        <a:solidFill>
                          <a:srgbClr val="000000"/>
                        </a:solidFill>
                        <a:effectLst/>
                        <a:latin typeface="+mn-lt"/>
                      </a:endParaRPr>
                    </a:p>
                  </a:txBody>
                  <a:tcPr marL="9525" marR="9525" marT="9525" marB="0" anchor="b">
                    <a:solidFill>
                      <a:schemeClr val="bg2">
                        <a:lumMod val="75000"/>
                      </a:schemeClr>
                    </a:solidFill>
                  </a:tcPr>
                </a:tc>
                <a:tc>
                  <a:txBody>
                    <a:bodyPr/>
                    <a:lstStyle/>
                    <a:p>
                      <a:pPr algn="ctr" fontAlgn="b"/>
                      <a:r>
                        <a:rPr lang="en-US" sz="1800" u="none" strike="noStrike" dirty="0">
                          <a:effectLst/>
                        </a:rPr>
                        <a:t>2.68</a:t>
                      </a:r>
                      <a:endParaRPr lang="en-US" sz="1800" b="0" i="0" u="none" strike="noStrike" dirty="0">
                        <a:solidFill>
                          <a:srgbClr val="000000"/>
                        </a:solidFill>
                        <a:effectLst/>
                        <a:latin typeface="+mn-lt"/>
                      </a:endParaRPr>
                    </a:p>
                  </a:txBody>
                  <a:tcPr marL="9525" marR="9525" marT="9525" marB="0" anchor="b">
                    <a:solidFill>
                      <a:schemeClr val="bg2">
                        <a:lumMod val="75000"/>
                      </a:schemeClr>
                    </a:solidFill>
                  </a:tcPr>
                </a:tc>
                <a:tc>
                  <a:txBody>
                    <a:bodyPr/>
                    <a:lstStyle/>
                    <a:p>
                      <a:pPr algn="ctr" fontAlgn="b"/>
                      <a:r>
                        <a:rPr lang="en-US" sz="1800" b="0" i="0" u="none" strike="noStrike" dirty="0" smtClean="0">
                          <a:solidFill>
                            <a:srgbClr val="000000"/>
                          </a:solidFill>
                          <a:effectLst/>
                          <a:latin typeface="+mn-lt"/>
                        </a:rPr>
                        <a:t>Less than top 8</a:t>
                      </a:r>
                      <a:endParaRPr lang="en-US" sz="1800" b="0" i="0" u="none" strike="noStrike" dirty="0">
                        <a:solidFill>
                          <a:srgbClr val="000000"/>
                        </a:solidFill>
                        <a:effectLst/>
                        <a:latin typeface="+mn-lt"/>
                      </a:endParaRPr>
                    </a:p>
                  </a:txBody>
                  <a:tcPr marL="9525" marR="9525" marT="9525" marB="0" anchor="b">
                    <a:solidFill>
                      <a:schemeClr val="bg2">
                        <a:lumMod val="75000"/>
                      </a:schemeClr>
                    </a:solidFill>
                  </a:tcPr>
                </a:tc>
              </a:tr>
            </a:tbl>
          </a:graphicData>
        </a:graphic>
      </p:graphicFrame>
      <p:sp>
        <p:nvSpPr>
          <p:cNvPr id="9" name="TextBox 8"/>
          <p:cNvSpPr txBox="1"/>
          <p:nvPr/>
        </p:nvSpPr>
        <p:spPr>
          <a:xfrm>
            <a:off x="8977745" y="1296785"/>
            <a:ext cx="3214255" cy="2585323"/>
          </a:xfrm>
          <a:prstGeom prst="rect">
            <a:avLst/>
          </a:prstGeom>
          <a:noFill/>
        </p:spPr>
        <p:txBody>
          <a:bodyPr wrap="square" rtlCol="0">
            <a:spAutoFit/>
          </a:bodyPr>
          <a:lstStyle/>
          <a:p>
            <a:pPr marL="285750" indent="-285750">
              <a:buFont typeface="Arial" panose="020B0604020202020204" pitchFamily="34" charset="0"/>
              <a:buChar char="•"/>
            </a:pPr>
            <a:r>
              <a:rPr lang="en-US" dirty="0" smtClean="0"/>
              <a:t>Realistic Careers:</a:t>
            </a:r>
          </a:p>
          <a:p>
            <a:pPr marL="742950" lvl="1" indent="-285750">
              <a:buFont typeface="Arial" panose="020B0604020202020204" pitchFamily="34" charset="0"/>
              <a:buChar char="•"/>
            </a:pPr>
            <a:r>
              <a:rPr lang="en-US" dirty="0" smtClean="0"/>
              <a:t>equipment manager </a:t>
            </a:r>
          </a:p>
          <a:p>
            <a:pPr marL="742950" lvl="1" indent="-285750">
              <a:buFont typeface="Arial" panose="020B0604020202020204" pitchFamily="34" charset="0"/>
              <a:buChar char="•"/>
            </a:pPr>
            <a:r>
              <a:rPr lang="en-US" dirty="0" smtClean="0"/>
              <a:t>athletic trainer</a:t>
            </a:r>
          </a:p>
          <a:p>
            <a:pPr marL="742950" lvl="1" indent="-285750">
              <a:buFont typeface="Arial" panose="020B0604020202020204" pitchFamily="34" charset="0"/>
              <a:buChar char="•"/>
            </a:pPr>
            <a:r>
              <a:rPr lang="en-US" dirty="0" smtClean="0"/>
              <a:t>event and facility management</a:t>
            </a:r>
          </a:p>
          <a:p>
            <a:pPr marL="742950" lvl="1" indent="-285750">
              <a:buFont typeface="Arial" panose="020B0604020202020204" pitchFamily="34" charset="0"/>
              <a:buChar char="•"/>
            </a:pPr>
            <a:r>
              <a:rPr lang="en-US" dirty="0" smtClean="0"/>
              <a:t>video</a:t>
            </a:r>
          </a:p>
          <a:p>
            <a:pPr marL="285750" indent="-285750">
              <a:buFont typeface="Arial" panose="020B0604020202020204" pitchFamily="34" charset="0"/>
              <a:buChar char="•"/>
            </a:pPr>
            <a:r>
              <a:rPr lang="en-US" dirty="0" smtClean="0"/>
              <a:t>The least realistic OD’s are academic advisement and compliance</a:t>
            </a:r>
            <a:endParaRPr lang="en-US" dirty="0"/>
          </a:p>
        </p:txBody>
      </p:sp>
    </p:spTree>
    <p:extLst>
      <p:ext uri="{BB962C8B-B14F-4D97-AF65-F5344CB8AC3E}">
        <p14:creationId xmlns:p14="http://schemas.microsoft.com/office/powerpoint/2010/main" val="4221300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Post-hoc - Investigative</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70530877"/>
              </p:ext>
            </p:extLst>
          </p:nvPr>
        </p:nvGraphicFramePr>
        <p:xfrm>
          <a:off x="0" y="1295400"/>
          <a:ext cx="9071420" cy="5562600"/>
        </p:xfrm>
        <a:graphic>
          <a:graphicData uri="http://schemas.openxmlformats.org/drawingml/2006/table">
            <a:tbl>
              <a:tblPr firstRow="1" bandRow="1">
                <a:tableStyleId>{00A15C55-8517-42AA-B614-E9B94910E393}</a:tableStyleId>
              </a:tblPr>
              <a:tblGrid>
                <a:gridCol w="3503168"/>
                <a:gridCol w="862330"/>
                <a:gridCol w="584518"/>
                <a:gridCol w="4121404"/>
              </a:tblGrid>
              <a:tr h="370840">
                <a:tc>
                  <a:txBody>
                    <a:bodyPr/>
                    <a:lstStyle/>
                    <a:p>
                      <a:r>
                        <a:rPr lang="en-US" dirty="0" smtClean="0"/>
                        <a:t>Discipline</a:t>
                      </a:r>
                      <a:endParaRPr lang="en-US" dirty="0"/>
                    </a:p>
                  </a:txBody>
                  <a:tcPr/>
                </a:tc>
                <a:tc>
                  <a:txBody>
                    <a:bodyPr/>
                    <a:lstStyle/>
                    <a:p>
                      <a:r>
                        <a:rPr lang="en-US" dirty="0" smtClean="0"/>
                        <a:t>Mean</a:t>
                      </a:r>
                      <a:endParaRPr lang="en-US" dirty="0"/>
                    </a:p>
                  </a:txBody>
                  <a:tcPr/>
                </a:tc>
                <a:tc>
                  <a:txBody>
                    <a:bodyPr/>
                    <a:lstStyle/>
                    <a:p>
                      <a:r>
                        <a:rPr lang="en-US" dirty="0" smtClean="0"/>
                        <a:t>SD</a:t>
                      </a:r>
                      <a:endParaRPr lang="en-US" dirty="0"/>
                    </a:p>
                  </a:txBody>
                  <a:tcPr/>
                </a:tc>
                <a:tc>
                  <a:txBody>
                    <a:bodyPr/>
                    <a:lstStyle/>
                    <a:p>
                      <a:r>
                        <a:rPr lang="en-US" dirty="0" smtClean="0"/>
                        <a:t>Testing</a:t>
                      </a:r>
                      <a:endParaRPr lang="en-US" dirty="0"/>
                    </a:p>
                  </a:txBody>
                  <a:tcPr/>
                </a:tc>
              </a:tr>
              <a:tr h="370840">
                <a:tc>
                  <a:txBody>
                    <a:bodyPr/>
                    <a:lstStyle/>
                    <a:p>
                      <a:r>
                        <a:rPr lang="en-US" dirty="0" smtClean="0"/>
                        <a:t>Athletic trainer</a:t>
                      </a:r>
                      <a:endParaRPr lang="en-US" dirty="0"/>
                    </a:p>
                  </a:txBody>
                  <a:tcPr>
                    <a:solidFill>
                      <a:schemeClr val="bg2">
                        <a:lumMod val="90000"/>
                      </a:schemeClr>
                    </a:solidFill>
                  </a:tcPr>
                </a:tc>
                <a:tc>
                  <a:txBody>
                    <a:bodyPr/>
                    <a:lstStyle/>
                    <a:p>
                      <a:pPr algn="ctr" fontAlgn="b"/>
                      <a:r>
                        <a:rPr lang="en-US" sz="1800" u="none" strike="noStrike" dirty="0">
                          <a:effectLst/>
                        </a:rPr>
                        <a:t>9.15</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2">
                        <a:lumMod val="90000"/>
                      </a:schemeClr>
                    </a:solidFill>
                  </a:tcPr>
                </a:tc>
                <a:tc>
                  <a:txBody>
                    <a:bodyPr/>
                    <a:lstStyle/>
                    <a:p>
                      <a:pPr algn="ctr" fontAlgn="b"/>
                      <a:r>
                        <a:rPr lang="en-US" sz="1800" u="none" strike="noStrike">
                          <a:effectLst/>
                        </a:rPr>
                        <a:t>2.83</a:t>
                      </a:r>
                      <a:endParaRPr lang="en-US" sz="1800" b="0" i="0" u="none" strike="noStrike">
                        <a:solidFill>
                          <a:srgbClr val="000000"/>
                        </a:solidFill>
                        <a:effectLst/>
                        <a:latin typeface="Calibri" panose="020F0502020204030204" pitchFamily="34" charset="0"/>
                      </a:endParaRPr>
                    </a:p>
                  </a:txBody>
                  <a:tcPr marL="9525" marR="9525" marT="9525" marB="0" anchor="b">
                    <a:solidFill>
                      <a:schemeClr val="bg2">
                        <a:lumMod val="90000"/>
                      </a:schemeClr>
                    </a:solidFill>
                  </a:tcPr>
                </a:tc>
                <a:tc>
                  <a:txBody>
                    <a:bodyPr/>
                    <a:lstStyle/>
                    <a:p>
                      <a:r>
                        <a:rPr lang="en-US" dirty="0" smtClean="0"/>
                        <a:t>&gt; </a:t>
                      </a:r>
                      <a:r>
                        <a:rPr lang="en-US" baseline="0" dirty="0" smtClean="0"/>
                        <a:t>all except compliance, team ops</a:t>
                      </a:r>
                      <a:endParaRPr lang="en-US" dirty="0"/>
                    </a:p>
                  </a:txBody>
                  <a:tcPr>
                    <a:solidFill>
                      <a:schemeClr val="bg2">
                        <a:lumMod val="90000"/>
                      </a:schemeClr>
                    </a:solidFill>
                  </a:tcPr>
                </a:tc>
              </a:tr>
              <a:tr h="370840">
                <a:tc>
                  <a:txBody>
                    <a:bodyPr/>
                    <a:lstStyle/>
                    <a:p>
                      <a:r>
                        <a:rPr lang="en-US" dirty="0" smtClean="0"/>
                        <a:t>Compliance</a:t>
                      </a:r>
                      <a:endParaRPr lang="en-US" dirty="0"/>
                    </a:p>
                  </a:txBody>
                  <a:tcPr>
                    <a:solidFill>
                      <a:schemeClr val="bg2">
                        <a:lumMod val="90000"/>
                      </a:schemeClr>
                    </a:solidFill>
                  </a:tcPr>
                </a:tc>
                <a:tc>
                  <a:txBody>
                    <a:bodyPr/>
                    <a:lstStyle/>
                    <a:p>
                      <a:pPr algn="ctr" fontAlgn="b"/>
                      <a:r>
                        <a:rPr lang="en-US" sz="1800" u="none" strike="noStrike" dirty="0">
                          <a:effectLst/>
                        </a:rPr>
                        <a:t>7.94</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2">
                        <a:lumMod val="90000"/>
                      </a:schemeClr>
                    </a:solidFill>
                  </a:tcPr>
                </a:tc>
                <a:tc>
                  <a:txBody>
                    <a:bodyPr/>
                    <a:lstStyle/>
                    <a:p>
                      <a:pPr algn="ctr" fontAlgn="b"/>
                      <a:r>
                        <a:rPr lang="en-US" sz="1800" u="none" strike="noStrike" dirty="0">
                          <a:effectLst/>
                        </a:rPr>
                        <a:t>2.63</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2">
                        <a:lumMod val="90000"/>
                      </a:schemeClr>
                    </a:solidFill>
                  </a:tcPr>
                </a:tc>
                <a:tc>
                  <a:txBody>
                    <a:bodyPr/>
                    <a:lstStyle/>
                    <a:p>
                      <a:r>
                        <a:rPr lang="en-US" dirty="0" smtClean="0"/>
                        <a:t>&gt; equipment, events, ticketing, video</a:t>
                      </a:r>
                      <a:endParaRPr lang="en-US" dirty="0"/>
                    </a:p>
                  </a:txBody>
                  <a:tcPr>
                    <a:solidFill>
                      <a:schemeClr val="bg2">
                        <a:lumMod val="90000"/>
                      </a:schemeClr>
                    </a:solidFill>
                  </a:tcPr>
                </a:tc>
              </a:tr>
              <a:tr h="370840">
                <a:tc>
                  <a:txBody>
                    <a:bodyPr/>
                    <a:lstStyle/>
                    <a:p>
                      <a:r>
                        <a:rPr lang="en-US" dirty="0" smtClean="0"/>
                        <a:t>Athletic director</a:t>
                      </a:r>
                      <a:endParaRPr lang="en-US" dirty="0"/>
                    </a:p>
                  </a:txBody>
                  <a:tcPr/>
                </a:tc>
                <a:tc>
                  <a:txBody>
                    <a:bodyPr/>
                    <a:lstStyle/>
                    <a:p>
                      <a:pPr algn="ctr" fontAlgn="b"/>
                      <a:r>
                        <a:rPr lang="en-US" sz="1800" u="none" strike="noStrike" dirty="0">
                          <a:effectLst/>
                        </a:rPr>
                        <a:t>6.76</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3.36</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endParaRPr lang="en-US" dirty="0"/>
                    </a:p>
                  </a:txBody>
                  <a:tcPr/>
                </a:tc>
              </a:tr>
              <a:tr h="370840">
                <a:tc>
                  <a:txBody>
                    <a:bodyPr/>
                    <a:lstStyle/>
                    <a:p>
                      <a:r>
                        <a:rPr lang="en-US" dirty="0" smtClean="0"/>
                        <a:t>Academic advisement</a:t>
                      </a:r>
                      <a:endParaRPr lang="en-US" dirty="0"/>
                    </a:p>
                  </a:txBody>
                  <a:tcPr/>
                </a:tc>
                <a:tc>
                  <a:txBody>
                    <a:bodyPr/>
                    <a:lstStyle/>
                    <a:p>
                      <a:pPr algn="ctr" fontAlgn="b"/>
                      <a:r>
                        <a:rPr lang="en-US" sz="1800" u="none" strike="noStrike" dirty="0">
                          <a:effectLst/>
                        </a:rPr>
                        <a:t>6.75</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3.08</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endParaRPr lang="en-US"/>
                    </a:p>
                  </a:txBody>
                  <a:tcPr/>
                </a:tc>
              </a:tr>
              <a:tr h="370840">
                <a:tc>
                  <a:txBody>
                    <a:bodyPr/>
                    <a:lstStyle/>
                    <a:p>
                      <a:r>
                        <a:rPr lang="en-US" dirty="0" smtClean="0"/>
                        <a:t>Team operations</a:t>
                      </a:r>
                      <a:endParaRPr lang="en-US" dirty="0"/>
                    </a:p>
                  </a:txBody>
                  <a:tcPr/>
                </a:tc>
                <a:tc>
                  <a:txBody>
                    <a:bodyPr/>
                    <a:lstStyle/>
                    <a:p>
                      <a:pPr algn="ctr" fontAlgn="b"/>
                      <a:r>
                        <a:rPr lang="en-US" sz="1800" u="none" strike="noStrike" dirty="0">
                          <a:effectLst/>
                        </a:rPr>
                        <a:t>6.12</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3.31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endParaRPr lang="en-US"/>
                    </a:p>
                  </a:txBody>
                  <a:tcPr/>
                </a:tc>
              </a:tr>
              <a:tr h="370840">
                <a:tc>
                  <a:txBody>
                    <a:bodyPr/>
                    <a:lstStyle/>
                    <a:p>
                      <a:r>
                        <a:rPr lang="en-US" dirty="0" smtClean="0"/>
                        <a:t>Sports information</a:t>
                      </a:r>
                      <a:endParaRPr lang="en-US" dirty="0"/>
                    </a:p>
                  </a:txBody>
                  <a:tcPr/>
                </a:tc>
                <a:tc>
                  <a:txBody>
                    <a:bodyPr/>
                    <a:lstStyle/>
                    <a:p>
                      <a:pPr algn="ctr" fontAlgn="b"/>
                      <a:r>
                        <a:rPr lang="en-US" sz="1800" u="none" strike="noStrike">
                          <a:effectLst/>
                        </a:rPr>
                        <a:t>5.95</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2.63</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endParaRPr lang="en-US"/>
                    </a:p>
                  </a:txBody>
                  <a:tcPr/>
                </a:tc>
              </a:tr>
              <a:tr h="370840">
                <a:tc>
                  <a:txBody>
                    <a:bodyPr/>
                    <a:lstStyle/>
                    <a:p>
                      <a:r>
                        <a:rPr lang="en-US" dirty="0" smtClean="0"/>
                        <a:t>Business management</a:t>
                      </a:r>
                      <a:endParaRPr lang="en-US" dirty="0"/>
                    </a:p>
                  </a:txBody>
                  <a:tcPr/>
                </a:tc>
                <a:tc>
                  <a:txBody>
                    <a:bodyPr/>
                    <a:lstStyle/>
                    <a:p>
                      <a:pPr algn="ctr" fontAlgn="b"/>
                      <a:r>
                        <a:rPr lang="en-US" sz="1800" u="none" strike="noStrike">
                          <a:effectLst/>
                        </a:rPr>
                        <a:t>5.63</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3.58</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endParaRPr lang="en-US"/>
                    </a:p>
                  </a:txBody>
                  <a:tcPr/>
                </a:tc>
              </a:tr>
              <a:tr h="370840">
                <a:tc>
                  <a:txBody>
                    <a:bodyPr/>
                    <a:lstStyle/>
                    <a:p>
                      <a:r>
                        <a:rPr lang="en-US" dirty="0" smtClean="0"/>
                        <a:t>Development</a:t>
                      </a:r>
                      <a:endParaRPr lang="en-US" dirty="0"/>
                    </a:p>
                  </a:txBody>
                  <a:tcPr/>
                </a:tc>
                <a:tc>
                  <a:txBody>
                    <a:bodyPr/>
                    <a:lstStyle/>
                    <a:p>
                      <a:pPr algn="ctr" fontAlgn="b"/>
                      <a:r>
                        <a:rPr lang="en-US" sz="1800" u="none" strike="noStrike">
                          <a:effectLst/>
                        </a:rPr>
                        <a:t>5.58</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2.96</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endParaRPr lang="en-US"/>
                    </a:p>
                  </a:txBody>
                  <a:tcPr/>
                </a:tc>
              </a:tr>
              <a:tr h="370840">
                <a:tc>
                  <a:txBody>
                    <a:bodyPr/>
                    <a:lstStyle/>
                    <a:p>
                      <a:r>
                        <a:rPr lang="en-US" dirty="0" smtClean="0"/>
                        <a:t>Equipment manager</a:t>
                      </a:r>
                      <a:endParaRPr lang="en-US" dirty="0"/>
                    </a:p>
                  </a:txBody>
                  <a:tcPr>
                    <a:solidFill>
                      <a:schemeClr val="bg2">
                        <a:lumMod val="75000"/>
                      </a:schemeClr>
                    </a:solidFill>
                  </a:tcPr>
                </a:tc>
                <a:tc>
                  <a:txBody>
                    <a:bodyPr/>
                    <a:lstStyle/>
                    <a:p>
                      <a:pPr algn="ctr" fontAlgn="b"/>
                      <a:r>
                        <a:rPr lang="en-US" sz="1800" u="none" strike="noStrike" dirty="0">
                          <a:effectLst/>
                        </a:rPr>
                        <a:t>5.52</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2">
                        <a:lumMod val="75000"/>
                      </a:schemeClr>
                    </a:solidFill>
                  </a:tcPr>
                </a:tc>
                <a:tc>
                  <a:txBody>
                    <a:bodyPr/>
                    <a:lstStyle/>
                    <a:p>
                      <a:pPr algn="ctr" fontAlgn="b"/>
                      <a:r>
                        <a:rPr lang="en-US" sz="1800" u="none" strike="noStrike" dirty="0">
                          <a:effectLst/>
                        </a:rPr>
                        <a:t>3.17</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2">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Less than AT and</a:t>
                      </a:r>
                      <a:r>
                        <a:rPr lang="en-US" baseline="0" dirty="0" smtClean="0"/>
                        <a:t> compliance</a:t>
                      </a:r>
                      <a:endParaRPr lang="en-US" dirty="0" smtClean="0"/>
                    </a:p>
                  </a:txBody>
                  <a:tcPr>
                    <a:solidFill>
                      <a:schemeClr val="bg2">
                        <a:lumMod val="75000"/>
                      </a:schemeClr>
                    </a:solidFill>
                  </a:tcPr>
                </a:tc>
              </a:tr>
              <a:tr h="370840">
                <a:tc>
                  <a:txBody>
                    <a:bodyPr/>
                    <a:lstStyle/>
                    <a:p>
                      <a:r>
                        <a:rPr lang="en-US" dirty="0" smtClean="0"/>
                        <a:t>Event and facility management</a:t>
                      </a:r>
                      <a:endParaRPr lang="en-US" dirty="0"/>
                    </a:p>
                  </a:txBody>
                  <a:tcPr>
                    <a:solidFill>
                      <a:schemeClr val="bg2">
                        <a:lumMod val="75000"/>
                      </a:schemeClr>
                    </a:solidFill>
                  </a:tcPr>
                </a:tc>
                <a:tc>
                  <a:txBody>
                    <a:bodyPr/>
                    <a:lstStyle/>
                    <a:p>
                      <a:pPr algn="ctr" fontAlgn="b"/>
                      <a:r>
                        <a:rPr lang="en-US" sz="1800" u="none" strike="noStrike">
                          <a:effectLst/>
                        </a:rPr>
                        <a:t>5.49</a:t>
                      </a:r>
                      <a:endParaRPr lang="en-US" sz="1800" b="0" i="0" u="none" strike="noStrike">
                        <a:solidFill>
                          <a:srgbClr val="000000"/>
                        </a:solidFill>
                        <a:effectLst/>
                        <a:latin typeface="Calibri" panose="020F0502020204030204" pitchFamily="34" charset="0"/>
                      </a:endParaRPr>
                    </a:p>
                  </a:txBody>
                  <a:tcPr marL="9525" marR="9525" marT="9525" marB="0" anchor="b">
                    <a:solidFill>
                      <a:schemeClr val="bg2">
                        <a:lumMod val="75000"/>
                      </a:schemeClr>
                    </a:solidFill>
                  </a:tcPr>
                </a:tc>
                <a:tc>
                  <a:txBody>
                    <a:bodyPr/>
                    <a:lstStyle/>
                    <a:p>
                      <a:pPr algn="ctr" fontAlgn="b"/>
                      <a:r>
                        <a:rPr lang="en-US" sz="1800" u="none" strike="noStrike" dirty="0">
                          <a:effectLst/>
                        </a:rPr>
                        <a:t>2.59</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2">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Less than AT and</a:t>
                      </a:r>
                      <a:r>
                        <a:rPr lang="en-US" baseline="0" dirty="0" smtClean="0"/>
                        <a:t> compliance</a:t>
                      </a:r>
                      <a:endParaRPr lang="en-US" dirty="0" smtClean="0"/>
                    </a:p>
                  </a:txBody>
                  <a:tcPr>
                    <a:solidFill>
                      <a:schemeClr val="bg2">
                        <a:lumMod val="75000"/>
                      </a:schemeClr>
                    </a:solidFill>
                  </a:tcPr>
                </a:tc>
              </a:tr>
              <a:tr h="370840">
                <a:tc>
                  <a:txBody>
                    <a:bodyPr/>
                    <a:lstStyle/>
                    <a:p>
                      <a:r>
                        <a:rPr lang="en-US" dirty="0" smtClean="0"/>
                        <a:t>Sales</a:t>
                      </a:r>
                      <a:endParaRPr lang="en-US" dirty="0"/>
                    </a:p>
                  </a:txBody>
                  <a:tcPr/>
                </a:tc>
                <a:tc>
                  <a:txBody>
                    <a:bodyPr/>
                    <a:lstStyle/>
                    <a:p>
                      <a:pPr algn="ctr" fontAlgn="b"/>
                      <a:r>
                        <a:rPr lang="en-US" sz="1800" u="none" strike="noStrike">
                          <a:effectLst/>
                        </a:rPr>
                        <a:t>5.18</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3.09</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endParaRPr lang="en-US" dirty="0"/>
                    </a:p>
                  </a:txBody>
                  <a:tcPr/>
                </a:tc>
              </a:tr>
              <a:tr h="370840">
                <a:tc>
                  <a:txBody>
                    <a:bodyPr/>
                    <a:lstStyle/>
                    <a:p>
                      <a:r>
                        <a:rPr lang="en-US" dirty="0" smtClean="0"/>
                        <a:t>Marketing</a:t>
                      </a:r>
                      <a:endParaRPr lang="en-US" dirty="0"/>
                    </a:p>
                  </a:txBody>
                  <a:tcPr/>
                </a:tc>
                <a:tc>
                  <a:txBody>
                    <a:bodyPr/>
                    <a:lstStyle/>
                    <a:p>
                      <a:pPr algn="ctr" fontAlgn="b"/>
                      <a:r>
                        <a:rPr lang="en-US" sz="1800" u="none" strike="noStrike">
                          <a:effectLst/>
                        </a:rPr>
                        <a:t>4.95</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3.44</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endParaRPr lang="en-US" dirty="0"/>
                    </a:p>
                  </a:txBody>
                  <a:tcPr/>
                </a:tc>
              </a:tr>
              <a:tr h="370840">
                <a:tc>
                  <a:txBody>
                    <a:bodyPr/>
                    <a:lstStyle/>
                    <a:p>
                      <a:r>
                        <a:rPr lang="en-US" dirty="0" smtClean="0"/>
                        <a:t>Ticketing/Box</a:t>
                      </a:r>
                      <a:r>
                        <a:rPr lang="en-US" baseline="0" dirty="0" smtClean="0"/>
                        <a:t> office</a:t>
                      </a:r>
                      <a:endParaRPr lang="en-US" dirty="0"/>
                    </a:p>
                  </a:txBody>
                  <a:tcPr>
                    <a:solidFill>
                      <a:schemeClr val="bg2">
                        <a:lumMod val="75000"/>
                      </a:schemeClr>
                    </a:solidFill>
                  </a:tcPr>
                </a:tc>
                <a:tc>
                  <a:txBody>
                    <a:bodyPr/>
                    <a:lstStyle/>
                    <a:p>
                      <a:pPr algn="ctr" fontAlgn="b"/>
                      <a:r>
                        <a:rPr lang="en-US" sz="1800" u="none" strike="noStrike" dirty="0">
                          <a:effectLst/>
                        </a:rPr>
                        <a:t>4.48</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2">
                        <a:lumMod val="75000"/>
                      </a:schemeClr>
                    </a:solidFill>
                  </a:tcPr>
                </a:tc>
                <a:tc>
                  <a:txBody>
                    <a:bodyPr/>
                    <a:lstStyle/>
                    <a:p>
                      <a:pPr algn="ctr" fontAlgn="b"/>
                      <a:r>
                        <a:rPr lang="en-US" sz="1800" u="none" strike="noStrike" dirty="0">
                          <a:effectLst/>
                        </a:rPr>
                        <a:t>2.57</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2">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Less than AT and</a:t>
                      </a:r>
                      <a:r>
                        <a:rPr lang="en-US" baseline="0" dirty="0" smtClean="0"/>
                        <a:t> compliance</a:t>
                      </a:r>
                      <a:endParaRPr lang="en-US" dirty="0" smtClean="0"/>
                    </a:p>
                  </a:txBody>
                  <a:tcPr>
                    <a:solidFill>
                      <a:schemeClr val="bg2">
                        <a:lumMod val="75000"/>
                      </a:schemeClr>
                    </a:solidFill>
                  </a:tcPr>
                </a:tc>
              </a:tr>
              <a:tr h="370840">
                <a:tc>
                  <a:txBody>
                    <a:bodyPr/>
                    <a:lstStyle/>
                    <a:p>
                      <a:r>
                        <a:rPr lang="en-US" dirty="0" smtClean="0"/>
                        <a:t>Video</a:t>
                      </a:r>
                      <a:endParaRPr lang="en-US" dirty="0"/>
                    </a:p>
                  </a:txBody>
                  <a:tcPr>
                    <a:solidFill>
                      <a:schemeClr val="bg2">
                        <a:lumMod val="75000"/>
                      </a:schemeClr>
                    </a:solidFill>
                  </a:tcPr>
                </a:tc>
                <a:tc>
                  <a:txBody>
                    <a:bodyPr/>
                    <a:lstStyle/>
                    <a:p>
                      <a:pPr algn="ctr" fontAlgn="b"/>
                      <a:r>
                        <a:rPr lang="en-US" sz="1800" u="none" strike="noStrike">
                          <a:effectLst/>
                        </a:rPr>
                        <a:t>3.53</a:t>
                      </a:r>
                      <a:endParaRPr lang="en-US" sz="1800" b="0" i="0" u="none" strike="noStrike">
                        <a:solidFill>
                          <a:srgbClr val="000000"/>
                        </a:solidFill>
                        <a:effectLst/>
                        <a:latin typeface="Calibri" panose="020F0502020204030204" pitchFamily="34" charset="0"/>
                      </a:endParaRPr>
                    </a:p>
                  </a:txBody>
                  <a:tcPr marL="9525" marR="9525" marT="9525" marB="0" anchor="b">
                    <a:solidFill>
                      <a:schemeClr val="bg2">
                        <a:lumMod val="75000"/>
                      </a:schemeClr>
                    </a:solidFill>
                  </a:tcPr>
                </a:tc>
                <a:tc>
                  <a:txBody>
                    <a:bodyPr/>
                    <a:lstStyle/>
                    <a:p>
                      <a:pPr algn="ctr" fontAlgn="b"/>
                      <a:r>
                        <a:rPr lang="en-US" sz="1800" u="none" strike="noStrike" dirty="0">
                          <a:effectLst/>
                        </a:rPr>
                        <a:t>2.62</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2">
                        <a:lumMod val="75000"/>
                      </a:schemeClr>
                    </a:solidFill>
                  </a:tcPr>
                </a:tc>
                <a:tc>
                  <a:txBody>
                    <a:bodyPr/>
                    <a:lstStyle/>
                    <a:p>
                      <a:r>
                        <a:rPr lang="en-US" dirty="0" smtClean="0"/>
                        <a:t>Less than AT and</a:t>
                      </a:r>
                      <a:r>
                        <a:rPr lang="en-US" baseline="0" dirty="0" smtClean="0"/>
                        <a:t> compliance</a:t>
                      </a:r>
                      <a:endParaRPr lang="en-US" dirty="0"/>
                    </a:p>
                  </a:txBody>
                  <a:tcPr>
                    <a:solidFill>
                      <a:schemeClr val="bg2">
                        <a:lumMod val="75000"/>
                      </a:schemeClr>
                    </a:solidFill>
                  </a:tcPr>
                </a:tc>
              </a:tr>
            </a:tbl>
          </a:graphicData>
        </a:graphic>
      </p:graphicFrame>
      <p:sp>
        <p:nvSpPr>
          <p:cNvPr id="6" name="TextBox 5"/>
          <p:cNvSpPr txBox="1"/>
          <p:nvPr/>
        </p:nvSpPr>
        <p:spPr>
          <a:xfrm>
            <a:off x="10224655" y="1313411"/>
            <a:ext cx="1967345" cy="369332"/>
          </a:xfrm>
          <a:prstGeom prst="rect">
            <a:avLst/>
          </a:prstGeom>
          <a:noFill/>
        </p:spPr>
        <p:txBody>
          <a:bodyPr wrap="square" rtlCol="0">
            <a:spAutoFit/>
          </a:bodyPr>
          <a:lstStyle/>
          <a:p>
            <a:pPr marL="285750" indent="-285750">
              <a:buFont typeface="Arial" panose="020B0604020202020204" pitchFamily="34" charset="0"/>
              <a:buChar char="•"/>
            </a:pPr>
            <a:endParaRPr lang="en-US" dirty="0"/>
          </a:p>
        </p:txBody>
      </p:sp>
      <p:sp>
        <p:nvSpPr>
          <p:cNvPr id="8" name="TextBox 7"/>
          <p:cNvSpPr txBox="1"/>
          <p:nvPr/>
        </p:nvSpPr>
        <p:spPr>
          <a:xfrm>
            <a:off x="9094124" y="1313411"/>
            <a:ext cx="3097876" cy="2585323"/>
          </a:xfrm>
          <a:prstGeom prst="rect">
            <a:avLst/>
          </a:prstGeom>
          <a:noFill/>
        </p:spPr>
        <p:txBody>
          <a:bodyPr wrap="square" rtlCol="0">
            <a:spAutoFit/>
          </a:bodyPr>
          <a:lstStyle/>
          <a:p>
            <a:pPr marL="285750" indent="-285750">
              <a:buFont typeface="Arial" panose="020B0604020202020204" pitchFamily="34" charset="0"/>
              <a:buChar char="•"/>
            </a:pPr>
            <a:r>
              <a:rPr lang="en-US" dirty="0" smtClean="0"/>
              <a:t>Investigative Careers:</a:t>
            </a:r>
          </a:p>
          <a:p>
            <a:pPr marL="742950" lvl="1" indent="-285750">
              <a:buFont typeface="Arial" panose="020B0604020202020204" pitchFamily="34" charset="0"/>
              <a:buChar char="•"/>
            </a:pPr>
            <a:r>
              <a:rPr lang="en-US" dirty="0" smtClean="0"/>
              <a:t>Athletic trainer</a:t>
            </a:r>
          </a:p>
          <a:p>
            <a:pPr marL="742950" lvl="1" indent="-285750">
              <a:buFont typeface="Arial" panose="020B0604020202020204" pitchFamily="34" charset="0"/>
              <a:buChar char="•"/>
            </a:pPr>
            <a:r>
              <a:rPr lang="en-US" dirty="0" smtClean="0"/>
              <a:t>Compliance</a:t>
            </a:r>
          </a:p>
          <a:p>
            <a:pPr marL="285750" indent="-285750">
              <a:buFont typeface="Arial" panose="020B0604020202020204" pitchFamily="34" charset="0"/>
              <a:buChar char="•"/>
            </a:pPr>
            <a:r>
              <a:rPr lang="en-US" dirty="0" smtClean="0"/>
              <a:t>The least investigative careers are equipment manager, event and facility management, ticketing/box office, and video</a:t>
            </a:r>
            <a:endParaRPr lang="en-US" dirty="0"/>
          </a:p>
        </p:txBody>
      </p:sp>
    </p:spTree>
    <p:extLst>
      <p:ext uri="{BB962C8B-B14F-4D97-AF65-F5344CB8AC3E}">
        <p14:creationId xmlns:p14="http://schemas.microsoft.com/office/powerpoint/2010/main" val="2667515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Post-hoc - Artistic</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614632299"/>
              </p:ext>
            </p:extLst>
          </p:nvPr>
        </p:nvGraphicFramePr>
        <p:xfrm>
          <a:off x="0" y="1295400"/>
          <a:ext cx="8618625" cy="5562600"/>
        </p:xfrm>
        <a:graphic>
          <a:graphicData uri="http://schemas.openxmlformats.org/drawingml/2006/table">
            <a:tbl>
              <a:tblPr firstRow="1" bandRow="1">
                <a:tableStyleId>{5C22544A-7EE6-4342-B048-85BDC9FD1C3A}</a:tableStyleId>
              </a:tblPr>
              <a:tblGrid>
                <a:gridCol w="3503168"/>
                <a:gridCol w="862330"/>
                <a:gridCol w="744855"/>
                <a:gridCol w="3508272"/>
              </a:tblGrid>
              <a:tr h="370840">
                <a:tc>
                  <a:txBody>
                    <a:bodyPr/>
                    <a:lstStyle/>
                    <a:p>
                      <a:r>
                        <a:rPr lang="en-US" dirty="0" smtClean="0"/>
                        <a:t>Discipline</a:t>
                      </a:r>
                      <a:endParaRPr lang="en-US" dirty="0"/>
                    </a:p>
                  </a:txBody>
                  <a:tcPr/>
                </a:tc>
                <a:tc>
                  <a:txBody>
                    <a:bodyPr/>
                    <a:lstStyle/>
                    <a:p>
                      <a:r>
                        <a:rPr lang="en-US" dirty="0" smtClean="0"/>
                        <a:t>Mean</a:t>
                      </a:r>
                      <a:endParaRPr lang="en-US" dirty="0"/>
                    </a:p>
                  </a:txBody>
                  <a:tcPr/>
                </a:tc>
                <a:tc>
                  <a:txBody>
                    <a:bodyPr/>
                    <a:lstStyle/>
                    <a:p>
                      <a:r>
                        <a:rPr lang="en-US" dirty="0" smtClean="0"/>
                        <a:t>SD</a:t>
                      </a:r>
                      <a:endParaRPr lang="en-US" dirty="0"/>
                    </a:p>
                  </a:txBody>
                  <a:tcPr/>
                </a:tc>
                <a:tc>
                  <a:txBody>
                    <a:bodyPr/>
                    <a:lstStyle/>
                    <a:p>
                      <a:r>
                        <a:rPr lang="en-US" dirty="0" smtClean="0"/>
                        <a:t>Testing</a:t>
                      </a:r>
                      <a:endParaRPr lang="en-US" dirty="0"/>
                    </a:p>
                  </a:txBody>
                  <a:tcPr/>
                </a:tc>
              </a:tr>
              <a:tr h="370840">
                <a:tc>
                  <a:txBody>
                    <a:bodyPr/>
                    <a:lstStyle/>
                    <a:p>
                      <a:r>
                        <a:rPr lang="en-US" dirty="0" smtClean="0"/>
                        <a:t>Marketing</a:t>
                      </a:r>
                      <a:endParaRPr lang="en-US" dirty="0"/>
                    </a:p>
                  </a:txBody>
                  <a:tcPr>
                    <a:solidFill>
                      <a:schemeClr val="bg2">
                        <a:lumMod val="90000"/>
                      </a:schemeClr>
                    </a:solidFill>
                  </a:tcPr>
                </a:tc>
                <a:tc>
                  <a:txBody>
                    <a:bodyPr/>
                    <a:lstStyle/>
                    <a:p>
                      <a:r>
                        <a:rPr lang="en-US" dirty="0" smtClean="0"/>
                        <a:t>7.45</a:t>
                      </a:r>
                      <a:endParaRPr lang="en-US" dirty="0"/>
                    </a:p>
                  </a:txBody>
                  <a:tcPr>
                    <a:solidFill>
                      <a:schemeClr val="bg2">
                        <a:lumMod val="90000"/>
                      </a:schemeClr>
                    </a:solidFill>
                  </a:tcPr>
                </a:tc>
                <a:tc>
                  <a:txBody>
                    <a:bodyPr/>
                    <a:lstStyle/>
                    <a:p>
                      <a:r>
                        <a:rPr lang="en-US" dirty="0" smtClean="0"/>
                        <a:t>2.69</a:t>
                      </a:r>
                      <a:endParaRPr lang="en-US" dirty="0"/>
                    </a:p>
                  </a:txBody>
                  <a:tcPr>
                    <a:solidFill>
                      <a:schemeClr val="bg2">
                        <a:lumMod val="90000"/>
                      </a:schemeClr>
                    </a:solidFill>
                  </a:tcPr>
                </a:tc>
                <a:tc>
                  <a:txBody>
                    <a:bodyPr/>
                    <a:lstStyle/>
                    <a:p>
                      <a:r>
                        <a:rPr lang="en-US" dirty="0" smtClean="0"/>
                        <a:t>Greater than bottom 5</a:t>
                      </a:r>
                      <a:endParaRPr lang="en-US" dirty="0"/>
                    </a:p>
                  </a:txBody>
                  <a:tcPr>
                    <a:solidFill>
                      <a:schemeClr val="bg2">
                        <a:lumMod val="90000"/>
                      </a:schemeClr>
                    </a:solidFill>
                  </a:tcPr>
                </a:tc>
              </a:tr>
              <a:tr h="370840">
                <a:tc>
                  <a:txBody>
                    <a:bodyPr/>
                    <a:lstStyle/>
                    <a:p>
                      <a:r>
                        <a:rPr lang="en-US" dirty="0" smtClean="0"/>
                        <a:t>Sports information</a:t>
                      </a:r>
                      <a:endParaRPr lang="en-US" dirty="0"/>
                    </a:p>
                  </a:txBody>
                  <a:tcPr>
                    <a:solidFill>
                      <a:schemeClr val="bg2">
                        <a:lumMod val="90000"/>
                      </a:schemeClr>
                    </a:solidFill>
                  </a:tcPr>
                </a:tc>
                <a:tc>
                  <a:txBody>
                    <a:bodyPr/>
                    <a:lstStyle/>
                    <a:p>
                      <a:r>
                        <a:rPr lang="en-US" dirty="0" smtClean="0"/>
                        <a:t>7.26</a:t>
                      </a:r>
                      <a:endParaRPr lang="en-US" dirty="0"/>
                    </a:p>
                  </a:txBody>
                  <a:tcPr>
                    <a:solidFill>
                      <a:schemeClr val="bg2">
                        <a:lumMod val="90000"/>
                      </a:schemeClr>
                    </a:solidFill>
                  </a:tcPr>
                </a:tc>
                <a:tc>
                  <a:txBody>
                    <a:bodyPr/>
                    <a:lstStyle/>
                    <a:p>
                      <a:r>
                        <a:rPr lang="en-US" dirty="0" smtClean="0"/>
                        <a:t>2.08</a:t>
                      </a:r>
                      <a:endParaRPr lang="en-US" dirty="0"/>
                    </a:p>
                  </a:txBody>
                  <a:tcPr>
                    <a:solidFill>
                      <a:schemeClr val="bg2">
                        <a:lumMod val="90000"/>
                      </a:schemeClr>
                    </a:solidFill>
                  </a:tcPr>
                </a:tc>
                <a:tc>
                  <a:txBody>
                    <a:bodyPr/>
                    <a:lstStyle/>
                    <a:p>
                      <a:r>
                        <a:rPr lang="en-US" dirty="0" smtClean="0"/>
                        <a:t>Greater than bottom 6</a:t>
                      </a:r>
                      <a:endParaRPr lang="en-US" dirty="0"/>
                    </a:p>
                  </a:txBody>
                  <a:tcPr>
                    <a:solidFill>
                      <a:schemeClr val="bg2">
                        <a:lumMod val="90000"/>
                      </a:schemeClr>
                    </a:solidFill>
                  </a:tcPr>
                </a:tc>
              </a:tr>
              <a:tr h="370840">
                <a:tc>
                  <a:txBody>
                    <a:bodyPr/>
                    <a:lstStyle/>
                    <a:p>
                      <a:r>
                        <a:rPr lang="en-US" dirty="0" smtClean="0"/>
                        <a:t>Video</a:t>
                      </a:r>
                      <a:endParaRPr lang="en-US" dirty="0"/>
                    </a:p>
                  </a:txBody>
                  <a:tcPr>
                    <a:solidFill>
                      <a:schemeClr val="bg2">
                        <a:lumMod val="90000"/>
                      </a:schemeClr>
                    </a:solidFill>
                  </a:tcPr>
                </a:tc>
                <a:tc>
                  <a:txBody>
                    <a:bodyPr/>
                    <a:lstStyle/>
                    <a:p>
                      <a:r>
                        <a:rPr lang="en-US" dirty="0" smtClean="0"/>
                        <a:t>7.00</a:t>
                      </a:r>
                      <a:endParaRPr lang="en-US" dirty="0"/>
                    </a:p>
                  </a:txBody>
                  <a:tcPr>
                    <a:solidFill>
                      <a:schemeClr val="bg2">
                        <a:lumMod val="90000"/>
                      </a:schemeClr>
                    </a:solidFill>
                  </a:tcPr>
                </a:tc>
                <a:tc>
                  <a:txBody>
                    <a:bodyPr/>
                    <a:lstStyle/>
                    <a:p>
                      <a:r>
                        <a:rPr lang="en-US" dirty="0" smtClean="0"/>
                        <a:t>2.24</a:t>
                      </a:r>
                      <a:endParaRPr lang="en-US" dirty="0"/>
                    </a:p>
                  </a:txBody>
                  <a:tcPr>
                    <a:solidFill>
                      <a:schemeClr val="bg2">
                        <a:lumMod val="90000"/>
                      </a:schemeClr>
                    </a:solidFill>
                  </a:tcPr>
                </a:tc>
                <a:tc>
                  <a:txBody>
                    <a:bodyPr/>
                    <a:lstStyle/>
                    <a:p>
                      <a:r>
                        <a:rPr lang="en-US" dirty="0" smtClean="0"/>
                        <a:t>Greater than bottom 3</a:t>
                      </a:r>
                      <a:endParaRPr lang="en-US" dirty="0"/>
                    </a:p>
                  </a:txBody>
                  <a:tcPr>
                    <a:solidFill>
                      <a:schemeClr val="bg2">
                        <a:lumMod val="90000"/>
                      </a:schemeClr>
                    </a:solidFill>
                  </a:tcPr>
                </a:tc>
              </a:tr>
              <a:tr h="370840">
                <a:tc>
                  <a:txBody>
                    <a:bodyPr/>
                    <a:lstStyle/>
                    <a:p>
                      <a:r>
                        <a:rPr lang="en-US" dirty="0" smtClean="0"/>
                        <a:t>Sales</a:t>
                      </a:r>
                      <a:endParaRPr lang="en-US" dirty="0"/>
                    </a:p>
                  </a:txBody>
                  <a:tcPr>
                    <a:solidFill>
                      <a:schemeClr val="tx1">
                        <a:lumMod val="20000"/>
                        <a:lumOff val="80000"/>
                      </a:schemeClr>
                    </a:solidFill>
                  </a:tcPr>
                </a:tc>
                <a:tc>
                  <a:txBody>
                    <a:bodyPr/>
                    <a:lstStyle/>
                    <a:p>
                      <a:r>
                        <a:rPr lang="en-US" dirty="0" smtClean="0"/>
                        <a:t>6.18</a:t>
                      </a:r>
                      <a:endParaRPr lang="en-US" dirty="0"/>
                    </a:p>
                  </a:txBody>
                  <a:tcPr>
                    <a:solidFill>
                      <a:schemeClr val="tx1">
                        <a:lumMod val="20000"/>
                        <a:lumOff val="80000"/>
                      </a:schemeClr>
                    </a:solidFill>
                  </a:tcPr>
                </a:tc>
                <a:tc>
                  <a:txBody>
                    <a:bodyPr/>
                    <a:lstStyle/>
                    <a:p>
                      <a:r>
                        <a:rPr lang="en-US" dirty="0" smtClean="0"/>
                        <a:t>2.27</a:t>
                      </a:r>
                      <a:endParaRPr lang="en-US" dirty="0"/>
                    </a:p>
                  </a:txBody>
                  <a:tcPr>
                    <a:solidFill>
                      <a:schemeClr val="tx1">
                        <a:lumMod val="20000"/>
                        <a:lumOff val="80000"/>
                      </a:schemeClr>
                    </a:solidFill>
                  </a:tcPr>
                </a:tc>
                <a:tc>
                  <a:txBody>
                    <a:bodyPr/>
                    <a:lstStyle/>
                    <a:p>
                      <a:endParaRPr lang="en-US" dirty="0"/>
                    </a:p>
                  </a:txBody>
                  <a:tcPr>
                    <a:solidFill>
                      <a:schemeClr val="tx1">
                        <a:lumMod val="20000"/>
                        <a:lumOff val="80000"/>
                      </a:schemeClr>
                    </a:solidFill>
                  </a:tcPr>
                </a:tc>
              </a:tr>
              <a:tr h="370840">
                <a:tc>
                  <a:txBody>
                    <a:bodyPr/>
                    <a:lstStyle/>
                    <a:p>
                      <a:r>
                        <a:rPr lang="en-US" dirty="0" smtClean="0"/>
                        <a:t>Development</a:t>
                      </a:r>
                      <a:endParaRPr lang="en-US" dirty="0"/>
                    </a:p>
                  </a:txBody>
                  <a:tcPr>
                    <a:solidFill>
                      <a:schemeClr val="tx1">
                        <a:lumMod val="20000"/>
                        <a:lumOff val="80000"/>
                      </a:schemeClr>
                    </a:solidFill>
                  </a:tcPr>
                </a:tc>
                <a:tc>
                  <a:txBody>
                    <a:bodyPr/>
                    <a:lstStyle/>
                    <a:p>
                      <a:r>
                        <a:rPr lang="en-US" dirty="0" smtClean="0"/>
                        <a:t>6.17</a:t>
                      </a:r>
                      <a:endParaRPr lang="en-US" dirty="0"/>
                    </a:p>
                  </a:txBody>
                  <a:tcPr>
                    <a:solidFill>
                      <a:schemeClr val="tx1">
                        <a:lumMod val="20000"/>
                        <a:lumOff val="80000"/>
                      </a:schemeClr>
                    </a:solidFill>
                  </a:tcPr>
                </a:tc>
                <a:tc>
                  <a:txBody>
                    <a:bodyPr/>
                    <a:lstStyle/>
                    <a:p>
                      <a:r>
                        <a:rPr lang="en-US" dirty="0" smtClean="0"/>
                        <a:t>1.62</a:t>
                      </a:r>
                      <a:endParaRPr lang="en-US" dirty="0"/>
                    </a:p>
                  </a:txBody>
                  <a:tcPr>
                    <a:solidFill>
                      <a:schemeClr val="tx1">
                        <a:lumMod val="20000"/>
                        <a:lumOff val="80000"/>
                      </a:schemeClr>
                    </a:solidFill>
                  </a:tcPr>
                </a:tc>
                <a:tc>
                  <a:txBody>
                    <a:bodyPr/>
                    <a:lstStyle/>
                    <a:p>
                      <a:endParaRPr lang="en-US" dirty="0"/>
                    </a:p>
                  </a:txBody>
                  <a:tcPr>
                    <a:solidFill>
                      <a:schemeClr val="tx1">
                        <a:lumMod val="20000"/>
                        <a:lumOff val="80000"/>
                      </a:schemeClr>
                    </a:solidFill>
                  </a:tcPr>
                </a:tc>
              </a:tr>
              <a:tr h="370840">
                <a:tc>
                  <a:txBody>
                    <a:bodyPr/>
                    <a:lstStyle/>
                    <a:p>
                      <a:r>
                        <a:rPr lang="en-US" dirty="0" smtClean="0"/>
                        <a:t>Athletic director</a:t>
                      </a:r>
                      <a:endParaRPr lang="en-US" dirty="0"/>
                    </a:p>
                  </a:txBody>
                  <a:tcPr>
                    <a:solidFill>
                      <a:schemeClr val="tx1">
                        <a:lumMod val="20000"/>
                        <a:lumOff val="80000"/>
                      </a:schemeClr>
                    </a:solidFill>
                  </a:tcPr>
                </a:tc>
                <a:tc>
                  <a:txBody>
                    <a:bodyPr/>
                    <a:lstStyle/>
                    <a:p>
                      <a:r>
                        <a:rPr lang="en-US" dirty="0" smtClean="0"/>
                        <a:t>6.16</a:t>
                      </a:r>
                      <a:endParaRPr lang="en-US" dirty="0"/>
                    </a:p>
                  </a:txBody>
                  <a:tcPr>
                    <a:solidFill>
                      <a:schemeClr val="tx1">
                        <a:lumMod val="20000"/>
                        <a:lumOff val="80000"/>
                      </a:schemeClr>
                    </a:solidFill>
                  </a:tcPr>
                </a:tc>
                <a:tc>
                  <a:txBody>
                    <a:bodyPr/>
                    <a:lstStyle/>
                    <a:p>
                      <a:r>
                        <a:rPr lang="en-US" dirty="0" smtClean="0"/>
                        <a:t>2.18</a:t>
                      </a:r>
                      <a:endParaRPr lang="en-US" dirty="0"/>
                    </a:p>
                  </a:txBody>
                  <a:tcPr>
                    <a:solidFill>
                      <a:schemeClr val="tx1">
                        <a:lumMod val="20000"/>
                        <a:lumOff val="80000"/>
                      </a:schemeClr>
                    </a:solidFill>
                  </a:tcPr>
                </a:tc>
                <a:tc>
                  <a:txBody>
                    <a:bodyPr/>
                    <a:lstStyle/>
                    <a:p>
                      <a:endParaRPr lang="en-US" dirty="0"/>
                    </a:p>
                  </a:txBody>
                  <a:tcPr>
                    <a:solidFill>
                      <a:schemeClr val="tx1">
                        <a:lumMod val="20000"/>
                        <a:lumOff val="80000"/>
                      </a:schemeClr>
                    </a:solidFill>
                  </a:tcPr>
                </a:tc>
              </a:tr>
              <a:tr h="370840">
                <a:tc>
                  <a:txBody>
                    <a:bodyPr/>
                    <a:lstStyle/>
                    <a:p>
                      <a:r>
                        <a:rPr lang="en-US" dirty="0" smtClean="0"/>
                        <a:t>Academic advisement</a:t>
                      </a:r>
                      <a:endParaRPr lang="en-US" dirty="0"/>
                    </a:p>
                  </a:txBody>
                  <a:tcPr>
                    <a:solidFill>
                      <a:schemeClr val="tx1">
                        <a:lumMod val="20000"/>
                        <a:lumOff val="80000"/>
                      </a:schemeClr>
                    </a:solidFill>
                  </a:tcPr>
                </a:tc>
                <a:tc>
                  <a:txBody>
                    <a:bodyPr/>
                    <a:lstStyle/>
                    <a:p>
                      <a:r>
                        <a:rPr lang="en-US" dirty="0" smtClean="0"/>
                        <a:t>5.74</a:t>
                      </a:r>
                      <a:endParaRPr lang="en-US" dirty="0"/>
                    </a:p>
                  </a:txBody>
                  <a:tcPr>
                    <a:solidFill>
                      <a:schemeClr val="tx1">
                        <a:lumMod val="20000"/>
                        <a:lumOff val="80000"/>
                      </a:schemeClr>
                    </a:solidFill>
                  </a:tcPr>
                </a:tc>
                <a:tc>
                  <a:txBody>
                    <a:bodyPr/>
                    <a:lstStyle/>
                    <a:p>
                      <a:r>
                        <a:rPr lang="en-US" dirty="0" smtClean="0"/>
                        <a:t>1.93</a:t>
                      </a:r>
                      <a:endParaRPr lang="en-US" dirty="0"/>
                    </a:p>
                  </a:txBody>
                  <a:tcPr>
                    <a:solidFill>
                      <a:schemeClr val="tx1">
                        <a:lumMod val="20000"/>
                        <a:lumOff val="80000"/>
                      </a:schemeClr>
                    </a:solidFill>
                  </a:tcPr>
                </a:tc>
                <a:tc>
                  <a:txBody>
                    <a:bodyPr/>
                    <a:lstStyle/>
                    <a:p>
                      <a:endParaRPr lang="en-US" dirty="0"/>
                    </a:p>
                  </a:txBody>
                  <a:tcPr>
                    <a:solidFill>
                      <a:schemeClr val="tx1">
                        <a:lumMod val="20000"/>
                        <a:lumOff val="80000"/>
                      </a:schemeClr>
                    </a:solidFill>
                  </a:tcPr>
                </a:tc>
              </a:tr>
              <a:tr h="370840">
                <a:tc>
                  <a:txBody>
                    <a:bodyPr/>
                    <a:lstStyle/>
                    <a:p>
                      <a:r>
                        <a:rPr lang="en-US" dirty="0" smtClean="0"/>
                        <a:t>Team operations</a:t>
                      </a:r>
                      <a:endParaRPr lang="en-US" dirty="0"/>
                    </a:p>
                  </a:txBody>
                  <a:tcPr>
                    <a:solidFill>
                      <a:schemeClr val="tx1">
                        <a:lumMod val="20000"/>
                        <a:lumOff val="80000"/>
                      </a:schemeClr>
                    </a:solidFill>
                  </a:tcPr>
                </a:tc>
                <a:tc>
                  <a:txBody>
                    <a:bodyPr/>
                    <a:lstStyle/>
                    <a:p>
                      <a:r>
                        <a:rPr lang="en-US" dirty="0" smtClean="0"/>
                        <a:t>5.59</a:t>
                      </a:r>
                      <a:endParaRPr lang="en-US" dirty="0"/>
                    </a:p>
                  </a:txBody>
                  <a:tcPr>
                    <a:solidFill>
                      <a:schemeClr val="tx1">
                        <a:lumMod val="20000"/>
                        <a:lumOff val="80000"/>
                      </a:schemeClr>
                    </a:solidFill>
                  </a:tcPr>
                </a:tc>
                <a:tc>
                  <a:txBody>
                    <a:bodyPr/>
                    <a:lstStyle/>
                    <a:p>
                      <a:r>
                        <a:rPr lang="en-US" dirty="0" smtClean="0"/>
                        <a:t>2.00</a:t>
                      </a:r>
                      <a:endParaRPr lang="en-US" dirty="0"/>
                    </a:p>
                  </a:txBody>
                  <a:tcPr>
                    <a:solidFill>
                      <a:schemeClr val="tx1">
                        <a:lumMod val="20000"/>
                        <a:lumOff val="80000"/>
                      </a:schemeClr>
                    </a:solidFill>
                  </a:tcPr>
                </a:tc>
                <a:tc>
                  <a:txBody>
                    <a:bodyPr/>
                    <a:lstStyle/>
                    <a:p>
                      <a:endParaRPr lang="en-US" dirty="0"/>
                    </a:p>
                  </a:txBody>
                  <a:tcPr>
                    <a:solidFill>
                      <a:schemeClr val="tx1">
                        <a:lumMod val="20000"/>
                        <a:lumOff val="80000"/>
                      </a:schemeClr>
                    </a:solidFill>
                  </a:tcPr>
                </a:tc>
              </a:tr>
              <a:tr h="370840">
                <a:tc>
                  <a:txBody>
                    <a:bodyPr/>
                    <a:lstStyle/>
                    <a:p>
                      <a:r>
                        <a:rPr lang="en-US" dirty="0" smtClean="0"/>
                        <a:t>Equipment manager</a:t>
                      </a:r>
                      <a:endParaRPr lang="en-US" dirty="0"/>
                    </a:p>
                  </a:txBody>
                  <a:tcPr>
                    <a:solidFill>
                      <a:schemeClr val="tx1">
                        <a:lumMod val="20000"/>
                        <a:lumOff val="80000"/>
                      </a:schemeClr>
                    </a:solidFill>
                  </a:tcPr>
                </a:tc>
                <a:tc>
                  <a:txBody>
                    <a:bodyPr/>
                    <a:lstStyle/>
                    <a:p>
                      <a:r>
                        <a:rPr lang="en-US" dirty="0" smtClean="0"/>
                        <a:t>5.33</a:t>
                      </a:r>
                      <a:endParaRPr lang="en-US" dirty="0"/>
                    </a:p>
                  </a:txBody>
                  <a:tcPr>
                    <a:solidFill>
                      <a:schemeClr val="tx1">
                        <a:lumMod val="20000"/>
                        <a:lumOff val="80000"/>
                      </a:schemeClr>
                    </a:solidFill>
                  </a:tcPr>
                </a:tc>
                <a:tc>
                  <a:txBody>
                    <a:bodyPr/>
                    <a:lstStyle/>
                    <a:p>
                      <a:r>
                        <a:rPr lang="en-US" dirty="0" smtClean="0"/>
                        <a:t>1.39</a:t>
                      </a:r>
                      <a:endParaRPr lang="en-US" dirty="0"/>
                    </a:p>
                  </a:txBody>
                  <a:tcPr>
                    <a:solidFill>
                      <a:schemeClr val="tx1">
                        <a:lumMod val="20000"/>
                        <a:lumOff val="80000"/>
                      </a:schemeClr>
                    </a:solidFill>
                  </a:tcPr>
                </a:tc>
                <a:tc>
                  <a:txBody>
                    <a:bodyPr/>
                    <a:lstStyle/>
                    <a:p>
                      <a:endParaRPr lang="en-US" dirty="0"/>
                    </a:p>
                  </a:txBody>
                  <a:tcPr>
                    <a:solidFill>
                      <a:schemeClr val="tx1">
                        <a:lumMod val="20000"/>
                        <a:lumOff val="80000"/>
                      </a:schemeClr>
                    </a:solidFill>
                  </a:tcPr>
                </a:tc>
              </a:tr>
              <a:tr h="370840">
                <a:tc>
                  <a:txBody>
                    <a:bodyPr/>
                    <a:lstStyle/>
                    <a:p>
                      <a:r>
                        <a:rPr lang="en-US" dirty="0" smtClean="0"/>
                        <a:t>Athletic trainer</a:t>
                      </a:r>
                      <a:endParaRPr lang="en-US" dirty="0"/>
                    </a:p>
                  </a:txBody>
                  <a:tcPr>
                    <a:solidFill>
                      <a:schemeClr val="tx1">
                        <a:lumMod val="20000"/>
                        <a:lumOff val="80000"/>
                      </a:schemeClr>
                    </a:solidFill>
                  </a:tcPr>
                </a:tc>
                <a:tc>
                  <a:txBody>
                    <a:bodyPr/>
                    <a:lstStyle/>
                    <a:p>
                      <a:r>
                        <a:rPr lang="en-US" dirty="0" smtClean="0"/>
                        <a:t>5.07</a:t>
                      </a:r>
                      <a:endParaRPr lang="en-US" dirty="0"/>
                    </a:p>
                  </a:txBody>
                  <a:tcPr>
                    <a:solidFill>
                      <a:schemeClr val="tx1">
                        <a:lumMod val="20000"/>
                        <a:lumOff val="80000"/>
                      </a:schemeClr>
                    </a:solidFill>
                  </a:tcPr>
                </a:tc>
                <a:tc>
                  <a:txBody>
                    <a:bodyPr/>
                    <a:lstStyle/>
                    <a:p>
                      <a:r>
                        <a:rPr lang="en-US" dirty="0" smtClean="0"/>
                        <a:t>1.26</a:t>
                      </a:r>
                      <a:endParaRPr lang="en-US" dirty="0"/>
                    </a:p>
                  </a:txBody>
                  <a:tcPr>
                    <a:solidFill>
                      <a:schemeClr val="tx1">
                        <a:lumMod val="20000"/>
                        <a:lumOff val="80000"/>
                      </a:schemeClr>
                    </a:solidFill>
                  </a:tcPr>
                </a:tc>
                <a:tc>
                  <a:txBody>
                    <a:bodyPr/>
                    <a:lstStyle/>
                    <a:p>
                      <a:endParaRPr lang="en-US" dirty="0"/>
                    </a:p>
                  </a:txBody>
                  <a:tcPr>
                    <a:solidFill>
                      <a:schemeClr val="tx1">
                        <a:lumMod val="20000"/>
                        <a:lumOff val="80000"/>
                      </a:schemeClr>
                    </a:solidFill>
                  </a:tcPr>
                </a:tc>
              </a:tr>
              <a:tr h="370840">
                <a:tc>
                  <a:txBody>
                    <a:bodyPr/>
                    <a:lstStyle/>
                    <a:p>
                      <a:r>
                        <a:rPr lang="en-US" dirty="0" smtClean="0"/>
                        <a:t>Event</a:t>
                      </a:r>
                      <a:r>
                        <a:rPr lang="en-US" baseline="0" dirty="0" smtClean="0"/>
                        <a:t> and facility management</a:t>
                      </a:r>
                      <a:endParaRPr lang="en-US" dirty="0"/>
                    </a:p>
                  </a:txBody>
                  <a:tcPr>
                    <a:solidFill>
                      <a:schemeClr val="bg2">
                        <a:lumMod val="50000"/>
                      </a:schemeClr>
                    </a:solidFill>
                  </a:tcPr>
                </a:tc>
                <a:tc>
                  <a:txBody>
                    <a:bodyPr/>
                    <a:lstStyle/>
                    <a:p>
                      <a:r>
                        <a:rPr lang="en-US" dirty="0" smtClean="0"/>
                        <a:t>4.88</a:t>
                      </a:r>
                      <a:endParaRPr lang="en-US" dirty="0"/>
                    </a:p>
                  </a:txBody>
                  <a:tcPr>
                    <a:solidFill>
                      <a:schemeClr val="bg2">
                        <a:lumMod val="50000"/>
                      </a:schemeClr>
                    </a:solidFill>
                  </a:tcPr>
                </a:tc>
                <a:tc>
                  <a:txBody>
                    <a:bodyPr/>
                    <a:lstStyle/>
                    <a:p>
                      <a:r>
                        <a:rPr lang="en-US" dirty="0" smtClean="0"/>
                        <a:t>1.38</a:t>
                      </a:r>
                      <a:endParaRPr lang="en-US" dirty="0"/>
                    </a:p>
                  </a:txBody>
                  <a:tcPr>
                    <a:solidFill>
                      <a:schemeClr val="bg2">
                        <a:lumMod val="50000"/>
                      </a:schemeClr>
                    </a:solidFill>
                  </a:tcPr>
                </a:tc>
                <a:tc>
                  <a:txBody>
                    <a:bodyPr/>
                    <a:lstStyle/>
                    <a:p>
                      <a:r>
                        <a:rPr lang="en-US" dirty="0" smtClean="0"/>
                        <a:t>Less than top 2</a:t>
                      </a:r>
                      <a:endParaRPr lang="en-US" dirty="0"/>
                    </a:p>
                  </a:txBody>
                  <a:tcPr>
                    <a:solidFill>
                      <a:schemeClr val="bg2">
                        <a:lumMod val="50000"/>
                      </a:schemeClr>
                    </a:solidFill>
                  </a:tcPr>
                </a:tc>
              </a:tr>
              <a:tr h="370840">
                <a:tc>
                  <a:txBody>
                    <a:bodyPr/>
                    <a:lstStyle/>
                    <a:p>
                      <a:r>
                        <a:rPr lang="en-US" dirty="0" smtClean="0"/>
                        <a:t>Business management</a:t>
                      </a:r>
                      <a:endParaRPr lang="en-US" dirty="0"/>
                    </a:p>
                  </a:txBody>
                  <a:tcPr>
                    <a:solidFill>
                      <a:schemeClr val="bg2">
                        <a:lumMod val="50000"/>
                      </a:schemeClr>
                    </a:solidFill>
                  </a:tcPr>
                </a:tc>
                <a:tc>
                  <a:txBody>
                    <a:bodyPr/>
                    <a:lstStyle/>
                    <a:p>
                      <a:r>
                        <a:rPr lang="en-US" dirty="0" smtClean="0"/>
                        <a:t>4.77</a:t>
                      </a:r>
                      <a:endParaRPr lang="en-US" dirty="0"/>
                    </a:p>
                  </a:txBody>
                  <a:tcPr>
                    <a:solidFill>
                      <a:schemeClr val="bg2">
                        <a:lumMod val="50000"/>
                      </a:schemeClr>
                    </a:solidFill>
                  </a:tcPr>
                </a:tc>
                <a:tc>
                  <a:txBody>
                    <a:bodyPr/>
                    <a:lstStyle/>
                    <a:p>
                      <a:r>
                        <a:rPr lang="en-US" dirty="0" smtClean="0"/>
                        <a:t>2.03</a:t>
                      </a:r>
                      <a:endParaRPr lang="en-US" dirty="0"/>
                    </a:p>
                  </a:txBody>
                  <a:tcPr>
                    <a:solidFill>
                      <a:schemeClr val="bg2">
                        <a:lumMod val="50000"/>
                      </a:schemeClr>
                    </a:solidFill>
                  </a:tcPr>
                </a:tc>
                <a:tc>
                  <a:txBody>
                    <a:bodyPr/>
                    <a:lstStyle/>
                    <a:p>
                      <a:r>
                        <a:rPr lang="en-US" dirty="0" smtClean="0"/>
                        <a:t>Less than 4 of top</a:t>
                      </a:r>
                      <a:r>
                        <a:rPr lang="en-US" baseline="0" dirty="0" smtClean="0"/>
                        <a:t> 5, not sales</a:t>
                      </a:r>
                      <a:endParaRPr lang="en-US" dirty="0"/>
                    </a:p>
                  </a:txBody>
                  <a:tcPr>
                    <a:solidFill>
                      <a:schemeClr val="bg2">
                        <a:lumMod val="50000"/>
                      </a:schemeClr>
                    </a:solidFill>
                  </a:tcPr>
                </a:tc>
              </a:tr>
              <a:tr h="370840">
                <a:tc>
                  <a:txBody>
                    <a:bodyPr/>
                    <a:lstStyle/>
                    <a:p>
                      <a:r>
                        <a:rPr lang="en-US" dirty="0" smtClean="0"/>
                        <a:t>Compliance</a:t>
                      </a:r>
                      <a:endParaRPr lang="en-US" dirty="0"/>
                    </a:p>
                  </a:txBody>
                  <a:tcPr>
                    <a:solidFill>
                      <a:schemeClr val="bg2">
                        <a:lumMod val="50000"/>
                      </a:schemeClr>
                    </a:solidFill>
                  </a:tcPr>
                </a:tc>
                <a:tc>
                  <a:txBody>
                    <a:bodyPr/>
                    <a:lstStyle/>
                    <a:p>
                      <a:r>
                        <a:rPr lang="en-US" dirty="0" smtClean="0"/>
                        <a:t>4.70</a:t>
                      </a:r>
                      <a:endParaRPr lang="en-US" dirty="0"/>
                    </a:p>
                  </a:txBody>
                  <a:tcPr>
                    <a:solidFill>
                      <a:schemeClr val="bg2">
                        <a:lumMod val="50000"/>
                      </a:schemeClr>
                    </a:solidFill>
                  </a:tcPr>
                </a:tc>
                <a:tc>
                  <a:txBody>
                    <a:bodyPr/>
                    <a:lstStyle/>
                    <a:p>
                      <a:r>
                        <a:rPr lang="en-US" dirty="0" smtClean="0"/>
                        <a:t>1.37</a:t>
                      </a:r>
                      <a:endParaRPr lang="en-US" dirty="0"/>
                    </a:p>
                  </a:txBody>
                  <a:tcPr>
                    <a:solidFill>
                      <a:schemeClr val="bg2">
                        <a:lumMod val="50000"/>
                      </a:schemeClr>
                    </a:solidFill>
                  </a:tcPr>
                </a:tc>
                <a:tc>
                  <a:txBody>
                    <a:bodyPr/>
                    <a:lstStyle/>
                    <a:p>
                      <a:r>
                        <a:rPr lang="en-US" dirty="0" smtClean="0"/>
                        <a:t>Less than 4 of top</a:t>
                      </a:r>
                      <a:r>
                        <a:rPr lang="en-US" baseline="0" dirty="0" smtClean="0"/>
                        <a:t> 5, not sales</a:t>
                      </a:r>
                      <a:endParaRPr lang="en-US" dirty="0"/>
                    </a:p>
                  </a:txBody>
                  <a:tcPr>
                    <a:solidFill>
                      <a:schemeClr val="bg2">
                        <a:lumMod val="50000"/>
                      </a:schemeClr>
                    </a:solidFill>
                  </a:tcPr>
                </a:tc>
              </a:tr>
              <a:tr h="370840">
                <a:tc>
                  <a:txBody>
                    <a:bodyPr/>
                    <a:lstStyle/>
                    <a:p>
                      <a:r>
                        <a:rPr lang="en-US" dirty="0" smtClean="0"/>
                        <a:t>Ticketing/Box office</a:t>
                      </a:r>
                      <a:endParaRPr lang="en-US" dirty="0"/>
                    </a:p>
                  </a:txBody>
                  <a:tcPr>
                    <a:solidFill>
                      <a:schemeClr val="bg2">
                        <a:lumMod val="50000"/>
                      </a:schemeClr>
                    </a:solidFill>
                  </a:tcPr>
                </a:tc>
                <a:tc>
                  <a:txBody>
                    <a:bodyPr/>
                    <a:lstStyle/>
                    <a:p>
                      <a:r>
                        <a:rPr lang="en-US" dirty="0" smtClean="0"/>
                        <a:t>4.30</a:t>
                      </a:r>
                      <a:endParaRPr lang="en-US" dirty="0"/>
                    </a:p>
                  </a:txBody>
                  <a:tcPr>
                    <a:solidFill>
                      <a:schemeClr val="bg2">
                        <a:lumMod val="50000"/>
                      </a:schemeClr>
                    </a:solidFill>
                  </a:tcPr>
                </a:tc>
                <a:tc>
                  <a:txBody>
                    <a:bodyPr/>
                    <a:lstStyle/>
                    <a:p>
                      <a:r>
                        <a:rPr lang="en-US" dirty="0" smtClean="0"/>
                        <a:t>1.30</a:t>
                      </a:r>
                      <a:endParaRPr lang="en-US" dirty="0"/>
                    </a:p>
                  </a:txBody>
                  <a:tcPr>
                    <a:solidFill>
                      <a:schemeClr val="bg2">
                        <a:lumMod val="50000"/>
                      </a:schemeClr>
                    </a:solidFill>
                  </a:tcPr>
                </a:tc>
                <a:tc>
                  <a:txBody>
                    <a:bodyPr/>
                    <a:lstStyle/>
                    <a:p>
                      <a:r>
                        <a:rPr lang="en-US" dirty="0" smtClean="0"/>
                        <a:t>Less than 5 of top 6, not sales</a:t>
                      </a:r>
                      <a:endParaRPr lang="en-US" dirty="0"/>
                    </a:p>
                  </a:txBody>
                  <a:tcPr>
                    <a:solidFill>
                      <a:schemeClr val="bg2">
                        <a:lumMod val="50000"/>
                      </a:schemeClr>
                    </a:solidFill>
                  </a:tcPr>
                </a:tc>
              </a:tr>
            </a:tbl>
          </a:graphicData>
        </a:graphic>
      </p:graphicFrame>
      <p:sp>
        <p:nvSpPr>
          <p:cNvPr id="6" name="TextBox 5"/>
          <p:cNvSpPr txBox="1"/>
          <p:nvPr/>
        </p:nvSpPr>
        <p:spPr>
          <a:xfrm>
            <a:off x="8678487" y="1346662"/>
            <a:ext cx="3513513" cy="2585323"/>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Careers with Artistic profile:</a:t>
            </a:r>
          </a:p>
          <a:p>
            <a:pPr marL="742950" lvl="1" indent="-285750">
              <a:buFont typeface="Arial" panose="020B0604020202020204" pitchFamily="34" charset="0"/>
              <a:buChar char="•"/>
            </a:pPr>
            <a:r>
              <a:rPr lang="en-US" dirty="0" smtClean="0"/>
              <a:t>Marketing</a:t>
            </a:r>
          </a:p>
          <a:p>
            <a:pPr marL="742950" lvl="1" indent="-285750">
              <a:buFont typeface="Arial" panose="020B0604020202020204" pitchFamily="34" charset="0"/>
              <a:buChar char="•"/>
            </a:pPr>
            <a:r>
              <a:rPr lang="en-US" dirty="0" smtClean="0"/>
              <a:t>Sports information</a:t>
            </a:r>
          </a:p>
          <a:p>
            <a:pPr marL="742950" lvl="1" indent="-285750">
              <a:buFont typeface="Arial" panose="020B0604020202020204" pitchFamily="34" charset="0"/>
              <a:buChar char="•"/>
            </a:pPr>
            <a:r>
              <a:rPr lang="en-US" dirty="0" smtClean="0"/>
              <a:t>Video</a:t>
            </a:r>
          </a:p>
          <a:p>
            <a:pPr marL="285750" indent="-285750">
              <a:buFont typeface="Arial" panose="020B0604020202020204" pitchFamily="34" charset="0"/>
              <a:buChar char="•"/>
            </a:pPr>
            <a:r>
              <a:rPr lang="en-US" dirty="0" smtClean="0"/>
              <a:t>The least artistic OD’s are event and facility management, business management, compliance, and ticketing/box office</a:t>
            </a:r>
            <a:endParaRPr lang="en-US" dirty="0"/>
          </a:p>
        </p:txBody>
      </p:sp>
    </p:spTree>
    <p:extLst>
      <p:ext uri="{BB962C8B-B14F-4D97-AF65-F5344CB8AC3E}">
        <p14:creationId xmlns:p14="http://schemas.microsoft.com/office/powerpoint/2010/main" val="2335469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Post-hoc - Social</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487114066"/>
              </p:ext>
            </p:extLst>
          </p:nvPr>
        </p:nvGraphicFramePr>
        <p:xfrm>
          <a:off x="0" y="1295400"/>
          <a:ext cx="9499842" cy="5562600"/>
        </p:xfrm>
        <a:graphic>
          <a:graphicData uri="http://schemas.openxmlformats.org/drawingml/2006/table">
            <a:tbl>
              <a:tblPr firstRow="1" bandRow="1">
                <a:tableStyleId>{5C22544A-7EE6-4342-B048-85BDC9FD1C3A}</a:tableStyleId>
              </a:tblPr>
              <a:tblGrid>
                <a:gridCol w="3503168"/>
                <a:gridCol w="862330"/>
                <a:gridCol w="941058"/>
                <a:gridCol w="4193286"/>
              </a:tblGrid>
              <a:tr h="370840">
                <a:tc>
                  <a:txBody>
                    <a:bodyPr/>
                    <a:lstStyle/>
                    <a:p>
                      <a:r>
                        <a:rPr lang="en-US" dirty="0" smtClean="0"/>
                        <a:t>Discipline</a:t>
                      </a:r>
                      <a:endParaRPr lang="en-US" dirty="0"/>
                    </a:p>
                  </a:txBody>
                  <a:tcPr/>
                </a:tc>
                <a:tc>
                  <a:txBody>
                    <a:bodyPr/>
                    <a:lstStyle/>
                    <a:p>
                      <a:r>
                        <a:rPr lang="en-US" dirty="0" smtClean="0"/>
                        <a:t>Mean</a:t>
                      </a:r>
                      <a:endParaRPr lang="en-US" dirty="0"/>
                    </a:p>
                  </a:txBody>
                  <a:tcPr/>
                </a:tc>
                <a:tc>
                  <a:txBody>
                    <a:bodyPr/>
                    <a:lstStyle/>
                    <a:p>
                      <a:r>
                        <a:rPr lang="en-US" dirty="0" smtClean="0"/>
                        <a:t>SD</a:t>
                      </a:r>
                      <a:endParaRPr lang="en-US" dirty="0"/>
                    </a:p>
                  </a:txBody>
                  <a:tcPr/>
                </a:tc>
                <a:tc>
                  <a:txBody>
                    <a:bodyPr/>
                    <a:lstStyle/>
                    <a:p>
                      <a:r>
                        <a:rPr lang="en-US" dirty="0" smtClean="0"/>
                        <a:t>Testing</a:t>
                      </a:r>
                      <a:endParaRPr lang="en-US" dirty="0"/>
                    </a:p>
                  </a:txBody>
                  <a:tcPr/>
                </a:tc>
              </a:tr>
              <a:tr h="370840">
                <a:tc>
                  <a:txBody>
                    <a:bodyPr/>
                    <a:lstStyle/>
                    <a:p>
                      <a:r>
                        <a:rPr lang="en-US" dirty="0" smtClean="0"/>
                        <a:t>Academic advisement</a:t>
                      </a:r>
                      <a:endParaRPr lang="en-US" dirty="0"/>
                    </a:p>
                  </a:txBody>
                  <a:tcPr>
                    <a:solidFill>
                      <a:schemeClr val="bg2">
                        <a:lumMod val="90000"/>
                      </a:schemeClr>
                    </a:solidFill>
                  </a:tcPr>
                </a:tc>
                <a:tc>
                  <a:txBody>
                    <a:bodyPr/>
                    <a:lstStyle/>
                    <a:p>
                      <a:r>
                        <a:rPr lang="en-US" dirty="0" smtClean="0"/>
                        <a:t>11.58</a:t>
                      </a:r>
                      <a:endParaRPr lang="en-US" dirty="0"/>
                    </a:p>
                  </a:txBody>
                  <a:tcPr>
                    <a:solidFill>
                      <a:schemeClr val="bg2">
                        <a:lumMod val="90000"/>
                      </a:schemeClr>
                    </a:solidFill>
                  </a:tcPr>
                </a:tc>
                <a:tc>
                  <a:txBody>
                    <a:bodyPr/>
                    <a:lstStyle/>
                    <a:p>
                      <a:r>
                        <a:rPr lang="en-US" dirty="0" smtClean="0"/>
                        <a:t>1.15</a:t>
                      </a:r>
                      <a:endParaRPr lang="en-US" dirty="0"/>
                    </a:p>
                  </a:txBody>
                  <a:tcPr>
                    <a:solidFill>
                      <a:schemeClr val="bg2">
                        <a:lumMod val="90000"/>
                      </a:schemeClr>
                    </a:solidFill>
                  </a:tcPr>
                </a:tc>
                <a:tc>
                  <a:txBody>
                    <a:bodyPr/>
                    <a:lstStyle/>
                    <a:p>
                      <a:r>
                        <a:rPr lang="en-US" dirty="0" smtClean="0"/>
                        <a:t>Greater than bottom 5</a:t>
                      </a:r>
                      <a:endParaRPr lang="en-US" dirty="0"/>
                    </a:p>
                  </a:txBody>
                  <a:tcPr>
                    <a:solidFill>
                      <a:schemeClr val="bg2">
                        <a:lumMod val="90000"/>
                      </a:schemeClr>
                    </a:solidFill>
                  </a:tcPr>
                </a:tc>
              </a:tr>
              <a:tr h="370840">
                <a:tc>
                  <a:txBody>
                    <a:bodyPr/>
                    <a:lstStyle/>
                    <a:p>
                      <a:r>
                        <a:rPr lang="en-US" dirty="0" smtClean="0"/>
                        <a:t>Athletic director</a:t>
                      </a:r>
                      <a:endParaRPr lang="en-US" dirty="0"/>
                    </a:p>
                  </a:txBody>
                  <a:tcPr>
                    <a:solidFill>
                      <a:schemeClr val="bg2">
                        <a:lumMod val="90000"/>
                      </a:schemeClr>
                    </a:solidFill>
                  </a:tcPr>
                </a:tc>
                <a:tc>
                  <a:txBody>
                    <a:bodyPr/>
                    <a:lstStyle/>
                    <a:p>
                      <a:r>
                        <a:rPr lang="en-US" dirty="0" smtClean="0"/>
                        <a:t>11.41</a:t>
                      </a:r>
                      <a:endParaRPr lang="en-US" dirty="0"/>
                    </a:p>
                  </a:txBody>
                  <a:tcPr>
                    <a:solidFill>
                      <a:schemeClr val="bg2">
                        <a:lumMod val="90000"/>
                      </a:schemeClr>
                    </a:solidFill>
                  </a:tcPr>
                </a:tc>
                <a:tc>
                  <a:txBody>
                    <a:bodyPr/>
                    <a:lstStyle/>
                    <a:p>
                      <a:r>
                        <a:rPr lang="en-US" dirty="0" smtClean="0"/>
                        <a:t>1.86</a:t>
                      </a:r>
                      <a:endParaRPr lang="en-US" dirty="0"/>
                    </a:p>
                  </a:txBody>
                  <a:tcPr>
                    <a:solidFill>
                      <a:schemeClr val="bg2">
                        <a:lumMod val="90000"/>
                      </a:schemeClr>
                    </a:solidFill>
                  </a:tcPr>
                </a:tc>
                <a:tc>
                  <a:txBody>
                    <a:bodyPr/>
                    <a:lstStyle/>
                    <a:p>
                      <a:r>
                        <a:rPr lang="en-US" dirty="0" smtClean="0"/>
                        <a:t>Greater than bottom 5,</a:t>
                      </a:r>
                      <a:r>
                        <a:rPr lang="en-US" baseline="0" dirty="0" smtClean="0"/>
                        <a:t> not marketing</a:t>
                      </a:r>
                      <a:endParaRPr lang="en-US" dirty="0"/>
                    </a:p>
                  </a:txBody>
                  <a:tcPr>
                    <a:solidFill>
                      <a:schemeClr val="bg2">
                        <a:lumMod val="90000"/>
                      </a:schemeClr>
                    </a:solidFill>
                  </a:tcPr>
                </a:tc>
              </a:tr>
              <a:tr h="370840">
                <a:tc>
                  <a:txBody>
                    <a:bodyPr/>
                    <a:lstStyle/>
                    <a:p>
                      <a:r>
                        <a:rPr lang="en-US" dirty="0" smtClean="0"/>
                        <a:t>Development</a:t>
                      </a:r>
                      <a:endParaRPr lang="en-US" dirty="0"/>
                    </a:p>
                  </a:txBody>
                  <a:tcPr>
                    <a:solidFill>
                      <a:schemeClr val="bg2">
                        <a:lumMod val="90000"/>
                      </a:schemeClr>
                    </a:solidFill>
                  </a:tcPr>
                </a:tc>
                <a:tc>
                  <a:txBody>
                    <a:bodyPr/>
                    <a:lstStyle/>
                    <a:p>
                      <a:r>
                        <a:rPr lang="en-US" dirty="0" smtClean="0"/>
                        <a:t>11.35</a:t>
                      </a:r>
                      <a:endParaRPr lang="en-US" dirty="0"/>
                    </a:p>
                  </a:txBody>
                  <a:tcPr>
                    <a:solidFill>
                      <a:schemeClr val="bg2">
                        <a:lumMod val="90000"/>
                      </a:schemeClr>
                    </a:solidFill>
                  </a:tcPr>
                </a:tc>
                <a:tc>
                  <a:txBody>
                    <a:bodyPr/>
                    <a:lstStyle/>
                    <a:p>
                      <a:r>
                        <a:rPr lang="en-US" dirty="0" smtClean="0"/>
                        <a:t>1.70</a:t>
                      </a:r>
                      <a:endParaRPr lang="en-US" dirty="0"/>
                    </a:p>
                  </a:txBody>
                  <a:tcPr>
                    <a:solidFill>
                      <a:schemeClr val="bg2">
                        <a:lumMod val="90000"/>
                      </a:schemeClr>
                    </a:solidFill>
                  </a:tcPr>
                </a:tc>
                <a:tc>
                  <a:txBody>
                    <a:bodyPr/>
                    <a:lstStyle/>
                    <a:p>
                      <a:r>
                        <a:rPr lang="en-US" dirty="0" smtClean="0"/>
                        <a:t>Greater than bottom 5,</a:t>
                      </a:r>
                      <a:r>
                        <a:rPr lang="en-US" baseline="0" dirty="0" smtClean="0"/>
                        <a:t> not marketing</a:t>
                      </a:r>
                      <a:endParaRPr lang="en-US" dirty="0"/>
                    </a:p>
                  </a:txBody>
                  <a:tcPr>
                    <a:solidFill>
                      <a:schemeClr val="bg2">
                        <a:lumMod val="90000"/>
                      </a:schemeClr>
                    </a:solidFill>
                  </a:tcPr>
                </a:tc>
              </a:tr>
              <a:tr h="370840">
                <a:tc>
                  <a:txBody>
                    <a:bodyPr/>
                    <a:lstStyle/>
                    <a:p>
                      <a:r>
                        <a:rPr lang="en-US" dirty="0" smtClean="0"/>
                        <a:t>Athletic trainer</a:t>
                      </a:r>
                      <a:endParaRPr lang="en-US" dirty="0"/>
                    </a:p>
                  </a:txBody>
                  <a:tcPr>
                    <a:solidFill>
                      <a:schemeClr val="bg2">
                        <a:lumMod val="90000"/>
                      </a:schemeClr>
                    </a:solidFill>
                  </a:tcPr>
                </a:tc>
                <a:tc>
                  <a:txBody>
                    <a:bodyPr/>
                    <a:lstStyle/>
                    <a:p>
                      <a:r>
                        <a:rPr lang="en-US" dirty="0" smtClean="0"/>
                        <a:t>11.24</a:t>
                      </a:r>
                      <a:endParaRPr lang="en-US" dirty="0"/>
                    </a:p>
                  </a:txBody>
                  <a:tcPr>
                    <a:solidFill>
                      <a:schemeClr val="bg2">
                        <a:lumMod val="90000"/>
                      </a:schemeClr>
                    </a:solidFill>
                  </a:tcPr>
                </a:tc>
                <a:tc>
                  <a:txBody>
                    <a:bodyPr/>
                    <a:lstStyle/>
                    <a:p>
                      <a:r>
                        <a:rPr lang="en-US" dirty="0" smtClean="0"/>
                        <a:t>1.58</a:t>
                      </a:r>
                      <a:endParaRPr lang="en-US" dirty="0"/>
                    </a:p>
                  </a:txBody>
                  <a:tcPr>
                    <a:solidFill>
                      <a:schemeClr val="bg2">
                        <a:lumMod val="90000"/>
                      </a:schemeClr>
                    </a:solidFill>
                  </a:tcPr>
                </a:tc>
                <a:tc>
                  <a:txBody>
                    <a:bodyPr/>
                    <a:lstStyle/>
                    <a:p>
                      <a:r>
                        <a:rPr lang="en-US" dirty="0" smtClean="0"/>
                        <a:t>Greater than bottom 5,</a:t>
                      </a:r>
                      <a:r>
                        <a:rPr lang="en-US" baseline="0" dirty="0" smtClean="0"/>
                        <a:t> not marketing</a:t>
                      </a:r>
                      <a:endParaRPr lang="en-US" dirty="0"/>
                    </a:p>
                  </a:txBody>
                  <a:tcPr>
                    <a:solidFill>
                      <a:schemeClr val="bg2">
                        <a:lumMod val="90000"/>
                      </a:schemeClr>
                    </a:solidFill>
                  </a:tcPr>
                </a:tc>
              </a:tr>
              <a:tr h="370840">
                <a:tc>
                  <a:txBody>
                    <a:bodyPr/>
                    <a:lstStyle/>
                    <a:p>
                      <a:r>
                        <a:rPr lang="en-US" dirty="0" smtClean="0"/>
                        <a:t>Ticketing/box office</a:t>
                      </a:r>
                      <a:endParaRPr lang="en-US" dirty="0"/>
                    </a:p>
                  </a:txBody>
                  <a:tcPr/>
                </a:tc>
                <a:tc>
                  <a:txBody>
                    <a:bodyPr/>
                    <a:lstStyle/>
                    <a:p>
                      <a:r>
                        <a:rPr lang="en-US" dirty="0" smtClean="0"/>
                        <a:t>10.48</a:t>
                      </a:r>
                      <a:endParaRPr lang="en-US" dirty="0"/>
                    </a:p>
                  </a:txBody>
                  <a:tcPr/>
                </a:tc>
                <a:tc>
                  <a:txBody>
                    <a:bodyPr/>
                    <a:lstStyle/>
                    <a:p>
                      <a:r>
                        <a:rPr lang="en-US" dirty="0" smtClean="0"/>
                        <a:t>1.47</a:t>
                      </a:r>
                      <a:endParaRPr lang="en-US" dirty="0"/>
                    </a:p>
                  </a:txBody>
                  <a:tcPr/>
                </a:tc>
                <a:tc>
                  <a:txBody>
                    <a:bodyPr/>
                    <a:lstStyle/>
                    <a:p>
                      <a:endParaRPr lang="en-US" dirty="0"/>
                    </a:p>
                  </a:txBody>
                  <a:tcPr/>
                </a:tc>
              </a:tr>
              <a:tr h="370840">
                <a:tc>
                  <a:txBody>
                    <a:bodyPr/>
                    <a:lstStyle/>
                    <a:p>
                      <a:r>
                        <a:rPr lang="en-US" dirty="0" smtClean="0"/>
                        <a:t>Team operations</a:t>
                      </a:r>
                      <a:endParaRPr lang="en-US" dirty="0"/>
                    </a:p>
                  </a:txBody>
                  <a:tcPr/>
                </a:tc>
                <a:tc>
                  <a:txBody>
                    <a:bodyPr/>
                    <a:lstStyle/>
                    <a:p>
                      <a:r>
                        <a:rPr lang="en-US" dirty="0" smtClean="0"/>
                        <a:t>10.06</a:t>
                      </a:r>
                      <a:endParaRPr lang="en-US" dirty="0"/>
                    </a:p>
                  </a:txBody>
                  <a:tcPr/>
                </a:tc>
                <a:tc>
                  <a:txBody>
                    <a:bodyPr/>
                    <a:lstStyle/>
                    <a:p>
                      <a:r>
                        <a:rPr lang="en-US" dirty="0" smtClean="0"/>
                        <a:t>2.90</a:t>
                      </a:r>
                      <a:endParaRPr lang="en-US" dirty="0"/>
                    </a:p>
                  </a:txBody>
                  <a:tcPr/>
                </a:tc>
                <a:tc>
                  <a:txBody>
                    <a:bodyPr/>
                    <a:lstStyle/>
                    <a:p>
                      <a:endParaRPr lang="en-US"/>
                    </a:p>
                  </a:txBody>
                  <a:tcPr/>
                </a:tc>
              </a:tr>
              <a:tr h="370840">
                <a:tc>
                  <a:txBody>
                    <a:bodyPr/>
                    <a:lstStyle/>
                    <a:p>
                      <a:r>
                        <a:rPr lang="en-US" dirty="0" smtClean="0"/>
                        <a:t>Event and facility management</a:t>
                      </a:r>
                      <a:endParaRPr lang="en-US" dirty="0"/>
                    </a:p>
                  </a:txBody>
                  <a:tcPr/>
                </a:tc>
                <a:tc>
                  <a:txBody>
                    <a:bodyPr/>
                    <a:lstStyle/>
                    <a:p>
                      <a:r>
                        <a:rPr lang="en-US" dirty="0" smtClean="0"/>
                        <a:t>9.98</a:t>
                      </a:r>
                      <a:endParaRPr lang="en-US" dirty="0"/>
                    </a:p>
                  </a:txBody>
                  <a:tcPr/>
                </a:tc>
                <a:tc>
                  <a:txBody>
                    <a:bodyPr/>
                    <a:lstStyle/>
                    <a:p>
                      <a:r>
                        <a:rPr lang="en-US" dirty="0" smtClean="0"/>
                        <a:t>2.82</a:t>
                      </a:r>
                      <a:endParaRPr lang="en-US" dirty="0"/>
                    </a:p>
                  </a:txBody>
                  <a:tcPr/>
                </a:tc>
                <a:tc>
                  <a:txBody>
                    <a:bodyPr/>
                    <a:lstStyle/>
                    <a:p>
                      <a:endParaRPr lang="en-US"/>
                    </a:p>
                  </a:txBody>
                  <a:tcPr/>
                </a:tc>
              </a:tr>
              <a:tr h="370840">
                <a:tc>
                  <a:txBody>
                    <a:bodyPr/>
                    <a:lstStyle/>
                    <a:p>
                      <a:r>
                        <a:rPr lang="en-US" dirty="0" smtClean="0"/>
                        <a:t>Equipment manager</a:t>
                      </a:r>
                      <a:endParaRPr lang="en-US" dirty="0"/>
                    </a:p>
                  </a:txBody>
                  <a:tcPr/>
                </a:tc>
                <a:tc>
                  <a:txBody>
                    <a:bodyPr/>
                    <a:lstStyle/>
                    <a:p>
                      <a:r>
                        <a:rPr lang="en-US" dirty="0" smtClean="0"/>
                        <a:t>9.86</a:t>
                      </a:r>
                      <a:endParaRPr lang="en-US" dirty="0"/>
                    </a:p>
                  </a:txBody>
                  <a:tcPr/>
                </a:tc>
                <a:tc>
                  <a:txBody>
                    <a:bodyPr/>
                    <a:lstStyle/>
                    <a:p>
                      <a:r>
                        <a:rPr lang="en-US" dirty="0" smtClean="0"/>
                        <a:t>1.98</a:t>
                      </a:r>
                      <a:endParaRPr lang="en-US" dirty="0"/>
                    </a:p>
                  </a:txBody>
                  <a:tcPr/>
                </a:tc>
                <a:tc>
                  <a:txBody>
                    <a:bodyPr/>
                    <a:lstStyle/>
                    <a:p>
                      <a:endParaRPr lang="en-US"/>
                    </a:p>
                  </a:txBody>
                  <a:tcPr/>
                </a:tc>
              </a:tr>
              <a:tr h="370840">
                <a:tc>
                  <a:txBody>
                    <a:bodyPr/>
                    <a:lstStyle/>
                    <a:p>
                      <a:r>
                        <a:rPr lang="en-US" dirty="0" smtClean="0"/>
                        <a:t>Sales</a:t>
                      </a:r>
                      <a:endParaRPr lang="en-US" dirty="0"/>
                    </a:p>
                  </a:txBody>
                  <a:tcPr/>
                </a:tc>
                <a:tc>
                  <a:txBody>
                    <a:bodyPr/>
                    <a:lstStyle/>
                    <a:p>
                      <a:r>
                        <a:rPr lang="en-US" dirty="0" smtClean="0"/>
                        <a:t>9.71</a:t>
                      </a:r>
                      <a:endParaRPr lang="en-US" dirty="0"/>
                    </a:p>
                  </a:txBody>
                  <a:tcPr/>
                </a:tc>
                <a:tc>
                  <a:txBody>
                    <a:bodyPr/>
                    <a:lstStyle/>
                    <a:p>
                      <a:r>
                        <a:rPr lang="en-US" dirty="0" smtClean="0"/>
                        <a:t>2.71</a:t>
                      </a:r>
                      <a:endParaRPr lang="en-US" dirty="0"/>
                    </a:p>
                  </a:txBody>
                  <a:tcPr/>
                </a:tc>
                <a:tc>
                  <a:txBody>
                    <a:bodyPr/>
                    <a:lstStyle/>
                    <a:p>
                      <a:endParaRPr lang="en-US"/>
                    </a:p>
                  </a:txBody>
                  <a:tcPr/>
                </a:tc>
              </a:tr>
              <a:tr h="370840">
                <a:tc>
                  <a:txBody>
                    <a:bodyPr/>
                    <a:lstStyle/>
                    <a:p>
                      <a:r>
                        <a:rPr lang="en-US" dirty="0" smtClean="0"/>
                        <a:t>Sports information</a:t>
                      </a:r>
                      <a:endParaRPr lang="en-US" dirty="0"/>
                    </a:p>
                  </a:txBody>
                  <a:tcPr>
                    <a:solidFill>
                      <a:schemeClr val="bg2">
                        <a:lumMod val="50000"/>
                      </a:schemeClr>
                    </a:solidFill>
                  </a:tcPr>
                </a:tc>
                <a:tc>
                  <a:txBody>
                    <a:bodyPr/>
                    <a:lstStyle/>
                    <a:p>
                      <a:r>
                        <a:rPr lang="en-US" dirty="0" smtClean="0"/>
                        <a:t>9.65</a:t>
                      </a:r>
                      <a:endParaRPr lang="en-US" dirty="0"/>
                    </a:p>
                  </a:txBody>
                  <a:tcPr>
                    <a:solidFill>
                      <a:schemeClr val="bg2">
                        <a:lumMod val="50000"/>
                      </a:schemeClr>
                    </a:solidFill>
                  </a:tcPr>
                </a:tc>
                <a:tc>
                  <a:txBody>
                    <a:bodyPr/>
                    <a:lstStyle/>
                    <a:p>
                      <a:r>
                        <a:rPr lang="en-US" dirty="0" smtClean="0"/>
                        <a:t>2.37</a:t>
                      </a:r>
                      <a:endParaRPr lang="en-US" dirty="0"/>
                    </a:p>
                  </a:txBody>
                  <a:tcPr>
                    <a:solidFill>
                      <a:schemeClr val="bg2">
                        <a:lumMod val="50000"/>
                      </a:schemeClr>
                    </a:solidFill>
                  </a:tcPr>
                </a:tc>
                <a:tc>
                  <a:txBody>
                    <a:bodyPr/>
                    <a:lstStyle/>
                    <a:p>
                      <a:r>
                        <a:rPr lang="en-US" dirty="0" smtClean="0"/>
                        <a:t>Less than top 4</a:t>
                      </a:r>
                      <a:endParaRPr lang="en-US" dirty="0"/>
                    </a:p>
                  </a:txBody>
                  <a:tcPr>
                    <a:solidFill>
                      <a:schemeClr val="bg2">
                        <a:lumMod val="50000"/>
                      </a:schemeClr>
                    </a:solidFill>
                  </a:tcPr>
                </a:tc>
              </a:tr>
              <a:tr h="370840">
                <a:tc>
                  <a:txBody>
                    <a:bodyPr/>
                    <a:lstStyle/>
                    <a:p>
                      <a:r>
                        <a:rPr lang="en-US" dirty="0" smtClean="0"/>
                        <a:t>Compliance</a:t>
                      </a:r>
                      <a:endParaRPr lang="en-US" dirty="0"/>
                    </a:p>
                  </a:txBody>
                  <a:tcPr>
                    <a:solidFill>
                      <a:schemeClr val="bg2">
                        <a:lumMod val="50000"/>
                      </a:schemeClr>
                    </a:solidFill>
                  </a:tcPr>
                </a:tc>
                <a:tc>
                  <a:txBody>
                    <a:bodyPr/>
                    <a:lstStyle/>
                    <a:p>
                      <a:r>
                        <a:rPr lang="en-US" dirty="0" smtClean="0"/>
                        <a:t>9.62</a:t>
                      </a:r>
                      <a:endParaRPr lang="en-US" dirty="0"/>
                    </a:p>
                  </a:txBody>
                  <a:tcPr>
                    <a:solidFill>
                      <a:schemeClr val="bg2">
                        <a:lumMod val="50000"/>
                      </a:schemeClr>
                    </a:solidFill>
                  </a:tcPr>
                </a:tc>
                <a:tc>
                  <a:txBody>
                    <a:bodyPr/>
                    <a:lstStyle/>
                    <a:p>
                      <a:r>
                        <a:rPr lang="en-US" dirty="0" smtClean="0"/>
                        <a:t>2.35</a:t>
                      </a:r>
                      <a:endParaRPr lang="en-US" dirty="0"/>
                    </a:p>
                  </a:txBody>
                  <a:tcPr>
                    <a:solidFill>
                      <a:schemeClr val="bg2">
                        <a:lumMod val="50000"/>
                      </a:schemeClr>
                    </a:solidFill>
                  </a:tcPr>
                </a:tc>
                <a:tc>
                  <a:txBody>
                    <a:bodyPr/>
                    <a:lstStyle/>
                    <a:p>
                      <a:r>
                        <a:rPr lang="en-US" dirty="0" smtClean="0"/>
                        <a:t>Less than top 4</a:t>
                      </a:r>
                      <a:endParaRPr lang="en-US" dirty="0"/>
                    </a:p>
                  </a:txBody>
                  <a:tcPr>
                    <a:solidFill>
                      <a:schemeClr val="bg2">
                        <a:lumMod val="50000"/>
                      </a:schemeClr>
                    </a:solidFill>
                  </a:tcPr>
                </a:tc>
              </a:tr>
              <a:tr h="370840">
                <a:tc>
                  <a:txBody>
                    <a:bodyPr/>
                    <a:lstStyle/>
                    <a:p>
                      <a:r>
                        <a:rPr lang="en-US" dirty="0" smtClean="0"/>
                        <a:t>Marketing</a:t>
                      </a:r>
                      <a:endParaRPr lang="en-US" dirty="0"/>
                    </a:p>
                  </a:txBody>
                  <a:tcPr>
                    <a:solidFill>
                      <a:schemeClr val="bg2">
                        <a:lumMod val="50000"/>
                      </a:schemeClr>
                    </a:solidFill>
                  </a:tcPr>
                </a:tc>
                <a:tc>
                  <a:txBody>
                    <a:bodyPr/>
                    <a:lstStyle/>
                    <a:p>
                      <a:r>
                        <a:rPr lang="en-US" dirty="0" smtClean="0"/>
                        <a:t>9.58</a:t>
                      </a:r>
                      <a:endParaRPr lang="en-US" dirty="0"/>
                    </a:p>
                  </a:txBody>
                  <a:tcPr>
                    <a:solidFill>
                      <a:schemeClr val="bg2">
                        <a:lumMod val="50000"/>
                      </a:schemeClr>
                    </a:solidFill>
                  </a:tcPr>
                </a:tc>
                <a:tc>
                  <a:txBody>
                    <a:bodyPr/>
                    <a:lstStyle/>
                    <a:p>
                      <a:r>
                        <a:rPr lang="en-US" dirty="0" smtClean="0"/>
                        <a:t>2.84</a:t>
                      </a:r>
                      <a:endParaRPr lang="en-US" dirty="0"/>
                    </a:p>
                  </a:txBody>
                  <a:tcPr>
                    <a:solidFill>
                      <a:schemeClr val="bg2">
                        <a:lumMod val="50000"/>
                      </a:schemeClr>
                    </a:solidFill>
                  </a:tcPr>
                </a:tc>
                <a:tc>
                  <a:txBody>
                    <a:bodyPr/>
                    <a:lstStyle/>
                    <a:p>
                      <a:r>
                        <a:rPr lang="en-US" dirty="0" smtClean="0"/>
                        <a:t>Less than academic</a:t>
                      </a:r>
                      <a:r>
                        <a:rPr lang="en-US" baseline="0" dirty="0" smtClean="0"/>
                        <a:t> advisement</a:t>
                      </a:r>
                      <a:endParaRPr lang="en-US" dirty="0"/>
                    </a:p>
                  </a:txBody>
                  <a:tcPr>
                    <a:solidFill>
                      <a:schemeClr val="bg2">
                        <a:lumMod val="50000"/>
                      </a:schemeClr>
                    </a:solidFill>
                  </a:tcPr>
                </a:tc>
              </a:tr>
              <a:tr h="370840">
                <a:tc>
                  <a:txBody>
                    <a:bodyPr/>
                    <a:lstStyle/>
                    <a:p>
                      <a:r>
                        <a:rPr lang="en-US" dirty="0" smtClean="0"/>
                        <a:t>Business management</a:t>
                      </a:r>
                      <a:r>
                        <a:rPr lang="en-US" baseline="0" dirty="0" smtClean="0"/>
                        <a:t> </a:t>
                      </a:r>
                      <a:endParaRPr lang="en-US" dirty="0"/>
                    </a:p>
                  </a:txBody>
                  <a:tcPr>
                    <a:solidFill>
                      <a:schemeClr val="bg2">
                        <a:lumMod val="50000"/>
                      </a:schemeClr>
                    </a:solidFill>
                  </a:tcPr>
                </a:tc>
                <a:tc>
                  <a:txBody>
                    <a:bodyPr/>
                    <a:lstStyle/>
                    <a:p>
                      <a:r>
                        <a:rPr lang="en-US" dirty="0" smtClean="0"/>
                        <a:t>8.30</a:t>
                      </a:r>
                      <a:endParaRPr lang="en-US" dirty="0"/>
                    </a:p>
                  </a:txBody>
                  <a:tcPr>
                    <a:solidFill>
                      <a:schemeClr val="bg2">
                        <a:lumMod val="50000"/>
                      </a:schemeClr>
                    </a:solidFill>
                  </a:tcPr>
                </a:tc>
                <a:tc>
                  <a:txBody>
                    <a:bodyPr/>
                    <a:lstStyle/>
                    <a:p>
                      <a:r>
                        <a:rPr lang="en-US" dirty="0" smtClean="0"/>
                        <a:t>3.59</a:t>
                      </a:r>
                      <a:endParaRPr lang="en-US" dirty="0"/>
                    </a:p>
                  </a:txBody>
                  <a:tcPr>
                    <a:solidFill>
                      <a:schemeClr val="bg2">
                        <a:lumMod val="50000"/>
                      </a:schemeClr>
                    </a:solidFill>
                  </a:tcPr>
                </a:tc>
                <a:tc>
                  <a:txBody>
                    <a:bodyPr/>
                    <a:lstStyle/>
                    <a:p>
                      <a:r>
                        <a:rPr lang="en-US" dirty="0" smtClean="0"/>
                        <a:t>Less than top 4</a:t>
                      </a:r>
                      <a:endParaRPr lang="en-US" dirty="0"/>
                    </a:p>
                  </a:txBody>
                  <a:tcPr>
                    <a:solidFill>
                      <a:schemeClr val="bg2">
                        <a:lumMod val="50000"/>
                      </a:schemeClr>
                    </a:solidFill>
                  </a:tcPr>
                </a:tc>
              </a:tr>
              <a:tr h="370840">
                <a:tc>
                  <a:txBody>
                    <a:bodyPr/>
                    <a:lstStyle/>
                    <a:p>
                      <a:r>
                        <a:rPr lang="en-US" dirty="0" smtClean="0"/>
                        <a:t>Video</a:t>
                      </a:r>
                      <a:endParaRPr lang="en-US" dirty="0"/>
                    </a:p>
                  </a:txBody>
                  <a:tcPr>
                    <a:solidFill>
                      <a:schemeClr val="bg2">
                        <a:lumMod val="50000"/>
                      </a:schemeClr>
                    </a:solidFill>
                  </a:tcPr>
                </a:tc>
                <a:tc>
                  <a:txBody>
                    <a:bodyPr/>
                    <a:lstStyle/>
                    <a:p>
                      <a:r>
                        <a:rPr lang="en-US" dirty="0" smtClean="0"/>
                        <a:t>8.13</a:t>
                      </a:r>
                      <a:endParaRPr lang="en-US" dirty="0"/>
                    </a:p>
                  </a:txBody>
                  <a:tcPr>
                    <a:solidFill>
                      <a:schemeClr val="bg2">
                        <a:lumMod val="50000"/>
                      </a:schemeClr>
                    </a:solidFill>
                  </a:tcPr>
                </a:tc>
                <a:tc>
                  <a:txBody>
                    <a:bodyPr/>
                    <a:lstStyle/>
                    <a:p>
                      <a:r>
                        <a:rPr lang="en-US" dirty="0" smtClean="0"/>
                        <a:t>3.11</a:t>
                      </a:r>
                      <a:endParaRPr lang="en-US" dirty="0"/>
                    </a:p>
                  </a:txBody>
                  <a:tcPr>
                    <a:solidFill>
                      <a:schemeClr val="bg2">
                        <a:lumMod val="50000"/>
                      </a:schemeClr>
                    </a:solidFill>
                  </a:tcPr>
                </a:tc>
                <a:tc>
                  <a:txBody>
                    <a:bodyPr/>
                    <a:lstStyle/>
                    <a:p>
                      <a:r>
                        <a:rPr lang="en-US" dirty="0" smtClean="0"/>
                        <a:t>Less than top 4</a:t>
                      </a:r>
                      <a:endParaRPr lang="en-US" dirty="0"/>
                    </a:p>
                  </a:txBody>
                  <a:tcPr>
                    <a:solidFill>
                      <a:schemeClr val="bg2">
                        <a:lumMod val="50000"/>
                      </a:schemeClr>
                    </a:solidFill>
                  </a:tcPr>
                </a:tc>
              </a:tr>
            </a:tbl>
          </a:graphicData>
        </a:graphic>
      </p:graphicFrame>
      <p:sp>
        <p:nvSpPr>
          <p:cNvPr id="6" name="TextBox 5"/>
          <p:cNvSpPr txBox="1"/>
          <p:nvPr/>
        </p:nvSpPr>
        <p:spPr>
          <a:xfrm>
            <a:off x="9576262" y="1346662"/>
            <a:ext cx="2615738" cy="369331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The most social OD’s are academic advisement, athletic director, development, and athletic trainer</a:t>
            </a:r>
          </a:p>
          <a:p>
            <a:pPr marL="285750" indent="-285750">
              <a:buFont typeface="Arial" panose="020B0604020202020204" pitchFamily="34" charset="0"/>
              <a:buChar char="•"/>
            </a:pPr>
            <a:r>
              <a:rPr lang="en-US" dirty="0" smtClean="0"/>
              <a:t>The least social OD’s are sports information, compliance, marketing, business management, and video</a:t>
            </a:r>
            <a:endParaRPr lang="en-US" dirty="0"/>
          </a:p>
        </p:txBody>
      </p:sp>
    </p:spTree>
    <p:extLst>
      <p:ext uri="{BB962C8B-B14F-4D97-AF65-F5344CB8AC3E}">
        <p14:creationId xmlns:p14="http://schemas.microsoft.com/office/powerpoint/2010/main" val="2705122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Post-hoc - Enterprising</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756740631"/>
              </p:ext>
            </p:extLst>
          </p:nvPr>
        </p:nvGraphicFramePr>
        <p:xfrm>
          <a:off x="0" y="1295400"/>
          <a:ext cx="9383014" cy="5562600"/>
        </p:xfrm>
        <a:graphic>
          <a:graphicData uri="http://schemas.openxmlformats.org/drawingml/2006/table">
            <a:tbl>
              <a:tblPr firstRow="1" bandRow="1">
                <a:tableStyleId>{5C22544A-7EE6-4342-B048-85BDC9FD1C3A}</a:tableStyleId>
              </a:tblPr>
              <a:tblGrid>
                <a:gridCol w="3503168"/>
                <a:gridCol w="878205"/>
                <a:gridCol w="744855"/>
                <a:gridCol w="4256786"/>
              </a:tblGrid>
              <a:tr h="370840">
                <a:tc>
                  <a:txBody>
                    <a:bodyPr/>
                    <a:lstStyle/>
                    <a:p>
                      <a:r>
                        <a:rPr lang="en-US" dirty="0" smtClean="0"/>
                        <a:t>Discipline</a:t>
                      </a:r>
                      <a:endParaRPr lang="en-US" dirty="0"/>
                    </a:p>
                  </a:txBody>
                  <a:tcPr/>
                </a:tc>
                <a:tc>
                  <a:txBody>
                    <a:bodyPr/>
                    <a:lstStyle/>
                    <a:p>
                      <a:r>
                        <a:rPr lang="en-US" dirty="0" smtClean="0"/>
                        <a:t>Mean</a:t>
                      </a:r>
                      <a:endParaRPr lang="en-US" dirty="0"/>
                    </a:p>
                  </a:txBody>
                  <a:tcPr/>
                </a:tc>
                <a:tc>
                  <a:txBody>
                    <a:bodyPr/>
                    <a:lstStyle/>
                    <a:p>
                      <a:r>
                        <a:rPr lang="en-US" dirty="0" smtClean="0"/>
                        <a:t>SD</a:t>
                      </a:r>
                      <a:endParaRPr lang="en-US" dirty="0"/>
                    </a:p>
                  </a:txBody>
                  <a:tcPr/>
                </a:tc>
                <a:tc>
                  <a:txBody>
                    <a:bodyPr/>
                    <a:lstStyle/>
                    <a:p>
                      <a:r>
                        <a:rPr lang="en-US" dirty="0" smtClean="0"/>
                        <a:t>Testing</a:t>
                      </a:r>
                      <a:endParaRPr lang="en-US" dirty="0"/>
                    </a:p>
                  </a:txBody>
                  <a:tcPr/>
                </a:tc>
              </a:tr>
              <a:tr h="370840">
                <a:tc>
                  <a:txBody>
                    <a:bodyPr/>
                    <a:lstStyle/>
                    <a:p>
                      <a:r>
                        <a:rPr lang="en-US" dirty="0" smtClean="0"/>
                        <a:t>Sales</a:t>
                      </a:r>
                      <a:endParaRPr lang="en-US" dirty="0"/>
                    </a:p>
                  </a:txBody>
                  <a:tcPr>
                    <a:solidFill>
                      <a:schemeClr val="bg2">
                        <a:lumMod val="90000"/>
                      </a:schemeClr>
                    </a:solidFill>
                  </a:tcPr>
                </a:tc>
                <a:tc>
                  <a:txBody>
                    <a:bodyPr/>
                    <a:lstStyle/>
                    <a:p>
                      <a:r>
                        <a:rPr lang="en-US" dirty="0" smtClean="0"/>
                        <a:t>11.24</a:t>
                      </a:r>
                      <a:endParaRPr lang="en-US" dirty="0"/>
                    </a:p>
                  </a:txBody>
                  <a:tcPr>
                    <a:solidFill>
                      <a:schemeClr val="bg2">
                        <a:lumMod val="90000"/>
                      </a:schemeClr>
                    </a:solidFill>
                  </a:tcPr>
                </a:tc>
                <a:tc>
                  <a:txBody>
                    <a:bodyPr/>
                    <a:lstStyle/>
                    <a:p>
                      <a:r>
                        <a:rPr lang="en-US" dirty="0" smtClean="0"/>
                        <a:t>1.52</a:t>
                      </a:r>
                      <a:endParaRPr lang="en-US" dirty="0"/>
                    </a:p>
                  </a:txBody>
                  <a:tcPr>
                    <a:solidFill>
                      <a:schemeClr val="bg2">
                        <a:lumMod val="90000"/>
                      </a:schemeClr>
                    </a:solidFill>
                  </a:tcPr>
                </a:tc>
                <a:tc>
                  <a:txBody>
                    <a:bodyPr/>
                    <a:lstStyle/>
                    <a:p>
                      <a:r>
                        <a:rPr lang="en-US" dirty="0" smtClean="0"/>
                        <a:t>Greater than bottom 7</a:t>
                      </a:r>
                      <a:endParaRPr lang="en-US" dirty="0"/>
                    </a:p>
                  </a:txBody>
                  <a:tcPr>
                    <a:solidFill>
                      <a:schemeClr val="bg2">
                        <a:lumMod val="90000"/>
                      </a:schemeClr>
                    </a:solidFill>
                  </a:tcPr>
                </a:tc>
              </a:tr>
              <a:tr h="370840">
                <a:tc>
                  <a:txBody>
                    <a:bodyPr/>
                    <a:lstStyle/>
                    <a:p>
                      <a:r>
                        <a:rPr lang="en-US" dirty="0" smtClean="0"/>
                        <a:t>Development</a:t>
                      </a:r>
                      <a:endParaRPr lang="en-US" dirty="0"/>
                    </a:p>
                  </a:txBody>
                  <a:tcPr>
                    <a:solidFill>
                      <a:schemeClr val="bg2">
                        <a:lumMod val="90000"/>
                      </a:schemeClr>
                    </a:solidFill>
                  </a:tcPr>
                </a:tc>
                <a:tc>
                  <a:txBody>
                    <a:bodyPr/>
                    <a:lstStyle/>
                    <a:p>
                      <a:r>
                        <a:rPr lang="en-US" dirty="0" smtClean="0"/>
                        <a:t>10.88</a:t>
                      </a:r>
                      <a:endParaRPr lang="en-US" dirty="0"/>
                    </a:p>
                  </a:txBody>
                  <a:tcPr>
                    <a:solidFill>
                      <a:schemeClr val="bg2">
                        <a:lumMod val="90000"/>
                      </a:schemeClr>
                    </a:solidFill>
                  </a:tcPr>
                </a:tc>
                <a:tc>
                  <a:txBody>
                    <a:bodyPr/>
                    <a:lstStyle/>
                    <a:p>
                      <a:r>
                        <a:rPr lang="en-US" dirty="0" smtClean="0"/>
                        <a:t>2.22</a:t>
                      </a:r>
                      <a:endParaRPr lang="en-US" dirty="0"/>
                    </a:p>
                  </a:txBody>
                  <a:tcPr>
                    <a:solidFill>
                      <a:schemeClr val="bg2">
                        <a:lumMod val="90000"/>
                      </a:schemeClr>
                    </a:solidFill>
                  </a:tcPr>
                </a:tc>
                <a:tc>
                  <a:txBody>
                    <a:bodyPr/>
                    <a:lstStyle/>
                    <a:p>
                      <a:r>
                        <a:rPr lang="en-US" dirty="0" smtClean="0"/>
                        <a:t>Greater than bottom 7</a:t>
                      </a:r>
                      <a:endParaRPr lang="en-US" dirty="0"/>
                    </a:p>
                  </a:txBody>
                  <a:tcPr>
                    <a:solidFill>
                      <a:schemeClr val="bg2">
                        <a:lumMod val="90000"/>
                      </a:schemeClr>
                    </a:solidFill>
                  </a:tcPr>
                </a:tc>
              </a:tr>
              <a:tr h="370840">
                <a:tc>
                  <a:txBody>
                    <a:bodyPr/>
                    <a:lstStyle/>
                    <a:p>
                      <a:r>
                        <a:rPr lang="en-US" dirty="0" smtClean="0"/>
                        <a:t>Athletic director</a:t>
                      </a:r>
                      <a:endParaRPr lang="en-US" dirty="0"/>
                    </a:p>
                  </a:txBody>
                  <a:tcPr>
                    <a:solidFill>
                      <a:schemeClr val="bg2">
                        <a:lumMod val="90000"/>
                      </a:schemeClr>
                    </a:solidFill>
                  </a:tcPr>
                </a:tc>
                <a:tc>
                  <a:txBody>
                    <a:bodyPr/>
                    <a:lstStyle/>
                    <a:p>
                      <a:r>
                        <a:rPr lang="en-US" dirty="0" smtClean="0"/>
                        <a:t>10.86</a:t>
                      </a:r>
                      <a:endParaRPr lang="en-US" dirty="0"/>
                    </a:p>
                  </a:txBody>
                  <a:tcPr>
                    <a:solidFill>
                      <a:schemeClr val="bg2">
                        <a:lumMod val="90000"/>
                      </a:schemeClr>
                    </a:solidFill>
                  </a:tcPr>
                </a:tc>
                <a:tc>
                  <a:txBody>
                    <a:bodyPr/>
                    <a:lstStyle/>
                    <a:p>
                      <a:r>
                        <a:rPr lang="en-US" dirty="0" smtClean="0"/>
                        <a:t>2.00</a:t>
                      </a:r>
                      <a:endParaRPr lang="en-US" dirty="0"/>
                    </a:p>
                  </a:txBody>
                  <a:tcPr>
                    <a:solidFill>
                      <a:schemeClr val="bg2">
                        <a:lumMod val="90000"/>
                      </a:schemeClr>
                    </a:solidFill>
                  </a:tcPr>
                </a:tc>
                <a:tc>
                  <a:txBody>
                    <a:bodyPr/>
                    <a:lstStyle/>
                    <a:p>
                      <a:r>
                        <a:rPr lang="en-US" dirty="0" smtClean="0"/>
                        <a:t>Greater than bottom 7</a:t>
                      </a:r>
                      <a:endParaRPr lang="en-US" dirty="0"/>
                    </a:p>
                  </a:txBody>
                  <a:tcPr>
                    <a:solidFill>
                      <a:schemeClr val="bg2">
                        <a:lumMod val="90000"/>
                      </a:schemeClr>
                    </a:solidFill>
                  </a:tcPr>
                </a:tc>
              </a:tr>
              <a:tr h="370840">
                <a:tc>
                  <a:txBody>
                    <a:bodyPr/>
                    <a:lstStyle/>
                    <a:p>
                      <a:r>
                        <a:rPr lang="en-US" dirty="0" smtClean="0"/>
                        <a:t>Marketing</a:t>
                      </a:r>
                      <a:endParaRPr lang="en-US" dirty="0"/>
                    </a:p>
                  </a:txBody>
                  <a:tcPr>
                    <a:solidFill>
                      <a:schemeClr val="bg2">
                        <a:lumMod val="90000"/>
                      </a:schemeClr>
                    </a:solidFill>
                  </a:tcPr>
                </a:tc>
                <a:tc>
                  <a:txBody>
                    <a:bodyPr/>
                    <a:lstStyle/>
                    <a:p>
                      <a:r>
                        <a:rPr lang="en-US" dirty="0" smtClean="0"/>
                        <a:t>10.43</a:t>
                      </a:r>
                      <a:endParaRPr lang="en-US" dirty="0"/>
                    </a:p>
                  </a:txBody>
                  <a:tcPr>
                    <a:solidFill>
                      <a:schemeClr val="bg2">
                        <a:lumMod val="90000"/>
                      </a:schemeClr>
                    </a:solidFill>
                  </a:tcPr>
                </a:tc>
                <a:tc>
                  <a:txBody>
                    <a:bodyPr/>
                    <a:lstStyle/>
                    <a:p>
                      <a:r>
                        <a:rPr lang="en-US" dirty="0" smtClean="0"/>
                        <a:t>2.27</a:t>
                      </a:r>
                      <a:endParaRPr lang="en-US" dirty="0"/>
                    </a:p>
                  </a:txBody>
                  <a:tcPr>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Greater</a:t>
                      </a:r>
                      <a:r>
                        <a:rPr lang="en-US" baseline="0" dirty="0" smtClean="0"/>
                        <a:t> than bottom 6, not equipment</a:t>
                      </a:r>
                      <a:endParaRPr lang="en-US" dirty="0" smtClean="0"/>
                    </a:p>
                  </a:txBody>
                  <a:tcPr>
                    <a:solidFill>
                      <a:schemeClr val="bg2">
                        <a:lumMod val="90000"/>
                      </a:schemeClr>
                    </a:solidFill>
                  </a:tcPr>
                </a:tc>
              </a:tr>
              <a:tr h="370840">
                <a:tc>
                  <a:txBody>
                    <a:bodyPr/>
                    <a:lstStyle/>
                    <a:p>
                      <a:r>
                        <a:rPr lang="en-US" dirty="0" smtClean="0"/>
                        <a:t>Ticket/Box office</a:t>
                      </a:r>
                      <a:endParaRPr lang="en-US" dirty="0"/>
                    </a:p>
                  </a:txBody>
                  <a:tcPr>
                    <a:solidFill>
                      <a:schemeClr val="bg2">
                        <a:lumMod val="90000"/>
                      </a:schemeClr>
                    </a:solidFill>
                  </a:tcPr>
                </a:tc>
                <a:tc>
                  <a:txBody>
                    <a:bodyPr/>
                    <a:lstStyle/>
                    <a:p>
                      <a:r>
                        <a:rPr lang="en-US" dirty="0" smtClean="0"/>
                        <a:t>10.42</a:t>
                      </a:r>
                      <a:endParaRPr lang="en-US" dirty="0"/>
                    </a:p>
                  </a:txBody>
                  <a:tcPr>
                    <a:solidFill>
                      <a:schemeClr val="bg2">
                        <a:lumMod val="90000"/>
                      </a:schemeClr>
                    </a:solidFill>
                  </a:tcPr>
                </a:tc>
                <a:tc>
                  <a:txBody>
                    <a:bodyPr/>
                    <a:lstStyle/>
                    <a:p>
                      <a:r>
                        <a:rPr lang="en-US" dirty="0" smtClean="0"/>
                        <a:t>2.26</a:t>
                      </a:r>
                      <a:endParaRPr lang="en-US" dirty="0"/>
                    </a:p>
                  </a:txBody>
                  <a:tcPr>
                    <a:solidFill>
                      <a:schemeClr val="bg2">
                        <a:lumMod val="90000"/>
                      </a:schemeClr>
                    </a:solidFill>
                  </a:tcPr>
                </a:tc>
                <a:tc>
                  <a:txBody>
                    <a:bodyPr/>
                    <a:lstStyle/>
                    <a:p>
                      <a:r>
                        <a:rPr lang="en-US" dirty="0" smtClean="0"/>
                        <a:t>Greater than AT and Video</a:t>
                      </a:r>
                      <a:endParaRPr lang="en-US" dirty="0"/>
                    </a:p>
                  </a:txBody>
                  <a:tcPr>
                    <a:solidFill>
                      <a:schemeClr val="bg2">
                        <a:lumMod val="90000"/>
                      </a:schemeClr>
                    </a:solidFill>
                  </a:tcPr>
                </a:tc>
              </a:tr>
              <a:tr h="370840">
                <a:tc>
                  <a:txBody>
                    <a:bodyPr/>
                    <a:lstStyle/>
                    <a:p>
                      <a:r>
                        <a:rPr lang="en-US" dirty="0" smtClean="0"/>
                        <a:t>Team operations</a:t>
                      </a:r>
                      <a:endParaRPr lang="en-US" dirty="0"/>
                    </a:p>
                  </a:txBody>
                  <a:tcPr>
                    <a:solidFill>
                      <a:schemeClr val="bg2">
                        <a:lumMod val="75000"/>
                      </a:schemeClr>
                    </a:solidFill>
                  </a:tcPr>
                </a:tc>
                <a:tc>
                  <a:txBody>
                    <a:bodyPr/>
                    <a:lstStyle/>
                    <a:p>
                      <a:r>
                        <a:rPr lang="en-US" dirty="0" smtClean="0"/>
                        <a:t>9.41</a:t>
                      </a:r>
                      <a:endParaRPr lang="en-US" dirty="0"/>
                    </a:p>
                  </a:txBody>
                  <a:tcPr>
                    <a:solidFill>
                      <a:schemeClr val="bg2">
                        <a:lumMod val="75000"/>
                      </a:schemeClr>
                    </a:solidFill>
                  </a:tcPr>
                </a:tc>
                <a:tc>
                  <a:txBody>
                    <a:bodyPr/>
                    <a:lstStyle/>
                    <a:p>
                      <a:r>
                        <a:rPr lang="en-US" dirty="0" smtClean="0"/>
                        <a:t>2.85</a:t>
                      </a:r>
                      <a:endParaRPr lang="en-US" dirty="0"/>
                    </a:p>
                  </a:txBody>
                  <a:tcPr>
                    <a:solidFill>
                      <a:schemeClr val="bg2">
                        <a:lumMod val="75000"/>
                      </a:schemeClr>
                    </a:solidFill>
                  </a:tcPr>
                </a:tc>
                <a:tc>
                  <a:txBody>
                    <a:bodyPr/>
                    <a:lstStyle/>
                    <a:p>
                      <a:endParaRPr lang="en-US" dirty="0"/>
                    </a:p>
                  </a:txBody>
                  <a:tcPr>
                    <a:solidFill>
                      <a:schemeClr val="bg2">
                        <a:lumMod val="75000"/>
                      </a:schemeClr>
                    </a:solidFill>
                  </a:tcPr>
                </a:tc>
              </a:tr>
              <a:tr h="370840">
                <a:tc>
                  <a:txBody>
                    <a:bodyPr/>
                    <a:lstStyle/>
                    <a:p>
                      <a:r>
                        <a:rPr lang="en-US" dirty="0" smtClean="0"/>
                        <a:t>Sports information</a:t>
                      </a:r>
                      <a:endParaRPr lang="en-US" dirty="0"/>
                    </a:p>
                  </a:txBody>
                  <a:tcPr>
                    <a:solidFill>
                      <a:schemeClr val="bg2">
                        <a:lumMod val="75000"/>
                      </a:schemeClr>
                    </a:solidFill>
                  </a:tcPr>
                </a:tc>
                <a:tc>
                  <a:txBody>
                    <a:bodyPr/>
                    <a:lstStyle/>
                    <a:p>
                      <a:r>
                        <a:rPr lang="en-US" dirty="0" smtClean="0"/>
                        <a:t>8.95</a:t>
                      </a:r>
                      <a:endParaRPr lang="en-US" dirty="0"/>
                    </a:p>
                  </a:txBody>
                  <a:tcPr>
                    <a:solidFill>
                      <a:schemeClr val="bg2">
                        <a:lumMod val="75000"/>
                      </a:schemeClr>
                    </a:solidFill>
                  </a:tcPr>
                </a:tc>
                <a:tc>
                  <a:txBody>
                    <a:bodyPr/>
                    <a:lstStyle/>
                    <a:p>
                      <a:r>
                        <a:rPr lang="en-US" dirty="0" smtClean="0"/>
                        <a:t>2.86</a:t>
                      </a:r>
                      <a:endParaRPr lang="en-US" dirty="0"/>
                    </a:p>
                  </a:txBody>
                  <a:tcPr>
                    <a:solidFill>
                      <a:schemeClr val="bg2">
                        <a:lumMod val="75000"/>
                      </a:schemeClr>
                    </a:solidFill>
                  </a:tcPr>
                </a:tc>
                <a:tc>
                  <a:txBody>
                    <a:bodyPr/>
                    <a:lstStyle/>
                    <a:p>
                      <a:endParaRPr lang="en-US" dirty="0"/>
                    </a:p>
                  </a:txBody>
                  <a:tcPr>
                    <a:solidFill>
                      <a:schemeClr val="bg2">
                        <a:lumMod val="75000"/>
                      </a:schemeClr>
                    </a:solidFill>
                  </a:tcPr>
                </a:tc>
              </a:tr>
              <a:tr h="370840">
                <a:tc>
                  <a:txBody>
                    <a:bodyPr/>
                    <a:lstStyle/>
                    <a:p>
                      <a:r>
                        <a:rPr lang="en-US" dirty="0" smtClean="0"/>
                        <a:t>Event and facility management</a:t>
                      </a:r>
                      <a:endParaRPr lang="en-US" dirty="0"/>
                    </a:p>
                  </a:txBody>
                  <a:tcPr>
                    <a:solidFill>
                      <a:schemeClr val="accent1">
                        <a:lumMod val="40000"/>
                        <a:lumOff val="60000"/>
                      </a:schemeClr>
                    </a:solidFill>
                  </a:tcPr>
                </a:tc>
                <a:tc>
                  <a:txBody>
                    <a:bodyPr/>
                    <a:lstStyle/>
                    <a:p>
                      <a:r>
                        <a:rPr lang="en-US" dirty="0" smtClean="0"/>
                        <a:t>8.60</a:t>
                      </a:r>
                      <a:endParaRPr lang="en-US" dirty="0"/>
                    </a:p>
                  </a:txBody>
                  <a:tcPr>
                    <a:solidFill>
                      <a:schemeClr val="accent1">
                        <a:lumMod val="40000"/>
                        <a:lumOff val="60000"/>
                      </a:schemeClr>
                    </a:solidFill>
                  </a:tcPr>
                </a:tc>
                <a:tc>
                  <a:txBody>
                    <a:bodyPr/>
                    <a:lstStyle/>
                    <a:p>
                      <a:r>
                        <a:rPr lang="en-US" dirty="0" smtClean="0"/>
                        <a:t>2.63</a:t>
                      </a:r>
                      <a:endParaRPr lang="en-US" dirty="0"/>
                    </a:p>
                  </a:txBody>
                  <a:tcPr>
                    <a:solidFill>
                      <a:schemeClr val="accent1">
                        <a:lumMod val="40000"/>
                        <a:lumOff val="60000"/>
                      </a:schemeClr>
                    </a:solidFill>
                  </a:tcPr>
                </a:tc>
                <a:tc>
                  <a:txBody>
                    <a:bodyPr/>
                    <a:lstStyle/>
                    <a:p>
                      <a:r>
                        <a:rPr lang="en-US" dirty="0" smtClean="0"/>
                        <a:t>Less than top 3</a:t>
                      </a:r>
                      <a:endParaRPr lang="en-US" dirty="0"/>
                    </a:p>
                  </a:txBody>
                  <a:tcPr>
                    <a:solidFill>
                      <a:schemeClr val="accent1">
                        <a:lumMod val="40000"/>
                        <a:lumOff val="60000"/>
                      </a:schemeClr>
                    </a:solidFill>
                  </a:tcPr>
                </a:tc>
              </a:tr>
              <a:tr h="370840">
                <a:tc>
                  <a:txBody>
                    <a:bodyPr/>
                    <a:lstStyle/>
                    <a:p>
                      <a:r>
                        <a:rPr lang="en-US" dirty="0" smtClean="0"/>
                        <a:t>Academic advisement</a:t>
                      </a:r>
                      <a:endParaRPr lang="en-US" dirty="0"/>
                    </a:p>
                  </a:txBody>
                  <a:tcPr>
                    <a:solidFill>
                      <a:schemeClr val="accent1">
                        <a:lumMod val="40000"/>
                        <a:lumOff val="60000"/>
                      </a:schemeClr>
                    </a:solidFill>
                  </a:tcPr>
                </a:tc>
                <a:tc>
                  <a:txBody>
                    <a:bodyPr/>
                    <a:lstStyle/>
                    <a:p>
                      <a:r>
                        <a:rPr lang="en-US" dirty="0" smtClean="0"/>
                        <a:t>8.40</a:t>
                      </a:r>
                      <a:endParaRPr lang="en-US" dirty="0"/>
                    </a:p>
                  </a:txBody>
                  <a:tcPr>
                    <a:solidFill>
                      <a:schemeClr val="accent1">
                        <a:lumMod val="40000"/>
                        <a:lumOff val="60000"/>
                      </a:schemeClr>
                    </a:solidFill>
                  </a:tcPr>
                </a:tc>
                <a:tc>
                  <a:txBody>
                    <a:bodyPr/>
                    <a:lstStyle/>
                    <a:p>
                      <a:r>
                        <a:rPr lang="en-US" dirty="0" smtClean="0"/>
                        <a:t>2.56</a:t>
                      </a:r>
                      <a:endParaRPr lang="en-US" dirty="0"/>
                    </a:p>
                  </a:txBody>
                  <a:tcPr>
                    <a:solidFill>
                      <a:schemeClr val="accent1">
                        <a:lumMod val="40000"/>
                        <a:lumOff val="60000"/>
                      </a:schemeClr>
                    </a:solidFill>
                  </a:tcPr>
                </a:tc>
                <a:tc>
                  <a:txBody>
                    <a:bodyPr/>
                    <a:lstStyle/>
                    <a:p>
                      <a:r>
                        <a:rPr lang="en-US" dirty="0" smtClean="0"/>
                        <a:t>Less than top 4</a:t>
                      </a:r>
                      <a:endParaRPr lang="en-US" dirty="0"/>
                    </a:p>
                  </a:txBody>
                  <a:tcPr>
                    <a:solidFill>
                      <a:schemeClr val="accent1">
                        <a:lumMod val="40000"/>
                        <a:lumOff val="60000"/>
                      </a:schemeClr>
                    </a:solidFill>
                  </a:tcPr>
                </a:tc>
              </a:tr>
              <a:tr h="370840">
                <a:tc>
                  <a:txBody>
                    <a:bodyPr/>
                    <a:lstStyle/>
                    <a:p>
                      <a:r>
                        <a:rPr lang="en-US" dirty="0" smtClean="0"/>
                        <a:t>Equipment manager</a:t>
                      </a:r>
                      <a:endParaRPr lang="en-US" dirty="0"/>
                    </a:p>
                  </a:txBody>
                  <a:tcPr>
                    <a:solidFill>
                      <a:schemeClr val="accent1">
                        <a:lumMod val="40000"/>
                        <a:lumOff val="60000"/>
                      </a:schemeClr>
                    </a:solidFill>
                  </a:tcPr>
                </a:tc>
                <a:tc>
                  <a:txBody>
                    <a:bodyPr/>
                    <a:lstStyle/>
                    <a:p>
                      <a:r>
                        <a:rPr lang="en-US" dirty="0" smtClean="0"/>
                        <a:t>8.33</a:t>
                      </a:r>
                      <a:endParaRPr lang="en-US" dirty="0"/>
                    </a:p>
                  </a:txBody>
                  <a:tcPr>
                    <a:solidFill>
                      <a:schemeClr val="accent1">
                        <a:lumMod val="40000"/>
                        <a:lumOff val="60000"/>
                      </a:schemeClr>
                    </a:solidFill>
                  </a:tcPr>
                </a:tc>
                <a:tc>
                  <a:txBody>
                    <a:bodyPr/>
                    <a:lstStyle/>
                    <a:p>
                      <a:r>
                        <a:rPr lang="en-US" dirty="0" smtClean="0"/>
                        <a:t>2.39</a:t>
                      </a:r>
                      <a:endParaRPr lang="en-US" dirty="0"/>
                    </a:p>
                  </a:txBody>
                  <a:tcPr>
                    <a:solidFill>
                      <a:schemeClr val="accent1">
                        <a:lumMod val="40000"/>
                        <a:lumOff val="60000"/>
                      </a:schemeClr>
                    </a:solidFill>
                  </a:tcPr>
                </a:tc>
                <a:tc>
                  <a:txBody>
                    <a:bodyPr/>
                    <a:lstStyle/>
                    <a:p>
                      <a:r>
                        <a:rPr lang="en-US" dirty="0" smtClean="0"/>
                        <a:t>Less than top 3</a:t>
                      </a:r>
                      <a:endParaRPr lang="en-US" dirty="0"/>
                    </a:p>
                  </a:txBody>
                  <a:tcPr>
                    <a:solidFill>
                      <a:schemeClr val="accent1">
                        <a:lumMod val="40000"/>
                        <a:lumOff val="60000"/>
                      </a:schemeClr>
                    </a:solidFill>
                  </a:tcPr>
                </a:tc>
              </a:tr>
              <a:tr h="370840">
                <a:tc>
                  <a:txBody>
                    <a:bodyPr/>
                    <a:lstStyle/>
                    <a:p>
                      <a:r>
                        <a:rPr lang="en-US" dirty="0" smtClean="0"/>
                        <a:t>Compliance</a:t>
                      </a:r>
                      <a:endParaRPr lang="en-US" dirty="0"/>
                    </a:p>
                  </a:txBody>
                  <a:tcPr>
                    <a:solidFill>
                      <a:schemeClr val="accent1">
                        <a:lumMod val="40000"/>
                        <a:lumOff val="60000"/>
                      </a:schemeClr>
                    </a:solidFill>
                  </a:tcPr>
                </a:tc>
                <a:tc>
                  <a:txBody>
                    <a:bodyPr/>
                    <a:lstStyle/>
                    <a:p>
                      <a:r>
                        <a:rPr lang="en-US" dirty="0" smtClean="0"/>
                        <a:t>8.26</a:t>
                      </a:r>
                      <a:endParaRPr lang="en-US" dirty="0"/>
                    </a:p>
                  </a:txBody>
                  <a:tcPr>
                    <a:solidFill>
                      <a:schemeClr val="accent1">
                        <a:lumMod val="40000"/>
                        <a:lumOff val="60000"/>
                      </a:schemeClr>
                    </a:solidFill>
                  </a:tcPr>
                </a:tc>
                <a:tc>
                  <a:txBody>
                    <a:bodyPr/>
                    <a:lstStyle/>
                    <a:p>
                      <a:r>
                        <a:rPr lang="en-US" dirty="0" smtClean="0"/>
                        <a:t>2.67</a:t>
                      </a:r>
                      <a:endParaRPr lang="en-US" dirty="0"/>
                    </a:p>
                  </a:txBody>
                  <a:tcPr>
                    <a:solidFill>
                      <a:schemeClr val="accent1">
                        <a:lumMod val="40000"/>
                        <a:lumOff val="60000"/>
                      </a:schemeClr>
                    </a:solidFill>
                  </a:tcPr>
                </a:tc>
                <a:tc>
                  <a:txBody>
                    <a:bodyPr/>
                    <a:lstStyle/>
                    <a:p>
                      <a:r>
                        <a:rPr lang="en-US" dirty="0" smtClean="0"/>
                        <a:t>Less than top 4</a:t>
                      </a:r>
                      <a:endParaRPr lang="en-US" dirty="0"/>
                    </a:p>
                  </a:txBody>
                  <a:tcPr>
                    <a:solidFill>
                      <a:schemeClr val="accent1">
                        <a:lumMod val="40000"/>
                        <a:lumOff val="60000"/>
                      </a:schemeClr>
                    </a:solidFill>
                  </a:tcPr>
                </a:tc>
              </a:tr>
              <a:tr h="370840">
                <a:tc>
                  <a:txBody>
                    <a:bodyPr/>
                    <a:lstStyle/>
                    <a:p>
                      <a:r>
                        <a:rPr lang="en-US" dirty="0" smtClean="0"/>
                        <a:t>Athletic trainer</a:t>
                      </a:r>
                      <a:endParaRPr lang="en-US" dirty="0"/>
                    </a:p>
                  </a:txBody>
                  <a:tcPr>
                    <a:solidFill>
                      <a:schemeClr val="bg2">
                        <a:lumMod val="50000"/>
                      </a:schemeClr>
                    </a:solidFill>
                  </a:tcPr>
                </a:tc>
                <a:tc>
                  <a:txBody>
                    <a:bodyPr/>
                    <a:lstStyle/>
                    <a:p>
                      <a:r>
                        <a:rPr lang="en-US" dirty="0" smtClean="0"/>
                        <a:t>7.79</a:t>
                      </a:r>
                      <a:endParaRPr lang="en-US" dirty="0"/>
                    </a:p>
                  </a:txBody>
                  <a:tcPr>
                    <a:solidFill>
                      <a:schemeClr val="bg2">
                        <a:lumMod val="50000"/>
                      </a:schemeClr>
                    </a:solidFill>
                  </a:tcPr>
                </a:tc>
                <a:tc>
                  <a:txBody>
                    <a:bodyPr/>
                    <a:lstStyle/>
                    <a:p>
                      <a:r>
                        <a:rPr lang="en-US" dirty="0" smtClean="0"/>
                        <a:t>2.67</a:t>
                      </a:r>
                      <a:endParaRPr lang="en-US" dirty="0"/>
                    </a:p>
                  </a:txBody>
                  <a:tcPr>
                    <a:solidFill>
                      <a:schemeClr val="bg2">
                        <a:lumMod val="50000"/>
                      </a:schemeClr>
                    </a:solidFill>
                  </a:tcPr>
                </a:tc>
                <a:tc>
                  <a:txBody>
                    <a:bodyPr/>
                    <a:lstStyle/>
                    <a:p>
                      <a:r>
                        <a:rPr lang="en-US" dirty="0" smtClean="0"/>
                        <a:t>Less than top 5</a:t>
                      </a:r>
                      <a:endParaRPr lang="en-US" dirty="0"/>
                    </a:p>
                  </a:txBody>
                  <a:tcPr>
                    <a:solidFill>
                      <a:schemeClr val="bg2">
                        <a:lumMod val="50000"/>
                      </a:schemeClr>
                    </a:solidFill>
                  </a:tcPr>
                </a:tc>
              </a:tr>
              <a:tr h="370840">
                <a:tc>
                  <a:txBody>
                    <a:bodyPr/>
                    <a:lstStyle/>
                    <a:p>
                      <a:r>
                        <a:rPr lang="en-US" dirty="0" smtClean="0"/>
                        <a:t>Business management</a:t>
                      </a:r>
                      <a:endParaRPr lang="en-US" dirty="0"/>
                    </a:p>
                  </a:txBody>
                  <a:tcPr>
                    <a:solidFill>
                      <a:schemeClr val="bg2">
                        <a:lumMod val="50000"/>
                      </a:schemeClr>
                    </a:solidFill>
                  </a:tcPr>
                </a:tc>
                <a:tc>
                  <a:txBody>
                    <a:bodyPr/>
                    <a:lstStyle/>
                    <a:p>
                      <a:r>
                        <a:rPr lang="en-US" dirty="0" smtClean="0"/>
                        <a:t>7.43</a:t>
                      </a:r>
                      <a:endParaRPr lang="en-US" dirty="0"/>
                    </a:p>
                  </a:txBody>
                  <a:tcPr>
                    <a:solidFill>
                      <a:schemeClr val="bg2">
                        <a:lumMod val="50000"/>
                      </a:schemeClr>
                    </a:solidFill>
                  </a:tcPr>
                </a:tc>
                <a:tc>
                  <a:txBody>
                    <a:bodyPr/>
                    <a:lstStyle/>
                    <a:p>
                      <a:r>
                        <a:rPr lang="en-US" dirty="0" smtClean="0"/>
                        <a:t>3.67</a:t>
                      </a:r>
                      <a:endParaRPr lang="en-US" dirty="0"/>
                    </a:p>
                  </a:txBody>
                  <a:tcPr>
                    <a:solidFill>
                      <a:schemeClr val="bg2">
                        <a:lumMod val="50000"/>
                      </a:schemeClr>
                    </a:solidFill>
                  </a:tcPr>
                </a:tc>
                <a:tc>
                  <a:txBody>
                    <a:bodyPr/>
                    <a:lstStyle/>
                    <a:p>
                      <a:r>
                        <a:rPr lang="en-US" dirty="0" smtClean="0"/>
                        <a:t>Less than top 4</a:t>
                      </a:r>
                      <a:endParaRPr lang="en-US" dirty="0"/>
                    </a:p>
                  </a:txBody>
                  <a:tcPr>
                    <a:solidFill>
                      <a:schemeClr val="bg2">
                        <a:lumMod val="50000"/>
                      </a:schemeClr>
                    </a:solidFill>
                  </a:tcPr>
                </a:tc>
              </a:tr>
              <a:tr h="370840">
                <a:tc>
                  <a:txBody>
                    <a:bodyPr/>
                    <a:lstStyle/>
                    <a:p>
                      <a:r>
                        <a:rPr lang="en-US" dirty="0" smtClean="0"/>
                        <a:t>Video</a:t>
                      </a:r>
                      <a:endParaRPr lang="en-US" dirty="0"/>
                    </a:p>
                  </a:txBody>
                  <a:tcPr>
                    <a:solidFill>
                      <a:schemeClr val="bg2">
                        <a:lumMod val="50000"/>
                      </a:schemeClr>
                    </a:solidFill>
                  </a:tcPr>
                </a:tc>
                <a:tc>
                  <a:txBody>
                    <a:bodyPr/>
                    <a:lstStyle/>
                    <a:p>
                      <a:r>
                        <a:rPr lang="en-US" dirty="0" smtClean="0"/>
                        <a:t>6.93</a:t>
                      </a:r>
                      <a:endParaRPr lang="en-US" dirty="0"/>
                    </a:p>
                  </a:txBody>
                  <a:tcPr>
                    <a:solidFill>
                      <a:schemeClr val="bg2">
                        <a:lumMod val="50000"/>
                      </a:schemeClr>
                    </a:solidFill>
                  </a:tcPr>
                </a:tc>
                <a:tc>
                  <a:txBody>
                    <a:bodyPr/>
                    <a:lstStyle/>
                    <a:p>
                      <a:r>
                        <a:rPr lang="en-US" dirty="0" smtClean="0"/>
                        <a:t>3.11</a:t>
                      </a:r>
                      <a:endParaRPr lang="en-US" dirty="0"/>
                    </a:p>
                  </a:txBody>
                  <a:tcPr>
                    <a:solidFill>
                      <a:schemeClr val="bg2">
                        <a:lumMod val="50000"/>
                      </a:schemeClr>
                    </a:solidFill>
                  </a:tcPr>
                </a:tc>
                <a:tc>
                  <a:txBody>
                    <a:bodyPr/>
                    <a:lstStyle/>
                    <a:p>
                      <a:r>
                        <a:rPr lang="en-US" dirty="0" smtClean="0"/>
                        <a:t>Less than top 5</a:t>
                      </a:r>
                      <a:endParaRPr lang="en-US" dirty="0"/>
                    </a:p>
                  </a:txBody>
                  <a:tcPr>
                    <a:solidFill>
                      <a:schemeClr val="bg2">
                        <a:lumMod val="50000"/>
                      </a:schemeClr>
                    </a:solidFill>
                  </a:tcPr>
                </a:tc>
              </a:tr>
            </a:tbl>
          </a:graphicData>
        </a:graphic>
      </p:graphicFrame>
      <p:sp>
        <p:nvSpPr>
          <p:cNvPr id="6" name="TextBox 5"/>
          <p:cNvSpPr txBox="1"/>
          <p:nvPr/>
        </p:nvSpPr>
        <p:spPr>
          <a:xfrm>
            <a:off x="9376756" y="1296787"/>
            <a:ext cx="2815244" cy="4247317"/>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The most enterprising OD’s are sales, development, athletic director, marketing, and ticketing/box office</a:t>
            </a:r>
          </a:p>
          <a:p>
            <a:pPr marL="285750" indent="-285750">
              <a:buFont typeface="Arial" panose="020B0604020202020204" pitchFamily="34" charset="0"/>
              <a:buChar char="•"/>
            </a:pPr>
            <a:r>
              <a:rPr lang="en-US" dirty="0" smtClean="0"/>
              <a:t>The least enterprising OD’s are event and facility management, academic advisement, equipment manager, compliance, athletic trainer, business management, and video</a:t>
            </a:r>
            <a:endParaRPr lang="en-US" dirty="0"/>
          </a:p>
        </p:txBody>
      </p:sp>
    </p:spTree>
    <p:extLst>
      <p:ext uri="{BB962C8B-B14F-4D97-AF65-F5344CB8AC3E}">
        <p14:creationId xmlns:p14="http://schemas.microsoft.com/office/powerpoint/2010/main" val="189890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Post-hoc - Conventional</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380837940"/>
              </p:ext>
            </p:extLst>
          </p:nvPr>
        </p:nvGraphicFramePr>
        <p:xfrm>
          <a:off x="24257" y="1295400"/>
          <a:ext cx="8817864" cy="5562600"/>
        </p:xfrm>
        <a:graphic>
          <a:graphicData uri="http://schemas.openxmlformats.org/drawingml/2006/table">
            <a:tbl>
              <a:tblPr firstRow="1" bandRow="1">
                <a:tableStyleId>{5C22544A-7EE6-4342-B048-85BDC9FD1C3A}</a:tableStyleId>
              </a:tblPr>
              <a:tblGrid>
                <a:gridCol w="3503168"/>
                <a:gridCol w="878205"/>
                <a:gridCol w="744855"/>
                <a:gridCol w="3691636"/>
              </a:tblGrid>
              <a:tr h="370840">
                <a:tc>
                  <a:txBody>
                    <a:bodyPr/>
                    <a:lstStyle/>
                    <a:p>
                      <a:r>
                        <a:rPr lang="en-US" dirty="0" smtClean="0"/>
                        <a:t>Discipline</a:t>
                      </a:r>
                      <a:endParaRPr lang="en-US" dirty="0"/>
                    </a:p>
                  </a:txBody>
                  <a:tcPr/>
                </a:tc>
                <a:tc>
                  <a:txBody>
                    <a:bodyPr/>
                    <a:lstStyle/>
                    <a:p>
                      <a:r>
                        <a:rPr lang="en-US" dirty="0" smtClean="0"/>
                        <a:t>Mean</a:t>
                      </a:r>
                      <a:endParaRPr lang="en-US" dirty="0"/>
                    </a:p>
                  </a:txBody>
                  <a:tcPr/>
                </a:tc>
                <a:tc>
                  <a:txBody>
                    <a:bodyPr/>
                    <a:lstStyle/>
                    <a:p>
                      <a:r>
                        <a:rPr lang="en-US" dirty="0" smtClean="0"/>
                        <a:t>SD</a:t>
                      </a:r>
                      <a:endParaRPr lang="en-US" dirty="0"/>
                    </a:p>
                  </a:txBody>
                  <a:tcPr/>
                </a:tc>
                <a:tc>
                  <a:txBody>
                    <a:bodyPr/>
                    <a:lstStyle/>
                    <a:p>
                      <a:r>
                        <a:rPr lang="en-US" dirty="0" smtClean="0"/>
                        <a:t>Testing</a:t>
                      </a:r>
                      <a:endParaRPr lang="en-US" dirty="0"/>
                    </a:p>
                  </a:txBody>
                  <a:tcPr/>
                </a:tc>
              </a:tr>
              <a:tr h="370840">
                <a:tc>
                  <a:txBody>
                    <a:bodyPr/>
                    <a:lstStyle/>
                    <a:p>
                      <a:r>
                        <a:rPr lang="en-US" dirty="0" smtClean="0"/>
                        <a:t>Compliance</a:t>
                      </a:r>
                      <a:endParaRPr lang="en-US" dirty="0"/>
                    </a:p>
                  </a:txBody>
                  <a:tcPr>
                    <a:solidFill>
                      <a:schemeClr val="bg2">
                        <a:lumMod val="90000"/>
                      </a:schemeClr>
                    </a:solidFill>
                  </a:tcPr>
                </a:tc>
                <a:tc>
                  <a:txBody>
                    <a:bodyPr/>
                    <a:lstStyle/>
                    <a:p>
                      <a:r>
                        <a:rPr lang="en-US" dirty="0" smtClean="0"/>
                        <a:t>10.02</a:t>
                      </a:r>
                      <a:endParaRPr lang="en-US" dirty="0"/>
                    </a:p>
                  </a:txBody>
                  <a:tcPr>
                    <a:solidFill>
                      <a:schemeClr val="bg2">
                        <a:lumMod val="90000"/>
                      </a:schemeClr>
                    </a:solidFill>
                  </a:tcPr>
                </a:tc>
                <a:tc>
                  <a:txBody>
                    <a:bodyPr/>
                    <a:lstStyle/>
                    <a:p>
                      <a:r>
                        <a:rPr lang="en-US" dirty="0" smtClean="0"/>
                        <a:t>2.52</a:t>
                      </a:r>
                      <a:endParaRPr lang="en-US" dirty="0"/>
                    </a:p>
                  </a:txBody>
                  <a:tcPr>
                    <a:solidFill>
                      <a:schemeClr val="bg2">
                        <a:lumMod val="90000"/>
                      </a:schemeClr>
                    </a:solidFill>
                  </a:tcPr>
                </a:tc>
                <a:tc>
                  <a:txBody>
                    <a:bodyPr/>
                    <a:lstStyle/>
                    <a:p>
                      <a:r>
                        <a:rPr lang="en-US" dirty="0" smtClean="0"/>
                        <a:t>Greater</a:t>
                      </a:r>
                      <a:r>
                        <a:rPr lang="en-US" baseline="0" dirty="0" smtClean="0"/>
                        <a:t> than bottom 5, not sales</a:t>
                      </a:r>
                      <a:endParaRPr lang="en-US" dirty="0"/>
                    </a:p>
                  </a:txBody>
                  <a:tcPr>
                    <a:solidFill>
                      <a:schemeClr val="bg2">
                        <a:lumMod val="90000"/>
                      </a:schemeClr>
                    </a:solidFill>
                  </a:tcPr>
                </a:tc>
              </a:tr>
              <a:tr h="370840">
                <a:tc>
                  <a:txBody>
                    <a:bodyPr/>
                    <a:lstStyle/>
                    <a:p>
                      <a:r>
                        <a:rPr lang="en-US" dirty="0" smtClean="0"/>
                        <a:t>Ticketing/box office</a:t>
                      </a:r>
                      <a:endParaRPr lang="en-US" dirty="0"/>
                    </a:p>
                  </a:txBody>
                  <a:tcPr/>
                </a:tc>
                <a:tc>
                  <a:txBody>
                    <a:bodyPr/>
                    <a:lstStyle/>
                    <a:p>
                      <a:r>
                        <a:rPr lang="en-US" dirty="0" smtClean="0"/>
                        <a:t>9.83</a:t>
                      </a:r>
                      <a:endParaRPr lang="en-US" dirty="0"/>
                    </a:p>
                  </a:txBody>
                  <a:tcPr/>
                </a:tc>
                <a:tc>
                  <a:txBody>
                    <a:bodyPr/>
                    <a:lstStyle/>
                    <a:p>
                      <a:r>
                        <a:rPr lang="en-US" dirty="0" smtClean="0"/>
                        <a:t>1.56</a:t>
                      </a:r>
                      <a:endParaRPr lang="en-US" dirty="0"/>
                    </a:p>
                  </a:txBody>
                  <a:tcPr/>
                </a:tc>
                <a:tc>
                  <a:txBody>
                    <a:bodyPr/>
                    <a:lstStyle/>
                    <a:p>
                      <a:r>
                        <a:rPr lang="en-US" dirty="0" smtClean="0"/>
                        <a:t>Greater</a:t>
                      </a:r>
                      <a:r>
                        <a:rPr lang="en-US" baseline="0" dirty="0" smtClean="0"/>
                        <a:t> than Video</a:t>
                      </a:r>
                      <a:endParaRPr lang="en-US" dirty="0"/>
                    </a:p>
                  </a:txBody>
                  <a:tcPr/>
                </a:tc>
              </a:tr>
              <a:tr h="370840">
                <a:tc>
                  <a:txBody>
                    <a:bodyPr/>
                    <a:lstStyle/>
                    <a:p>
                      <a:r>
                        <a:rPr lang="en-US" dirty="0" smtClean="0"/>
                        <a:t>Equipment manager</a:t>
                      </a:r>
                      <a:endParaRPr lang="en-US" dirty="0"/>
                    </a:p>
                  </a:txBody>
                  <a:tcPr/>
                </a:tc>
                <a:tc>
                  <a:txBody>
                    <a:bodyPr/>
                    <a:lstStyle/>
                    <a:p>
                      <a:r>
                        <a:rPr lang="en-US" dirty="0" smtClean="0"/>
                        <a:t>9.71</a:t>
                      </a:r>
                      <a:endParaRPr lang="en-US" dirty="0"/>
                    </a:p>
                  </a:txBody>
                  <a:tcPr/>
                </a:tc>
                <a:tc>
                  <a:txBody>
                    <a:bodyPr/>
                    <a:lstStyle/>
                    <a:p>
                      <a:r>
                        <a:rPr lang="en-US" dirty="0" smtClean="0"/>
                        <a:t>2.35</a:t>
                      </a:r>
                      <a:endParaRPr lang="en-US" dirty="0"/>
                    </a:p>
                  </a:txBody>
                  <a:tcPr/>
                </a:tc>
                <a:tc>
                  <a:txBody>
                    <a:bodyPr/>
                    <a:lstStyle/>
                    <a:p>
                      <a:endParaRPr lang="en-US"/>
                    </a:p>
                  </a:txBody>
                  <a:tcPr/>
                </a:tc>
              </a:tr>
              <a:tr h="370840">
                <a:tc>
                  <a:txBody>
                    <a:bodyPr/>
                    <a:lstStyle/>
                    <a:p>
                      <a:r>
                        <a:rPr lang="en-US" dirty="0" smtClean="0"/>
                        <a:t>Business management</a:t>
                      </a:r>
                      <a:endParaRPr lang="en-US" dirty="0"/>
                    </a:p>
                  </a:txBody>
                  <a:tcPr/>
                </a:tc>
                <a:tc>
                  <a:txBody>
                    <a:bodyPr/>
                    <a:lstStyle/>
                    <a:p>
                      <a:r>
                        <a:rPr lang="en-US" dirty="0" smtClean="0"/>
                        <a:t>9.23</a:t>
                      </a:r>
                      <a:endParaRPr lang="en-US" dirty="0"/>
                    </a:p>
                  </a:txBody>
                  <a:tcPr/>
                </a:tc>
                <a:tc>
                  <a:txBody>
                    <a:bodyPr/>
                    <a:lstStyle/>
                    <a:p>
                      <a:r>
                        <a:rPr lang="en-US" dirty="0" smtClean="0"/>
                        <a:t>2.92</a:t>
                      </a:r>
                      <a:endParaRPr lang="en-US" dirty="0"/>
                    </a:p>
                  </a:txBody>
                  <a:tcPr/>
                </a:tc>
                <a:tc>
                  <a:txBody>
                    <a:bodyPr/>
                    <a:lstStyle/>
                    <a:p>
                      <a:endParaRPr lang="en-US"/>
                    </a:p>
                  </a:txBody>
                  <a:tcPr/>
                </a:tc>
              </a:tr>
              <a:tr h="370840">
                <a:tc>
                  <a:txBody>
                    <a:bodyPr/>
                    <a:lstStyle/>
                    <a:p>
                      <a:r>
                        <a:rPr lang="en-US" dirty="0" smtClean="0"/>
                        <a:t>Academic advisement</a:t>
                      </a:r>
                      <a:endParaRPr lang="en-US" dirty="0"/>
                    </a:p>
                  </a:txBody>
                  <a:tcPr/>
                </a:tc>
                <a:tc>
                  <a:txBody>
                    <a:bodyPr/>
                    <a:lstStyle/>
                    <a:p>
                      <a:r>
                        <a:rPr lang="en-US" dirty="0" smtClean="0"/>
                        <a:t>9.04</a:t>
                      </a:r>
                      <a:endParaRPr lang="en-US" dirty="0"/>
                    </a:p>
                  </a:txBody>
                  <a:tcPr/>
                </a:tc>
                <a:tc>
                  <a:txBody>
                    <a:bodyPr/>
                    <a:lstStyle/>
                    <a:p>
                      <a:r>
                        <a:rPr lang="en-US" dirty="0" smtClean="0"/>
                        <a:t>2.54</a:t>
                      </a:r>
                      <a:endParaRPr lang="en-US" dirty="0"/>
                    </a:p>
                  </a:txBody>
                  <a:tcPr/>
                </a:tc>
                <a:tc>
                  <a:txBody>
                    <a:bodyPr/>
                    <a:lstStyle/>
                    <a:p>
                      <a:endParaRPr lang="en-US"/>
                    </a:p>
                  </a:txBody>
                  <a:tcPr/>
                </a:tc>
              </a:tr>
              <a:tr h="370840">
                <a:tc>
                  <a:txBody>
                    <a:bodyPr/>
                    <a:lstStyle/>
                    <a:p>
                      <a:r>
                        <a:rPr lang="en-US" dirty="0" smtClean="0"/>
                        <a:t>Athletic director</a:t>
                      </a:r>
                      <a:endParaRPr lang="en-US" dirty="0"/>
                    </a:p>
                  </a:txBody>
                  <a:tcPr/>
                </a:tc>
                <a:tc>
                  <a:txBody>
                    <a:bodyPr/>
                    <a:lstStyle/>
                    <a:p>
                      <a:r>
                        <a:rPr lang="en-US" dirty="0" smtClean="0"/>
                        <a:t>8.95</a:t>
                      </a:r>
                      <a:endParaRPr lang="en-US" dirty="0"/>
                    </a:p>
                  </a:txBody>
                  <a:tcPr/>
                </a:tc>
                <a:tc>
                  <a:txBody>
                    <a:bodyPr/>
                    <a:lstStyle/>
                    <a:p>
                      <a:r>
                        <a:rPr lang="en-US" dirty="0" smtClean="0"/>
                        <a:t>2.73</a:t>
                      </a:r>
                      <a:endParaRPr lang="en-US" dirty="0"/>
                    </a:p>
                  </a:txBody>
                  <a:tcPr/>
                </a:tc>
                <a:tc>
                  <a:txBody>
                    <a:bodyPr/>
                    <a:lstStyle/>
                    <a:p>
                      <a:endParaRPr lang="en-US"/>
                    </a:p>
                  </a:txBody>
                  <a:tcPr/>
                </a:tc>
              </a:tr>
              <a:tr h="370840">
                <a:tc>
                  <a:txBody>
                    <a:bodyPr/>
                    <a:lstStyle/>
                    <a:p>
                      <a:r>
                        <a:rPr lang="en-US" dirty="0" smtClean="0"/>
                        <a:t>Sports information</a:t>
                      </a:r>
                      <a:endParaRPr lang="en-US" dirty="0"/>
                    </a:p>
                  </a:txBody>
                  <a:tcPr/>
                </a:tc>
                <a:tc>
                  <a:txBody>
                    <a:bodyPr/>
                    <a:lstStyle/>
                    <a:p>
                      <a:r>
                        <a:rPr lang="en-US" dirty="0" smtClean="0"/>
                        <a:t>8.91</a:t>
                      </a:r>
                      <a:endParaRPr lang="en-US" dirty="0"/>
                    </a:p>
                  </a:txBody>
                  <a:tcPr/>
                </a:tc>
                <a:tc>
                  <a:txBody>
                    <a:bodyPr/>
                    <a:lstStyle/>
                    <a:p>
                      <a:r>
                        <a:rPr lang="en-US" dirty="0" smtClean="0"/>
                        <a:t>2.25</a:t>
                      </a:r>
                      <a:endParaRPr lang="en-US" dirty="0"/>
                    </a:p>
                  </a:txBody>
                  <a:tcPr/>
                </a:tc>
                <a:tc>
                  <a:txBody>
                    <a:bodyPr/>
                    <a:lstStyle/>
                    <a:p>
                      <a:endParaRPr lang="en-US"/>
                    </a:p>
                  </a:txBody>
                  <a:tcPr/>
                </a:tc>
              </a:tr>
              <a:tr h="370840">
                <a:tc>
                  <a:txBody>
                    <a:bodyPr/>
                    <a:lstStyle/>
                    <a:p>
                      <a:r>
                        <a:rPr lang="en-US" dirty="0" smtClean="0"/>
                        <a:t>Event and facility management</a:t>
                      </a:r>
                      <a:endParaRPr lang="en-US" dirty="0"/>
                    </a:p>
                  </a:txBody>
                  <a:tcPr/>
                </a:tc>
                <a:tc>
                  <a:txBody>
                    <a:bodyPr/>
                    <a:lstStyle/>
                    <a:p>
                      <a:r>
                        <a:rPr lang="en-US" dirty="0" smtClean="0"/>
                        <a:t>8.65</a:t>
                      </a:r>
                      <a:endParaRPr lang="en-US" dirty="0"/>
                    </a:p>
                  </a:txBody>
                  <a:tcPr/>
                </a:tc>
                <a:tc>
                  <a:txBody>
                    <a:bodyPr/>
                    <a:lstStyle/>
                    <a:p>
                      <a:r>
                        <a:rPr lang="en-US" dirty="0" smtClean="0"/>
                        <a:t>2.72</a:t>
                      </a:r>
                      <a:endParaRPr lang="en-US" dirty="0"/>
                    </a:p>
                  </a:txBody>
                  <a:tcPr/>
                </a:tc>
                <a:tc>
                  <a:txBody>
                    <a:bodyPr/>
                    <a:lstStyle/>
                    <a:p>
                      <a:endParaRPr lang="en-US"/>
                    </a:p>
                  </a:txBody>
                  <a:tcPr/>
                </a:tc>
              </a:tr>
              <a:tr h="370840">
                <a:tc>
                  <a:txBody>
                    <a:bodyPr/>
                    <a:lstStyle/>
                    <a:p>
                      <a:r>
                        <a:rPr lang="en-US" dirty="0" smtClean="0"/>
                        <a:t>Team operations</a:t>
                      </a:r>
                      <a:endParaRPr lang="en-US" dirty="0"/>
                    </a:p>
                  </a:txBody>
                  <a:tcPr/>
                </a:tc>
                <a:tc>
                  <a:txBody>
                    <a:bodyPr/>
                    <a:lstStyle/>
                    <a:p>
                      <a:r>
                        <a:rPr lang="en-US" dirty="0" smtClean="0"/>
                        <a:t>8.65</a:t>
                      </a:r>
                      <a:endParaRPr lang="en-US" dirty="0"/>
                    </a:p>
                  </a:txBody>
                  <a:tcPr/>
                </a:tc>
                <a:tc>
                  <a:txBody>
                    <a:bodyPr/>
                    <a:lstStyle/>
                    <a:p>
                      <a:r>
                        <a:rPr lang="en-US" dirty="0" smtClean="0"/>
                        <a:t>3.26</a:t>
                      </a:r>
                      <a:endParaRPr lang="en-US" dirty="0"/>
                    </a:p>
                  </a:txBody>
                  <a:tcPr/>
                </a:tc>
                <a:tc>
                  <a:txBody>
                    <a:bodyPr/>
                    <a:lstStyle/>
                    <a:p>
                      <a:endParaRPr lang="en-US"/>
                    </a:p>
                  </a:txBody>
                  <a:tcPr/>
                </a:tc>
              </a:tr>
              <a:tr h="370840">
                <a:tc>
                  <a:txBody>
                    <a:bodyPr/>
                    <a:lstStyle/>
                    <a:p>
                      <a:r>
                        <a:rPr lang="en-US" dirty="0" smtClean="0"/>
                        <a:t>Athletic trainer</a:t>
                      </a:r>
                      <a:endParaRPr lang="en-US" dirty="0"/>
                    </a:p>
                  </a:txBody>
                  <a:tcPr>
                    <a:solidFill>
                      <a:schemeClr val="bg2">
                        <a:lumMod val="50000"/>
                      </a:schemeClr>
                    </a:solidFill>
                  </a:tcPr>
                </a:tc>
                <a:tc>
                  <a:txBody>
                    <a:bodyPr/>
                    <a:lstStyle/>
                    <a:p>
                      <a:r>
                        <a:rPr lang="en-US" dirty="0" smtClean="0"/>
                        <a:t>8.37</a:t>
                      </a:r>
                      <a:endParaRPr lang="en-US" dirty="0"/>
                    </a:p>
                  </a:txBody>
                  <a:tcPr>
                    <a:solidFill>
                      <a:schemeClr val="bg2">
                        <a:lumMod val="50000"/>
                      </a:schemeClr>
                    </a:solidFill>
                  </a:tcPr>
                </a:tc>
                <a:tc>
                  <a:txBody>
                    <a:bodyPr/>
                    <a:lstStyle/>
                    <a:p>
                      <a:r>
                        <a:rPr lang="en-US" dirty="0" smtClean="0"/>
                        <a:t>2.62</a:t>
                      </a:r>
                      <a:endParaRPr lang="en-US" dirty="0"/>
                    </a:p>
                  </a:txBody>
                  <a:tcPr>
                    <a:solidFill>
                      <a:schemeClr val="bg2">
                        <a:lumMod val="50000"/>
                      </a:schemeClr>
                    </a:solidFill>
                  </a:tcPr>
                </a:tc>
                <a:tc>
                  <a:txBody>
                    <a:bodyPr/>
                    <a:lstStyle/>
                    <a:p>
                      <a:r>
                        <a:rPr lang="en-US" dirty="0" smtClean="0"/>
                        <a:t>Less than compliance</a:t>
                      </a:r>
                      <a:endParaRPr lang="en-US" dirty="0"/>
                    </a:p>
                  </a:txBody>
                  <a:tcPr>
                    <a:solidFill>
                      <a:schemeClr val="bg2">
                        <a:lumMod val="50000"/>
                      </a:schemeClr>
                    </a:solidFill>
                  </a:tcPr>
                </a:tc>
              </a:tr>
              <a:tr h="370840">
                <a:tc>
                  <a:txBody>
                    <a:bodyPr/>
                    <a:lstStyle/>
                    <a:p>
                      <a:r>
                        <a:rPr lang="en-US" dirty="0" smtClean="0"/>
                        <a:t>Development</a:t>
                      </a:r>
                      <a:endParaRPr lang="en-US" dirty="0"/>
                    </a:p>
                  </a:txBody>
                  <a:tcPr>
                    <a:solidFill>
                      <a:schemeClr val="bg2">
                        <a:lumMod val="50000"/>
                      </a:schemeClr>
                    </a:solidFill>
                  </a:tcPr>
                </a:tc>
                <a:tc>
                  <a:txBody>
                    <a:bodyPr/>
                    <a:lstStyle/>
                    <a:p>
                      <a:r>
                        <a:rPr lang="en-US" dirty="0" smtClean="0"/>
                        <a:t>7.95</a:t>
                      </a:r>
                      <a:endParaRPr lang="en-US" dirty="0"/>
                    </a:p>
                  </a:txBody>
                  <a:tcPr>
                    <a:solidFill>
                      <a:schemeClr val="bg2">
                        <a:lumMod val="50000"/>
                      </a:schemeClr>
                    </a:solidFill>
                  </a:tcPr>
                </a:tc>
                <a:tc>
                  <a:txBody>
                    <a:bodyPr/>
                    <a:lstStyle/>
                    <a:p>
                      <a:r>
                        <a:rPr lang="en-US" dirty="0" smtClean="0"/>
                        <a:t>3.00</a:t>
                      </a:r>
                      <a:endParaRPr lang="en-US" dirty="0"/>
                    </a:p>
                  </a:txBody>
                  <a:tcPr>
                    <a:solidFill>
                      <a:schemeClr val="bg2">
                        <a:lumMod val="50000"/>
                      </a:schemeClr>
                    </a:solidFill>
                  </a:tcPr>
                </a:tc>
                <a:tc>
                  <a:txBody>
                    <a:bodyPr/>
                    <a:lstStyle/>
                    <a:p>
                      <a:r>
                        <a:rPr lang="en-US" dirty="0" smtClean="0"/>
                        <a:t>Less than compliance</a:t>
                      </a:r>
                      <a:endParaRPr lang="en-US" dirty="0"/>
                    </a:p>
                  </a:txBody>
                  <a:tcPr>
                    <a:solidFill>
                      <a:schemeClr val="bg2">
                        <a:lumMod val="50000"/>
                      </a:schemeClr>
                    </a:solidFill>
                  </a:tcPr>
                </a:tc>
              </a:tr>
              <a:tr h="370840">
                <a:tc>
                  <a:txBody>
                    <a:bodyPr/>
                    <a:lstStyle/>
                    <a:p>
                      <a:r>
                        <a:rPr lang="en-US" dirty="0" smtClean="0"/>
                        <a:t>Sales</a:t>
                      </a:r>
                      <a:endParaRPr lang="en-US" dirty="0"/>
                    </a:p>
                  </a:txBody>
                  <a:tcPr/>
                </a:tc>
                <a:tc>
                  <a:txBody>
                    <a:bodyPr/>
                    <a:lstStyle/>
                    <a:p>
                      <a:r>
                        <a:rPr lang="en-US" dirty="0" smtClean="0"/>
                        <a:t>7.88</a:t>
                      </a:r>
                      <a:endParaRPr lang="en-US" dirty="0"/>
                    </a:p>
                  </a:txBody>
                  <a:tcPr/>
                </a:tc>
                <a:tc>
                  <a:txBody>
                    <a:bodyPr/>
                    <a:lstStyle/>
                    <a:p>
                      <a:r>
                        <a:rPr lang="en-US" dirty="0" smtClean="0"/>
                        <a:t>2.93</a:t>
                      </a:r>
                      <a:endParaRPr lang="en-US" dirty="0"/>
                    </a:p>
                  </a:txBody>
                  <a:tcPr/>
                </a:tc>
                <a:tc>
                  <a:txBody>
                    <a:bodyPr/>
                    <a:lstStyle/>
                    <a:p>
                      <a:endParaRPr lang="en-US" dirty="0"/>
                    </a:p>
                  </a:txBody>
                  <a:tcPr/>
                </a:tc>
              </a:tr>
              <a:tr h="370840">
                <a:tc>
                  <a:txBody>
                    <a:bodyPr/>
                    <a:lstStyle/>
                    <a:p>
                      <a:r>
                        <a:rPr lang="en-US" dirty="0" smtClean="0"/>
                        <a:t>Marketing</a:t>
                      </a:r>
                      <a:endParaRPr lang="en-US" dirty="0"/>
                    </a:p>
                  </a:txBody>
                  <a:tcPr>
                    <a:solidFill>
                      <a:schemeClr val="bg2">
                        <a:lumMod val="50000"/>
                      </a:schemeClr>
                    </a:solidFill>
                  </a:tcPr>
                </a:tc>
                <a:tc>
                  <a:txBody>
                    <a:bodyPr/>
                    <a:lstStyle/>
                    <a:p>
                      <a:r>
                        <a:rPr lang="en-US" dirty="0" smtClean="0"/>
                        <a:t>7.47</a:t>
                      </a:r>
                      <a:endParaRPr lang="en-US" dirty="0"/>
                    </a:p>
                  </a:txBody>
                  <a:tcPr>
                    <a:solidFill>
                      <a:schemeClr val="bg2">
                        <a:lumMod val="50000"/>
                      </a:schemeClr>
                    </a:solidFill>
                  </a:tcPr>
                </a:tc>
                <a:tc>
                  <a:txBody>
                    <a:bodyPr/>
                    <a:lstStyle/>
                    <a:p>
                      <a:r>
                        <a:rPr lang="en-US" dirty="0" smtClean="0"/>
                        <a:t>3.00</a:t>
                      </a:r>
                      <a:endParaRPr lang="en-US" dirty="0"/>
                    </a:p>
                  </a:txBody>
                  <a:tcPr>
                    <a:solidFill>
                      <a:schemeClr val="bg2">
                        <a:lumMod val="50000"/>
                      </a:schemeClr>
                    </a:solidFill>
                  </a:tcPr>
                </a:tc>
                <a:tc>
                  <a:txBody>
                    <a:bodyPr/>
                    <a:lstStyle/>
                    <a:p>
                      <a:r>
                        <a:rPr lang="en-US" dirty="0" smtClean="0"/>
                        <a:t>Less than compliance</a:t>
                      </a:r>
                      <a:endParaRPr lang="en-US" dirty="0"/>
                    </a:p>
                  </a:txBody>
                  <a:tcPr>
                    <a:solidFill>
                      <a:schemeClr val="bg2">
                        <a:lumMod val="50000"/>
                      </a:schemeClr>
                    </a:solidFill>
                  </a:tcPr>
                </a:tc>
              </a:tr>
              <a:tr h="370840">
                <a:tc>
                  <a:txBody>
                    <a:bodyPr/>
                    <a:lstStyle/>
                    <a:p>
                      <a:r>
                        <a:rPr lang="en-US" dirty="0" smtClean="0"/>
                        <a:t>Video</a:t>
                      </a:r>
                      <a:endParaRPr lang="en-US" dirty="0"/>
                    </a:p>
                  </a:txBody>
                  <a:tcPr>
                    <a:solidFill>
                      <a:schemeClr val="accent5">
                        <a:lumMod val="60000"/>
                        <a:lumOff val="40000"/>
                      </a:schemeClr>
                    </a:solidFill>
                  </a:tcPr>
                </a:tc>
                <a:tc>
                  <a:txBody>
                    <a:bodyPr/>
                    <a:lstStyle/>
                    <a:p>
                      <a:r>
                        <a:rPr lang="en-US" dirty="0" smtClean="0"/>
                        <a:t>6.27</a:t>
                      </a:r>
                      <a:endParaRPr lang="en-US" dirty="0"/>
                    </a:p>
                  </a:txBody>
                  <a:tcPr>
                    <a:solidFill>
                      <a:schemeClr val="accent5">
                        <a:lumMod val="60000"/>
                        <a:lumOff val="40000"/>
                      </a:schemeClr>
                    </a:solidFill>
                  </a:tcPr>
                </a:tc>
                <a:tc>
                  <a:txBody>
                    <a:bodyPr/>
                    <a:lstStyle/>
                    <a:p>
                      <a:r>
                        <a:rPr lang="en-US" dirty="0" smtClean="0"/>
                        <a:t>2.34</a:t>
                      </a:r>
                      <a:endParaRPr lang="en-US" dirty="0"/>
                    </a:p>
                  </a:txBody>
                  <a:tcPr>
                    <a:solidFill>
                      <a:schemeClr val="accent5">
                        <a:lumMod val="60000"/>
                        <a:lumOff val="40000"/>
                      </a:schemeClr>
                    </a:solidFill>
                  </a:tcPr>
                </a:tc>
                <a:tc>
                  <a:txBody>
                    <a:bodyPr/>
                    <a:lstStyle/>
                    <a:p>
                      <a:r>
                        <a:rPr lang="en-US" dirty="0" smtClean="0"/>
                        <a:t>Less than top 5</a:t>
                      </a:r>
                      <a:endParaRPr lang="en-US" dirty="0"/>
                    </a:p>
                  </a:txBody>
                  <a:tcPr>
                    <a:solidFill>
                      <a:schemeClr val="accent5">
                        <a:lumMod val="60000"/>
                        <a:lumOff val="40000"/>
                      </a:schemeClr>
                    </a:solidFill>
                  </a:tcPr>
                </a:tc>
              </a:tr>
            </a:tbl>
          </a:graphicData>
        </a:graphic>
      </p:graphicFrame>
      <p:sp>
        <p:nvSpPr>
          <p:cNvPr id="7" name="TextBox 6"/>
          <p:cNvSpPr txBox="1"/>
          <p:nvPr/>
        </p:nvSpPr>
        <p:spPr>
          <a:xfrm>
            <a:off x="8894618" y="1429789"/>
            <a:ext cx="3108960" cy="1477328"/>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The most conventional OD is compliance</a:t>
            </a:r>
          </a:p>
          <a:p>
            <a:pPr marL="285750" indent="-285750">
              <a:buFont typeface="Arial" panose="020B0604020202020204" pitchFamily="34" charset="0"/>
              <a:buChar char="•"/>
            </a:pPr>
            <a:r>
              <a:rPr lang="en-US" dirty="0" smtClean="0"/>
              <a:t>The least conventional OD is Video</a:t>
            </a:r>
          </a:p>
          <a:p>
            <a:endParaRPr lang="en-US" dirty="0"/>
          </a:p>
        </p:txBody>
      </p:sp>
    </p:spTree>
    <p:extLst>
      <p:ext uri="{BB962C8B-B14F-4D97-AF65-F5344CB8AC3E}">
        <p14:creationId xmlns:p14="http://schemas.microsoft.com/office/powerpoint/2010/main" val="2998545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the Study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30148106"/>
              </p:ext>
            </p:extLst>
          </p:nvPr>
        </p:nvGraphicFramePr>
        <p:xfrm>
          <a:off x="1104900" y="1600200"/>
          <a:ext cx="99822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03226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Tenants of Holland’s Theory</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6885882"/>
              </p:ext>
            </p:extLst>
          </p:nvPr>
        </p:nvGraphicFramePr>
        <p:xfrm>
          <a:off x="1104900" y="1533468"/>
          <a:ext cx="9934402" cy="39861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2705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Holland’s Theory of Vocational Personalities &amp; Work Environments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50734239"/>
              </p:ext>
            </p:extLst>
          </p:nvPr>
        </p:nvGraphicFramePr>
        <p:xfrm>
          <a:off x="0" y="1579418"/>
          <a:ext cx="12192000" cy="52785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17399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dirty="0" smtClean="0"/>
              <a:t>Holland’s Theory of Vocational Personalities &amp; Work Environments</a:t>
            </a:r>
            <a:endParaRPr lang="en-US" sz="2600" dirty="0"/>
          </a:p>
        </p:txBody>
      </p:sp>
      <p:sp>
        <p:nvSpPr>
          <p:cNvPr id="3" name="Content Placeholder 2"/>
          <p:cNvSpPr>
            <a:spLocks noGrp="1"/>
          </p:cNvSpPr>
          <p:nvPr>
            <p:ph idx="1"/>
          </p:nvPr>
        </p:nvSpPr>
        <p:spPr>
          <a:xfrm>
            <a:off x="1104900" y="1783075"/>
            <a:ext cx="5044109" cy="4572000"/>
          </a:xfrm>
        </p:spPr>
        <p:txBody>
          <a:bodyPr>
            <a:normAutofit/>
          </a:bodyPr>
          <a:lstStyle/>
          <a:p>
            <a:r>
              <a:rPr lang="en-US" b="1" dirty="0" smtClean="0">
                <a:solidFill>
                  <a:srgbClr val="002060"/>
                </a:solidFill>
              </a:rPr>
              <a:t>People </a:t>
            </a:r>
            <a:r>
              <a:rPr lang="en-US" b="1" dirty="0">
                <a:solidFill>
                  <a:srgbClr val="002060"/>
                </a:solidFill>
              </a:rPr>
              <a:t>and environments resemble all of the types to a degree and possess a unique combination of all six types. </a:t>
            </a:r>
            <a:endParaRPr lang="en-US" b="1" dirty="0" smtClean="0">
              <a:solidFill>
                <a:srgbClr val="002060"/>
              </a:solidFill>
            </a:endParaRPr>
          </a:p>
          <a:p>
            <a:r>
              <a:rPr lang="en-US" b="1" dirty="0" smtClean="0">
                <a:solidFill>
                  <a:srgbClr val="002060"/>
                </a:solidFill>
              </a:rPr>
              <a:t>The top three </a:t>
            </a:r>
            <a:r>
              <a:rPr lang="en-US" b="1" dirty="0">
                <a:solidFill>
                  <a:srgbClr val="002060"/>
                </a:solidFill>
              </a:rPr>
              <a:t>letters are used to match people with occupations</a:t>
            </a:r>
            <a:r>
              <a:rPr lang="en-US" b="1" dirty="0" smtClean="0">
                <a:solidFill>
                  <a:srgbClr val="002060"/>
                </a:solidFill>
              </a:rPr>
              <a:t>.</a:t>
            </a:r>
          </a:p>
          <a:p>
            <a:r>
              <a:rPr lang="en-US" b="1" i="1" dirty="0" smtClean="0">
                <a:solidFill>
                  <a:srgbClr val="002060"/>
                </a:solidFill>
              </a:rPr>
              <a:t>Consistency</a:t>
            </a:r>
            <a:r>
              <a:rPr lang="en-US" b="1" dirty="0">
                <a:solidFill>
                  <a:srgbClr val="002060"/>
                </a:solidFill>
              </a:rPr>
              <a:t> </a:t>
            </a:r>
            <a:r>
              <a:rPr lang="en-US" b="1" dirty="0" smtClean="0">
                <a:solidFill>
                  <a:srgbClr val="002060"/>
                </a:solidFill>
              </a:rPr>
              <a:t>- determined </a:t>
            </a:r>
            <a:r>
              <a:rPr lang="en-US" b="1" dirty="0">
                <a:solidFill>
                  <a:srgbClr val="002060"/>
                </a:solidFill>
              </a:rPr>
              <a:t>by evaluating the proximity of the first two letters on Holland’s </a:t>
            </a:r>
            <a:r>
              <a:rPr lang="en-US" b="1" dirty="0" smtClean="0">
                <a:solidFill>
                  <a:srgbClr val="002060"/>
                </a:solidFill>
              </a:rPr>
              <a:t>hexagon (internal coherence) </a:t>
            </a:r>
          </a:p>
          <a:p>
            <a:r>
              <a:rPr lang="en-US" b="1" i="1" dirty="0" smtClean="0">
                <a:solidFill>
                  <a:srgbClr val="002060"/>
                </a:solidFill>
              </a:rPr>
              <a:t>Differentiation</a:t>
            </a:r>
            <a:r>
              <a:rPr lang="en-US" b="1" dirty="0">
                <a:solidFill>
                  <a:srgbClr val="002060"/>
                </a:solidFill>
              </a:rPr>
              <a:t> </a:t>
            </a:r>
            <a:r>
              <a:rPr lang="en-US" b="1" dirty="0" smtClean="0">
                <a:solidFill>
                  <a:srgbClr val="002060"/>
                </a:solidFill>
              </a:rPr>
              <a:t>- extent </a:t>
            </a:r>
            <a:r>
              <a:rPr lang="en-US" b="1" dirty="0">
                <a:solidFill>
                  <a:srgbClr val="002060"/>
                </a:solidFill>
              </a:rPr>
              <a:t>to which a person or environment resembles one of the types or resembles all six types to the same </a:t>
            </a:r>
            <a:r>
              <a:rPr lang="en-US" b="1" dirty="0" smtClean="0">
                <a:solidFill>
                  <a:srgbClr val="002060"/>
                </a:solidFill>
              </a:rPr>
              <a:t>degree</a:t>
            </a:r>
            <a:endParaRPr lang="en-US" b="1" dirty="0">
              <a:solidFill>
                <a:srgbClr val="002060"/>
              </a:solidFill>
            </a:endParaRPr>
          </a:p>
        </p:txBody>
      </p:sp>
      <p:pic>
        <p:nvPicPr>
          <p:cNvPr id="6" name="Picture 5" descr="CK chart"/>
          <p:cNvPicPr/>
          <p:nvPr/>
        </p:nvPicPr>
        <p:blipFill>
          <a:blip r:embed="rId3">
            <a:extLst>
              <a:ext uri="{28A0092B-C50C-407E-A947-70E740481C1C}">
                <a14:useLocalDpi xmlns:a14="http://schemas.microsoft.com/office/drawing/2010/main" val="0"/>
              </a:ext>
            </a:extLst>
          </a:blip>
          <a:srcRect/>
          <a:stretch>
            <a:fillRect/>
          </a:stretch>
        </p:blipFill>
        <p:spPr bwMode="auto">
          <a:xfrm>
            <a:off x="6315264" y="2348345"/>
            <a:ext cx="5588562" cy="3075710"/>
          </a:xfrm>
          <a:prstGeom prst="rect">
            <a:avLst/>
          </a:prstGeom>
          <a:ln w="38100" cap="sq">
            <a:solidFill>
              <a:schemeClr val="accent5"/>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55035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of Holland’s Theory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87701175"/>
              </p:ext>
            </p:extLst>
          </p:nvPr>
        </p:nvGraphicFramePr>
        <p:xfrm>
          <a:off x="1104900" y="1600200"/>
          <a:ext cx="9982200" cy="50333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95660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Study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43094549"/>
              </p:ext>
            </p:extLst>
          </p:nvPr>
        </p:nvGraphicFramePr>
        <p:xfrm>
          <a:off x="1104900" y="1600200"/>
          <a:ext cx="9982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1967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of the Study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46145155"/>
              </p:ext>
            </p:extLst>
          </p:nvPr>
        </p:nvGraphicFramePr>
        <p:xfrm>
          <a:off x="1104900" y="1600200"/>
          <a:ext cx="9982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9951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Developing the Sport Industry Career Path Model as a Career Advising Tool in Sport Management: An Extension of Holl&quot;/&gt;&lt;property id=&quot;20307&quot; value=&quot;256&quot;/&gt;&lt;/object&gt;&lt;object type=&quot;3&quot; unique_id=&quot;10150&quot;&gt;&lt;property id=&quot;20148&quot; value=&quot;5&quot;/&gt;&lt;property id=&quot;20300&quot; value=&quot;Slide 8 - &amp;quot;Holland’s Theory of Vocational Personalities &amp;amp; Work Environments&amp;quot;&quot;/&gt;&lt;property id=&quot;20307&quot; value=&quot;261&quot;/&gt;&lt;/object&gt;&lt;object type=&quot;3&quot; unique_id=&quot;10151&quot;&gt;&lt;property id=&quot;20148&quot; value=&quot;5&quot;/&gt;&lt;property id=&quot;20300&quot; value=&quot;Slide 12 - &amp;quot;Methodology - Participants&amp;quot;&quot;/&gt;&lt;property id=&quot;20307&quot; value=&quot;258&quot;/&gt;&lt;/object&gt;&lt;object type=&quot;3&quot; unique_id=&quot;10272&quot;&gt;&lt;property id=&quot;20148&quot; value=&quot;5&quot;/&gt;&lt;property id=&quot;20300&quot; value=&quot;Slide 7 - &amp;quot;Holland’s Theory of Vocational Personalities &amp;amp; Work Environments&amp;quot;&quot;/&gt;&lt;property id=&quot;20307&quot; value=&quot;263&quot;/&gt;&lt;/object&gt;&lt;object type=&quot;3&quot; unique_id=&quot;10695&quot;&gt;&lt;property id=&quot;20148&quot; value=&quot;5&quot;/&gt;&lt;property id=&quot;20300&quot; value=&quot;Slide 23 - &amp;quot;Non-Parametric Tests&amp;quot;&quot;/&gt;&lt;property id=&quot;20307&quot; value=&quot;267&quot;/&gt;&lt;/object&gt;&lt;object type=&quot;3&quot; unique_id=&quot;10794&quot;&gt;&lt;property id=&quot;20148&quot; value=&quot;5&quot;/&gt;&lt;property id=&quot;20300&quot; value=&quot;Slide 13 - &amp;quot;Means for Holland Work Environments in Occupational Disciplines&amp;quot;&quot;/&gt;&lt;property id=&quot;20307&quot; value=&quot;269&quot;/&gt;&lt;/object&gt;&lt;object type=&quot;3&quot; unique_id=&quot;10796&quot;&gt;&lt;property id=&quot;20148&quot; value=&quot;5&quot;/&gt;&lt;property id=&quot;20300&quot; value=&quot;Slide 24 - &amp;quot;Post hoc test - Realistic&amp;quot;&quot;/&gt;&lt;property id=&quot;20307&quot; value=&quot;268&quot;/&gt;&lt;/object&gt;&lt;object type=&quot;3&quot; unique_id=&quot;11040&quot;&gt;&lt;property id=&quot;20148&quot; value=&quot;5&quot;/&gt;&lt;property id=&quot;20300&quot; value=&quot;Slide 14 - &amp;quot;Summary&amp;quot;&quot;/&gt;&lt;property id=&quot;20307&quot; value=&quot;271&quot;/&gt;&lt;/object&gt;&lt;object type=&quot;3&quot; unique_id=&quot;11177&quot;&gt;&lt;property id=&quot;20148&quot; value=&quot;5&quot;/&gt;&lt;property id=&quot;20300&quot; value=&quot;Slide 22 - &amp;quot;MANOVA Results&amp;quot;&quot;/&gt;&lt;property id=&quot;20307&quot; value=&quot;272&quot;/&gt;&lt;/object&gt;&lt;object type=&quot;3&quot; unique_id=&quot;11827&quot;&gt;&lt;property id=&quot;20148&quot; value=&quot;5&quot;/&gt;&lt;property id=&quot;20300&quot; value=&quot;Slide 25 - &amp;quot;Post-hoc - Investigative&amp;quot;&quot;/&gt;&lt;property id=&quot;20307&quot; value=&quot;273&quot;/&gt;&lt;/object&gt;&lt;object type=&quot;3&quot; unique_id=&quot;12170&quot;&gt;&lt;property id=&quot;20148&quot; value=&quot;5&quot;/&gt;&lt;property id=&quot;20300&quot; value=&quot;Slide 26 - &amp;quot;Post-hoc - Artistic&amp;quot;&quot;/&gt;&lt;property id=&quot;20307&quot; value=&quot;274&quot;/&gt;&lt;/object&gt;&lt;object type=&quot;3&quot; unique_id=&quot;12304&quot;&gt;&lt;property id=&quot;20148&quot; value=&quot;5&quot;/&gt;&lt;property id=&quot;20300&quot; value=&quot;Slide 27 - &amp;quot;Post-hoc - Social&amp;quot;&quot;/&gt;&lt;property id=&quot;20307&quot; value=&quot;275&quot;/&gt;&lt;/object&gt;&lt;object type=&quot;3&quot; unique_id=&quot;12565&quot;&gt;&lt;property id=&quot;20148&quot; value=&quot;5&quot;/&gt;&lt;property id=&quot;20300&quot; value=&quot;Slide 28 - &amp;quot;Post-hoc - Enterprising&amp;quot;&quot;/&gt;&lt;property id=&quot;20307&quot; value=&quot;276&quot;/&gt;&lt;/object&gt;&lt;object type=&quot;3&quot; unique_id=&quot;12797&quot;&gt;&lt;property id=&quot;20148&quot; value=&quot;5&quot;/&gt;&lt;property id=&quot;20300&quot; value=&quot;Slide 29 - &amp;quot;Post-hoc - Conventional&amp;quot;&quot;/&gt;&lt;property id=&quot;20307&quot; value=&quot;277&quot;/&gt;&lt;/object&gt;&lt;object type=&quot;3&quot; unique_id=&quot;12932&quot;&gt;&lt;property id=&quot;20148&quot; value=&quot;5&quot;/&gt;&lt;property id=&quot;20300&quot; value=&quot;Slide 2 - &amp;quot;Background&amp;quot;&quot;/&gt;&lt;property id=&quot;20307&quot; value=&quot;278&quot;/&gt;&lt;/object&gt;&lt;object type=&quot;3&quot; unique_id=&quot;12933&quot;&gt;&lt;property id=&quot;20148&quot; value=&quot;5&quot;/&gt;&lt;property id=&quot;20300&quot; value=&quot;Slide 3 - &amp;quot;Faculty play an important role in career advising&amp;quot;&quot;/&gt;&lt;property id=&quot;20307&quot; value=&quot;279&quot;/&gt;&lt;/object&gt;&lt;object type=&quot;3&quot; unique_id=&quot;13070&quot;&gt;&lt;property id=&quot;20148&quot; value=&quot;5&quot;/&gt;&lt;property id=&quot;20300&quot; value=&quot;Slide 4 - &amp;quot;Need for the Study&amp;quot;&quot;/&gt;&lt;property id=&quot;20307&quot; value=&quot;280&quot;/&gt;&lt;/object&gt;&lt;object type=&quot;3&quot; unique_id=&quot;13140&quot;&gt;&lt;property id=&quot;20148&quot; value=&quot;5&quot;/&gt;&lt;property id=&quot;20300&quot; value=&quot;Slide 5 - &amp;quot;Person-Environment Fit&amp;quot;&quot;/&gt;&lt;property id=&quot;20307&quot; value=&quot;281&quot;/&gt;&lt;/object&gt;&lt;object type=&quot;3&quot; unique_id=&quot;13549&quot;&gt;&lt;property id=&quot;20148&quot; value=&quot;5&quot;/&gt;&lt;property id=&quot;20300&quot; value=&quot;Slide 6 - &amp;quot;Key Tenants of Holland’s Theory&amp;quot;&quot;/&gt;&lt;property id=&quot;20307&quot; value=&quot;282&quot;/&gt;&lt;/object&gt;&lt;object type=&quot;3&quot; unique_id=&quot;13719&quot;&gt;&lt;property id=&quot;20148&quot; value=&quot;5&quot;/&gt;&lt;property id=&quot;20300&quot; value=&quot;Slide 9 - &amp;quot;Application of Holland’s Theory&amp;quot;&quot;/&gt;&lt;property id=&quot;20307&quot; value=&quot;283&quot;/&gt;&lt;/object&gt;&lt;object type=&quot;3&quot; unique_id=&quot;14271&quot;&gt;&lt;property id=&quot;20148&quot; value=&quot;5&quot;/&gt;&lt;property id=&quot;20300&quot; value=&quot;Slide 11 - &amp;quot;Purpose of the Study&amp;quot;&quot;/&gt;&lt;property id=&quot;20307&quot; value=&quot;284&quot;/&gt;&lt;/object&gt;&lt;object type=&quot;3&quot; unique_id=&quot;14392&quot;&gt;&lt;property id=&quot;20148&quot; value=&quot;5&quot;/&gt;&lt;property id=&quot;20300&quot; value=&quot;Slide 10 - &amp;quot;Challenges in Sport Management Career Advising&amp;quot;&quot;/&gt;&lt;property id=&quot;20307&quot; value=&quot;285&quot;/&gt;&lt;/object&gt;&lt;object type=&quot;3&quot; unique_id=&quot;14868&quot;&gt;&lt;property id=&quot;20148&quot; value=&quot;5&quot;/&gt;&lt;property id=&quot;20300&quot; value=&quot;Slide 15 - &amp;quot;Broader than one Holland Code&amp;quot;&quot;/&gt;&lt;property id=&quot;20307&quot; value=&quot;286&quot;/&gt;&lt;/object&gt;&lt;object type=&quot;3&quot; unique_id=&quot;14869&quot;&gt;&lt;property id=&quot;20148&quot; value=&quot;5&quot;/&gt;&lt;property id=&quot;20300&quot; value=&quot;Slide 17 - &amp;quot;Social is the Dominant Profile&amp;quot;&quot;/&gt;&lt;property id=&quot;20307&quot; value=&quot;287&quot;/&gt;&lt;/object&gt;&lt;object type=&quot;3&quot; unique_id=&quot;14870&quot;&gt;&lt;property id=&quot;20148&quot; value=&quot;5&quot;/&gt;&lt;property id=&quot;20300&quot; value=&quot;Slide 18 - &amp;quot;SCE could be as reasonable as SEC&amp;quot;&quot;/&gt;&lt;property id=&quot;20307&quot; value=&quot;288&quot;/&gt;&lt;/object&gt;&lt;object type=&quot;3&quot; unique_id=&quot;14953&quot;&gt;&lt;property id=&quot;20148&quot; value=&quot;5&quot;/&gt;&lt;property id=&quot;20300&quot; value=&quot;Slide 19 - &amp;quot;Comparisons to Published Holland Codes&amp;quot;&quot;/&gt;&lt;property id=&quot;20307&quot; value=&quot;289&quot;/&gt;&lt;/object&gt;&lt;object type=&quot;3&quot; unique_id=&quot;15318&quot;&gt;&lt;property id=&quot;20148&quot; value=&quot;5&quot;/&gt;&lt;property id=&quot;20300&quot; value=&quot;Slide 16 - &amp;quot;Leading Occupational Environments&amp;quot;&quot;/&gt;&lt;property id=&quot;20307&quot; value=&quot;290&quot;/&gt;&lt;/object&gt;&lt;object type=&quot;3&quot; unique_id=&quot;15870&quot;&gt;&lt;property id=&quot;20148&quot; value=&quot;5&quot;/&gt;&lt;property id=&quot;20300&quot; value=&quot;Slide 20 - &amp;quot;Limitations and Future Research&amp;quot;&quot;/&gt;&lt;property id=&quot;20307&quot; value=&quot;291&quot;/&gt;&lt;/object&gt;&lt;object type=&quot;3&quot; unique_id=&quot;16081&quot;&gt;&lt;property id=&quot;20148&quot; value=&quot;5&quot;/&gt;&lt;property id=&quot;20300&quot; value=&quot;Slide 21&quot;/&gt;&lt;property id=&quot;20307&quot; value=&quot;292&quot;/&gt;&lt;/object&gt;&lt;/object&gt;&lt;/object&gt;&lt;/database&gt;"/>
  <p:tag name="SECTOMILLISECCONVERTED" val="1"/>
</p:tagLst>
</file>

<file path=ppt/theme/theme1.xml><?xml version="1.0" encoding="utf-8"?>
<a:theme xmlns:a="http://schemas.openxmlformats.org/drawingml/2006/main" name="Academic Literature 16x9">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0</TotalTime>
  <Words>3324</Words>
  <Application>Microsoft Office PowerPoint</Application>
  <PresentationFormat>Widescreen</PresentationFormat>
  <Paragraphs>828</Paragraphs>
  <Slides>29</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Euphemia</vt:lpstr>
      <vt:lpstr>Plantagenet Cherokee</vt:lpstr>
      <vt:lpstr>Wingdings</vt:lpstr>
      <vt:lpstr>Academic Literature 16x9</vt:lpstr>
      <vt:lpstr>Applying Holland’s theory of vocational choice to enhance career advising in sport management</vt:lpstr>
      <vt:lpstr>The Career Advising Challenge in Sport Management</vt:lpstr>
      <vt:lpstr>Need for the Study</vt:lpstr>
      <vt:lpstr>Key Tenants of Holland’s Theory</vt:lpstr>
      <vt:lpstr>Holland’s Theory of Vocational Personalities &amp; Work Environments</vt:lpstr>
      <vt:lpstr>Holland’s Theory of Vocational Personalities &amp; Work Environments</vt:lpstr>
      <vt:lpstr>Application of Holland’s Theory</vt:lpstr>
      <vt:lpstr>Purpose of the Study</vt:lpstr>
      <vt:lpstr>Value of the Study</vt:lpstr>
      <vt:lpstr>Methodology - Participants</vt:lpstr>
      <vt:lpstr>Means for Holland Work Environments in Occupational Disciplines</vt:lpstr>
      <vt:lpstr>Summary</vt:lpstr>
      <vt:lpstr>Sport Management More Diverse than One Code</vt:lpstr>
      <vt:lpstr>Leading Occupational Environments</vt:lpstr>
      <vt:lpstr>Social is the Dominant Profile</vt:lpstr>
      <vt:lpstr>Comparisons to Published Holland Codes</vt:lpstr>
      <vt:lpstr>Why This Research Matters</vt:lpstr>
      <vt:lpstr>Key Guidelines in Using the Holland Code</vt:lpstr>
      <vt:lpstr>Occupational Exploration Across the Curriculum</vt:lpstr>
      <vt:lpstr>Program Management</vt:lpstr>
      <vt:lpstr>PowerPoint Presentation</vt:lpstr>
      <vt:lpstr>MANOVA Results</vt:lpstr>
      <vt:lpstr>Non-Parametric Tests</vt:lpstr>
      <vt:lpstr>Post hoc test - Realistic</vt:lpstr>
      <vt:lpstr>Post-hoc - Investigative</vt:lpstr>
      <vt:lpstr>Post-hoc - Artistic</vt:lpstr>
      <vt:lpstr>Post-hoc - Social</vt:lpstr>
      <vt:lpstr>Post-hoc - Enterprising</vt:lpstr>
      <vt:lpstr>Post-hoc - Conventional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2015-05-18T13:00:08Z</dcterms:created>
  <dcterms:modified xsi:type="dcterms:W3CDTF">2016-02-12T04:54:22Z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TC034313809991</vt:lpwstr>
  </property>
</Properties>
</file>