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3" r:id="rId1"/>
  </p:sldMasterIdLst>
  <p:notesMasterIdLst>
    <p:notesMasterId r:id="rId21"/>
  </p:notesMasterIdLst>
  <p:sldIdLst>
    <p:sldId id="256" r:id="rId2"/>
    <p:sldId id="364" r:id="rId3"/>
    <p:sldId id="365" r:id="rId4"/>
    <p:sldId id="366" r:id="rId5"/>
    <p:sldId id="348" r:id="rId6"/>
    <p:sldId id="352" r:id="rId7"/>
    <p:sldId id="351" r:id="rId8"/>
    <p:sldId id="371" r:id="rId9"/>
    <p:sldId id="370" r:id="rId10"/>
    <p:sldId id="355" r:id="rId11"/>
    <p:sldId id="359" r:id="rId12"/>
    <p:sldId id="354" r:id="rId13"/>
    <p:sldId id="361" r:id="rId14"/>
    <p:sldId id="362" r:id="rId15"/>
    <p:sldId id="363" r:id="rId16"/>
    <p:sldId id="353" r:id="rId17"/>
    <p:sldId id="367" r:id="rId18"/>
    <p:sldId id="369" r:id="rId19"/>
    <p:sldId id="372" r:id="rId2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Lato" panose="020B0604020202020204" charset="0"/>
      <p:regular r:id="rId26"/>
      <p:bold r:id="rId27"/>
      <p:italic r:id="rId28"/>
      <p:boldItalic r:id="rId29"/>
    </p:embeddedFont>
    <p:embeddedFont>
      <p:font typeface="Montserrat" panose="020B0604020202020204" charset="0"/>
      <p:regular r:id="rId30"/>
      <p:bold r:id="rId31"/>
      <p:italic r:id="rId32"/>
      <p:boldItalic r:id="rId33"/>
    </p:embeddedFont>
    <p:embeddedFont>
      <p:font typeface="Roboto" panose="020B0604020202020204" charset="0"/>
      <p:regular r:id="rId34"/>
      <p:bold r:id="rId35"/>
      <p:italic r:id="rId36"/>
      <p:boldItalic r:id="rId37"/>
    </p:embeddedFont>
    <p:embeddedFont>
      <p:font typeface="Vidaloka" panose="020B0604020202020204" charset="0"/>
      <p:regular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D41F037-7112-48B3-80BC-D7B45C4C7D83}">
  <a:tblStyle styleId="{4D41F037-7112-48B3-80BC-D7B45C4C7D8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90"/>
    <p:restoredTop sz="82818"/>
  </p:normalViewPr>
  <p:slideViewPr>
    <p:cSldViewPr snapToGrid="0">
      <p:cViewPr varScale="1">
        <p:scale>
          <a:sx n="69" d="100"/>
          <a:sy n="69" d="100"/>
        </p:scale>
        <p:origin x="86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presProps" Target="presProps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>
                <a:solidFill>
                  <a:srgbClr val="000000"/>
                </a:solidFill>
                <a:latin typeface="Montserrat" pitchFamily="2" charset="77"/>
              </a:rPr>
              <a:t>F</a:t>
            </a:r>
            <a:r>
              <a:rPr lang="en-US" dirty="0">
                <a:solidFill>
                  <a:srgbClr val="000000"/>
                </a:solidFill>
                <a:effectLst/>
                <a:latin typeface="Montserrat" pitchFamily="2" charset="77"/>
              </a:rPr>
              <a:t>or all constituents </a:t>
            </a:r>
            <a:r>
              <a:rPr lang="en-US" dirty="0">
                <a:solidFill>
                  <a:schemeClr val="tx1"/>
                </a:solidFill>
                <a:effectLst/>
                <a:latin typeface="Montserrat" pitchFamily="2" charset="77"/>
              </a:rPr>
              <a:t>participating</a:t>
            </a:r>
            <a:r>
              <a:rPr lang="en-US" dirty="0">
                <a:solidFill>
                  <a:srgbClr val="000000"/>
                </a:solidFill>
                <a:effectLst/>
                <a:latin typeface="Montserrat" pitchFamily="2" charset="77"/>
              </a:rPr>
              <a:t> in sports: administrators, coaches, athletes, agents, vendors, sponsors, facility managers, and spectators 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 dirty="0">
              <a:solidFill>
                <a:srgbClr val="000000"/>
              </a:solidFill>
              <a:effectLst/>
              <a:latin typeface="Montserrat" pitchFamily="2" charset="77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>
                <a:solidFill>
                  <a:srgbClr val="000000"/>
                </a:solidFill>
                <a:effectLst/>
                <a:latin typeface="Montserrat" pitchFamily="2" charset="77"/>
              </a:rPr>
              <a:t>Experience is significant for adult learners to draw from to help connect the material to their life and make more meaning of it. 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 dirty="0">
              <a:solidFill>
                <a:srgbClr val="000000"/>
              </a:solidFill>
              <a:effectLst/>
              <a:latin typeface="Montserrat" pitchFamily="2" charset="77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6572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 Transformative learning is sometimes called transformation learning, and focuses on the idea that learners can adjust their thinking based on new information</a:t>
            </a:r>
          </a:p>
          <a:p>
            <a:pPr algn="l"/>
            <a:r>
              <a:rPr lang="en-US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Self-directed learning is a process where individuals take primary charge of planning, continuing and evaluating their learning experiences </a:t>
            </a:r>
          </a:p>
          <a:p>
            <a:pPr algn="l"/>
            <a:r>
              <a:rPr lang="en-US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Emancipatory pedagogy refers to a process of teaching that aims to free the teacher and the student from the mental restrictions imposed by the mainstream culture on the way they perceive things.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 dirty="0">
              <a:solidFill>
                <a:srgbClr val="000000"/>
              </a:solidFill>
              <a:effectLst/>
              <a:latin typeface="Montserrat" pitchFamily="2" charset="77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400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 dirty="0">
              <a:solidFill>
                <a:srgbClr val="000000"/>
              </a:solidFill>
              <a:effectLst/>
              <a:latin typeface="Montserrat" pitchFamily="2" charset="77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0985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 dirty="0">
              <a:solidFill>
                <a:srgbClr val="000000"/>
              </a:solidFill>
              <a:effectLst/>
              <a:latin typeface="Montserrat" pitchFamily="2" charset="77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7221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 dirty="0">
              <a:solidFill>
                <a:srgbClr val="000000"/>
              </a:solidFill>
              <a:effectLst/>
              <a:latin typeface="Montserrat" pitchFamily="2" charset="77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1922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 dirty="0">
              <a:solidFill>
                <a:srgbClr val="000000"/>
              </a:solidFill>
              <a:effectLst/>
              <a:latin typeface="Montserrat" pitchFamily="2" charset="77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>
                <a:solidFill>
                  <a:srgbClr val="000000"/>
                </a:solidFill>
                <a:effectLst/>
                <a:latin typeface="Montserrat" pitchFamily="2" charset="77"/>
              </a:rPr>
              <a:t>If a student doesn’t feel comfortable sharing their thoughts and feelings about the various cases with the peers, they can submit a written reflection. Students who would rather have a discussion can participate in the reflection after sport court, and the other students may leave at that point and submit a written reflection.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810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039975" y="1324500"/>
            <a:ext cx="70641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040000" y="3377100"/>
            <a:ext cx="7064100" cy="44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cxnSp>
        <p:nvCxnSpPr>
          <p:cNvPr id="11" name="Google Shape;11;p2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" name="Google Shape;12;p2"/>
          <p:cNvCxnSpPr/>
          <p:nvPr/>
        </p:nvCxnSpPr>
        <p:spPr>
          <a:xfrm flipH="1">
            <a:off x="-257975" y="-72550"/>
            <a:ext cx="3047400" cy="13464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" name="Google Shape;13;p2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" name="Google Shape;14;p2"/>
          <p:cNvCxnSpPr/>
          <p:nvPr/>
        </p:nvCxnSpPr>
        <p:spPr>
          <a:xfrm flipH="1">
            <a:off x="6467450" y="3935375"/>
            <a:ext cx="3047400" cy="13464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2714550" y="2366272"/>
            <a:ext cx="3714900" cy="818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3746550" y="1339163"/>
            <a:ext cx="16509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2291400" y="3076675"/>
            <a:ext cx="4561200" cy="3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9" name="Google Shape;19;p3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20;p3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21;p3"/>
          <p:cNvCxnSpPr/>
          <p:nvPr/>
        </p:nvCxnSpPr>
        <p:spPr>
          <a:xfrm flipH="1">
            <a:off x="7948925" y="3979775"/>
            <a:ext cx="1378500" cy="12363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22;p3"/>
          <p:cNvCxnSpPr/>
          <p:nvPr/>
        </p:nvCxnSpPr>
        <p:spPr>
          <a:xfrm flipH="1">
            <a:off x="-112875" y="-88700"/>
            <a:ext cx="1418700" cy="10644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4711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713250" y="1272925"/>
            <a:ext cx="7717500" cy="329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/>
            </a:lvl9pPr>
          </a:lstStyle>
          <a:p>
            <a:endParaRPr/>
          </a:p>
        </p:txBody>
      </p:sp>
      <p:cxnSp>
        <p:nvCxnSpPr>
          <p:cNvPr id="26" name="Google Shape;26;p4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" name="Google Shape;27;p4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" name="Google Shape;28;p4"/>
          <p:cNvCxnSpPr/>
          <p:nvPr/>
        </p:nvCxnSpPr>
        <p:spPr>
          <a:xfrm>
            <a:off x="6884900" y="-113600"/>
            <a:ext cx="2565600" cy="13062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5681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1"/>
          </p:nvPr>
        </p:nvSpPr>
        <p:spPr>
          <a:xfrm>
            <a:off x="5038975" y="2551449"/>
            <a:ext cx="2486100" cy="50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 b="1"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 b="1"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 b="1"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 b="1"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 b="1"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 b="1"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 b="1"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 b="1"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2"/>
          </p:nvPr>
        </p:nvSpPr>
        <p:spPr>
          <a:xfrm>
            <a:off x="5038975" y="2961200"/>
            <a:ext cx="2486100" cy="90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3"/>
          </p:nvPr>
        </p:nvSpPr>
        <p:spPr>
          <a:xfrm>
            <a:off x="1693175" y="2551449"/>
            <a:ext cx="2486100" cy="50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 b="1"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 b="1"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 b="1"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 b="1"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 b="1"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 b="1"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 b="1"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 b="1"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4"/>
          </p:nvPr>
        </p:nvSpPr>
        <p:spPr>
          <a:xfrm>
            <a:off x="1693175" y="2961200"/>
            <a:ext cx="2486100" cy="90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5" name="Google Shape;35;p5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" name="Google Shape;36;p5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" name="Google Shape;37;p5"/>
          <p:cNvCxnSpPr/>
          <p:nvPr/>
        </p:nvCxnSpPr>
        <p:spPr>
          <a:xfrm flipH="1">
            <a:off x="6935750" y="3931325"/>
            <a:ext cx="2549400" cy="13545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0"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0" name="Google Shape;450;p50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1" name="Google Shape;451;p50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0_1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3" name="Google Shape;453;p51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4" name="Google Shape;454;p51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5" name="Google Shape;455;p51"/>
          <p:cNvCxnSpPr/>
          <p:nvPr/>
        </p:nvCxnSpPr>
        <p:spPr>
          <a:xfrm>
            <a:off x="7434175" y="-125600"/>
            <a:ext cx="1993200" cy="13302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6" name="Google Shape;456;p51"/>
          <p:cNvCxnSpPr/>
          <p:nvPr/>
        </p:nvCxnSpPr>
        <p:spPr>
          <a:xfrm>
            <a:off x="-147275" y="3943475"/>
            <a:ext cx="1993200" cy="13302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0_1_1"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8" name="Google Shape;458;p52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9" name="Google Shape;459;p52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0" name="Google Shape;460;p52"/>
          <p:cNvCxnSpPr/>
          <p:nvPr/>
        </p:nvCxnSpPr>
        <p:spPr>
          <a:xfrm flipH="1">
            <a:off x="6772150" y="3663450"/>
            <a:ext cx="2823300" cy="16332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30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2" name="Google Shape;462;p53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3" name="Google Shape;463;p53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4" name="Google Shape;464;p53"/>
          <p:cNvCxnSpPr/>
          <p:nvPr/>
        </p:nvCxnSpPr>
        <p:spPr>
          <a:xfrm>
            <a:off x="-250225" y="4076450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5" name="Google Shape;465;p53"/>
          <p:cNvCxnSpPr/>
          <p:nvPr/>
        </p:nvCxnSpPr>
        <p:spPr>
          <a:xfrm>
            <a:off x="7441150" y="-48375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6" name="Google Shape;466;p53"/>
          <p:cNvCxnSpPr/>
          <p:nvPr/>
        </p:nvCxnSpPr>
        <p:spPr>
          <a:xfrm flipH="1">
            <a:off x="7454238" y="4053663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7" name="Google Shape;467;p53"/>
          <p:cNvCxnSpPr/>
          <p:nvPr/>
        </p:nvCxnSpPr>
        <p:spPr>
          <a:xfrm flipH="1">
            <a:off x="-237137" y="-71162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daloka"/>
              <a:buNone/>
              <a:defRPr sz="30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50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●"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8" r:id="rId5"/>
    <p:sldLayoutId id="2147483696" r:id="rId6"/>
    <p:sldLayoutId id="2147483697" r:id="rId7"/>
    <p:sldLayoutId id="2147483698" r:id="rId8"/>
    <p:sldLayoutId id="214748369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59"/>
          <p:cNvSpPr txBox="1">
            <a:spLocks noGrp="1"/>
          </p:cNvSpPr>
          <p:nvPr>
            <p:ph type="ctrTitle"/>
          </p:nvPr>
        </p:nvSpPr>
        <p:spPr>
          <a:xfrm>
            <a:off x="1039975" y="1324500"/>
            <a:ext cx="70641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4400" dirty="0"/>
              <a:t>Sport Court: Connecting Experiential Learning with Adult Learning Theories</a:t>
            </a:r>
            <a:endParaRPr sz="4400" dirty="0"/>
          </a:p>
        </p:txBody>
      </p:sp>
      <p:sp>
        <p:nvSpPr>
          <p:cNvPr id="483" name="Google Shape;483;p59"/>
          <p:cNvSpPr txBox="1">
            <a:spLocks noGrp="1"/>
          </p:cNvSpPr>
          <p:nvPr>
            <p:ph type="subTitle" idx="1"/>
          </p:nvPr>
        </p:nvSpPr>
        <p:spPr>
          <a:xfrm>
            <a:off x="1040000" y="3377100"/>
            <a:ext cx="7064100" cy="44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1"/>
                </a:solidFill>
              </a:rPr>
              <a:t>Madeleine Herman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1"/>
                </a:solidFill>
              </a:rPr>
              <a:t>Gwynedd Mercy University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78FB1-8A90-2E5D-F61F-50337E471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Directions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F2FA091-D54B-5EF1-9862-45166EC6FF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16815" y="1017725"/>
            <a:ext cx="3510665" cy="501300"/>
          </a:xfrm>
        </p:spPr>
        <p:txBody>
          <a:bodyPr/>
          <a:lstStyle/>
          <a:p>
            <a:r>
              <a:rPr lang="en-US" dirty="0"/>
              <a:t>Adult Learning Theory 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6023C29C-E4EE-00C8-A367-AE5A981FE694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4377381" y="1519025"/>
            <a:ext cx="4033887" cy="1699806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effectLst/>
                <a:latin typeface="Montserrat" pitchFamily="2" charset="77"/>
              </a:rPr>
              <a:t>Cultural competence: </a:t>
            </a:r>
            <a:r>
              <a:rPr lang="en-US" dirty="0">
                <a:solidFill>
                  <a:srgbClr val="000000"/>
                </a:solidFill>
                <a:effectLst/>
                <a:latin typeface="Montserrat" pitchFamily="2" charset="77"/>
              </a:rPr>
              <a:t>A written case brief and presentation of the case brief orally provides students the opportunity to work on writing and speaking skills.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Montserrat" pitchFamily="2" charset="77"/>
              </a:rPr>
              <a:t>E</a:t>
            </a:r>
            <a:r>
              <a:rPr lang="en-US" b="1" dirty="0">
                <a:solidFill>
                  <a:srgbClr val="000000"/>
                </a:solidFill>
                <a:effectLst/>
                <a:latin typeface="Montserrat" pitchFamily="2" charset="77"/>
              </a:rPr>
              <a:t>mbodied learning: </a:t>
            </a:r>
            <a:r>
              <a:rPr lang="en-US" dirty="0">
                <a:solidFill>
                  <a:srgbClr val="000000"/>
                </a:solidFill>
                <a:latin typeface="Montserrat" pitchFamily="2" charset="77"/>
              </a:rPr>
              <a:t>I</a:t>
            </a:r>
            <a:r>
              <a:rPr lang="en-US" dirty="0">
                <a:solidFill>
                  <a:srgbClr val="000000"/>
                </a:solidFill>
                <a:effectLst/>
                <a:latin typeface="Montserrat" pitchFamily="2" charset="77"/>
              </a:rPr>
              <a:t>mmersion in the case as a member of the court helps facilitate deeper meaning in their learning experience.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Montserrat" pitchFamily="2" charset="77"/>
              </a:rPr>
              <a:t>Motivation: </a:t>
            </a:r>
            <a:r>
              <a:rPr lang="en-US" dirty="0">
                <a:solidFill>
                  <a:srgbClr val="000000"/>
                </a:solidFill>
                <a:latin typeface="Montserrat" pitchFamily="2" charset="77"/>
              </a:rPr>
              <a:t>Help invoke motivation to win their case so their song can be played for the class. It promotes humor and fun in what can be a serious and contentious assignment. 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effectLst/>
              <a:latin typeface="Montserrat" pitchFamily="2" charset="77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effectLst/>
              <a:latin typeface="Montserrat" pitchFamily="2" charset="77"/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0D118EB1-A670-E84F-C99F-056651D3B26C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635402" y="1017725"/>
            <a:ext cx="2918373" cy="501300"/>
          </a:xfrm>
        </p:spPr>
        <p:txBody>
          <a:bodyPr/>
          <a:lstStyle/>
          <a:p>
            <a:r>
              <a:rPr lang="en-US" dirty="0"/>
              <a:t>Case Brief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B09B0C3E-96CA-F103-FC59-9D326CD79CC6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428730" y="1519025"/>
            <a:ext cx="3619012" cy="2952533"/>
          </a:xfrm>
        </p:spPr>
        <p:txBody>
          <a:bodyPr/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effectLst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Plaintiff and defendant name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effectLst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Case title 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effectLst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Issue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effectLst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Facts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effectLst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Opening statement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effectLst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Argument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effectLst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Eye or expert witness script 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effectLst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Closing statement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effectLst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Walk-off song</a:t>
            </a:r>
          </a:p>
        </p:txBody>
      </p:sp>
    </p:spTree>
    <p:extLst>
      <p:ext uri="{BB962C8B-B14F-4D97-AF65-F5344CB8AC3E}">
        <p14:creationId xmlns:p14="http://schemas.microsoft.com/office/powerpoint/2010/main" val="27132925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78FB1-8A90-2E5D-F61F-50337E471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Directions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F2FA091-D54B-5EF1-9862-45166EC6FF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01229" y="1337622"/>
            <a:ext cx="3510665" cy="501300"/>
          </a:xfrm>
        </p:spPr>
        <p:txBody>
          <a:bodyPr/>
          <a:lstStyle/>
          <a:p>
            <a:r>
              <a:rPr lang="en-US" dirty="0"/>
              <a:t>Adult Learning Theory 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6023C29C-E4EE-00C8-A367-AE5A981FE694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4539617" y="1858187"/>
            <a:ext cx="4033887" cy="2703179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effectLst/>
                <a:latin typeface="Montserrat" pitchFamily="2" charset="77"/>
              </a:rPr>
              <a:t>Critical Thinking: </a:t>
            </a:r>
            <a:r>
              <a:rPr lang="en-US" dirty="0">
                <a:solidFill>
                  <a:srgbClr val="000000"/>
                </a:solidFill>
                <a:latin typeface="Montserrat" pitchFamily="2" charset="77"/>
              </a:rPr>
              <a:t>T</a:t>
            </a:r>
            <a:r>
              <a:rPr lang="en-US" dirty="0">
                <a:solidFill>
                  <a:srgbClr val="000000"/>
                </a:solidFill>
                <a:effectLst/>
                <a:latin typeface="Montserrat" pitchFamily="2" charset="77"/>
              </a:rPr>
              <a:t>he VALUE Rubric enables students to think critically in real time to contribute more to jury deliberation.</a:t>
            </a:r>
          </a:p>
          <a:p>
            <a:pPr marL="114300" indent="0"/>
            <a:endParaRPr lang="en-US" dirty="0">
              <a:solidFill>
                <a:srgbClr val="000000"/>
              </a:solidFill>
              <a:effectLst/>
              <a:latin typeface="Montserrat" pitchFamily="2" charset="77"/>
            </a:endParaRPr>
          </a:p>
          <a:p>
            <a:pPr marL="114300" indent="0"/>
            <a:r>
              <a:rPr lang="en-US" b="1" dirty="0">
                <a:solidFill>
                  <a:srgbClr val="000000"/>
                </a:solidFill>
                <a:latin typeface="Montserrat" pitchFamily="2" charset="77"/>
              </a:rPr>
              <a:t>VALUE: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Montserrat" pitchFamily="2" charset="77"/>
              </a:rPr>
              <a:t>Explanation of issues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Montserrat" pitchFamily="2" charset="77"/>
              </a:rPr>
              <a:t>Evidence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Montserrat" pitchFamily="2" charset="77"/>
              </a:rPr>
              <a:t>Influence of context and assumptions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Montserrat" pitchFamily="2" charset="77"/>
              </a:rPr>
              <a:t>Student’s position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Montserrat" pitchFamily="2" charset="77"/>
              </a:rPr>
              <a:t>Conclusion and related outcomes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effectLst/>
              <a:latin typeface="Montserrat" pitchFamily="2" charset="77"/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0D118EB1-A670-E84F-C99F-056651D3B26C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585216" y="1337622"/>
            <a:ext cx="2918373" cy="501300"/>
          </a:xfrm>
        </p:spPr>
        <p:txBody>
          <a:bodyPr/>
          <a:lstStyle/>
          <a:p>
            <a:r>
              <a:rPr lang="en-US" dirty="0"/>
              <a:t>Jury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B09B0C3E-96CA-F103-FC59-9D326CD79CC6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451033" y="1858188"/>
            <a:ext cx="3619012" cy="2952533"/>
          </a:xfrm>
        </p:spPr>
        <p:txBody>
          <a:bodyPr/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dirty="0">
                <a:solidFill>
                  <a:schemeClr val="tx1"/>
                </a:solidFill>
              </a:rPr>
              <a:t>S</a:t>
            </a:r>
            <a:r>
              <a:rPr lang="en-US" sz="1400" dirty="0">
                <a:solidFill>
                  <a:schemeClr val="tx1"/>
                </a:solidFill>
              </a:rPr>
              <a:t>tudents act a jury member for peers’ cases and complete a rubric evaluating for jury deliberation contribution.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400" dirty="0">
                <a:solidFill>
                  <a:schemeClr val="tx1"/>
                </a:solidFill>
              </a:rPr>
              <a:t>When Plaintiff and Defendant step out, the jury (the rest of the class) will deliberate and then share the rationale and decision as a group to the Plaintiff and Defendant. 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+mj-lt"/>
              <a:buAutoNum type="arabicPeriod"/>
            </a:pPr>
            <a:endParaRPr lang="en-US" dirty="0">
              <a:solidFill>
                <a:schemeClr val="tx1"/>
              </a:solidFill>
              <a:effectLst/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6292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827CE30-98A7-64FC-8CD9-EFAD9C24D7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5635278"/>
              </p:ext>
            </p:extLst>
          </p:nvPr>
        </p:nvGraphicFramePr>
        <p:xfrm>
          <a:off x="1297172" y="363633"/>
          <a:ext cx="3030279" cy="1920240"/>
        </p:xfrm>
        <a:graphic>
          <a:graphicData uri="http://schemas.openxmlformats.org/drawingml/2006/table">
            <a:tbl>
              <a:tblPr firstRow="1" firstCol="1" bandRow="1">
                <a:tableStyleId>{4D41F037-7112-48B3-80BC-D7B45C4C7D83}</a:tableStyleId>
              </a:tblPr>
              <a:tblGrid>
                <a:gridCol w="3030279">
                  <a:extLst>
                    <a:ext uri="{9D8B030D-6E8A-4147-A177-3AD203B41FA5}">
                      <a16:colId xmlns:a16="http://schemas.microsoft.com/office/drawing/2014/main" val="1146946794"/>
                    </a:ext>
                  </a:extLst>
                </a:gridCol>
              </a:tblGrid>
              <a:tr h="60959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C00000"/>
                          </a:solidFill>
                          <a:effectLst/>
                        </a:rPr>
                        <a:t>Rubric 1: Case selection, Issue, and Facts. Plaintiff AND Defendant</a:t>
                      </a:r>
                      <a:endParaRPr lang="en-US" sz="14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53802286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The case selected relates to the Sport Court topic.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35536016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The issue clearly states what the court is deciding.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3481998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The facts present what happened that brought this to court.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04219275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F63BF48-172E-584C-C562-63A96DD583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0347924"/>
              </p:ext>
            </p:extLst>
          </p:nvPr>
        </p:nvGraphicFramePr>
        <p:xfrm>
          <a:off x="4641113" y="387024"/>
          <a:ext cx="3030279" cy="1920240"/>
        </p:xfrm>
        <a:graphic>
          <a:graphicData uri="http://schemas.openxmlformats.org/drawingml/2006/table">
            <a:tbl>
              <a:tblPr firstRow="1" firstCol="1" bandRow="1">
                <a:tableStyleId>{4D41F037-7112-48B3-80BC-D7B45C4C7D83}</a:tableStyleId>
              </a:tblPr>
              <a:tblGrid>
                <a:gridCol w="3030279">
                  <a:extLst>
                    <a:ext uri="{9D8B030D-6E8A-4147-A177-3AD203B41FA5}">
                      <a16:colId xmlns:a16="http://schemas.microsoft.com/office/drawing/2014/main" val="3758011836"/>
                    </a:ext>
                  </a:extLst>
                </a:gridCol>
              </a:tblGrid>
              <a:tr h="24003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C00000"/>
                          </a:solidFill>
                          <a:effectLst/>
                        </a:rPr>
                        <a:t>Rubric 2: Opening Statement</a:t>
                      </a:r>
                      <a:endParaRPr lang="en-US" sz="14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10459042"/>
                  </a:ext>
                </a:extLst>
              </a:tr>
              <a:tr h="72008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The Plaintiff provides a persuasive argument about why and how the facts support the cause of action.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99894154"/>
                  </a:ext>
                </a:extLst>
              </a:tr>
              <a:tr h="96012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The Defendant provides a persuasive argument about why and how the facts support the cause of defense.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99033721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523375A8-CDA4-0DC2-52F1-55E4D19EFB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2225173"/>
              </p:ext>
            </p:extLst>
          </p:nvPr>
        </p:nvGraphicFramePr>
        <p:xfrm>
          <a:off x="215827" y="2654521"/>
          <a:ext cx="2841033" cy="1936078"/>
        </p:xfrm>
        <a:graphic>
          <a:graphicData uri="http://schemas.openxmlformats.org/drawingml/2006/table">
            <a:tbl>
              <a:tblPr firstRow="1" firstCol="1" bandRow="1">
                <a:tableStyleId>{4D41F037-7112-48B3-80BC-D7B45C4C7D83}</a:tableStyleId>
              </a:tblPr>
              <a:tblGrid>
                <a:gridCol w="2841033">
                  <a:extLst>
                    <a:ext uri="{9D8B030D-6E8A-4147-A177-3AD203B41FA5}">
                      <a16:colId xmlns:a16="http://schemas.microsoft.com/office/drawing/2014/main" val="2752104101"/>
                    </a:ext>
                  </a:extLst>
                </a:gridCol>
              </a:tblGrid>
              <a:tr h="41088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C00000"/>
                          </a:solidFill>
                          <a:effectLst/>
                        </a:rPr>
                        <a:t>Rubric 3: Arguments for and against</a:t>
                      </a:r>
                      <a:endParaRPr lang="en-US" sz="14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23512509"/>
                  </a:ext>
                </a:extLst>
              </a:tr>
              <a:tr h="75467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The Plaintiff argument for explains what the cause of action or argument is for the case.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82969131"/>
                  </a:ext>
                </a:extLst>
              </a:tr>
              <a:tr h="75467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The Defendant argument against explains what the argument against the accusation is.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25535799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F88F0938-50CE-C963-8DC6-3D812452A1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2820298"/>
              </p:ext>
            </p:extLst>
          </p:nvPr>
        </p:nvGraphicFramePr>
        <p:xfrm>
          <a:off x="3293694" y="2654521"/>
          <a:ext cx="2625725" cy="1945758"/>
        </p:xfrm>
        <a:graphic>
          <a:graphicData uri="http://schemas.openxmlformats.org/drawingml/2006/table">
            <a:tbl>
              <a:tblPr firstRow="1" firstCol="1" bandRow="1">
                <a:tableStyleId>{4D41F037-7112-48B3-80BC-D7B45C4C7D83}</a:tableStyleId>
              </a:tblPr>
              <a:tblGrid>
                <a:gridCol w="2625725">
                  <a:extLst>
                    <a:ext uri="{9D8B030D-6E8A-4147-A177-3AD203B41FA5}">
                      <a16:colId xmlns:a16="http://schemas.microsoft.com/office/drawing/2014/main" val="1388936972"/>
                    </a:ext>
                  </a:extLst>
                </a:gridCol>
              </a:tblGrid>
              <a:tr h="26028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C00000"/>
                          </a:solidFill>
                          <a:effectLst/>
                        </a:rPr>
                        <a:t>Rubric 4: Witness</a:t>
                      </a:r>
                      <a:endParaRPr lang="en-US" sz="14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9862670"/>
                  </a:ext>
                </a:extLst>
              </a:tr>
              <a:tr h="8427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The Plaintiff witness (eye or expert) provides evidence to support argument.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87000490"/>
                  </a:ext>
                </a:extLst>
              </a:tr>
              <a:tr h="8427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The Defendant witness (eye or expert) provides evidence to support defense.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83911314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B276D976-A2EE-6D7F-6F4A-4A8763FFA7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3778546"/>
              </p:ext>
            </p:extLst>
          </p:nvPr>
        </p:nvGraphicFramePr>
        <p:xfrm>
          <a:off x="6156253" y="2680039"/>
          <a:ext cx="2625725" cy="1920240"/>
        </p:xfrm>
        <a:graphic>
          <a:graphicData uri="http://schemas.openxmlformats.org/drawingml/2006/table">
            <a:tbl>
              <a:tblPr firstRow="1" firstCol="1" bandRow="1">
                <a:tableStyleId>{4D41F037-7112-48B3-80BC-D7B45C4C7D83}</a:tableStyleId>
              </a:tblPr>
              <a:tblGrid>
                <a:gridCol w="2625725">
                  <a:extLst>
                    <a:ext uri="{9D8B030D-6E8A-4147-A177-3AD203B41FA5}">
                      <a16:colId xmlns:a16="http://schemas.microsoft.com/office/drawing/2014/main" val="1640928571"/>
                    </a:ext>
                  </a:extLst>
                </a:gridCol>
              </a:tblGrid>
              <a:tr h="28887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C00000"/>
                          </a:solidFill>
                          <a:effectLst/>
                        </a:rPr>
                        <a:t>Rubric 5: Closing Statement</a:t>
                      </a:r>
                      <a:endParaRPr lang="en-US" sz="14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47450417"/>
                  </a:ext>
                </a:extLst>
              </a:tr>
              <a:tr h="81568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The Plaintiff closing statement covers the proof offered in the case.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19411518"/>
                  </a:ext>
                </a:extLst>
              </a:tr>
              <a:tr h="81568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The Defendant closing statement covers the proof offered in the case.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745127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6345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3FAC8-1439-2023-B95A-6BAD3C7F8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25" y="359965"/>
            <a:ext cx="4711500" cy="572700"/>
          </a:xfrm>
        </p:spPr>
        <p:txBody>
          <a:bodyPr/>
          <a:lstStyle/>
          <a:p>
            <a:r>
              <a:rPr lang="en-US" dirty="0"/>
              <a:t>Procedures - Trial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813E9E-4C35-5AD9-F39C-9246B0A1F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3225" y="1017725"/>
            <a:ext cx="7717500" cy="3295800"/>
          </a:xfrm>
        </p:spPr>
        <p:txBody>
          <a:bodyPr/>
          <a:lstStyle/>
          <a:p>
            <a:pPr marL="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400" b="1" dirty="0">
                <a:solidFill>
                  <a:schemeClr val="tx1"/>
                </a:solidFill>
              </a:rPr>
              <a:t>Issue: </a:t>
            </a:r>
            <a:r>
              <a:rPr lang="en-US" sz="1400" dirty="0">
                <a:solidFill>
                  <a:schemeClr val="tx1"/>
                </a:solidFill>
              </a:rPr>
              <a:t>What is the court deciding in this case? The Plaintiff and Defendant will read their 1-2 sentence issue. 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400" b="1" dirty="0">
                <a:solidFill>
                  <a:schemeClr val="tx1"/>
                </a:solidFill>
              </a:rPr>
              <a:t>Facts: </a:t>
            </a:r>
            <a:r>
              <a:rPr lang="en-US" sz="1400" dirty="0">
                <a:solidFill>
                  <a:schemeClr val="tx1"/>
                </a:solidFill>
              </a:rPr>
              <a:t>Describe the facts (background) of the case. What happened  that brought this to court? Both the Plaintiff and Defendant will speak on the facts of the case. </a:t>
            </a:r>
          </a:p>
          <a:p>
            <a:pPr marL="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400" b="1" dirty="0">
                <a:solidFill>
                  <a:schemeClr val="tx1"/>
                </a:solidFill>
              </a:rPr>
              <a:t>Opening statements: </a:t>
            </a:r>
            <a:r>
              <a:rPr lang="en-US" sz="1400" dirty="0">
                <a:solidFill>
                  <a:schemeClr val="tx1"/>
                </a:solidFill>
              </a:rPr>
              <a:t>Both Plaintiff and Defendant make an opening statement introducing their proof of the case. </a:t>
            </a:r>
          </a:p>
          <a:p>
            <a:pPr marL="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400" b="1" dirty="0">
                <a:solidFill>
                  <a:schemeClr val="tx1"/>
                </a:solidFill>
              </a:rPr>
              <a:t>Arguments: </a:t>
            </a:r>
            <a:r>
              <a:rPr lang="en-US" sz="1400" dirty="0">
                <a:solidFill>
                  <a:schemeClr val="tx1"/>
                </a:solidFill>
              </a:rPr>
              <a:t>Both Plaintiff and Defendant make arguments before the court.</a:t>
            </a:r>
          </a:p>
          <a:p>
            <a:pPr marL="800100" lvl="1">
              <a:buFont typeface="Symbol" pitchFamily="2" charset="2"/>
              <a:buChar char=""/>
            </a:pPr>
            <a:r>
              <a:rPr lang="en-US" sz="1200" dirty="0">
                <a:solidFill>
                  <a:schemeClr val="tx1"/>
                </a:solidFill>
              </a:rPr>
              <a:t>Plaintiff will present what the cause of action or argument is for the case.</a:t>
            </a:r>
          </a:p>
          <a:p>
            <a:pPr marL="800100" lvl="1">
              <a:buFont typeface="Symbol" pitchFamily="2" charset="2"/>
              <a:buChar char=""/>
            </a:pPr>
            <a:r>
              <a:rPr lang="en-US" sz="1200" dirty="0">
                <a:solidFill>
                  <a:schemeClr val="tx1"/>
                </a:solidFill>
              </a:rPr>
              <a:t>Defendant will present what the argument against the accusation is.</a:t>
            </a:r>
          </a:p>
          <a:p>
            <a:pPr marL="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400" b="1" dirty="0">
                <a:solidFill>
                  <a:schemeClr val="tx1"/>
                </a:solidFill>
              </a:rPr>
              <a:t>Witnesses (type: eye or expert): </a:t>
            </a:r>
            <a:r>
              <a:rPr lang="en-US" sz="1400" dirty="0">
                <a:solidFill>
                  <a:schemeClr val="tx1"/>
                </a:solidFill>
              </a:rPr>
              <a:t>Who (name and type), Rationale, Script: call a classmate up to read script </a:t>
            </a:r>
          </a:p>
          <a:p>
            <a:pPr marL="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400" b="1" dirty="0">
                <a:solidFill>
                  <a:schemeClr val="tx1"/>
                </a:solidFill>
              </a:rPr>
              <a:t>Closing Statement: </a:t>
            </a:r>
            <a:r>
              <a:rPr lang="en-US" sz="1400" dirty="0">
                <a:solidFill>
                  <a:schemeClr val="tx1"/>
                </a:solidFill>
              </a:rPr>
              <a:t>Both Plaintiff and Defendant make a closing statement covering the proof offered in the case. </a:t>
            </a:r>
          </a:p>
          <a:p>
            <a:pPr marL="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400" i="1" dirty="0">
                <a:solidFill>
                  <a:schemeClr val="tx1"/>
                </a:solidFill>
              </a:rPr>
              <a:t>Plaintiff and Defendant step out of the room so jury can deliberate. </a:t>
            </a:r>
          </a:p>
          <a:p>
            <a:pPr marL="342900">
              <a:lnSpc>
                <a:spcPct val="115000"/>
              </a:lnSpc>
              <a:buFont typeface="Symbol" pitchFamily="2" charset="2"/>
              <a:buChar char=""/>
            </a:pPr>
            <a:endParaRPr lang="en-US" sz="1400" dirty="0">
              <a:solidFill>
                <a:schemeClr val="tx1"/>
              </a:solidFill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endParaRPr lang="en-US" sz="1400" dirty="0">
              <a:solidFill>
                <a:schemeClr val="tx1"/>
              </a:solidFill>
              <a:effectLst/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400" dirty="0"/>
          </a:p>
          <a:p>
            <a:endParaRPr lang="en-US" sz="11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2086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78FB1-8A90-2E5D-F61F-50337E471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Procedures - Jury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F2FA091-D54B-5EF1-9862-45166EC6FF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33610" y="1194938"/>
            <a:ext cx="3510665" cy="501300"/>
          </a:xfrm>
        </p:spPr>
        <p:txBody>
          <a:bodyPr/>
          <a:lstStyle/>
          <a:p>
            <a:r>
              <a:rPr lang="en-US" dirty="0"/>
              <a:t>Adult Learning Theory 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6023C29C-E4EE-00C8-A367-AE5A981FE694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4572000" y="1875575"/>
            <a:ext cx="4033887" cy="295253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Montserrat" pitchFamily="2" charset="77"/>
              </a:rPr>
              <a:t>R</a:t>
            </a:r>
            <a:r>
              <a:rPr lang="en-US" dirty="0">
                <a:solidFill>
                  <a:srgbClr val="000000"/>
                </a:solidFill>
                <a:effectLst/>
                <a:latin typeface="Montserrat" pitchFamily="2" charset="77"/>
              </a:rPr>
              <a:t>eflects </a:t>
            </a:r>
            <a:r>
              <a:rPr lang="en-US" b="1" dirty="0" err="1">
                <a:solidFill>
                  <a:srgbClr val="000000"/>
                </a:solidFill>
                <a:effectLst/>
                <a:latin typeface="Montserrat" pitchFamily="2" charset="77"/>
              </a:rPr>
              <a:t>Caffarella’s</a:t>
            </a:r>
            <a:r>
              <a:rPr lang="en-US" dirty="0">
                <a:solidFill>
                  <a:srgbClr val="000000"/>
                </a:solidFill>
                <a:effectLst/>
                <a:latin typeface="Montserrat" pitchFamily="2" charset="77"/>
              </a:rPr>
              <a:t> goals through the aspiration to acquire knowledge and develop skills, become more self-directed in the learning process, and inspire transformative learning with reflection and experience.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effectLst/>
                <a:latin typeface="Montserrat" pitchFamily="2" charset="77"/>
              </a:rPr>
              <a:t>Spiritual learning: </a:t>
            </a:r>
            <a:r>
              <a:rPr lang="en-US" dirty="0">
                <a:solidFill>
                  <a:srgbClr val="000000"/>
                </a:solidFill>
                <a:effectLst/>
                <a:latin typeface="Montserrat" pitchFamily="2" charset="77"/>
              </a:rPr>
              <a:t>allows students to pause </a:t>
            </a:r>
            <a:r>
              <a:rPr lang="en-US" dirty="0">
                <a:solidFill>
                  <a:srgbClr val="000000"/>
                </a:solidFill>
                <a:latin typeface="Montserrat" pitchFamily="2" charset="77"/>
              </a:rPr>
              <a:t>and d</a:t>
            </a:r>
            <a:r>
              <a:rPr lang="en-US" dirty="0">
                <a:solidFill>
                  <a:srgbClr val="000000"/>
                </a:solidFill>
                <a:effectLst/>
                <a:latin typeface="Montserrat" pitchFamily="2" charset="77"/>
              </a:rPr>
              <a:t>eliberate to connect with be present with each other and the material from the case. 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0D118EB1-A670-E84F-C99F-056651D3B26C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961952" y="1194938"/>
            <a:ext cx="2918373" cy="501300"/>
          </a:xfrm>
        </p:spPr>
        <p:txBody>
          <a:bodyPr/>
          <a:lstStyle/>
          <a:p>
            <a:r>
              <a:rPr lang="en-US" dirty="0"/>
              <a:t>Jury Deliberation 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B09B0C3E-96CA-F103-FC59-9D326CD79CC6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451032" y="1873452"/>
            <a:ext cx="3940214" cy="2952533"/>
          </a:xfrm>
        </p:spPr>
        <p:txBody>
          <a:bodyPr/>
          <a:lstStyle/>
          <a:p>
            <a:pPr marL="285750" marR="0" lvl="0" indent="-28575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effectLst/>
                <a:latin typeface="Montserrat" pitchFamily="2" charset="77"/>
                <a:ea typeface="Times New Roman" panose="02020603050405020304" pitchFamily="18" charset="0"/>
              </a:rPr>
              <a:t>The class will talk over their decision using their evaluation rubric completed during trial. </a:t>
            </a:r>
          </a:p>
          <a:p>
            <a:pPr marL="285750" marR="0" lvl="0" indent="-28575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effectLst/>
                <a:latin typeface="Montserrat" pitchFamily="2" charset="77"/>
                <a:ea typeface="Times New Roman" panose="02020603050405020304" pitchFamily="18" charset="0"/>
              </a:rPr>
              <a:t>The judge (professor) will ask “All in favor of the…”</a:t>
            </a:r>
          </a:p>
          <a:p>
            <a:pPr marL="285750" marR="0" lvl="0" indent="-28575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  <a:effectLst/>
                <a:latin typeface="Montserrat" pitchFamily="2" charset="77"/>
                <a:ea typeface="Times New Roman" panose="02020603050405020304" pitchFamily="18" charset="0"/>
              </a:rPr>
              <a:t>Holding: </a:t>
            </a:r>
            <a:r>
              <a:rPr lang="en-US" dirty="0">
                <a:solidFill>
                  <a:schemeClr val="tx1"/>
                </a:solidFill>
                <a:effectLst/>
                <a:latin typeface="Montserrat" pitchFamily="2" charset="77"/>
                <a:ea typeface="Times New Roman" panose="02020603050405020304" pitchFamily="18" charset="0"/>
              </a:rPr>
              <a:t>A jury member from the class will speak on what the court decided in 1-2 sentences.  </a:t>
            </a:r>
            <a:endParaRPr lang="en-US" dirty="0">
              <a:solidFill>
                <a:schemeClr val="tx1"/>
              </a:solidFill>
              <a:latin typeface="Montserrat" pitchFamily="2" charset="77"/>
              <a:ea typeface="Times New Roman" panose="02020603050405020304" pitchFamily="18" charset="0"/>
            </a:endParaRPr>
          </a:p>
          <a:p>
            <a:pPr marL="0" marR="0" lvl="0" indent="0" fontAlgn="base">
              <a:spcBef>
                <a:spcPts val="0"/>
              </a:spcBef>
              <a:spcAft>
                <a:spcPts val="0"/>
              </a:spcAft>
            </a:pPr>
            <a:r>
              <a:rPr lang="en-US" i="1" dirty="0">
                <a:solidFill>
                  <a:schemeClr val="tx1"/>
                </a:solidFill>
                <a:effectLst/>
                <a:latin typeface="Montserrat" pitchFamily="2" charset="77"/>
                <a:ea typeface="Times New Roman" panose="02020603050405020304" pitchFamily="18" charset="0"/>
              </a:rPr>
              <a:t>Example: “Yes, a high school athletic association is a place of public accommodation subject to Title III of the ADA.”  </a:t>
            </a:r>
          </a:p>
          <a:p>
            <a:pPr marL="285750" marR="0" lvl="0" indent="-28575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>
              <a:effectLst/>
              <a:latin typeface="Montserrat" pitchFamily="2" charset="77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4930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78FB1-8A90-2E5D-F61F-50337E471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Procedures – Jury cont. 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F2FA091-D54B-5EF1-9862-45166EC6FF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33610" y="1194938"/>
            <a:ext cx="3510665" cy="501300"/>
          </a:xfrm>
        </p:spPr>
        <p:txBody>
          <a:bodyPr/>
          <a:lstStyle/>
          <a:p>
            <a:r>
              <a:rPr lang="en-US" dirty="0"/>
              <a:t>Adult Learning Theory 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6023C29C-E4EE-00C8-A367-AE5A981FE694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4572000" y="1696238"/>
            <a:ext cx="4033887" cy="295253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  <a:effectLst/>
                <a:latin typeface="Montserrat" pitchFamily="2" charset="77"/>
              </a:rPr>
              <a:t>Knowle’s six steps of self-directed learning</a:t>
            </a:r>
            <a:r>
              <a:rPr lang="en-US" b="1" dirty="0">
                <a:solidFill>
                  <a:schemeClr val="tx1"/>
                </a:solidFill>
                <a:latin typeface="Montserrat" pitchFamily="2" charset="77"/>
              </a:rPr>
              <a:t>:</a:t>
            </a:r>
            <a:r>
              <a:rPr lang="en-US" b="1" dirty="0">
                <a:solidFill>
                  <a:schemeClr val="tx1"/>
                </a:solidFill>
                <a:effectLst/>
                <a:latin typeface="Montserrat" pitchFamily="2" charset="77"/>
              </a:rPr>
              <a:t> </a:t>
            </a:r>
            <a:r>
              <a:rPr lang="en-US" dirty="0">
                <a:solidFill>
                  <a:schemeClr val="tx1"/>
                </a:solidFill>
                <a:effectLst/>
                <a:latin typeface="Montserrat" pitchFamily="2" charset="77"/>
              </a:rPr>
              <a:t> creating a supportive environment, identifying learning needs and conveying learning goals of the assignment through feedback and decision-making explanations.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effectLst/>
                <a:latin typeface="Montserrat" pitchFamily="2" charset="77"/>
              </a:rPr>
              <a:t>This also provides opportunity for students to provide feedback to their peers and learn from their peers.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  <a:effectLst/>
                <a:latin typeface="Montserrat" pitchFamily="2" charset="77"/>
              </a:rPr>
              <a:t>Cultural competence</a:t>
            </a:r>
            <a:r>
              <a:rPr lang="en-US" dirty="0">
                <a:solidFill>
                  <a:schemeClr val="tx1"/>
                </a:solidFill>
                <a:effectLst/>
                <a:latin typeface="Montserrat" pitchFamily="2" charset="77"/>
              </a:rPr>
              <a:t>: The reflection could either be a written reflection or a verbal discussion depending on comfortability. 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effectLst/>
              <a:latin typeface="Montserrat" pitchFamily="2" charset="77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effectLst/>
              <a:latin typeface="Montserrat" pitchFamily="2" charset="77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effectLst/>
              <a:latin typeface="Montserrat" pitchFamily="2" charset="77"/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0D118EB1-A670-E84F-C99F-056651D3B26C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961952" y="1194938"/>
            <a:ext cx="2918373" cy="501300"/>
          </a:xfrm>
        </p:spPr>
        <p:txBody>
          <a:bodyPr/>
          <a:lstStyle/>
          <a:p>
            <a:r>
              <a:rPr lang="en-US" dirty="0"/>
              <a:t>Jury Deliberation 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B09B0C3E-96CA-F103-FC59-9D326CD79CC6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451031" y="1698359"/>
            <a:ext cx="3940214" cy="2952533"/>
          </a:xfrm>
        </p:spPr>
        <p:txBody>
          <a:bodyPr/>
          <a:lstStyle/>
          <a:p>
            <a:pPr marL="285750" marR="0" lvl="0" indent="-28575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  <a:effectLst/>
                <a:latin typeface="Montserrat" pitchFamily="2" charset="77"/>
                <a:ea typeface="Times New Roman" panose="02020603050405020304" pitchFamily="18" charset="0"/>
              </a:rPr>
              <a:t>Rationale: </a:t>
            </a:r>
            <a:r>
              <a:rPr lang="en-US" dirty="0">
                <a:solidFill>
                  <a:schemeClr val="tx1"/>
                </a:solidFill>
                <a:effectLst/>
                <a:latin typeface="Montserrat" pitchFamily="2" charset="77"/>
                <a:ea typeface="Times New Roman" panose="02020603050405020304" pitchFamily="18" charset="0"/>
              </a:rPr>
              <a:t>A jury member will explain why the court decided the way it did and what the reasons were or the court’s decision.</a:t>
            </a:r>
          </a:p>
          <a:p>
            <a:pPr marL="285750" marR="0" lvl="0" indent="-28575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effectLst/>
                <a:latin typeface="Montserrat" pitchFamily="2" charset="77"/>
                <a:ea typeface="Times New Roman" panose="02020603050405020304" pitchFamily="18" charset="0"/>
              </a:rPr>
              <a:t>The court will look at statutes, constitutions, and prior court precedents in describing its rationale. </a:t>
            </a:r>
          </a:p>
          <a:p>
            <a:pPr marL="285750" marR="0" lvl="0" indent="-28575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  <a:effectLst/>
                <a:latin typeface="Montserrat" pitchFamily="2" charset="77"/>
                <a:ea typeface="Times New Roman" panose="02020603050405020304" pitchFamily="18" charset="0"/>
              </a:rPr>
              <a:t>Reflection: </a:t>
            </a:r>
            <a:r>
              <a:rPr lang="en-US" dirty="0">
                <a:solidFill>
                  <a:schemeClr val="tx1"/>
                </a:solidFill>
                <a:effectLst/>
                <a:latin typeface="Montserrat" pitchFamily="2" charset="77"/>
                <a:ea typeface="Times New Roman" panose="02020603050405020304" pitchFamily="18" charset="0"/>
              </a:rPr>
              <a:t>After Sport Court concludes, students reflect and discuss the themes of the cases.</a:t>
            </a: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dirty="0">
                <a:solidFill>
                  <a:schemeClr val="tx1"/>
                </a:solidFill>
                <a:effectLst/>
                <a:latin typeface="Montserrat" pitchFamily="2" charset="77"/>
                <a:ea typeface="Times New Roman" panose="02020603050405020304" pitchFamily="18" charset="0"/>
              </a:rPr>
              <a:t>They can share any thoughts and feelings about the trials and cases. </a:t>
            </a:r>
            <a:r>
              <a:rPr lang="en-US" dirty="0">
                <a:solidFill>
                  <a:schemeClr val="tx1"/>
                </a:solidFill>
                <a:effectLst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dirty="0">
              <a:solidFill>
                <a:schemeClr val="tx1"/>
              </a:solidFill>
              <a:effectLst/>
              <a:latin typeface="Montserrat" pitchFamily="2" charset="77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0982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158E9A6-6431-DCAC-9934-A869F8338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0BDEAFA5-651C-55B6-6827-5D9368F314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52461" y="1305838"/>
            <a:ext cx="3422465" cy="501300"/>
          </a:xfrm>
        </p:spPr>
        <p:txBody>
          <a:bodyPr/>
          <a:lstStyle/>
          <a:p>
            <a:r>
              <a:rPr lang="en-US" dirty="0"/>
              <a:t>Adult Learning Theory</a:t>
            </a:r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28AFE749-D7FD-2FD0-5957-FBB71933EB34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5565417" y="2074505"/>
            <a:ext cx="2909509" cy="1330184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Cultural competence:</a:t>
            </a:r>
          </a:p>
          <a:p>
            <a:r>
              <a:rPr lang="en-US" dirty="0">
                <a:solidFill>
                  <a:schemeClr val="tx1"/>
                </a:solidFill>
              </a:rPr>
              <a:t>Students can visually understand how they are being evaluated for completing Sport Court.</a:t>
            </a:r>
          </a:p>
          <a:p>
            <a:endParaRPr lang="en-US" dirty="0"/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CD72BB8F-801D-02E5-F838-10C9FDEFDFAD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713225" y="1305838"/>
            <a:ext cx="2486100" cy="501300"/>
          </a:xfrm>
        </p:spPr>
        <p:txBody>
          <a:bodyPr/>
          <a:lstStyle/>
          <a:p>
            <a:r>
              <a:rPr lang="en-US" dirty="0"/>
              <a:t>Rubric 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BB761CA-27D4-74EE-5731-FCDB4015B2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0860762"/>
              </p:ext>
            </p:extLst>
          </p:nvPr>
        </p:nvGraphicFramePr>
        <p:xfrm>
          <a:off x="92823" y="2074505"/>
          <a:ext cx="4946152" cy="2682240"/>
        </p:xfrm>
        <a:graphic>
          <a:graphicData uri="http://schemas.openxmlformats.org/drawingml/2006/table">
            <a:tbl>
              <a:tblPr firstRow="1" firstCol="1" bandRow="1">
                <a:tableStyleId>{4D41F037-7112-48B3-80BC-D7B45C4C7D83}</a:tableStyleId>
              </a:tblPr>
              <a:tblGrid>
                <a:gridCol w="4180170">
                  <a:extLst>
                    <a:ext uri="{9D8B030D-6E8A-4147-A177-3AD203B41FA5}">
                      <a16:colId xmlns:a16="http://schemas.microsoft.com/office/drawing/2014/main" val="3950336426"/>
                    </a:ext>
                  </a:extLst>
                </a:gridCol>
                <a:gridCol w="765982">
                  <a:extLst>
                    <a:ext uri="{9D8B030D-6E8A-4147-A177-3AD203B41FA5}">
                      <a16:colId xmlns:a16="http://schemas.microsoft.com/office/drawing/2014/main" val="20437262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</a:rPr>
                        <a:t>Criteria</a:t>
                      </a:r>
                      <a:endParaRPr lang="en-US" sz="16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</a:rPr>
                        <a:t>Points</a:t>
                      </a:r>
                      <a:endParaRPr lang="en-US" sz="16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83036022"/>
                  </a:ext>
                </a:extLst>
              </a:tr>
              <a:tr h="23708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Professional dress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97659051"/>
                  </a:ext>
                </a:extLst>
              </a:tr>
              <a:tr h="23708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Presentation skills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23437339"/>
                  </a:ext>
                </a:extLst>
              </a:tr>
              <a:tr h="23708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Issue/case selection and relevance to Sport Court topic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5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70080395"/>
                  </a:ext>
                </a:extLst>
              </a:tr>
              <a:tr h="47417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Content of issue, facts, opening and closing statement, argument, witness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53448660"/>
                  </a:ext>
                </a:extLst>
              </a:tr>
              <a:tr h="23708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Use and knowledge of sport law information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72797833"/>
                  </a:ext>
                </a:extLst>
              </a:tr>
              <a:tr h="23708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Research to support argument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56218157"/>
                  </a:ext>
                </a:extLst>
              </a:tr>
              <a:tr h="23708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Jury deliberation input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5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23514537"/>
                  </a:ext>
                </a:extLst>
              </a:tr>
              <a:tr h="23708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/50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578700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71293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F5DCD-60C7-4D11-97A6-664215C1D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the Court Thought…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1B07B6-4F59-3C2A-F9B4-3E88015E56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3224" y="1017725"/>
            <a:ext cx="7862063" cy="3295800"/>
          </a:xfrm>
        </p:spPr>
        <p:txBody>
          <a:bodyPr/>
          <a:lstStyle/>
          <a:p>
            <a:pPr marL="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400" dirty="0">
                <a:solidFill>
                  <a:schemeClr val="tx1"/>
                </a:solidFill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1400" dirty="0">
                <a:solidFill>
                  <a:schemeClr val="tx1"/>
                </a:solidFill>
                <a:effectLst/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I think that sport court </a:t>
            </a:r>
            <a:r>
              <a:rPr lang="en-US" sz="1400" b="1" dirty="0">
                <a:solidFill>
                  <a:schemeClr val="tx1"/>
                </a:solidFill>
                <a:effectLst/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helped a lot when learning new concepts and applying them to actual situations</a:t>
            </a:r>
            <a:r>
              <a:rPr lang="en-US" sz="1400" dirty="0">
                <a:solidFill>
                  <a:schemeClr val="tx1"/>
                </a:solidFill>
                <a:effectLst/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 I think that alone helped me a tremendous amount. I think sport court is a perfect way to learn things and understand the concepts we learned previously in class. “  - </a:t>
            </a:r>
            <a:r>
              <a:rPr lang="en-US" sz="1400" dirty="0" err="1">
                <a:solidFill>
                  <a:schemeClr val="tx1"/>
                </a:solidFill>
                <a:effectLst/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Shylynn</a:t>
            </a:r>
            <a:r>
              <a:rPr lang="en-US" sz="1400" dirty="0">
                <a:solidFill>
                  <a:schemeClr val="tx1"/>
                </a:solidFill>
                <a:effectLst/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C. </a:t>
            </a:r>
          </a:p>
          <a:p>
            <a:pPr marL="0" indent="0">
              <a:lnSpc>
                <a:spcPct val="115000"/>
              </a:lnSpc>
              <a:buNone/>
            </a:pPr>
            <a:endParaRPr lang="en-US" sz="1400" dirty="0">
              <a:solidFill>
                <a:schemeClr val="tx1"/>
              </a:solidFill>
              <a:effectLst/>
              <a:latin typeface="Montserrat" pitchFamily="2" charset="77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400" dirty="0">
                <a:solidFill>
                  <a:schemeClr val="tx1"/>
                </a:solidFill>
              </a:rPr>
              <a:t>“Honestly, </a:t>
            </a:r>
            <a:r>
              <a:rPr lang="en-US" sz="1400" b="1" dirty="0">
                <a:solidFill>
                  <a:schemeClr val="tx1"/>
                </a:solidFill>
              </a:rPr>
              <a:t>before Sport Court I never realized how essential laws were in the sports industry</a:t>
            </a:r>
            <a:r>
              <a:rPr lang="en-US" sz="1400" dirty="0">
                <a:solidFill>
                  <a:schemeClr val="tx1"/>
                </a:solidFill>
              </a:rPr>
              <a:t>, and the sport courts was an amazing way for me to conduct research on the topic at hand and further understand what we learned in class.” </a:t>
            </a:r>
          </a:p>
          <a:p>
            <a:pPr marL="0" indent="0">
              <a:lnSpc>
                <a:spcPct val="115000"/>
              </a:lnSpc>
              <a:buNone/>
            </a:pPr>
            <a:r>
              <a:rPr lang="en-US" sz="1400" dirty="0">
                <a:solidFill>
                  <a:schemeClr val="tx1"/>
                </a:solidFill>
              </a:rPr>
              <a:t>        –Quin D. </a:t>
            </a:r>
          </a:p>
          <a:p>
            <a:pPr marL="342900">
              <a:lnSpc>
                <a:spcPct val="115000"/>
              </a:lnSpc>
              <a:buFont typeface="Symbol" pitchFamily="2" charset="2"/>
              <a:buChar char=""/>
            </a:pPr>
            <a:endParaRPr lang="en-US" sz="1400" dirty="0">
              <a:solidFill>
                <a:schemeClr val="tx1"/>
              </a:solidFill>
            </a:endParaRPr>
          </a:p>
          <a:p>
            <a:pPr marL="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400" dirty="0">
                <a:solidFill>
                  <a:schemeClr val="tx1"/>
                </a:solidFill>
              </a:rPr>
              <a:t>“I may not aspire to be a sports agent or attorney but, I feel this class has helped me grow;</a:t>
            </a:r>
            <a:r>
              <a:rPr lang="en-US" sz="1400" b="1" dirty="0">
                <a:solidFill>
                  <a:schemeClr val="tx1"/>
                </a:solidFill>
              </a:rPr>
              <a:t> I know the difference between summary judgment and a trial by jury; I know terms tort and defamation; I have thought have the importance of contracts or disclaimers.</a:t>
            </a:r>
            <a:r>
              <a:rPr lang="en-US" sz="1400" dirty="0">
                <a:solidFill>
                  <a:schemeClr val="tx1"/>
                </a:solidFill>
              </a:rPr>
              <a:t> All of this gained knowledge will help me possibly have a common interest with another person/ peer to build a relationship.” –Josh M.</a:t>
            </a:r>
          </a:p>
        </p:txBody>
      </p:sp>
    </p:spTree>
    <p:extLst>
      <p:ext uri="{BB962C8B-B14F-4D97-AF65-F5344CB8AC3E}">
        <p14:creationId xmlns:p14="http://schemas.microsoft.com/office/powerpoint/2010/main" val="7277897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F5DCD-60C7-4D11-97A6-664215C1D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the Court Thought…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1B07B6-4F59-3C2A-F9B4-3E88015E56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400" b="1" dirty="0">
                <a:solidFill>
                  <a:schemeClr val="tx1"/>
                </a:solidFill>
              </a:rPr>
              <a:t>“This class has helped me refine my ability to research. </a:t>
            </a:r>
            <a:r>
              <a:rPr lang="en-US" sz="1400" dirty="0">
                <a:solidFill>
                  <a:schemeClr val="tx1"/>
                </a:solidFill>
              </a:rPr>
              <a:t>I believe that college does not necessary prepare a person by telling them everything they need to know about being in a field, but it shows them how to find the answers. Our situations and circumstances are all unique and the problems we face in our careers will be too. </a:t>
            </a:r>
            <a:r>
              <a:rPr lang="en-US" sz="1400" b="1" dirty="0">
                <a:solidFill>
                  <a:schemeClr val="tx1"/>
                </a:solidFill>
              </a:rPr>
              <a:t>Being prepared and knowing how to use a variety of tools like research and communication will be greatly beneficial.” </a:t>
            </a:r>
            <a:r>
              <a:rPr lang="en-US" sz="1400" dirty="0">
                <a:solidFill>
                  <a:schemeClr val="tx1"/>
                </a:solidFill>
              </a:rPr>
              <a:t>– Michael Z. </a:t>
            </a:r>
          </a:p>
          <a:p>
            <a:pPr marL="0" indent="0">
              <a:lnSpc>
                <a:spcPct val="115000"/>
              </a:lnSpc>
              <a:buNone/>
            </a:pPr>
            <a:endParaRPr lang="en-US" sz="1400" dirty="0">
              <a:solidFill>
                <a:schemeClr val="tx1"/>
              </a:solidFill>
            </a:endParaRPr>
          </a:p>
          <a:p>
            <a:pPr marL="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400" dirty="0">
                <a:solidFill>
                  <a:schemeClr val="tx1"/>
                </a:solidFill>
              </a:rPr>
              <a:t>“By doing all these sport courts, </a:t>
            </a:r>
            <a:r>
              <a:rPr lang="en-US" sz="1400" b="1" dirty="0">
                <a:solidFill>
                  <a:schemeClr val="tx1"/>
                </a:solidFill>
              </a:rPr>
              <a:t>it made me think critically on how to prepare myself for something like this if a lawsuit occurred, how to gain a competitive advantage over the opponent, how to research cases and facts and use past cases and rulings to my advantage when presenting my evidence.” </a:t>
            </a:r>
            <a:r>
              <a:rPr lang="en-US" sz="1400" dirty="0">
                <a:solidFill>
                  <a:schemeClr val="tx1"/>
                </a:solidFill>
              </a:rPr>
              <a:t>–JD R. </a:t>
            </a:r>
            <a:endParaRPr lang="en-US" sz="1400" b="1" dirty="0">
              <a:solidFill>
                <a:schemeClr val="tx1"/>
              </a:solidFill>
            </a:endParaRPr>
          </a:p>
          <a:p>
            <a:pPr marL="342900">
              <a:lnSpc>
                <a:spcPct val="115000"/>
              </a:lnSpc>
              <a:buFont typeface="Symbol" pitchFamily="2" charset="2"/>
              <a:buChar char=""/>
            </a:pP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1686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D28F1-6B32-27A2-B19C-2DA8E5557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052" y="2285400"/>
            <a:ext cx="4711500" cy="572700"/>
          </a:xfrm>
        </p:spPr>
        <p:txBody>
          <a:bodyPr/>
          <a:lstStyle/>
          <a:p>
            <a:r>
              <a:rPr lang="en-US" dirty="0"/>
              <a:t>Questions? </a:t>
            </a:r>
          </a:p>
        </p:txBody>
      </p:sp>
      <p:pic>
        <p:nvPicPr>
          <p:cNvPr id="5" name="Picture 4" descr="A person giving a presentation&#10;&#10;Description automatically generated with low confidence">
            <a:extLst>
              <a:ext uri="{FF2B5EF4-FFF2-40B4-BE49-F238E27FC236}">
                <a16:creationId xmlns:a16="http://schemas.microsoft.com/office/drawing/2014/main" id="{45C911E2-9DAD-AED4-144D-48D9579DE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7917" y="335602"/>
            <a:ext cx="5963059" cy="447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777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F4B95-82F1-0D60-479A-72F69A8CE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49BDEED-D089-6FD5-2167-6B6E36EBBF19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0B66580-FDFA-9E34-DFF3-35569085DDB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giving a presentation&#10;&#10;Description automatically generated with medium confidence">
            <a:extLst>
              <a:ext uri="{FF2B5EF4-FFF2-40B4-BE49-F238E27FC236}">
                <a16:creationId xmlns:a16="http://schemas.microsoft.com/office/drawing/2014/main" id="{F8754317-7764-E6D3-C78D-E79BD5349D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113"/>
            <a:ext cx="4540805" cy="30763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DC943D-6F88-4D89-8DA1-B63201169D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00" r="25029" b="24132"/>
          <a:stretch/>
        </p:blipFill>
        <p:spPr bwMode="auto">
          <a:xfrm>
            <a:off x="4494209" y="2091229"/>
            <a:ext cx="4649791" cy="30522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929337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F4B95-82F1-0D60-479A-72F69A8CE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49BDEED-D089-6FD5-2167-6B6E36EBBF19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0B66580-FDFA-9E34-DFF3-35569085DDB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A picture containing indoor, ceiling, floor&#10;&#10;Description automatically generated">
            <a:extLst>
              <a:ext uri="{FF2B5EF4-FFF2-40B4-BE49-F238E27FC236}">
                <a16:creationId xmlns:a16="http://schemas.microsoft.com/office/drawing/2014/main" id="{45E388CF-7158-1253-3860-91DF83944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636" y="-15333"/>
            <a:ext cx="4561200" cy="3100788"/>
          </a:xfrm>
          <a:prstGeom prst="rect">
            <a:avLst/>
          </a:prstGeom>
        </p:spPr>
      </p:pic>
      <p:pic>
        <p:nvPicPr>
          <p:cNvPr id="10" name="Picture 9" descr="A classroom with students and a projector screen&#10;&#10;Description automatically generated with low confidence">
            <a:extLst>
              <a:ext uri="{FF2B5EF4-FFF2-40B4-BE49-F238E27FC236}">
                <a16:creationId xmlns:a16="http://schemas.microsoft.com/office/drawing/2014/main" id="{49543F2D-5616-7AF9-E209-B19791ABD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8565" y="2042712"/>
            <a:ext cx="4615436" cy="310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633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F4B95-82F1-0D60-479A-72F69A8CE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49BDEED-D089-6FD5-2167-6B6E36EBBF19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0B66580-FDFA-9E34-DFF3-35569085DDB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icture containing indoor, ceiling, wall, floor&#10;&#10;Description automatically generated">
            <a:extLst>
              <a:ext uri="{FF2B5EF4-FFF2-40B4-BE49-F238E27FC236}">
                <a16:creationId xmlns:a16="http://schemas.microsoft.com/office/drawing/2014/main" id="{9DD8234A-6571-C5F4-E2A6-5DA92EF029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203" y="-19112"/>
            <a:ext cx="4561200" cy="3200005"/>
          </a:xfrm>
          <a:prstGeom prst="rect">
            <a:avLst/>
          </a:prstGeom>
        </p:spPr>
      </p:pic>
      <p:pic>
        <p:nvPicPr>
          <p:cNvPr id="9" name="Picture 8" descr="A picture containing ceiling, indoor, wall, floor&#10;&#10;Description automatically generated">
            <a:extLst>
              <a:ext uri="{FF2B5EF4-FFF2-40B4-BE49-F238E27FC236}">
                <a16:creationId xmlns:a16="http://schemas.microsoft.com/office/drawing/2014/main" id="{B388021C-3364-46A9-98B4-34BD8C18A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0995" y="1943495"/>
            <a:ext cx="4593005" cy="320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1240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78FB1-8A90-2E5D-F61F-50337E471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Sport Court Purpose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F2FA091-D54B-5EF1-9862-45166EC6FF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01229" y="1337622"/>
            <a:ext cx="3510665" cy="501300"/>
          </a:xfrm>
        </p:spPr>
        <p:txBody>
          <a:bodyPr/>
          <a:lstStyle/>
          <a:p>
            <a:r>
              <a:rPr lang="en-US" dirty="0"/>
              <a:t>Adult Learning Theory 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6023C29C-E4EE-00C8-A367-AE5A981FE694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4539617" y="1858188"/>
            <a:ext cx="4033887" cy="1699806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Montserrat" pitchFamily="2" charset="77"/>
              </a:rPr>
              <a:t>A</a:t>
            </a:r>
            <a:r>
              <a:rPr lang="en-US" dirty="0">
                <a:solidFill>
                  <a:srgbClr val="000000"/>
                </a:solidFill>
                <a:effectLst/>
                <a:latin typeface="Montserrat" pitchFamily="2" charset="77"/>
              </a:rPr>
              <a:t>ndragogy: through creating a positive learning </a:t>
            </a:r>
            <a:r>
              <a:rPr lang="en-US" b="1" dirty="0">
                <a:solidFill>
                  <a:srgbClr val="000000"/>
                </a:solidFill>
                <a:effectLst/>
                <a:latin typeface="Montserrat" pitchFamily="2" charset="77"/>
              </a:rPr>
              <a:t>experience</a:t>
            </a:r>
            <a:r>
              <a:rPr lang="en-US" dirty="0">
                <a:solidFill>
                  <a:srgbClr val="000000"/>
                </a:solidFill>
                <a:effectLst/>
                <a:latin typeface="Montserrat" pitchFamily="2" charset="77"/>
              </a:rPr>
              <a:t> for adult learners to learn about sport law concepts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Montserrat" pitchFamily="2" charset="77"/>
              </a:rPr>
              <a:t>Experiential learning: “experience is the adult learner’s living textbook.”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0D118EB1-A670-E84F-C99F-056651D3B26C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1017489" y="1337622"/>
            <a:ext cx="2486100" cy="501300"/>
          </a:xfrm>
        </p:spPr>
        <p:txBody>
          <a:bodyPr/>
          <a:lstStyle/>
          <a:p>
            <a:r>
              <a:rPr lang="en-US" dirty="0"/>
              <a:t>Sport Court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B09B0C3E-96CA-F103-FC59-9D326CD79CC6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451033" y="1858188"/>
            <a:ext cx="3619012" cy="295253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tx1"/>
                </a:solidFill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ddresses the need for sport managers to be aware of the legal implications of their managerial performance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Students analyze the legal and regularity aspects, elements, and relationships around sport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Designed to provide an experience that replicates a real court case.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861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78FB1-8A90-2E5D-F61F-50337E471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get to Sport Court?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F2FA091-D54B-5EF1-9862-45166EC6FF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01229" y="1337622"/>
            <a:ext cx="3510665" cy="501300"/>
          </a:xfrm>
        </p:spPr>
        <p:txBody>
          <a:bodyPr/>
          <a:lstStyle/>
          <a:p>
            <a:r>
              <a:rPr lang="en-US" dirty="0"/>
              <a:t>Adult Learning Theory 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6023C29C-E4EE-00C8-A367-AE5A981FE694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4539617" y="1858187"/>
            <a:ext cx="4033887" cy="1955529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effectLst/>
                <a:latin typeface="Montserrat" pitchFamily="2" charset="77"/>
              </a:rPr>
              <a:t>Self-directed and transformative learning: </a:t>
            </a:r>
            <a:r>
              <a:rPr lang="en-US" dirty="0">
                <a:solidFill>
                  <a:srgbClr val="000000"/>
                </a:solidFill>
                <a:effectLst/>
                <a:latin typeface="Montserrat" pitchFamily="2" charset="77"/>
              </a:rPr>
              <a:t>Through </a:t>
            </a:r>
            <a:r>
              <a:rPr lang="en-US" dirty="0" err="1">
                <a:solidFill>
                  <a:srgbClr val="000000"/>
                </a:solidFill>
                <a:effectLst/>
                <a:latin typeface="Montserrat" pitchFamily="2" charset="77"/>
              </a:rPr>
              <a:t>Caffarella’s</a:t>
            </a:r>
            <a:r>
              <a:rPr lang="en-US" dirty="0">
                <a:solidFill>
                  <a:srgbClr val="000000"/>
                </a:solidFill>
                <a:effectLst/>
                <a:latin typeface="Montserrat" pitchFamily="2" charset="77"/>
              </a:rPr>
              <a:t> learning in adulthood, each of these topics lend itself to </a:t>
            </a:r>
            <a:r>
              <a:rPr lang="en-US" b="1" dirty="0">
                <a:solidFill>
                  <a:srgbClr val="000000"/>
                </a:solidFill>
                <a:effectLst/>
                <a:latin typeface="Montserrat" pitchFamily="2" charset="77"/>
              </a:rPr>
              <a:t>emancipatory </a:t>
            </a:r>
            <a:r>
              <a:rPr lang="en-US" dirty="0">
                <a:solidFill>
                  <a:srgbClr val="000000"/>
                </a:solidFill>
                <a:effectLst/>
                <a:latin typeface="Montserrat" pitchFamily="2" charset="77"/>
              </a:rPr>
              <a:t>learning where students can incorporate and integrate social justice practices into their sport court cases.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0D118EB1-A670-E84F-C99F-056651D3B26C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585216" y="1337622"/>
            <a:ext cx="2918373" cy="501300"/>
          </a:xfrm>
        </p:spPr>
        <p:txBody>
          <a:bodyPr/>
          <a:lstStyle/>
          <a:p>
            <a:r>
              <a:rPr lang="en-US" dirty="0"/>
              <a:t>Sport Court Topics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B09B0C3E-96CA-F103-FC59-9D326CD79CC6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451033" y="1858188"/>
            <a:ext cx="3619012" cy="2952533"/>
          </a:xfrm>
        </p:spPr>
        <p:txBody>
          <a:bodyPr/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effectLst/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Introduction to Legal Issues in the Strategic Management and Governance in Sport</a:t>
            </a:r>
            <a:endParaRPr lang="en-US" dirty="0">
              <a:solidFill>
                <a:schemeClr val="tx1"/>
              </a:solidFill>
              <a:effectLst/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Venue Operations and Participant &amp; Spectator Liability </a:t>
            </a:r>
            <a:endParaRPr lang="en-US" dirty="0">
              <a:solidFill>
                <a:schemeClr val="tx1"/>
              </a:solidFill>
              <a:effectLst/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effectLst/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Employment and Labor Relations </a:t>
            </a:r>
            <a:endParaRPr lang="en-US" dirty="0">
              <a:solidFill>
                <a:schemeClr val="tx1"/>
              </a:solidFill>
              <a:effectLst/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effectLst/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Contract Law and Agency </a:t>
            </a:r>
            <a:endParaRPr lang="en-US" dirty="0">
              <a:solidFill>
                <a:schemeClr val="tx1"/>
              </a:solidFill>
              <a:effectLst/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effectLst/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Marketing and the Law</a:t>
            </a:r>
            <a:endParaRPr lang="en-US" dirty="0">
              <a:solidFill>
                <a:schemeClr val="tx1"/>
              </a:solidFill>
              <a:effectLst/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effectLst/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Governance of Professional and Olympic Sports</a:t>
            </a:r>
            <a:r>
              <a:rPr lang="en-US" dirty="0">
                <a:solidFill>
                  <a:schemeClr val="tx1"/>
                </a:solidFill>
                <a:effectLst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885352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F5DCD-60C7-4D11-97A6-664215C1D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1B07B6-4F59-3C2A-F9B4-3E88015E56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5568" y="1017725"/>
            <a:ext cx="7812863" cy="3295800"/>
          </a:xfrm>
        </p:spPr>
        <p:txBody>
          <a:bodyPr/>
          <a:lstStyle/>
          <a:p>
            <a:pPr marL="0" indent="0">
              <a:lnSpc>
                <a:spcPct val="115000"/>
              </a:lnSpc>
              <a:buNone/>
            </a:pPr>
            <a:r>
              <a:rPr lang="en-US" sz="1300" dirty="0">
                <a:solidFill>
                  <a:srgbClr val="C00000"/>
                </a:solidFill>
              </a:rPr>
              <a:t>Introduction to Legal Issues in the Strategic Management and Governance in Sport</a:t>
            </a:r>
          </a:p>
          <a:p>
            <a:pPr marL="800100" lvl="1">
              <a:buFont typeface="Symbol" pitchFamily="2" charset="2"/>
              <a:buChar char=""/>
            </a:pPr>
            <a:r>
              <a:rPr lang="en-US" sz="1300" dirty="0">
                <a:solidFill>
                  <a:schemeClr val="tx1"/>
                </a:solidFill>
              </a:rPr>
              <a:t>Are NCAA teams allowed to negotiate contracts with other networks? Is the banning of these college athletic teams a direct violation with the Sherman Antirust Act?</a:t>
            </a:r>
          </a:p>
          <a:p>
            <a:pPr marL="0" indent="0">
              <a:buNone/>
            </a:pPr>
            <a:r>
              <a:rPr lang="en-US" sz="1300" dirty="0">
                <a:solidFill>
                  <a:srgbClr val="C00000"/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Venue Operations and Participant &amp; Spectator Liability </a:t>
            </a:r>
            <a:endParaRPr lang="en-US" sz="1300" dirty="0">
              <a:solidFill>
                <a:srgbClr val="C00000"/>
              </a:solidFill>
            </a:endParaRPr>
          </a:p>
          <a:p>
            <a:pPr marL="800100" lvl="1">
              <a:buFont typeface="Symbol" pitchFamily="2" charset="2"/>
              <a:buChar char=""/>
            </a:pPr>
            <a:r>
              <a:rPr lang="en-US" sz="1300" dirty="0">
                <a:solidFill>
                  <a:schemeClr val="tx1"/>
                </a:solidFill>
              </a:rPr>
              <a:t>Did Title III of the Americans with Disabilities Act prohibit the PGA from denying a golfer equal access to its tours on the basis of his disability? </a:t>
            </a:r>
          </a:p>
          <a:p>
            <a:pPr marL="800100" lvl="1">
              <a:buFont typeface="Symbol" pitchFamily="2" charset="2"/>
              <a:buChar char=""/>
            </a:pPr>
            <a:r>
              <a:rPr lang="en-US" sz="1300" dirty="0">
                <a:solidFill>
                  <a:schemeClr val="tx1"/>
                </a:solidFill>
              </a:rPr>
              <a:t>Do the actions of the defendant, Kobe Bryant, on November 14, 2005, qualify as a tort of assault, of battery, and or outrageous conduct?</a:t>
            </a:r>
          </a:p>
          <a:p>
            <a:pPr marL="0" indent="0">
              <a:buNone/>
            </a:pPr>
            <a:r>
              <a:rPr lang="en-US" sz="1300" dirty="0">
                <a:solidFill>
                  <a:srgbClr val="C00000"/>
                </a:solidFill>
                <a:effectLst/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Employment and Labor Relations </a:t>
            </a:r>
            <a:endParaRPr lang="en-US" sz="1300" dirty="0">
              <a:solidFill>
                <a:srgbClr val="C00000"/>
              </a:solidFill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>
              <a:buFont typeface="Symbol" pitchFamily="2" charset="2"/>
              <a:buChar char=""/>
            </a:pPr>
            <a:r>
              <a:rPr lang="en-US" sz="1300" dirty="0">
                <a:solidFill>
                  <a:schemeClr val="tx1"/>
                </a:solidFill>
              </a:rPr>
              <a:t>This case asks whether lacrosse officials working for the PIAA are employees subject to the National Labor Relations Act (NLRA) or independent contractors exempt from its </a:t>
            </a:r>
            <a:br>
              <a:rPr lang="en-US" sz="1300" dirty="0">
                <a:solidFill>
                  <a:schemeClr val="tx1"/>
                </a:solidFill>
              </a:rPr>
            </a:br>
            <a:r>
              <a:rPr lang="en-US" sz="1300" dirty="0">
                <a:solidFill>
                  <a:schemeClr val="tx1"/>
                </a:solidFill>
              </a:rPr>
              <a:t>protections. </a:t>
            </a:r>
          </a:p>
        </p:txBody>
      </p:sp>
    </p:spTree>
    <p:extLst>
      <p:ext uri="{BB962C8B-B14F-4D97-AF65-F5344CB8AC3E}">
        <p14:creationId xmlns:p14="http://schemas.microsoft.com/office/powerpoint/2010/main" val="40763584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F5DCD-60C7-4D11-97A6-664215C1D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38" y="375153"/>
            <a:ext cx="4711500" cy="572700"/>
          </a:xfrm>
        </p:spPr>
        <p:txBody>
          <a:bodyPr/>
          <a:lstStyle/>
          <a:p>
            <a:r>
              <a:rPr lang="en-US" dirty="0"/>
              <a:t>Examples cont.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1B07B6-4F59-3C2A-F9B4-3E88015E56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4838" y="947853"/>
            <a:ext cx="7954324" cy="3187251"/>
          </a:xfrm>
        </p:spPr>
        <p:txBody>
          <a:bodyPr/>
          <a:lstStyle/>
          <a:p>
            <a:pPr marL="0" indent="0">
              <a:buNone/>
            </a:pPr>
            <a:r>
              <a:rPr lang="en-US" sz="1300" dirty="0">
                <a:solidFill>
                  <a:srgbClr val="C00000"/>
                </a:solidFill>
                <a:effectLst/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Contract Law and Agency </a:t>
            </a:r>
            <a:endParaRPr lang="en-US" sz="1300" dirty="0">
              <a:solidFill>
                <a:srgbClr val="C00000"/>
              </a:solidFill>
              <a:effectLst/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>
              <a:buFont typeface="Symbol" pitchFamily="2" charset="2"/>
              <a:buChar char=""/>
            </a:pPr>
            <a:r>
              <a:rPr lang="en-US" sz="1300" dirty="0">
                <a:solidFill>
                  <a:schemeClr val="tx1"/>
                </a:solidFill>
                <a:latin typeface="Montserrat" pitchFamily="2" charset="77"/>
              </a:rPr>
              <a:t>The prosecution is seeking that Rich Paul pay damages worth up to $3.5 million for a breach of contract and a breach of the duty of good faith for his client Nerlens Noel. </a:t>
            </a:r>
          </a:p>
          <a:p>
            <a:pPr marL="800100" lvl="1">
              <a:buFont typeface="Symbol" pitchFamily="2" charset="2"/>
              <a:buChar char=""/>
            </a:pPr>
            <a:r>
              <a:rPr lang="en-US" sz="1300" dirty="0">
                <a:solidFill>
                  <a:schemeClr val="tx1"/>
                </a:solidFill>
                <a:latin typeface="Montserrat" pitchFamily="2" charset="77"/>
              </a:rPr>
              <a:t>Did Aroldis Chapman violate the Hazardous Activity clause of his contract by getting a tattoo and subsequently being placed on IR due to infection?</a:t>
            </a:r>
          </a:p>
          <a:p>
            <a:pPr marL="0" indent="0">
              <a:buNone/>
            </a:pPr>
            <a:r>
              <a:rPr lang="en-US" sz="1300" dirty="0">
                <a:solidFill>
                  <a:srgbClr val="C00000"/>
                </a:solidFill>
                <a:latin typeface="Montserrat" pitchFamily="2" charset="77"/>
              </a:rPr>
              <a:t>Marketing and the Law</a:t>
            </a:r>
          </a:p>
          <a:p>
            <a:pPr marL="800100" lvl="1">
              <a:buFont typeface="Symbol" pitchFamily="2" charset="2"/>
              <a:buChar char=""/>
            </a:pPr>
            <a:r>
              <a:rPr lang="en-US" sz="1300" dirty="0">
                <a:solidFill>
                  <a:schemeClr val="tx1"/>
                </a:solidFill>
                <a:latin typeface="Montserrat" pitchFamily="2" charset="77"/>
              </a:rPr>
              <a:t>Is QIAODAN Sports in violation of trademark infringement? </a:t>
            </a:r>
          </a:p>
          <a:p>
            <a:pPr marL="800100" lvl="1">
              <a:buFont typeface="Symbol" pitchFamily="2" charset="2"/>
              <a:buChar char=""/>
            </a:pPr>
            <a:r>
              <a:rPr lang="en-US" sz="1300" dirty="0">
                <a:solidFill>
                  <a:schemeClr val="tx1"/>
                </a:solidFill>
                <a:latin typeface="Montserrat" pitchFamily="2" charset="77"/>
              </a:rPr>
              <a:t>Dd a game developer have a first amendment defense against the right-of-publicity claims of a former college football players whose likeness was used in a video game?</a:t>
            </a:r>
          </a:p>
          <a:p>
            <a:pPr marL="0" indent="0">
              <a:buNone/>
            </a:pPr>
            <a:r>
              <a:rPr lang="en-US" sz="1300" dirty="0">
                <a:solidFill>
                  <a:srgbClr val="C00000"/>
                </a:solidFill>
                <a:effectLst/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Governance of Professional and Olympic Sports</a:t>
            </a:r>
            <a:r>
              <a:rPr lang="en-US" sz="1300" dirty="0">
                <a:solidFill>
                  <a:srgbClr val="C00000"/>
                </a:solidFill>
                <a:effectLst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800100" lvl="1">
              <a:buFont typeface="Symbol" pitchFamily="2" charset="2"/>
              <a:buChar char=""/>
            </a:pPr>
            <a:r>
              <a:rPr lang="en-US" sz="1300" b="0" i="0" dirty="0">
                <a:solidFill>
                  <a:schemeClr val="tx1"/>
                </a:solidFill>
                <a:effectLst/>
                <a:latin typeface="Montserrat" pitchFamily="2" charset="77"/>
              </a:rPr>
              <a:t>Did Trevor Bauer violate the Joint Domestic Violence, Sexual Assault and Child Abuse Policy set forth by the MLB and the MLBPA in his interactions with Ms. Hill? </a:t>
            </a:r>
            <a:endParaRPr lang="en-US" sz="1300" b="0" i="0" dirty="0">
              <a:solidFill>
                <a:schemeClr val="tx1"/>
              </a:solidFill>
              <a:latin typeface="Montserrat" pitchFamily="2" charset="77"/>
            </a:endParaRPr>
          </a:p>
          <a:p>
            <a:pPr marL="800100" lvl="1">
              <a:buFont typeface="Symbol" pitchFamily="2" charset="2"/>
              <a:buChar char=""/>
            </a:pPr>
            <a:r>
              <a:rPr lang="en-US" sz="1300" dirty="0">
                <a:solidFill>
                  <a:schemeClr val="tx1"/>
                </a:solidFill>
                <a:effectLst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The plaintiffs are seeking a 25 week or year and a half suspension for Deshaun Watson instead of the 11-game suspension the league instituted at the beginning of the year. Also, seeking increase in the fine amount from 5 million to 20 million dollars for violating league's personal conduct policy.</a:t>
            </a:r>
          </a:p>
        </p:txBody>
      </p:sp>
    </p:spTree>
    <p:extLst>
      <p:ext uri="{BB962C8B-B14F-4D97-AF65-F5344CB8AC3E}">
        <p14:creationId xmlns:p14="http://schemas.microsoft.com/office/powerpoint/2010/main" val="3276526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F5DCD-60C7-4D11-97A6-664215C1D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Sport Court 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1B07B6-4F59-3C2A-F9B4-3E88015E56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366" y="1110418"/>
            <a:ext cx="6965371" cy="3295800"/>
          </a:xfrm>
        </p:spPr>
        <p:txBody>
          <a:bodyPr/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300" dirty="0">
                <a:solidFill>
                  <a:schemeClr val="tx1"/>
                </a:solidFill>
                <a:effectLst/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Students are paired up to choose a sport-related case or issue that address the Sport Court topic. </a:t>
            </a:r>
            <a:endParaRPr lang="en-US" sz="1300" dirty="0">
              <a:solidFill>
                <a:schemeClr val="tx1"/>
              </a:solidFill>
              <a:effectLst/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300" dirty="0">
                <a:solidFill>
                  <a:schemeClr val="tx1"/>
                </a:solidFill>
                <a:effectLst/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After selecting the case or issue, students work together to write the issue and facts for their case to present during their Sport Court trial. </a:t>
            </a:r>
            <a:endParaRPr lang="en-US" sz="1300" dirty="0">
              <a:solidFill>
                <a:schemeClr val="tx1"/>
              </a:solidFill>
              <a:effectLst/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300" dirty="0">
                <a:solidFill>
                  <a:schemeClr val="tx1"/>
                </a:solidFill>
                <a:effectLst/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Students then individually complete a written case brief to be submitted prior to Sport Court with their issue, facts, opening statement, argument, eye or expert witness, and closing statement. </a:t>
            </a:r>
            <a:endParaRPr lang="en-US" sz="1300" dirty="0">
              <a:solidFill>
                <a:schemeClr val="tx1"/>
              </a:solidFill>
              <a:effectLst/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300" dirty="0">
                <a:solidFill>
                  <a:schemeClr val="tx1"/>
                </a:solidFill>
                <a:effectLst/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Students then present their case brief as a trial to the class, going back and forth between the Plaintiff and Defendant. </a:t>
            </a:r>
            <a:endParaRPr lang="en-US" sz="1300" dirty="0">
              <a:solidFill>
                <a:schemeClr val="tx1"/>
              </a:solidFill>
              <a:effectLst/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300" dirty="0">
                <a:solidFill>
                  <a:schemeClr val="tx1"/>
                </a:solidFill>
                <a:effectLst/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While each Sport Court trial is in session, students will complete a rubric evaluating the Plaintiff and Defendant arguments for their jury deliberation contribution. </a:t>
            </a:r>
            <a:endParaRPr lang="en-US" sz="1300" dirty="0">
              <a:solidFill>
                <a:schemeClr val="tx1"/>
              </a:solidFill>
              <a:effectLst/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300" dirty="0">
                <a:solidFill>
                  <a:schemeClr val="tx1"/>
                </a:solidFill>
                <a:effectLst/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After both students present their case brief, they will leave the room while the jury (the rest of the class) deliberates. The jury will share their rationale and decision as a group to the Plaintiff and Defendant. </a:t>
            </a:r>
            <a:endParaRPr lang="en-US" sz="1300" dirty="0">
              <a:solidFill>
                <a:schemeClr val="tx1"/>
              </a:solidFill>
              <a:effectLst/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53A0B3-B5C6-048E-D4B3-506EAD5792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110" t="25983" r="22167" b="15884"/>
          <a:stretch/>
        </p:blipFill>
        <p:spPr>
          <a:xfrm>
            <a:off x="7567084" y="1812340"/>
            <a:ext cx="1576916" cy="151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61770"/>
      </p:ext>
    </p:extLst>
  </p:cSld>
  <p:clrMapOvr>
    <a:masterClrMapping/>
  </p:clrMapOvr>
</p:sld>
</file>

<file path=ppt/theme/theme1.xml><?xml version="1.0" encoding="utf-8"?>
<a:theme xmlns:a="http://schemas.openxmlformats.org/drawingml/2006/main" name="Minimalist Business Slides XL by Slidesgo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2162</Words>
  <Application>Microsoft Office PowerPoint</Application>
  <PresentationFormat>On-screen Show (16:9)</PresentationFormat>
  <Paragraphs>166</Paragraphs>
  <Slides>19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Symbol</vt:lpstr>
      <vt:lpstr>Arial</vt:lpstr>
      <vt:lpstr>Calibri</vt:lpstr>
      <vt:lpstr>Montserrat</vt:lpstr>
      <vt:lpstr>Roboto</vt:lpstr>
      <vt:lpstr>Vidaloka</vt:lpstr>
      <vt:lpstr>Times New Roman</vt:lpstr>
      <vt:lpstr>Lato</vt:lpstr>
      <vt:lpstr>Minimalist Business Slides XL by Slidesgo</vt:lpstr>
      <vt:lpstr>Sport Court: Connecting Experiential Learning with Adult Learning Theories</vt:lpstr>
      <vt:lpstr>PowerPoint Presentation</vt:lpstr>
      <vt:lpstr>PowerPoint Presentation</vt:lpstr>
      <vt:lpstr>PowerPoint Presentation</vt:lpstr>
      <vt:lpstr>Sport Court Purpose</vt:lpstr>
      <vt:lpstr>How do we get to Sport Court?</vt:lpstr>
      <vt:lpstr>Examples </vt:lpstr>
      <vt:lpstr>Examples cont.  </vt:lpstr>
      <vt:lpstr>Sport Court Agenda</vt:lpstr>
      <vt:lpstr>Directions</vt:lpstr>
      <vt:lpstr>Directions</vt:lpstr>
      <vt:lpstr>PowerPoint Presentation</vt:lpstr>
      <vt:lpstr>Procedures - Trial</vt:lpstr>
      <vt:lpstr>Procedures - Jury</vt:lpstr>
      <vt:lpstr>Procedures – Jury cont. </vt:lpstr>
      <vt:lpstr>Evaluation </vt:lpstr>
      <vt:lpstr>What the Court Thought…</vt:lpstr>
      <vt:lpstr>What the Court Thought…</vt:lpstr>
      <vt:lpstr>Questions?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Sport Court: Connecting Experiential Learning with Adults Learning Theories</dc:title>
  <dc:creator>Herman, Madeleine</dc:creator>
  <cp:lastModifiedBy>Herman, Madeleine</cp:lastModifiedBy>
  <cp:revision>13</cp:revision>
  <dcterms:modified xsi:type="dcterms:W3CDTF">2023-02-06T18:58:52Z</dcterms:modified>
</cp:coreProperties>
</file>