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omments/modernComment_10E_A70C3A52.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3" r:id="rId2"/>
    <p:sldId id="267" r:id="rId3"/>
    <p:sldId id="269" r:id="rId4"/>
    <p:sldId id="268" r:id="rId5"/>
    <p:sldId id="270" r:id="rId6"/>
    <p:sldId id="274" r:id="rId7"/>
    <p:sldId id="276" r:id="rId8"/>
    <p:sldId id="277" r:id="rId9"/>
    <p:sldId id="278" r:id="rId10"/>
    <p:sldId id="279" r:id="rId11"/>
    <p:sldId id="280" r:id="rId12"/>
    <p:sldId id="283" r:id="rId13"/>
    <p:sldId id="281" r:id="rId14"/>
    <p:sldId id="2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17E45B-90DB-8C70-181F-4DEB3C65D379}" name="Taylor Behl" initials="TB" userId="Taylor Behl"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7" autoAdjust="0"/>
    <p:restoredTop sz="73260" autoAdjust="0"/>
  </p:normalViewPr>
  <p:slideViewPr>
    <p:cSldViewPr snapToGrid="0">
      <p:cViewPr varScale="1">
        <p:scale>
          <a:sx n="47" d="100"/>
          <a:sy n="47" d="100"/>
        </p:scale>
        <p:origin x="122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5C-469F-90AC-18F113C5E89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BE5C-469F-90AC-18F113C5E89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BE5C-469F-90AC-18F113C5E89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BE5C-469F-90AC-18F113C5E89F}"/>
              </c:ext>
            </c:extLst>
          </c:dPt>
          <c:dLbls>
            <c:dLbl>
              <c:idx val="0"/>
              <c:layout>
                <c:manualLayout>
                  <c:x val="5.3658498995911366E-2"/>
                  <c:y val="4.5324291265578937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89018535467822"/>
                      <c:h val="0.20658334861048083"/>
                    </c:manualLayout>
                  </c15:layout>
                </c:ext>
                <c:ext xmlns:c16="http://schemas.microsoft.com/office/drawing/2014/chart" uri="{C3380CC4-5D6E-409C-BE32-E72D297353CC}">
                  <c16:uniqueId val="{00000001-BE5C-469F-90AC-18F113C5E89F}"/>
                </c:ext>
              </c:extLst>
            </c:dLbl>
            <c:dLbl>
              <c:idx val="1"/>
              <c:layout>
                <c:manualLayout>
                  <c:x val="0.32566275883103979"/>
                  <c:y val="-9.3034071545135794E-2"/>
                </c:manualLayout>
              </c:layout>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298051665434729"/>
                      <c:h val="0.20199137617546381"/>
                    </c:manualLayout>
                  </c15:layout>
                </c:ext>
                <c:ext xmlns:c16="http://schemas.microsoft.com/office/drawing/2014/chart" uri="{C3380CC4-5D6E-409C-BE32-E72D297353CC}">
                  <c16:uniqueId val="{00000002-BE5C-469F-90AC-18F113C5E89F}"/>
                </c:ext>
              </c:extLst>
            </c:dLbl>
            <c:dLbl>
              <c:idx val="2"/>
              <c:layout>
                <c:manualLayout>
                  <c:x val="-1.5172735621533208E-2"/>
                  <c:y val="-4.7709780279556772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E5C-469F-90AC-18F113C5E89F}"/>
                </c:ext>
              </c:extLst>
            </c:dLbl>
            <c:dLbl>
              <c:idx val="3"/>
              <c:layout>
                <c:manualLayout>
                  <c:x val="-2.1241829870146473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BE5C-469F-90AC-18F113C5E89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Critical Thinking</c:v>
                </c:pt>
                <c:pt idx="1">
                  <c:v>Self Management</c:v>
                </c:pt>
                <c:pt idx="2">
                  <c:v>Hard Skills</c:v>
                </c:pt>
                <c:pt idx="3">
                  <c:v>Interpersonal</c:v>
                </c:pt>
              </c:strCache>
            </c:strRef>
          </c:cat>
          <c:val>
            <c:numRef>
              <c:f>Sheet1!$B$2:$B$5</c:f>
              <c:numCache>
                <c:formatCode>General</c:formatCode>
                <c:ptCount val="4"/>
                <c:pt idx="0">
                  <c:v>6</c:v>
                </c:pt>
                <c:pt idx="1">
                  <c:v>27</c:v>
                </c:pt>
                <c:pt idx="2">
                  <c:v>1</c:v>
                </c:pt>
                <c:pt idx="3">
                  <c:v>8</c:v>
                </c:pt>
              </c:numCache>
            </c:numRef>
          </c:val>
          <c:extLst>
            <c:ext xmlns:c16="http://schemas.microsoft.com/office/drawing/2014/chart" uri="{C3380CC4-5D6E-409C-BE32-E72D297353CC}">
              <c16:uniqueId val="{00000000-BE5C-469F-90AC-18F113C5E89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E_A70C3A52.xml><?xml version="1.0" encoding="utf-8"?>
<p188:cmLst xmlns:a="http://schemas.openxmlformats.org/drawingml/2006/main" xmlns:r="http://schemas.openxmlformats.org/officeDocument/2006/relationships" xmlns:p188="http://schemas.microsoft.com/office/powerpoint/2018/8/main">
  <p188:cm id="{5C2F0236-CBF5-47ED-AD23-91B9008DA61F}" authorId="{9917E45B-90DB-8C70-181F-4DEB3C65D379}" created="2023-02-02T15:45:24.540">
    <ac:txMkLst xmlns:ac="http://schemas.microsoft.com/office/drawing/2013/main/command">
      <pc:docMk xmlns:pc="http://schemas.microsoft.com/office/powerpoint/2013/main/command"/>
      <pc:sldMk xmlns:pc="http://schemas.microsoft.com/office/powerpoint/2013/main/command" cId="2802596434" sldId="270"/>
      <ac:spMk id="5" creationId="{894A0EF2-954F-4B76-9101-13B9ADD2012E}"/>
      <ac:txMk cp="1" len="94">
        <ac:context len="98" hash="1882648472"/>
      </ac:txMk>
    </ac:txMkLst>
    <p188:pos x="9201155" y="731730"/>
    <p188:replyLst/>
    <p188:txBody>
      <a:bodyPr/>
      <a:lstStyle/>
      <a:p>
        <a:r>
          <a:rPr lang="en-US"/>
          <a:t>What hard and soft skills do internship supervisors perceive that the students need the most improvement?</a:t>
        </a:r>
      </a:p>
    </p188:txBody>
  </p188:cm>
</p188:cmLst>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4A2C1-DEAB-4EC8-A09C-F00FF7B9F356}" type="doc">
      <dgm:prSet loTypeId="urn:microsoft.com/office/officeart/2005/8/layout/hProcess9" loCatId="process" qsTypeId="urn:microsoft.com/office/officeart/2005/8/quickstyle/simple1" qsCatId="simple" csTypeId="urn:microsoft.com/office/officeart/2005/8/colors/accent0_2" csCatId="mainScheme"/>
      <dgm:spPr/>
      <dgm:t>
        <a:bodyPr/>
        <a:lstStyle/>
        <a:p>
          <a:endParaRPr lang="en-US"/>
        </a:p>
      </dgm:t>
    </dgm:pt>
    <dgm:pt modelId="{281855B3-BE4B-4A33-A5D0-DED4CECFC408}">
      <dgm:prSet/>
      <dgm:spPr/>
      <dgm:t>
        <a:bodyPr/>
        <a:lstStyle/>
        <a:p>
          <a:r>
            <a:rPr lang="en-US"/>
            <a:t>Experiential learning </a:t>
          </a:r>
        </a:p>
      </dgm:t>
    </dgm:pt>
    <dgm:pt modelId="{CAAFDE8D-5888-4BAD-8593-BC6263ACD759}" type="parTrans" cxnId="{650CCCB8-A1F2-4CA6-818B-CCD63838EBA5}">
      <dgm:prSet/>
      <dgm:spPr/>
      <dgm:t>
        <a:bodyPr/>
        <a:lstStyle/>
        <a:p>
          <a:endParaRPr lang="en-US"/>
        </a:p>
      </dgm:t>
    </dgm:pt>
    <dgm:pt modelId="{69993E60-4A63-4030-99AC-0B976972E0D2}" type="sibTrans" cxnId="{650CCCB8-A1F2-4CA6-818B-CCD63838EBA5}">
      <dgm:prSet/>
      <dgm:spPr/>
      <dgm:t>
        <a:bodyPr/>
        <a:lstStyle/>
        <a:p>
          <a:endParaRPr lang="en-US"/>
        </a:p>
      </dgm:t>
    </dgm:pt>
    <dgm:pt modelId="{93B97711-0566-4DF7-B634-571B5712315C}">
      <dgm:prSet/>
      <dgm:spPr/>
      <dgm:t>
        <a:bodyPr/>
        <a:lstStyle/>
        <a:p>
          <a:r>
            <a:rPr lang="en-US"/>
            <a:t>Internships </a:t>
          </a:r>
        </a:p>
      </dgm:t>
    </dgm:pt>
    <dgm:pt modelId="{728D45D7-0ABD-4F42-B28B-C4732E24AB7A}" type="parTrans" cxnId="{D47C5C74-CE76-45DB-A962-6D464A3AE6F9}">
      <dgm:prSet/>
      <dgm:spPr/>
      <dgm:t>
        <a:bodyPr/>
        <a:lstStyle/>
        <a:p>
          <a:endParaRPr lang="en-US"/>
        </a:p>
      </dgm:t>
    </dgm:pt>
    <dgm:pt modelId="{7C59A463-F5B9-48BD-A872-B99C05217CBA}" type="sibTrans" cxnId="{D47C5C74-CE76-45DB-A962-6D464A3AE6F9}">
      <dgm:prSet/>
      <dgm:spPr/>
      <dgm:t>
        <a:bodyPr/>
        <a:lstStyle/>
        <a:p>
          <a:endParaRPr lang="en-US"/>
        </a:p>
      </dgm:t>
    </dgm:pt>
    <dgm:pt modelId="{363DF38B-48AA-45EA-BA5D-AC21AFE81716}">
      <dgm:prSet/>
      <dgm:spPr/>
      <dgm:t>
        <a:bodyPr/>
        <a:lstStyle/>
        <a:p>
          <a:r>
            <a:rPr lang="en-US"/>
            <a:t>Hard &amp; soft skills among graduating seniors </a:t>
          </a:r>
        </a:p>
      </dgm:t>
    </dgm:pt>
    <dgm:pt modelId="{01C5124A-76C1-44F6-92C5-98D8740199C3}" type="parTrans" cxnId="{1B06C82D-B9C5-4867-88A3-75FBCD22F5F7}">
      <dgm:prSet/>
      <dgm:spPr/>
      <dgm:t>
        <a:bodyPr/>
        <a:lstStyle/>
        <a:p>
          <a:endParaRPr lang="en-US"/>
        </a:p>
      </dgm:t>
    </dgm:pt>
    <dgm:pt modelId="{4AE65A83-35C3-47BA-AA10-4641CCEF19A6}" type="sibTrans" cxnId="{1B06C82D-B9C5-4867-88A3-75FBCD22F5F7}">
      <dgm:prSet/>
      <dgm:spPr/>
      <dgm:t>
        <a:bodyPr/>
        <a:lstStyle/>
        <a:p>
          <a:endParaRPr lang="en-US"/>
        </a:p>
      </dgm:t>
    </dgm:pt>
    <dgm:pt modelId="{291CA716-E8D0-4C0B-9014-32ECB86B63E8}" type="pres">
      <dgm:prSet presAssocID="{7674A2C1-DEAB-4EC8-A09C-F00FF7B9F356}" presName="CompostProcess" presStyleCnt="0">
        <dgm:presLayoutVars>
          <dgm:dir/>
          <dgm:resizeHandles val="exact"/>
        </dgm:presLayoutVars>
      </dgm:prSet>
      <dgm:spPr/>
    </dgm:pt>
    <dgm:pt modelId="{0AFD3284-229E-482B-81D5-54348F05CC6A}" type="pres">
      <dgm:prSet presAssocID="{7674A2C1-DEAB-4EC8-A09C-F00FF7B9F356}" presName="arrow" presStyleLbl="bgShp" presStyleIdx="0" presStyleCnt="1"/>
      <dgm:spPr/>
    </dgm:pt>
    <dgm:pt modelId="{6A722293-54F7-4274-B7D6-86DF1DEA74F3}" type="pres">
      <dgm:prSet presAssocID="{7674A2C1-DEAB-4EC8-A09C-F00FF7B9F356}" presName="linearProcess" presStyleCnt="0"/>
      <dgm:spPr/>
    </dgm:pt>
    <dgm:pt modelId="{BE3B01C6-802A-4D34-A628-B496E7D11798}" type="pres">
      <dgm:prSet presAssocID="{281855B3-BE4B-4A33-A5D0-DED4CECFC408}" presName="textNode" presStyleLbl="node1" presStyleIdx="0" presStyleCnt="3">
        <dgm:presLayoutVars>
          <dgm:bulletEnabled val="1"/>
        </dgm:presLayoutVars>
      </dgm:prSet>
      <dgm:spPr/>
    </dgm:pt>
    <dgm:pt modelId="{AA0B078F-FB6F-4DD7-88CA-C3AC06C3857A}" type="pres">
      <dgm:prSet presAssocID="{69993E60-4A63-4030-99AC-0B976972E0D2}" presName="sibTrans" presStyleCnt="0"/>
      <dgm:spPr/>
    </dgm:pt>
    <dgm:pt modelId="{1A0D730C-9D3A-4A89-94B0-63208EEC04AF}" type="pres">
      <dgm:prSet presAssocID="{93B97711-0566-4DF7-B634-571B5712315C}" presName="textNode" presStyleLbl="node1" presStyleIdx="1" presStyleCnt="3">
        <dgm:presLayoutVars>
          <dgm:bulletEnabled val="1"/>
        </dgm:presLayoutVars>
      </dgm:prSet>
      <dgm:spPr/>
    </dgm:pt>
    <dgm:pt modelId="{48C75598-BFBF-47A1-A537-8F9589014033}" type="pres">
      <dgm:prSet presAssocID="{7C59A463-F5B9-48BD-A872-B99C05217CBA}" presName="sibTrans" presStyleCnt="0"/>
      <dgm:spPr/>
    </dgm:pt>
    <dgm:pt modelId="{7938BE04-E167-4604-819C-5631C89D94F2}" type="pres">
      <dgm:prSet presAssocID="{363DF38B-48AA-45EA-BA5D-AC21AFE81716}" presName="textNode" presStyleLbl="node1" presStyleIdx="2" presStyleCnt="3">
        <dgm:presLayoutVars>
          <dgm:bulletEnabled val="1"/>
        </dgm:presLayoutVars>
      </dgm:prSet>
      <dgm:spPr/>
    </dgm:pt>
  </dgm:ptLst>
  <dgm:cxnLst>
    <dgm:cxn modelId="{1B06C82D-B9C5-4867-88A3-75FBCD22F5F7}" srcId="{7674A2C1-DEAB-4EC8-A09C-F00FF7B9F356}" destId="{363DF38B-48AA-45EA-BA5D-AC21AFE81716}" srcOrd="2" destOrd="0" parTransId="{01C5124A-76C1-44F6-92C5-98D8740199C3}" sibTransId="{4AE65A83-35C3-47BA-AA10-4641CCEF19A6}"/>
    <dgm:cxn modelId="{ADA81F67-5A4C-4159-A585-5A5B369BA402}" type="presOf" srcId="{93B97711-0566-4DF7-B634-571B5712315C}" destId="{1A0D730C-9D3A-4A89-94B0-63208EEC04AF}" srcOrd="0" destOrd="0" presId="urn:microsoft.com/office/officeart/2005/8/layout/hProcess9"/>
    <dgm:cxn modelId="{D47C5C74-CE76-45DB-A962-6D464A3AE6F9}" srcId="{7674A2C1-DEAB-4EC8-A09C-F00FF7B9F356}" destId="{93B97711-0566-4DF7-B634-571B5712315C}" srcOrd="1" destOrd="0" parTransId="{728D45D7-0ABD-4F42-B28B-C4732E24AB7A}" sibTransId="{7C59A463-F5B9-48BD-A872-B99C05217CBA}"/>
    <dgm:cxn modelId="{E850B67A-798F-4395-BE8F-36C0190FDF12}" type="presOf" srcId="{7674A2C1-DEAB-4EC8-A09C-F00FF7B9F356}" destId="{291CA716-E8D0-4C0B-9014-32ECB86B63E8}" srcOrd="0" destOrd="0" presId="urn:microsoft.com/office/officeart/2005/8/layout/hProcess9"/>
    <dgm:cxn modelId="{D1F6D4A3-58BD-410D-A845-FAEC49CC908E}" type="presOf" srcId="{363DF38B-48AA-45EA-BA5D-AC21AFE81716}" destId="{7938BE04-E167-4604-819C-5631C89D94F2}" srcOrd="0" destOrd="0" presId="urn:microsoft.com/office/officeart/2005/8/layout/hProcess9"/>
    <dgm:cxn modelId="{031FA9A9-ED4B-4A4A-992B-6F6E4D5F1CA4}" type="presOf" srcId="{281855B3-BE4B-4A33-A5D0-DED4CECFC408}" destId="{BE3B01C6-802A-4D34-A628-B496E7D11798}" srcOrd="0" destOrd="0" presId="urn:microsoft.com/office/officeart/2005/8/layout/hProcess9"/>
    <dgm:cxn modelId="{650CCCB8-A1F2-4CA6-818B-CCD63838EBA5}" srcId="{7674A2C1-DEAB-4EC8-A09C-F00FF7B9F356}" destId="{281855B3-BE4B-4A33-A5D0-DED4CECFC408}" srcOrd="0" destOrd="0" parTransId="{CAAFDE8D-5888-4BAD-8593-BC6263ACD759}" sibTransId="{69993E60-4A63-4030-99AC-0B976972E0D2}"/>
    <dgm:cxn modelId="{9D7810EA-908F-4B03-9258-E670A1347FEA}" type="presParOf" srcId="{291CA716-E8D0-4C0B-9014-32ECB86B63E8}" destId="{0AFD3284-229E-482B-81D5-54348F05CC6A}" srcOrd="0" destOrd="0" presId="urn:microsoft.com/office/officeart/2005/8/layout/hProcess9"/>
    <dgm:cxn modelId="{B3593FF6-314E-45AA-872F-498D88A1D760}" type="presParOf" srcId="{291CA716-E8D0-4C0B-9014-32ECB86B63E8}" destId="{6A722293-54F7-4274-B7D6-86DF1DEA74F3}" srcOrd="1" destOrd="0" presId="urn:microsoft.com/office/officeart/2005/8/layout/hProcess9"/>
    <dgm:cxn modelId="{B44ABCB7-8360-42CE-9784-57A192312258}" type="presParOf" srcId="{6A722293-54F7-4274-B7D6-86DF1DEA74F3}" destId="{BE3B01C6-802A-4D34-A628-B496E7D11798}" srcOrd="0" destOrd="0" presId="urn:microsoft.com/office/officeart/2005/8/layout/hProcess9"/>
    <dgm:cxn modelId="{2CD29C8B-94BF-47B0-87DE-37F56310A698}" type="presParOf" srcId="{6A722293-54F7-4274-B7D6-86DF1DEA74F3}" destId="{AA0B078F-FB6F-4DD7-88CA-C3AC06C3857A}" srcOrd="1" destOrd="0" presId="urn:microsoft.com/office/officeart/2005/8/layout/hProcess9"/>
    <dgm:cxn modelId="{2BF4CDDC-8B59-48FD-BD94-61BE175DA018}" type="presParOf" srcId="{6A722293-54F7-4274-B7D6-86DF1DEA74F3}" destId="{1A0D730C-9D3A-4A89-94B0-63208EEC04AF}" srcOrd="2" destOrd="0" presId="urn:microsoft.com/office/officeart/2005/8/layout/hProcess9"/>
    <dgm:cxn modelId="{594D92B8-8A9D-4B3D-9311-55D2EFFBFDA6}" type="presParOf" srcId="{6A722293-54F7-4274-B7D6-86DF1DEA74F3}" destId="{48C75598-BFBF-47A1-A537-8F9589014033}" srcOrd="3" destOrd="0" presId="urn:microsoft.com/office/officeart/2005/8/layout/hProcess9"/>
    <dgm:cxn modelId="{A68275BF-B49C-4C01-8F20-E3711AEF1E92}" type="presParOf" srcId="{6A722293-54F7-4274-B7D6-86DF1DEA74F3}" destId="{7938BE04-E167-4604-819C-5631C89D94F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365A8E-CB5B-4B1C-BE50-383FC5D151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1975F52-0FEB-4445-A6DA-37F292ED7CDA}">
      <dgm:prSet/>
      <dgm:spPr/>
      <dgm:t>
        <a:bodyPr/>
        <a:lstStyle/>
        <a:p>
          <a:r>
            <a:rPr lang="en-US" dirty="0"/>
            <a:t>Determine the what skills (both hard &amp; soft) are perceived by internship site coordinators to have the most importance as well as need the most improvement among students</a:t>
          </a:r>
        </a:p>
      </dgm:t>
    </dgm:pt>
    <dgm:pt modelId="{F0B890DC-543C-47F5-9F2E-3E9FAF9D3FDC}" type="parTrans" cxnId="{E83695BD-3790-4217-99D7-C73189A04F45}">
      <dgm:prSet/>
      <dgm:spPr/>
      <dgm:t>
        <a:bodyPr/>
        <a:lstStyle/>
        <a:p>
          <a:endParaRPr lang="en-US"/>
        </a:p>
      </dgm:t>
    </dgm:pt>
    <dgm:pt modelId="{E72E3316-178A-4A16-8383-6B2024B626CC}" type="sibTrans" cxnId="{E83695BD-3790-4217-99D7-C73189A04F45}">
      <dgm:prSet/>
      <dgm:spPr/>
      <dgm:t>
        <a:bodyPr/>
        <a:lstStyle/>
        <a:p>
          <a:endParaRPr lang="en-US"/>
        </a:p>
      </dgm:t>
    </dgm:pt>
    <dgm:pt modelId="{BE848BBB-F5E1-4FE4-9A78-E86BF767F481}" type="pres">
      <dgm:prSet presAssocID="{4C365A8E-CB5B-4B1C-BE50-383FC5D151A6}" presName="linear" presStyleCnt="0">
        <dgm:presLayoutVars>
          <dgm:animLvl val="lvl"/>
          <dgm:resizeHandles val="exact"/>
        </dgm:presLayoutVars>
      </dgm:prSet>
      <dgm:spPr/>
    </dgm:pt>
    <dgm:pt modelId="{D3598109-32FF-47B2-8732-BB903FEFCF51}" type="pres">
      <dgm:prSet presAssocID="{21975F52-0FEB-4445-A6DA-37F292ED7CDA}" presName="parentText" presStyleLbl="node1" presStyleIdx="0" presStyleCnt="1">
        <dgm:presLayoutVars>
          <dgm:chMax val="0"/>
          <dgm:bulletEnabled val="1"/>
        </dgm:presLayoutVars>
      </dgm:prSet>
      <dgm:spPr/>
    </dgm:pt>
  </dgm:ptLst>
  <dgm:cxnLst>
    <dgm:cxn modelId="{CB16DCB7-7EFD-448A-8783-63D055DB2EDC}" type="presOf" srcId="{21975F52-0FEB-4445-A6DA-37F292ED7CDA}" destId="{D3598109-32FF-47B2-8732-BB903FEFCF51}" srcOrd="0" destOrd="0" presId="urn:microsoft.com/office/officeart/2005/8/layout/vList2"/>
    <dgm:cxn modelId="{E83695BD-3790-4217-99D7-C73189A04F45}" srcId="{4C365A8E-CB5B-4B1C-BE50-383FC5D151A6}" destId="{21975F52-0FEB-4445-A6DA-37F292ED7CDA}" srcOrd="0" destOrd="0" parTransId="{F0B890DC-543C-47F5-9F2E-3E9FAF9D3FDC}" sibTransId="{E72E3316-178A-4A16-8383-6B2024B626CC}"/>
    <dgm:cxn modelId="{DB9A84DF-0B87-46DF-95AF-36E75A816A03}" type="presOf" srcId="{4C365A8E-CB5B-4B1C-BE50-383FC5D151A6}" destId="{BE848BBB-F5E1-4FE4-9A78-E86BF767F481}" srcOrd="0" destOrd="0" presId="urn:microsoft.com/office/officeart/2005/8/layout/vList2"/>
    <dgm:cxn modelId="{C08F12FE-FD88-43DC-A5CE-90308FA99401}" type="presParOf" srcId="{BE848BBB-F5E1-4FE4-9A78-E86BF767F481}" destId="{D3598109-32FF-47B2-8732-BB903FEFCF5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B3DF62-48DA-41BE-AE2E-9B3105CC0B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49192A7-ADD5-49E4-9DBE-358A306DAB86}">
      <dgm:prSet/>
      <dgm:spPr/>
      <dgm:t>
        <a:bodyPr/>
        <a:lstStyle/>
        <a:p>
          <a:r>
            <a:rPr lang="en-US" dirty="0"/>
            <a:t>Despite pressures to teach hard skills,</a:t>
          </a:r>
        </a:p>
      </dgm:t>
    </dgm:pt>
    <dgm:pt modelId="{D30125EB-21B9-4384-92E0-00055C6AC506}" type="parTrans" cxnId="{5B62E01E-E8BE-4AC0-A48C-F0911179CE86}">
      <dgm:prSet/>
      <dgm:spPr/>
      <dgm:t>
        <a:bodyPr/>
        <a:lstStyle/>
        <a:p>
          <a:endParaRPr lang="en-US"/>
        </a:p>
      </dgm:t>
    </dgm:pt>
    <dgm:pt modelId="{13A5F38D-58A6-405D-86E6-7312A5007E0A}" type="sibTrans" cxnId="{5B62E01E-E8BE-4AC0-A48C-F0911179CE86}">
      <dgm:prSet/>
      <dgm:spPr/>
      <dgm:t>
        <a:bodyPr/>
        <a:lstStyle/>
        <a:p>
          <a:endParaRPr lang="en-US"/>
        </a:p>
      </dgm:t>
    </dgm:pt>
    <dgm:pt modelId="{570ECB3F-DCDF-4C54-9F35-8C2564068B9C}">
      <dgm:prSet/>
      <dgm:spPr/>
      <dgm:t>
        <a:bodyPr/>
        <a:lstStyle/>
        <a:p>
          <a:r>
            <a:rPr lang="en-US" dirty="0"/>
            <a:t>there is an overwhelming request to improve soft skill preparation</a:t>
          </a:r>
        </a:p>
      </dgm:t>
    </dgm:pt>
    <dgm:pt modelId="{9E378CFC-41F6-4054-934F-B0AEFA040EDF}" type="parTrans" cxnId="{0B5D1CF2-51A0-4557-A28B-0ECCD1729276}">
      <dgm:prSet/>
      <dgm:spPr/>
      <dgm:t>
        <a:bodyPr/>
        <a:lstStyle/>
        <a:p>
          <a:endParaRPr lang="en-US"/>
        </a:p>
      </dgm:t>
    </dgm:pt>
    <dgm:pt modelId="{F549D88F-E8B4-4D7A-BC47-FDBBBC231791}" type="sibTrans" cxnId="{0B5D1CF2-51A0-4557-A28B-0ECCD1729276}">
      <dgm:prSet/>
      <dgm:spPr/>
      <dgm:t>
        <a:bodyPr/>
        <a:lstStyle/>
        <a:p>
          <a:endParaRPr lang="en-US"/>
        </a:p>
      </dgm:t>
    </dgm:pt>
    <dgm:pt modelId="{F8973280-D41F-4EBB-886E-28E7D6A75D97}" type="pres">
      <dgm:prSet presAssocID="{ABB3DF62-48DA-41BE-AE2E-9B3105CC0B6A}" presName="linear" presStyleCnt="0">
        <dgm:presLayoutVars>
          <dgm:animLvl val="lvl"/>
          <dgm:resizeHandles val="exact"/>
        </dgm:presLayoutVars>
      </dgm:prSet>
      <dgm:spPr/>
    </dgm:pt>
    <dgm:pt modelId="{A40034C7-95B2-48A3-8A2E-764C28EE067B}" type="pres">
      <dgm:prSet presAssocID="{D49192A7-ADD5-49E4-9DBE-358A306DAB86}" presName="parentText" presStyleLbl="node1" presStyleIdx="0" presStyleCnt="2">
        <dgm:presLayoutVars>
          <dgm:chMax val="0"/>
          <dgm:bulletEnabled val="1"/>
        </dgm:presLayoutVars>
      </dgm:prSet>
      <dgm:spPr/>
    </dgm:pt>
    <dgm:pt modelId="{5F22F54B-4AA5-444B-BC9A-6D2677BF4CF8}" type="pres">
      <dgm:prSet presAssocID="{13A5F38D-58A6-405D-86E6-7312A5007E0A}" presName="spacer" presStyleCnt="0"/>
      <dgm:spPr/>
    </dgm:pt>
    <dgm:pt modelId="{23DB724D-2B28-437F-A1BF-A183E21BB030}" type="pres">
      <dgm:prSet presAssocID="{570ECB3F-DCDF-4C54-9F35-8C2564068B9C}" presName="parentText" presStyleLbl="node1" presStyleIdx="1" presStyleCnt="2">
        <dgm:presLayoutVars>
          <dgm:chMax val="0"/>
          <dgm:bulletEnabled val="1"/>
        </dgm:presLayoutVars>
      </dgm:prSet>
      <dgm:spPr/>
    </dgm:pt>
  </dgm:ptLst>
  <dgm:cxnLst>
    <dgm:cxn modelId="{5B62E01E-E8BE-4AC0-A48C-F0911179CE86}" srcId="{ABB3DF62-48DA-41BE-AE2E-9B3105CC0B6A}" destId="{D49192A7-ADD5-49E4-9DBE-358A306DAB86}" srcOrd="0" destOrd="0" parTransId="{D30125EB-21B9-4384-92E0-00055C6AC506}" sibTransId="{13A5F38D-58A6-405D-86E6-7312A5007E0A}"/>
    <dgm:cxn modelId="{BD357E20-6063-4AF9-8F31-933011AB1EE5}" type="presOf" srcId="{570ECB3F-DCDF-4C54-9F35-8C2564068B9C}" destId="{23DB724D-2B28-437F-A1BF-A183E21BB030}" srcOrd="0" destOrd="0" presId="urn:microsoft.com/office/officeart/2005/8/layout/vList2"/>
    <dgm:cxn modelId="{1430A620-43BA-4358-8981-8D7FADC58706}" type="presOf" srcId="{ABB3DF62-48DA-41BE-AE2E-9B3105CC0B6A}" destId="{F8973280-D41F-4EBB-886E-28E7D6A75D97}" srcOrd="0" destOrd="0" presId="urn:microsoft.com/office/officeart/2005/8/layout/vList2"/>
    <dgm:cxn modelId="{FF4B7664-D986-43B0-8A1B-B40CF595BA09}" type="presOf" srcId="{D49192A7-ADD5-49E4-9DBE-358A306DAB86}" destId="{A40034C7-95B2-48A3-8A2E-764C28EE067B}" srcOrd="0" destOrd="0" presId="urn:microsoft.com/office/officeart/2005/8/layout/vList2"/>
    <dgm:cxn modelId="{0B5D1CF2-51A0-4557-A28B-0ECCD1729276}" srcId="{ABB3DF62-48DA-41BE-AE2E-9B3105CC0B6A}" destId="{570ECB3F-DCDF-4C54-9F35-8C2564068B9C}" srcOrd="1" destOrd="0" parTransId="{9E378CFC-41F6-4054-934F-B0AEFA040EDF}" sibTransId="{F549D88F-E8B4-4D7A-BC47-FDBBBC231791}"/>
    <dgm:cxn modelId="{0B08C4A5-E906-43F3-8B8E-5011B6EB8AB8}" type="presParOf" srcId="{F8973280-D41F-4EBB-886E-28E7D6A75D97}" destId="{A40034C7-95B2-48A3-8A2E-764C28EE067B}" srcOrd="0" destOrd="0" presId="urn:microsoft.com/office/officeart/2005/8/layout/vList2"/>
    <dgm:cxn modelId="{2A5683E2-3AB7-42D9-866F-A1EDF08B6F95}" type="presParOf" srcId="{F8973280-D41F-4EBB-886E-28E7D6A75D97}" destId="{5F22F54B-4AA5-444B-BC9A-6D2677BF4CF8}" srcOrd="1" destOrd="0" presId="urn:microsoft.com/office/officeart/2005/8/layout/vList2"/>
    <dgm:cxn modelId="{1827112E-6F06-4A88-B04F-8351D8C035EB}" type="presParOf" srcId="{F8973280-D41F-4EBB-886E-28E7D6A75D97}" destId="{23DB724D-2B28-437F-A1BF-A183E21BB03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DC5B2E-06BD-45A1-BA33-3BEE2811B3D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D11A8EAF-87A7-4337-A2AA-AF4F11318220}">
      <dgm:prSet/>
      <dgm:spPr/>
      <dgm:t>
        <a:bodyPr/>
        <a:lstStyle/>
        <a:p>
          <a:r>
            <a:rPr lang="en-US"/>
            <a:t>How can we incorporate more soft skills into the curriculum?</a:t>
          </a:r>
        </a:p>
      </dgm:t>
    </dgm:pt>
    <dgm:pt modelId="{F38DCFB5-9A06-4DDB-A7F7-FC6066099985}" type="parTrans" cxnId="{BEB6FC5D-F8DA-401D-8674-776067EF4703}">
      <dgm:prSet/>
      <dgm:spPr/>
      <dgm:t>
        <a:bodyPr/>
        <a:lstStyle/>
        <a:p>
          <a:endParaRPr lang="en-US"/>
        </a:p>
      </dgm:t>
    </dgm:pt>
    <dgm:pt modelId="{830C8DCA-E2FC-412B-9C5A-192067604535}" type="sibTrans" cxnId="{BEB6FC5D-F8DA-401D-8674-776067EF4703}">
      <dgm:prSet/>
      <dgm:spPr/>
      <dgm:t>
        <a:bodyPr/>
        <a:lstStyle/>
        <a:p>
          <a:endParaRPr lang="en-US"/>
        </a:p>
      </dgm:t>
    </dgm:pt>
    <dgm:pt modelId="{83B00B5A-A414-43F0-90CD-8CBA81D4F221}" type="pres">
      <dgm:prSet presAssocID="{C5DC5B2E-06BD-45A1-BA33-3BEE2811B3DF}" presName="Name0" presStyleCnt="0">
        <dgm:presLayoutVars>
          <dgm:chMax val="7"/>
          <dgm:dir/>
          <dgm:animLvl val="lvl"/>
          <dgm:resizeHandles val="exact"/>
        </dgm:presLayoutVars>
      </dgm:prSet>
      <dgm:spPr/>
    </dgm:pt>
    <dgm:pt modelId="{0EE2480D-72C4-4C23-AA4A-27E188C9018B}" type="pres">
      <dgm:prSet presAssocID="{D11A8EAF-87A7-4337-A2AA-AF4F11318220}" presName="circle1" presStyleLbl="node1" presStyleIdx="0" presStyleCnt="1"/>
      <dgm:spPr/>
    </dgm:pt>
    <dgm:pt modelId="{41573CA0-0225-4C2F-939D-84A8219E8988}" type="pres">
      <dgm:prSet presAssocID="{D11A8EAF-87A7-4337-A2AA-AF4F11318220}" presName="space" presStyleCnt="0"/>
      <dgm:spPr/>
    </dgm:pt>
    <dgm:pt modelId="{5068F99B-B08D-44D7-B40F-AD2EDD34AAA8}" type="pres">
      <dgm:prSet presAssocID="{D11A8EAF-87A7-4337-A2AA-AF4F11318220}" presName="rect1" presStyleLbl="alignAcc1" presStyleIdx="0" presStyleCnt="1"/>
      <dgm:spPr/>
    </dgm:pt>
    <dgm:pt modelId="{2E943BDA-33F2-4603-A361-91EBF3BA97C2}" type="pres">
      <dgm:prSet presAssocID="{D11A8EAF-87A7-4337-A2AA-AF4F11318220}" presName="rect1ParTxNoCh" presStyleLbl="alignAcc1" presStyleIdx="0" presStyleCnt="1">
        <dgm:presLayoutVars>
          <dgm:chMax val="1"/>
          <dgm:bulletEnabled val="1"/>
        </dgm:presLayoutVars>
      </dgm:prSet>
      <dgm:spPr/>
    </dgm:pt>
  </dgm:ptLst>
  <dgm:cxnLst>
    <dgm:cxn modelId="{BEB6FC5D-F8DA-401D-8674-776067EF4703}" srcId="{C5DC5B2E-06BD-45A1-BA33-3BEE2811B3DF}" destId="{D11A8EAF-87A7-4337-A2AA-AF4F11318220}" srcOrd="0" destOrd="0" parTransId="{F38DCFB5-9A06-4DDB-A7F7-FC6066099985}" sibTransId="{830C8DCA-E2FC-412B-9C5A-192067604535}"/>
    <dgm:cxn modelId="{82ABE059-4718-49DD-89E3-F046758BC1D8}" type="presOf" srcId="{C5DC5B2E-06BD-45A1-BA33-3BEE2811B3DF}" destId="{83B00B5A-A414-43F0-90CD-8CBA81D4F221}" srcOrd="0" destOrd="0" presId="urn:microsoft.com/office/officeart/2005/8/layout/target3"/>
    <dgm:cxn modelId="{5FD2D4C6-50D4-43B0-A742-F6A1FAA9CB7B}" type="presOf" srcId="{D11A8EAF-87A7-4337-A2AA-AF4F11318220}" destId="{2E943BDA-33F2-4603-A361-91EBF3BA97C2}" srcOrd="1" destOrd="0" presId="urn:microsoft.com/office/officeart/2005/8/layout/target3"/>
    <dgm:cxn modelId="{A4988DDE-6ABE-4CFC-ABF3-5D6F2EE1AAA4}" type="presOf" srcId="{D11A8EAF-87A7-4337-A2AA-AF4F11318220}" destId="{5068F99B-B08D-44D7-B40F-AD2EDD34AAA8}" srcOrd="0" destOrd="0" presId="urn:microsoft.com/office/officeart/2005/8/layout/target3"/>
    <dgm:cxn modelId="{A6FD4EDA-6456-4514-9D9B-A41A855A8128}" type="presParOf" srcId="{83B00B5A-A414-43F0-90CD-8CBA81D4F221}" destId="{0EE2480D-72C4-4C23-AA4A-27E188C9018B}" srcOrd="0" destOrd="0" presId="urn:microsoft.com/office/officeart/2005/8/layout/target3"/>
    <dgm:cxn modelId="{1816EFC3-EC0E-4D6A-8BA1-F16B29C5C314}" type="presParOf" srcId="{83B00B5A-A414-43F0-90CD-8CBA81D4F221}" destId="{41573CA0-0225-4C2F-939D-84A8219E8988}" srcOrd="1" destOrd="0" presId="urn:microsoft.com/office/officeart/2005/8/layout/target3"/>
    <dgm:cxn modelId="{A75C5D2D-7335-490E-8B25-04452BE8A15E}" type="presParOf" srcId="{83B00B5A-A414-43F0-90CD-8CBA81D4F221}" destId="{5068F99B-B08D-44D7-B40F-AD2EDD34AAA8}" srcOrd="2" destOrd="0" presId="urn:microsoft.com/office/officeart/2005/8/layout/target3"/>
    <dgm:cxn modelId="{E3E97D6C-0C3F-4A1A-A4FA-3D8ACB053028}" type="presParOf" srcId="{83B00B5A-A414-43F0-90CD-8CBA81D4F221}" destId="{2E943BDA-33F2-4603-A361-91EBF3BA97C2}"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D3284-229E-482B-81D5-54348F05CC6A}">
      <dsp:nvSpPr>
        <dsp:cNvPr id="0" name=""/>
        <dsp:cNvSpPr/>
      </dsp:nvSpPr>
      <dsp:spPr>
        <a:xfrm>
          <a:off x="830302" y="0"/>
          <a:ext cx="9410090" cy="3623733"/>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3B01C6-802A-4D34-A628-B496E7D11798}">
      <dsp:nvSpPr>
        <dsp:cNvPr id="0" name=""/>
        <dsp:cNvSpPr/>
      </dsp:nvSpPr>
      <dsp:spPr>
        <a:xfrm>
          <a:off x="375149" y="1087119"/>
          <a:ext cx="3321208" cy="14494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Experiential learning </a:t>
          </a:r>
        </a:p>
      </dsp:txBody>
      <dsp:txXfrm>
        <a:off x="445907" y="1157877"/>
        <a:ext cx="3179692" cy="1307977"/>
      </dsp:txXfrm>
    </dsp:sp>
    <dsp:sp modelId="{1A0D730C-9D3A-4A89-94B0-63208EEC04AF}">
      <dsp:nvSpPr>
        <dsp:cNvPr id="0" name=""/>
        <dsp:cNvSpPr/>
      </dsp:nvSpPr>
      <dsp:spPr>
        <a:xfrm>
          <a:off x="3874743" y="1087119"/>
          <a:ext cx="3321208" cy="14494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Internships </a:t>
          </a:r>
        </a:p>
      </dsp:txBody>
      <dsp:txXfrm>
        <a:off x="3945501" y="1157877"/>
        <a:ext cx="3179692" cy="1307977"/>
      </dsp:txXfrm>
    </dsp:sp>
    <dsp:sp modelId="{7938BE04-E167-4604-819C-5631C89D94F2}">
      <dsp:nvSpPr>
        <dsp:cNvPr id="0" name=""/>
        <dsp:cNvSpPr/>
      </dsp:nvSpPr>
      <dsp:spPr>
        <a:xfrm>
          <a:off x="7374336" y="1087119"/>
          <a:ext cx="3321208" cy="144949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Hard &amp; soft skills among graduating seniors </a:t>
          </a:r>
        </a:p>
      </dsp:txBody>
      <dsp:txXfrm>
        <a:off x="7445094" y="1157877"/>
        <a:ext cx="3179692" cy="13079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98109-32FF-47B2-8732-BB903FEFCF51}">
      <dsp:nvSpPr>
        <dsp:cNvPr id="0" name=""/>
        <dsp:cNvSpPr/>
      </dsp:nvSpPr>
      <dsp:spPr>
        <a:xfrm>
          <a:off x="0" y="30618"/>
          <a:ext cx="9613860" cy="35380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a:t>Determine the what skills (both hard &amp; soft) are perceived by internship site coordinators to have the most importance as well as need the most improvement among students</a:t>
          </a:r>
        </a:p>
      </dsp:txBody>
      <dsp:txXfrm>
        <a:off x="172715" y="203333"/>
        <a:ext cx="9268430" cy="3192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034C7-95B2-48A3-8A2E-764C28EE067B}">
      <dsp:nvSpPr>
        <dsp:cNvPr id="0" name=""/>
        <dsp:cNvSpPr/>
      </dsp:nvSpPr>
      <dsp:spPr>
        <a:xfrm>
          <a:off x="0" y="37457"/>
          <a:ext cx="9613860" cy="1698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Despite pressures to teach hard skills,</a:t>
          </a:r>
        </a:p>
      </dsp:txBody>
      <dsp:txXfrm>
        <a:off x="82931" y="120388"/>
        <a:ext cx="9447998" cy="1532978"/>
      </dsp:txXfrm>
    </dsp:sp>
    <dsp:sp modelId="{23DB724D-2B28-437F-A1BF-A183E21BB030}">
      <dsp:nvSpPr>
        <dsp:cNvPr id="0" name=""/>
        <dsp:cNvSpPr/>
      </dsp:nvSpPr>
      <dsp:spPr>
        <a:xfrm>
          <a:off x="0" y="1863018"/>
          <a:ext cx="9613860" cy="1698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there is an overwhelming request to improve soft skill preparation</a:t>
          </a:r>
        </a:p>
      </dsp:txBody>
      <dsp:txXfrm>
        <a:off x="82931" y="1945949"/>
        <a:ext cx="9447998" cy="15329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2480D-72C4-4C23-AA4A-27E188C9018B}">
      <dsp:nvSpPr>
        <dsp:cNvPr id="0" name=""/>
        <dsp:cNvSpPr/>
      </dsp:nvSpPr>
      <dsp:spPr>
        <a:xfrm>
          <a:off x="0" y="0"/>
          <a:ext cx="3599316" cy="3599316"/>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8F99B-B08D-44D7-B40F-AD2EDD34AAA8}">
      <dsp:nvSpPr>
        <dsp:cNvPr id="0" name=""/>
        <dsp:cNvSpPr/>
      </dsp:nvSpPr>
      <dsp:spPr>
        <a:xfrm>
          <a:off x="1799658" y="0"/>
          <a:ext cx="7814203" cy="359931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US" sz="5900" kern="1200"/>
            <a:t>How can we incorporate more soft skills into the curriculum?</a:t>
          </a:r>
        </a:p>
      </dsp:txBody>
      <dsp:txXfrm>
        <a:off x="1799658" y="0"/>
        <a:ext cx="7814203" cy="35993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C888E-C23E-4E3A-B970-21E8FDCBECA7}" type="datetimeFigureOut">
              <a:rPr lang="en-US" smtClean="0"/>
              <a:t>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AE30C-05A1-4CD2-BEEB-E3CC2E51AA1F}" type="slidenum">
              <a:rPr lang="en-US" smtClean="0"/>
              <a:t>‹#›</a:t>
            </a:fld>
            <a:endParaRPr lang="en-US"/>
          </a:p>
        </p:txBody>
      </p:sp>
    </p:spTree>
    <p:extLst>
      <p:ext uri="{BB962C8B-B14F-4D97-AF65-F5344CB8AC3E}">
        <p14:creationId xmlns:p14="http://schemas.microsoft.com/office/powerpoint/2010/main" val="3041364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Previous scholarship regarding sport management education has focused on topics such as on curricular design (Braunstein-</a:t>
            </a:r>
            <a:r>
              <a:rPr lang="en-US" sz="1200" kern="1200" dirty="0" err="1">
                <a:solidFill>
                  <a:schemeClr val="tx1"/>
                </a:solidFill>
                <a:effectLst/>
                <a:latin typeface="+mn-lt"/>
                <a:ea typeface="+mn-ea"/>
                <a:cs typeface="+mn-cs"/>
              </a:rPr>
              <a:t>Minkove</a:t>
            </a:r>
            <a:r>
              <a:rPr lang="en-US" sz="1200" kern="1200" dirty="0">
                <a:solidFill>
                  <a:schemeClr val="tx1"/>
                </a:solidFill>
                <a:effectLst/>
                <a:latin typeface="+mn-lt"/>
                <a:ea typeface="+mn-ea"/>
                <a:cs typeface="+mn-cs"/>
              </a:rPr>
              <a:t> &amp; DeLuca, 2015; Zimmer &amp; Keiper, 2021), general student preparedness &amp; curriculum (DeLuca &amp; Braunstein-</a:t>
            </a:r>
            <a:r>
              <a:rPr lang="en-US" sz="1200" kern="1200" dirty="0" err="1">
                <a:solidFill>
                  <a:schemeClr val="tx1"/>
                </a:solidFill>
                <a:effectLst/>
                <a:latin typeface="+mn-lt"/>
                <a:ea typeface="+mn-ea"/>
                <a:cs typeface="+mn-cs"/>
              </a:rPr>
              <a:t>Minkove</a:t>
            </a:r>
            <a:r>
              <a:rPr lang="en-US" sz="1200" kern="1200" dirty="0">
                <a:solidFill>
                  <a:schemeClr val="tx1"/>
                </a:solidFill>
                <a:effectLst/>
                <a:latin typeface="+mn-lt"/>
                <a:ea typeface="+mn-ea"/>
                <a:cs typeface="+mn-cs"/>
              </a:rPr>
              <a:t>, 2016), experiential leaning practices (Deluca &amp; </a:t>
            </a:r>
            <a:r>
              <a:rPr lang="en-US" sz="1200" kern="1200" dirty="0" err="1">
                <a:solidFill>
                  <a:schemeClr val="tx1"/>
                </a:solidFill>
                <a:effectLst/>
                <a:latin typeface="+mn-lt"/>
                <a:ea typeface="+mn-ea"/>
                <a:cs typeface="+mn-cs"/>
              </a:rPr>
              <a:t>Fornatora</a:t>
            </a:r>
            <a:r>
              <a:rPr lang="en-US" sz="1200" kern="1200" dirty="0">
                <a:solidFill>
                  <a:schemeClr val="tx1"/>
                </a:solidFill>
                <a:effectLst/>
                <a:latin typeface="+mn-lt"/>
                <a:ea typeface="+mn-ea"/>
                <a:cs typeface="+mn-cs"/>
              </a:rPr>
              <a:t>, 2020; Sattler, 2018), and employability skills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cause for concern as Chan (2011) called for educators “to produce graduates who are knowledgeable in technical and human skills, both of which are equally important for the graduates to become a better human resource in the work force” (p. 2). </a:t>
            </a:r>
            <a:endParaRPr lang="en-US" dirty="0"/>
          </a:p>
          <a:p>
            <a:endParaRPr lang="en-US" dirty="0"/>
          </a:p>
        </p:txBody>
      </p:sp>
      <p:sp>
        <p:nvSpPr>
          <p:cNvPr id="4" name="Slide Number Placeholder 3"/>
          <p:cNvSpPr>
            <a:spLocks noGrp="1"/>
          </p:cNvSpPr>
          <p:nvPr>
            <p:ph type="sldNum" sz="quarter" idx="5"/>
          </p:nvPr>
        </p:nvSpPr>
        <p:spPr/>
        <p:txBody>
          <a:bodyPr/>
          <a:lstStyle/>
          <a:p>
            <a:fld id="{3B4AE30C-05A1-4CD2-BEEB-E3CC2E51AA1F}" type="slidenum">
              <a:rPr lang="en-US" smtClean="0"/>
              <a:t>2</a:t>
            </a:fld>
            <a:endParaRPr lang="en-US"/>
          </a:p>
        </p:txBody>
      </p:sp>
    </p:spTree>
    <p:extLst>
      <p:ext uri="{BB962C8B-B14F-4D97-AF65-F5344CB8AC3E}">
        <p14:creationId xmlns:p14="http://schemas.microsoft.com/office/powerpoint/2010/main" val="187174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more explicit training in soft skills: list them</a:t>
            </a:r>
          </a:p>
          <a:p>
            <a:r>
              <a:rPr lang="en-US" dirty="0"/>
              <a:t>Practice more in seminar</a:t>
            </a:r>
          </a:p>
          <a:p>
            <a:r>
              <a:rPr lang="en-US" dirty="0"/>
              <a:t>Required volunteering/interaction in the community z</a:t>
            </a:r>
          </a:p>
        </p:txBody>
      </p:sp>
      <p:sp>
        <p:nvSpPr>
          <p:cNvPr id="4" name="Slide Number Placeholder 3"/>
          <p:cNvSpPr>
            <a:spLocks noGrp="1"/>
          </p:cNvSpPr>
          <p:nvPr>
            <p:ph type="sldNum" sz="quarter" idx="5"/>
          </p:nvPr>
        </p:nvSpPr>
        <p:spPr/>
        <p:txBody>
          <a:bodyPr/>
          <a:lstStyle/>
          <a:p>
            <a:fld id="{3B4AE30C-05A1-4CD2-BEEB-E3CC2E51AA1F}" type="slidenum">
              <a:rPr lang="en-US" smtClean="0"/>
              <a:t>13</a:t>
            </a:fld>
            <a:endParaRPr lang="en-US"/>
          </a:p>
        </p:txBody>
      </p:sp>
    </p:spTree>
    <p:extLst>
      <p:ext uri="{BB962C8B-B14F-4D97-AF65-F5344CB8AC3E}">
        <p14:creationId xmlns:p14="http://schemas.microsoft.com/office/powerpoint/2010/main" val="2546666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Technical skills are often called hard </a:t>
            </a:r>
            <a:r>
              <a:rPr lang="en-US" dirty="0" err="1"/>
              <a:t>skills;Technical</a:t>
            </a:r>
            <a:r>
              <a:rPr lang="en-US" dirty="0"/>
              <a:t> skills are those that enable you to use methods and techniques to perform a task.</a:t>
            </a:r>
          </a:p>
          <a:p>
            <a:r>
              <a:rPr lang="en-US" dirty="0"/>
              <a:t>people, communication, conceptual, and decision-making skills are called soft skills. Organizations seek employees with soft skills who can communicate clearly, take initiative, problem-solve, and work well with coworkers.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People skills enable you to work well with people. Today, people want partnership relationships with their managers rather than the outdated superior–subordinate relationship. Not only do employees want to participate in management; management encourages group decision making (see chapter 3). Your people skills are what will make athletes, parents, employees, and other coaches want to work with you and for you. Communication skills are the skills that enable you to get your ideas across clearly and effectively. Without communication skills, you cannot be an effective team member or manager.18 With the increased use of teams comes the need for good people skills. The combination of people skills and communication skills is called interpersonal skills, and they are becoming more important than technical skills.19</a:t>
            </a:r>
          </a:p>
          <a:p>
            <a:endParaRPr lang="en-US" dirty="0"/>
          </a:p>
          <a:p>
            <a:endParaRPr lang="en-US" dirty="0"/>
          </a:p>
        </p:txBody>
      </p:sp>
      <p:sp>
        <p:nvSpPr>
          <p:cNvPr id="4" name="Slide Number Placeholder 3"/>
          <p:cNvSpPr>
            <a:spLocks noGrp="1"/>
          </p:cNvSpPr>
          <p:nvPr>
            <p:ph type="sldNum" sz="quarter" idx="5"/>
          </p:nvPr>
        </p:nvSpPr>
        <p:spPr/>
        <p:txBody>
          <a:bodyPr/>
          <a:lstStyle/>
          <a:p>
            <a:fld id="{3B4AE30C-05A1-4CD2-BEEB-E3CC2E51AA1F}" type="slidenum">
              <a:rPr lang="en-US" smtClean="0"/>
              <a:t>3</a:t>
            </a:fld>
            <a:endParaRPr lang="en-US"/>
          </a:p>
        </p:txBody>
      </p:sp>
    </p:spTree>
    <p:extLst>
      <p:ext uri="{BB962C8B-B14F-4D97-AF65-F5344CB8AC3E}">
        <p14:creationId xmlns:p14="http://schemas.microsoft.com/office/powerpoint/2010/main" val="232208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4AE30C-05A1-4CD2-BEEB-E3CC2E51AA1F}" type="slidenum">
              <a:rPr lang="en-US" smtClean="0"/>
              <a:t>5</a:t>
            </a:fld>
            <a:endParaRPr lang="en-US"/>
          </a:p>
        </p:txBody>
      </p:sp>
    </p:spTree>
    <p:extLst>
      <p:ext uri="{BB962C8B-B14F-4D97-AF65-F5344CB8AC3E}">
        <p14:creationId xmlns:p14="http://schemas.microsoft.com/office/powerpoint/2010/main" val="177730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4AE30C-05A1-4CD2-BEEB-E3CC2E51AA1F}" type="slidenum">
              <a:rPr lang="en-US" smtClean="0"/>
              <a:t>6</a:t>
            </a:fld>
            <a:endParaRPr lang="en-US"/>
          </a:p>
        </p:txBody>
      </p:sp>
    </p:spTree>
    <p:extLst>
      <p:ext uri="{BB962C8B-B14F-4D97-AF65-F5344CB8AC3E}">
        <p14:creationId xmlns:p14="http://schemas.microsoft.com/office/powerpoint/2010/main" val="1088252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Interpersonal: The combination of people skills and communication skills is called interpersonal skills, and they are becoming more important than technical skills.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People skills enable you to work well with people. Today, people want partnership relationships with their managers rather than the outdated superior–subordinate relationship. Not only do employees want to participate in management; management encourages group decision making (see chapter 3). Your people skills are what will make athletes, parents, employees, and other coaches want to work with you and for you.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Communication skills are the skills that enable you to get your ideas across clearly and effectively. Without communication skills, you cannot be an effective team member or manager.18 With the increased use of teams comes the need for good people skills.</a:t>
            </a:r>
          </a:p>
          <a:p>
            <a:pPr marL="0" indent="0">
              <a:buFont typeface="Arial" panose="020B0604020202020204" pitchFamily="34" charset="0"/>
              <a:buNone/>
            </a:pPr>
            <a:r>
              <a:rPr lang="en-US" sz="1200" b="0" i="0" kern="1200" dirty="0">
                <a:solidFill>
                  <a:schemeClr val="tx1"/>
                </a:solidFill>
                <a:effectLst/>
                <a:latin typeface="+mn-lt"/>
                <a:ea typeface="+mn-ea"/>
                <a:cs typeface="+mn-cs"/>
              </a:rPr>
              <a:t> -source: book?</a:t>
            </a:r>
            <a:endParaRPr lang="en-US" dirty="0"/>
          </a:p>
          <a:p>
            <a:endParaRPr lang="en-US" dirty="0"/>
          </a:p>
          <a:p>
            <a:endParaRPr lang="en-US" dirty="0"/>
          </a:p>
          <a:p>
            <a:r>
              <a:rPr lang="en-US" sz="1200" b="0" i="0" kern="1200" dirty="0">
                <a:solidFill>
                  <a:schemeClr val="tx1"/>
                </a:solidFill>
                <a:effectLst/>
                <a:latin typeface="+mn-lt"/>
                <a:ea typeface="+mn-ea"/>
                <a:cs typeface="+mn-cs"/>
              </a:rPr>
              <a:t>Problem solving/ critical thinking: Recruiters seek job candidates with conceptual skills who can make decisions that solve problems.22</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Conceptual skills refer to the ability to understand abstract ideas through critical thinking. Another term for conceptual skills is systems thinking, or the ability to understand an organization or department as a whole and the relationships between its parts. Sport managers regularly run projects and special events that require project management conceptual skills to pull everything together.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Decision-making skills are those that enable you to select alternatives to solve problems. The decisions you make affect you today and in your future.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source- book?</a:t>
            </a:r>
            <a:endParaRPr lang="en-US" dirty="0"/>
          </a:p>
          <a:p>
            <a:endParaRPr lang="en-US" dirty="0"/>
          </a:p>
          <a:p>
            <a:r>
              <a:rPr lang="en-US" dirty="0"/>
              <a:t>Self-management: self-awareness and knowledge, self-confidence, time management, self-motivation, realistic self-assessment and self-regulation, work-life balance, responsibility, accountability, goal-setting, workplace </a:t>
            </a:r>
            <a:r>
              <a:rPr lang="en-US" dirty="0" err="1"/>
              <a:t>organisation</a:t>
            </a:r>
            <a:r>
              <a:rPr lang="en-US" dirty="0"/>
              <a:t>, use of electronic tools, personal values, flexibility and adaptability, curiosity, openness to change, CV writing and continuous learning and upgrading of skills</a:t>
            </a:r>
          </a:p>
          <a:p>
            <a:r>
              <a:rPr lang="en-US" dirty="0"/>
              <a:t>-</a:t>
            </a:r>
            <a:r>
              <a:rPr lang="en-US" sz="1200" b="0" i="0" kern="1200" dirty="0">
                <a:solidFill>
                  <a:schemeClr val="tx1"/>
                </a:solidFill>
                <a:effectLst/>
                <a:latin typeface="+mn-lt"/>
                <a:ea typeface="+mn-ea"/>
                <a:cs typeface="+mn-cs"/>
              </a:rPr>
              <a:t>De Villiers, </a:t>
            </a:r>
            <a:r>
              <a:rPr lang="en-US" sz="1200" b="0" i="0" kern="1200" dirty="0" err="1">
                <a:solidFill>
                  <a:schemeClr val="tx1"/>
                </a:solidFill>
                <a:effectLst/>
                <a:latin typeface="+mn-lt"/>
                <a:ea typeface="+mn-ea"/>
                <a:cs typeface="+mn-cs"/>
              </a:rPr>
              <a:t>Rouxelle</a:t>
            </a:r>
            <a:r>
              <a:rPr lang="en-US" sz="1200" b="0" i="0" kern="1200" dirty="0">
                <a:solidFill>
                  <a:schemeClr val="tx1"/>
                </a:solidFill>
                <a:effectLst/>
                <a:latin typeface="+mn-lt"/>
                <a:ea typeface="+mn-ea"/>
                <a:cs typeface="+mn-cs"/>
              </a:rPr>
              <a:t>. "The incorporation of soft skills into accounting curricula: preparing accounting graduates for their unpredictable futures." </a:t>
            </a:r>
            <a:r>
              <a:rPr lang="en-US" sz="1200" b="0" i="1" kern="1200" dirty="0" err="1">
                <a:solidFill>
                  <a:schemeClr val="tx1"/>
                </a:solidFill>
                <a:effectLst/>
                <a:latin typeface="+mn-lt"/>
                <a:ea typeface="+mn-ea"/>
                <a:cs typeface="+mn-cs"/>
              </a:rPr>
              <a:t>Meditari</a:t>
            </a:r>
            <a:r>
              <a:rPr lang="en-US" sz="1200" b="0" i="1" kern="1200" dirty="0">
                <a:solidFill>
                  <a:schemeClr val="tx1"/>
                </a:solidFill>
                <a:effectLst/>
                <a:latin typeface="+mn-lt"/>
                <a:ea typeface="+mn-ea"/>
                <a:cs typeface="+mn-cs"/>
              </a:rPr>
              <a:t> Accountancy Research</a:t>
            </a:r>
            <a:r>
              <a:rPr lang="en-US" sz="1200" b="0" i="0" kern="1200" dirty="0">
                <a:solidFill>
                  <a:schemeClr val="tx1"/>
                </a:solidFill>
                <a:effectLst/>
                <a:latin typeface="+mn-lt"/>
                <a:ea typeface="+mn-ea"/>
                <a:cs typeface="+mn-cs"/>
              </a:rPr>
              <a:t> 18.2 (2010): 1-22.</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4AE30C-05A1-4CD2-BEEB-E3CC2E51A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79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4AE30C-05A1-4CD2-BEEB-E3CC2E51A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979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4AE30C-05A1-4CD2-BEEB-E3CC2E51A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4349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4AE30C-05A1-4CD2-BEEB-E3CC2E51A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3400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skill needs were not supported by data</a:t>
            </a:r>
          </a:p>
          <a:p>
            <a:r>
              <a:rPr lang="en-US" dirty="0"/>
              <a:t>Soft skills are needed for sports industry positions</a:t>
            </a:r>
          </a:p>
          <a:p>
            <a:r>
              <a:rPr lang="en-US" dirty="0"/>
              <a:t>Limited sample size but data collected over 5 years, consistent</a:t>
            </a:r>
          </a:p>
        </p:txBody>
      </p:sp>
      <p:sp>
        <p:nvSpPr>
          <p:cNvPr id="4" name="Slide Number Placeholder 3"/>
          <p:cNvSpPr>
            <a:spLocks noGrp="1"/>
          </p:cNvSpPr>
          <p:nvPr>
            <p:ph type="sldNum" sz="quarter" idx="5"/>
          </p:nvPr>
        </p:nvSpPr>
        <p:spPr/>
        <p:txBody>
          <a:bodyPr/>
          <a:lstStyle/>
          <a:p>
            <a:fld id="{3B4AE30C-05A1-4CD2-BEEB-E3CC2E51AA1F}" type="slidenum">
              <a:rPr lang="en-US" smtClean="0"/>
              <a:t>12</a:t>
            </a:fld>
            <a:endParaRPr lang="en-US"/>
          </a:p>
        </p:txBody>
      </p:sp>
    </p:spTree>
    <p:extLst>
      <p:ext uri="{BB962C8B-B14F-4D97-AF65-F5344CB8AC3E}">
        <p14:creationId xmlns:p14="http://schemas.microsoft.com/office/powerpoint/2010/main" val="2279886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5237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31485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9161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99574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8502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75845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72455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70539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2/3/2023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91153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725335"/>
            <a:ext cx="1435483" cy="1108193"/>
          </a:xfrm>
          <a:prstGeom prst="rect">
            <a:avLst/>
          </a:prstGeom>
        </p:spPr>
      </p:pic>
    </p:spTree>
    <p:extLst>
      <p:ext uri="{BB962C8B-B14F-4D97-AF65-F5344CB8AC3E}">
        <p14:creationId xmlns:p14="http://schemas.microsoft.com/office/powerpoint/2010/main" val="237948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3431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725335"/>
            <a:ext cx="1435483" cy="1108193"/>
          </a:xfrm>
          <a:prstGeom prst="rect">
            <a:avLst/>
          </a:prstGeom>
        </p:spPr>
      </p:pic>
    </p:spTree>
    <p:extLst>
      <p:ext uri="{BB962C8B-B14F-4D97-AF65-F5344CB8AC3E}">
        <p14:creationId xmlns:p14="http://schemas.microsoft.com/office/powerpoint/2010/main" val="73100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725335"/>
            <a:ext cx="1435483" cy="1108193"/>
          </a:xfrm>
          <a:prstGeom prst="rect">
            <a:avLst/>
          </a:prstGeom>
        </p:spPr>
      </p:pic>
    </p:spTree>
    <p:extLst>
      <p:ext uri="{BB962C8B-B14F-4D97-AF65-F5344CB8AC3E}">
        <p14:creationId xmlns:p14="http://schemas.microsoft.com/office/powerpoint/2010/main" val="18472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49225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82721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725335"/>
            <a:ext cx="1435483" cy="1108193"/>
          </a:xfrm>
          <a:prstGeom prst="rect">
            <a:avLst/>
          </a:prstGeom>
        </p:spPr>
      </p:pic>
    </p:spTree>
    <p:extLst>
      <p:ext uri="{BB962C8B-B14F-4D97-AF65-F5344CB8AC3E}">
        <p14:creationId xmlns:p14="http://schemas.microsoft.com/office/powerpoint/2010/main" val="80295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725335"/>
            <a:ext cx="1435483" cy="1108193"/>
          </a:xfrm>
          <a:prstGeom prst="rect">
            <a:avLst/>
          </a:prstGeom>
        </p:spPr>
      </p:pic>
    </p:spTree>
    <p:extLst>
      <p:ext uri="{BB962C8B-B14F-4D97-AF65-F5344CB8AC3E}">
        <p14:creationId xmlns:p14="http://schemas.microsoft.com/office/powerpoint/2010/main" val="132715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2/3/2023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9617765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anryder@flagler.edu" TargetMode="External"/><Relationship Id="rId2" Type="http://schemas.openxmlformats.org/officeDocument/2006/relationships/image" Target="../media/image1.pn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18/10/relationships/comments" Target="../comments/modernComment_10E_A70C3A52.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63961"/>
            <a:ext cx="8824456" cy="1642818"/>
          </a:xfrm>
        </p:spPr>
        <p:txBody>
          <a:bodyPr/>
          <a:lstStyle/>
          <a:p>
            <a:r>
              <a:rPr lang="en-US" sz="4200" dirty="0"/>
              <a:t>Hard or Soft: What Skills are Sport Management Students Developing</a:t>
            </a:r>
            <a:r>
              <a:rPr lang="en-US" sz="4400" dirty="0"/>
              <a:t>? </a:t>
            </a:r>
          </a:p>
        </p:txBody>
      </p:sp>
      <p:sp>
        <p:nvSpPr>
          <p:cNvPr id="3" name="Subtitle 2"/>
          <p:cNvSpPr>
            <a:spLocks noGrp="1"/>
          </p:cNvSpPr>
          <p:nvPr>
            <p:ph type="subTitle" idx="1"/>
          </p:nvPr>
        </p:nvSpPr>
        <p:spPr>
          <a:xfrm>
            <a:off x="680322" y="4394039"/>
            <a:ext cx="8144134" cy="2269808"/>
          </a:xfrm>
        </p:spPr>
        <p:txBody>
          <a:bodyPr>
            <a:normAutofit/>
          </a:bodyPr>
          <a:lstStyle/>
          <a:p>
            <a:r>
              <a:rPr lang="en-US" sz="1800" dirty="0"/>
              <a:t>Dr. Ashley Ryder, Ph.D. </a:t>
            </a:r>
          </a:p>
          <a:p>
            <a:r>
              <a:rPr lang="en-US" sz="1800" dirty="0"/>
              <a:t>Dr. Jillian McNiff Villemaire, Ed.D. </a:t>
            </a:r>
          </a:p>
          <a:p>
            <a:r>
              <a:rPr lang="en-US" sz="1800" dirty="0"/>
              <a:t>Dr. Taylor </a:t>
            </a:r>
            <a:r>
              <a:rPr lang="en-US" sz="1800" dirty="0" err="1"/>
              <a:t>Behl</a:t>
            </a:r>
            <a:r>
              <a:rPr lang="en-US" sz="1800" dirty="0"/>
              <a:t>, Ph.D.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018" y="2501081"/>
            <a:ext cx="2381250" cy="1838325"/>
          </a:xfrm>
          <a:prstGeom prst="rect">
            <a:avLst/>
          </a:prstGeom>
        </p:spPr>
      </p:pic>
    </p:spTree>
    <p:extLst>
      <p:ext uri="{BB962C8B-B14F-4D97-AF65-F5344CB8AC3E}">
        <p14:creationId xmlns:p14="http://schemas.microsoft.com/office/powerpoint/2010/main" val="378601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(6/41)</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680321" y="2336873"/>
            <a:ext cx="10793221" cy="3599316"/>
          </a:xfrm>
        </p:spPr>
        <p:txBody>
          <a:bodyPr/>
          <a:lstStyle/>
          <a:p>
            <a:r>
              <a:rPr lang="en-US" sz="3200" b="1" dirty="0"/>
              <a:t>Conceptual skills, decision making, attention to detail</a:t>
            </a:r>
          </a:p>
          <a:p>
            <a:pPr lvl="1"/>
            <a:r>
              <a:rPr lang="en-US" sz="2800" dirty="0"/>
              <a:t>“The student can improve on his attention to detail and his problem-solving skills when things may not go exactly as planned.”</a:t>
            </a:r>
          </a:p>
          <a:p>
            <a:pPr lvl="1"/>
            <a:endParaRPr lang="en-US" dirty="0"/>
          </a:p>
        </p:txBody>
      </p:sp>
    </p:spTree>
    <p:extLst>
      <p:ext uri="{BB962C8B-B14F-4D97-AF65-F5344CB8AC3E}">
        <p14:creationId xmlns:p14="http://schemas.microsoft.com/office/powerpoint/2010/main" val="24598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Management (27/41)</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680322" y="2336872"/>
            <a:ext cx="10825878" cy="4262047"/>
          </a:xfrm>
        </p:spPr>
        <p:txBody>
          <a:bodyPr>
            <a:normAutofit lnSpcReduction="10000"/>
          </a:bodyPr>
          <a:lstStyle/>
          <a:p>
            <a:r>
              <a:rPr lang="en-US" sz="3200" b="1" dirty="0"/>
              <a:t>Confidence, initiative, adaptability, time-management, organization</a:t>
            </a:r>
          </a:p>
          <a:p>
            <a:pPr lvl="1"/>
            <a:r>
              <a:rPr lang="en-US" sz="2400" dirty="0"/>
              <a:t>“The student is awesome! I think the one thing he could work on is not procrastinating. He always finished his work on time here and completed the work correctly. I think it would save him some stress if he didn't procrastinate.”</a:t>
            </a:r>
          </a:p>
          <a:p>
            <a:pPr lvl="1"/>
            <a:r>
              <a:rPr lang="en-US" sz="2400" dirty="0"/>
              <a:t>“The student did an incredible job with us this summer.  Looking back, he could have been more outgoing and helpful during his first few weeks. As time went on he felt more comfortable in his role with other team members but especially with members and guests.  If he could break through that period in his next role, he will be immediately more valuable for that organization.”</a:t>
            </a:r>
          </a:p>
          <a:p>
            <a:pPr lvl="1"/>
            <a:endParaRPr lang="en-US" dirty="0"/>
          </a:p>
        </p:txBody>
      </p:sp>
    </p:spTree>
    <p:extLst>
      <p:ext uri="{BB962C8B-B14F-4D97-AF65-F5344CB8AC3E}">
        <p14:creationId xmlns:p14="http://schemas.microsoft.com/office/powerpoint/2010/main" val="3488199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2474-B715-1B61-0BAF-1CB477A11384}"/>
              </a:ext>
            </a:extLst>
          </p:cNvPr>
          <p:cNvSpPr>
            <a:spLocks noGrp="1"/>
          </p:cNvSpPr>
          <p:nvPr>
            <p:ph type="title"/>
          </p:nvPr>
        </p:nvSpPr>
        <p:spPr/>
        <p:txBody>
          <a:bodyPr/>
          <a:lstStyle/>
          <a:p>
            <a:r>
              <a:rPr lang="en-US" dirty="0"/>
              <a:t>Interpretation</a:t>
            </a:r>
          </a:p>
        </p:txBody>
      </p:sp>
      <p:graphicFrame>
        <p:nvGraphicFramePr>
          <p:cNvPr id="4" name="Content Placeholder 3">
            <a:extLst>
              <a:ext uri="{FF2B5EF4-FFF2-40B4-BE49-F238E27FC236}">
                <a16:creationId xmlns:a16="http://schemas.microsoft.com/office/drawing/2014/main" id="{2031755B-138F-7CC2-FFC9-D0F4D6115F53}"/>
              </a:ext>
            </a:extLst>
          </p:cNvPr>
          <p:cNvGraphicFramePr>
            <a:graphicFrameLocks noGrp="1"/>
          </p:cNvGraphicFramePr>
          <p:nvPr>
            <p:ph idx="1"/>
            <p:extLst>
              <p:ext uri="{D42A27DB-BD31-4B8C-83A1-F6EECF244321}">
                <p14:modId xmlns:p14="http://schemas.microsoft.com/office/powerpoint/2010/main" val="1041784661"/>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708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FB63-5B39-D418-11D0-F0D10F0CDDBE}"/>
              </a:ext>
            </a:extLst>
          </p:cNvPr>
          <p:cNvSpPr>
            <a:spLocks noGrp="1"/>
          </p:cNvSpPr>
          <p:nvPr>
            <p:ph type="title"/>
          </p:nvPr>
        </p:nvSpPr>
        <p:spPr/>
        <p:txBody>
          <a:bodyPr/>
          <a:lstStyle/>
          <a:p>
            <a:r>
              <a:rPr lang="en-US" dirty="0"/>
              <a:t>What now? </a:t>
            </a:r>
          </a:p>
        </p:txBody>
      </p:sp>
      <p:graphicFrame>
        <p:nvGraphicFramePr>
          <p:cNvPr id="4" name="Content Placeholder 3">
            <a:extLst>
              <a:ext uri="{FF2B5EF4-FFF2-40B4-BE49-F238E27FC236}">
                <a16:creationId xmlns:a16="http://schemas.microsoft.com/office/drawing/2014/main" id="{3BAE3AC8-8297-6BCF-F895-BFE63E618E65}"/>
              </a:ext>
            </a:extLst>
          </p:cNvPr>
          <p:cNvGraphicFramePr>
            <a:graphicFrameLocks noGrp="1"/>
          </p:cNvGraphicFramePr>
          <p:nvPr>
            <p:ph idx="1"/>
            <p:extLst>
              <p:ext uri="{D42A27DB-BD31-4B8C-83A1-F6EECF244321}">
                <p14:modId xmlns:p14="http://schemas.microsoft.com/office/powerpoint/2010/main" val="1828101590"/>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5105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3" name="Picture 12">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5" name="Picture 14">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7" name="Rectangle 16">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Placeholder 5" descr="Quizzical burrowing owl looking forward">
            <a:extLst>
              <a:ext uri="{FF2B5EF4-FFF2-40B4-BE49-F238E27FC236}">
                <a16:creationId xmlns:a16="http://schemas.microsoft.com/office/drawing/2014/main" id="{9FAB6A5F-010E-5061-7AE6-3A91149FB913}"/>
              </a:ext>
            </a:extLst>
          </p:cNvPr>
          <p:cNvPicPr>
            <a:picLocks noGrp="1" noChangeAspect="1"/>
          </p:cNvPicPr>
          <p:nvPr>
            <p:ph type="pic" idx="1"/>
          </p:nvPr>
        </p:nvPicPr>
        <p:blipFill rotWithShape="1">
          <a:blip r:embed="rId5">
            <a:extLst>
              <a:ext uri="{28A0092B-C50C-407E-A947-70E740481C1C}">
                <a14:useLocalDpi xmlns:a14="http://schemas.microsoft.com/office/drawing/2010/main" val="0"/>
              </a:ext>
            </a:extLst>
          </a:blip>
          <a:srcRect r="23457"/>
          <a:stretch/>
        </p:blipFill>
        <p:spPr>
          <a:xfrm>
            <a:off x="4644526" y="10"/>
            <a:ext cx="7552945" cy="6857990"/>
          </a:xfrm>
          <a:prstGeom prst="rect">
            <a:avLst/>
          </a:prstGeom>
          <a:ln>
            <a:noFill/>
          </a:ln>
          <a:effectLst/>
        </p:spPr>
      </p:pic>
      <p:pic>
        <p:nvPicPr>
          <p:cNvPr id="21" name="Picture 20">
            <a:extLst>
              <a:ext uri="{FF2B5EF4-FFF2-40B4-BE49-F238E27FC236}">
                <a16:creationId xmlns:a16="http://schemas.microsoft.com/office/drawing/2014/main" id="{25D611BD-13D6-4754-93F1-8ABAB811692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3" name="Rectangle 22">
            <a:extLst>
              <a:ext uri="{FF2B5EF4-FFF2-40B4-BE49-F238E27FC236}">
                <a16:creationId xmlns:a16="http://schemas.microsoft.com/office/drawing/2014/main" id="{D1564798-5942-49A9-89E9-7BF6D02392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93C0DAA-5127-D4E7-BBC7-A217B4BB8025}"/>
              </a:ext>
            </a:extLst>
          </p:cNvPr>
          <p:cNvSpPr>
            <a:spLocks noGrp="1"/>
          </p:cNvSpPr>
          <p:nvPr>
            <p:ph type="title"/>
          </p:nvPr>
        </p:nvSpPr>
        <p:spPr>
          <a:xfrm>
            <a:off x="680322" y="2063262"/>
            <a:ext cx="3739278" cy="2661138"/>
          </a:xfrm>
        </p:spPr>
        <p:txBody>
          <a:bodyPr vert="horz" lIns="91440" tIns="45720" rIns="91440" bIns="45720" rtlCol="0" anchor="b">
            <a:normAutofit/>
          </a:bodyPr>
          <a:lstStyle/>
          <a:p>
            <a:pPr algn="r"/>
            <a:r>
              <a:rPr lang="en-US" sz="5400"/>
              <a:t>Thank you! </a:t>
            </a:r>
          </a:p>
        </p:txBody>
      </p:sp>
      <p:sp>
        <p:nvSpPr>
          <p:cNvPr id="4" name="Text Placeholder 3">
            <a:extLst>
              <a:ext uri="{FF2B5EF4-FFF2-40B4-BE49-F238E27FC236}">
                <a16:creationId xmlns:a16="http://schemas.microsoft.com/office/drawing/2014/main" id="{703DA6D6-CA58-B51A-D1CC-0850B2C0E63F}"/>
              </a:ext>
            </a:extLst>
          </p:cNvPr>
          <p:cNvSpPr>
            <a:spLocks noGrp="1"/>
          </p:cNvSpPr>
          <p:nvPr>
            <p:ph type="body" sz="half" idx="2"/>
          </p:nvPr>
        </p:nvSpPr>
        <p:spPr>
          <a:xfrm>
            <a:off x="680323" y="5101298"/>
            <a:ext cx="3739277" cy="1116622"/>
          </a:xfrm>
        </p:spPr>
        <p:txBody>
          <a:bodyPr vert="horz" lIns="91440" tIns="45720" rIns="91440" bIns="45720" rtlCol="0">
            <a:normAutofit/>
          </a:bodyPr>
          <a:lstStyle/>
          <a:p>
            <a:pPr algn="r"/>
            <a:r>
              <a:rPr lang="en-US" sz="2000"/>
              <a:t>Questions or comments? Please email </a:t>
            </a:r>
            <a:r>
              <a:rPr lang="en-US" sz="2000">
                <a:hlinkClick r:id="rId7"/>
              </a:rPr>
              <a:t>anryder@flagler.edu</a:t>
            </a:r>
            <a:r>
              <a:rPr lang="en-US" sz="2000"/>
              <a:t> </a:t>
            </a:r>
          </a:p>
        </p:txBody>
      </p:sp>
    </p:spTree>
    <p:extLst>
      <p:ext uri="{BB962C8B-B14F-4D97-AF65-F5344CB8AC3E}">
        <p14:creationId xmlns:p14="http://schemas.microsoft.com/office/powerpoint/2010/main" val="301397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 Sport Management</a:t>
            </a:r>
          </a:p>
        </p:txBody>
      </p:sp>
      <p:graphicFrame>
        <p:nvGraphicFramePr>
          <p:cNvPr id="6" name="Content Placeholder 3">
            <a:extLst>
              <a:ext uri="{FF2B5EF4-FFF2-40B4-BE49-F238E27FC236}">
                <a16:creationId xmlns:a16="http://schemas.microsoft.com/office/drawing/2014/main" id="{92CE1573-BC56-43DA-AEF1-4C0D06C131D7}"/>
              </a:ext>
            </a:extLst>
          </p:cNvPr>
          <p:cNvGraphicFramePr>
            <a:graphicFrameLocks noGrp="1"/>
          </p:cNvGraphicFramePr>
          <p:nvPr>
            <p:ph idx="1"/>
            <p:extLst>
              <p:ext uri="{D42A27DB-BD31-4B8C-83A1-F6EECF244321}">
                <p14:modId xmlns:p14="http://schemas.microsoft.com/office/powerpoint/2010/main" val="3328521571"/>
              </p:ext>
            </p:extLst>
          </p:nvPr>
        </p:nvGraphicFramePr>
        <p:xfrm>
          <a:off x="681037" y="2336800"/>
          <a:ext cx="11070695" cy="3623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696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 vs. Soft </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680321" y="2336873"/>
            <a:ext cx="4693345" cy="3599316"/>
          </a:xfrm>
        </p:spPr>
        <p:txBody>
          <a:bodyPr>
            <a:normAutofit/>
          </a:bodyPr>
          <a:lstStyle/>
          <a:p>
            <a:r>
              <a:rPr lang="en-US" b="1" dirty="0">
                <a:ea typeface="Calibri" panose="020F0502020204030204" pitchFamily="34" charset="0"/>
              </a:rPr>
              <a:t>Hard skills: </a:t>
            </a:r>
            <a:r>
              <a:rPr lang="en-US" dirty="0">
                <a:ea typeface="Calibri" panose="020F0502020204030204" pitchFamily="34" charset="0"/>
              </a:rPr>
              <a:t>Highlight the knowledge of the profession which are often acquired though education and can be shown through specific qualifications</a:t>
            </a:r>
          </a:p>
          <a:p>
            <a:pPr lvl="1"/>
            <a:r>
              <a:rPr lang="en-US" dirty="0">
                <a:ea typeface="Calibri" panose="020F0502020204030204" pitchFamily="34" charset="0"/>
              </a:rPr>
              <a:t>Often referred to as technical skills</a:t>
            </a:r>
          </a:p>
          <a:p>
            <a:r>
              <a:rPr lang="en-US" b="1" dirty="0">
                <a:ea typeface="Calibri" panose="020F0502020204030204" pitchFamily="34" charset="0"/>
              </a:rPr>
              <a:t>Soft skills: </a:t>
            </a:r>
            <a:r>
              <a:rPr lang="en-US" dirty="0">
                <a:ea typeface="Calibri" panose="020F0502020204030204" pitchFamily="34" charset="0"/>
              </a:rPr>
              <a:t>Refer to personal competencies and attributes </a:t>
            </a:r>
          </a:p>
          <a:p>
            <a:pPr lvl="1"/>
            <a:endParaRPr lang="en-US" dirty="0">
              <a:latin typeface="Times New Roman" panose="02020603050405020304" pitchFamily="18" charset="0"/>
              <a:ea typeface="Calibri" panose="020F0502020204030204" pitchFamily="34" charset="0"/>
            </a:endParaRPr>
          </a:p>
          <a:p>
            <a:endParaRPr lang="en-US" dirty="0"/>
          </a:p>
        </p:txBody>
      </p:sp>
      <p:sp>
        <p:nvSpPr>
          <p:cNvPr id="6" name="Rectangle 5">
            <a:extLst>
              <a:ext uri="{FF2B5EF4-FFF2-40B4-BE49-F238E27FC236}">
                <a16:creationId xmlns:a16="http://schemas.microsoft.com/office/drawing/2014/main" id="{7AC9FB6C-0523-491E-AF62-A4FF1CF1CB64}"/>
              </a:ext>
            </a:extLst>
          </p:cNvPr>
          <p:cNvSpPr/>
          <p:nvPr/>
        </p:nvSpPr>
        <p:spPr>
          <a:xfrm>
            <a:off x="174321" y="6405582"/>
            <a:ext cx="6096000" cy="276999"/>
          </a:xfrm>
          <a:prstGeom prst="rect">
            <a:avLst/>
          </a:prstGeom>
        </p:spPr>
        <p:txBody>
          <a:bodyPr>
            <a:spAutoFit/>
          </a:bodyPr>
          <a:lstStyle/>
          <a:p>
            <a:r>
              <a:rPr lang="en-US" sz="1200" dirty="0">
                <a:latin typeface="Times New Roman" panose="02020603050405020304" pitchFamily="18" charset="0"/>
                <a:ea typeface="Calibri" panose="020F0502020204030204" pitchFamily="34" charset="0"/>
              </a:rPr>
              <a:t>(de </a:t>
            </a:r>
            <a:r>
              <a:rPr lang="en-US" sz="1200" dirty="0" err="1">
                <a:latin typeface="Times New Roman" panose="02020603050405020304" pitchFamily="18" charset="0"/>
                <a:ea typeface="Calibri" panose="020F0502020204030204" pitchFamily="34" charset="0"/>
              </a:rPr>
              <a:t>Schepper</a:t>
            </a:r>
            <a:r>
              <a:rPr lang="en-US" sz="1200" dirty="0">
                <a:latin typeface="Times New Roman" panose="02020603050405020304" pitchFamily="18" charset="0"/>
                <a:ea typeface="Calibri" panose="020F0502020204030204" pitchFamily="34" charset="0"/>
              </a:rPr>
              <a:t> et al., 2020; Lussier &amp; Kimball, 2014; </a:t>
            </a:r>
            <a:r>
              <a:rPr lang="en-US" sz="1200" dirty="0">
                <a:ea typeface="Calibri" panose="020F0502020204030204" pitchFamily="34" charset="0"/>
              </a:rPr>
              <a:t>Miller</a:t>
            </a:r>
            <a:r>
              <a:rPr lang="en-US" sz="1200" dirty="0">
                <a:latin typeface="Times New Roman" panose="02020603050405020304" pitchFamily="18" charset="0"/>
                <a:ea typeface="Calibri" panose="020F0502020204030204" pitchFamily="34" charset="0"/>
              </a:rPr>
              <a:t> et al., 2022; Weber et al., 2020)</a:t>
            </a:r>
          </a:p>
        </p:txBody>
      </p:sp>
      <p:graphicFrame>
        <p:nvGraphicFramePr>
          <p:cNvPr id="4" name="Table 3">
            <a:extLst>
              <a:ext uri="{FF2B5EF4-FFF2-40B4-BE49-F238E27FC236}">
                <a16:creationId xmlns:a16="http://schemas.microsoft.com/office/drawing/2014/main" id="{35051252-86CA-4769-AD80-CBA7DFE72BEB}"/>
              </a:ext>
            </a:extLst>
          </p:cNvPr>
          <p:cNvGraphicFramePr>
            <a:graphicFrameLocks noGrp="1"/>
          </p:cNvGraphicFramePr>
          <p:nvPr>
            <p:extLst>
              <p:ext uri="{D42A27DB-BD31-4B8C-83A1-F6EECF244321}">
                <p14:modId xmlns:p14="http://schemas.microsoft.com/office/powerpoint/2010/main" val="1947139302"/>
              </p:ext>
            </p:extLst>
          </p:nvPr>
        </p:nvGraphicFramePr>
        <p:xfrm>
          <a:off x="6270321" y="2604366"/>
          <a:ext cx="5549030" cy="2923499"/>
        </p:xfrm>
        <a:graphic>
          <a:graphicData uri="http://schemas.openxmlformats.org/drawingml/2006/table">
            <a:tbl>
              <a:tblPr firstRow="1" bandRow="1">
                <a:tableStyleId>{5C22544A-7EE6-4342-B048-85BDC9FD1C3A}</a:tableStyleId>
              </a:tblPr>
              <a:tblGrid>
                <a:gridCol w="2774515">
                  <a:extLst>
                    <a:ext uri="{9D8B030D-6E8A-4147-A177-3AD203B41FA5}">
                      <a16:colId xmlns:a16="http://schemas.microsoft.com/office/drawing/2014/main" val="1624604129"/>
                    </a:ext>
                  </a:extLst>
                </a:gridCol>
                <a:gridCol w="2774515">
                  <a:extLst>
                    <a:ext uri="{9D8B030D-6E8A-4147-A177-3AD203B41FA5}">
                      <a16:colId xmlns:a16="http://schemas.microsoft.com/office/drawing/2014/main" val="3792413715"/>
                    </a:ext>
                  </a:extLst>
                </a:gridCol>
              </a:tblGrid>
              <a:tr h="389355">
                <a:tc>
                  <a:txBody>
                    <a:bodyPr/>
                    <a:lstStyle/>
                    <a:p>
                      <a:pPr algn="ctr"/>
                      <a:r>
                        <a:rPr lang="en-US" dirty="0"/>
                        <a:t>Hard Skills</a:t>
                      </a:r>
                    </a:p>
                  </a:txBody>
                  <a:tcPr/>
                </a:tc>
                <a:tc>
                  <a:txBody>
                    <a:bodyPr/>
                    <a:lstStyle/>
                    <a:p>
                      <a:pPr algn="ctr"/>
                      <a:r>
                        <a:rPr lang="en-US" dirty="0"/>
                        <a:t>Soft </a:t>
                      </a:r>
                      <a:r>
                        <a:rPr lang="en-US" dirty="0" err="1"/>
                        <a:t>Skils</a:t>
                      </a:r>
                      <a:endParaRPr lang="en-US" dirty="0"/>
                    </a:p>
                  </a:txBody>
                  <a:tcPr/>
                </a:tc>
                <a:extLst>
                  <a:ext uri="{0D108BD9-81ED-4DB2-BD59-A6C34878D82A}">
                    <a16:rowId xmlns:a16="http://schemas.microsoft.com/office/drawing/2014/main" val="304959008"/>
                  </a:ext>
                </a:extLst>
              </a:tr>
              <a:tr h="633536">
                <a:tc>
                  <a:txBody>
                    <a:bodyPr/>
                    <a:lstStyle/>
                    <a:p>
                      <a:pPr algn="ctr"/>
                      <a:r>
                        <a:rPr lang="en-US" dirty="0"/>
                        <a:t>Photoshop</a:t>
                      </a:r>
                    </a:p>
                  </a:txBody>
                  <a:tcPr/>
                </a:tc>
                <a:tc>
                  <a:txBody>
                    <a:bodyPr/>
                    <a:lstStyle/>
                    <a:p>
                      <a:pPr algn="ctr"/>
                      <a:r>
                        <a:rPr lang="en-US" dirty="0"/>
                        <a:t>People</a:t>
                      </a:r>
                    </a:p>
                  </a:txBody>
                  <a:tcPr/>
                </a:tc>
                <a:extLst>
                  <a:ext uri="{0D108BD9-81ED-4DB2-BD59-A6C34878D82A}">
                    <a16:rowId xmlns:a16="http://schemas.microsoft.com/office/drawing/2014/main" val="727831271"/>
                  </a:ext>
                </a:extLst>
              </a:tr>
              <a:tr h="633536">
                <a:tc>
                  <a:txBody>
                    <a:bodyPr/>
                    <a:lstStyle/>
                    <a:p>
                      <a:pPr algn="ctr"/>
                      <a:r>
                        <a:rPr lang="en-US" dirty="0"/>
                        <a:t>Adobe </a:t>
                      </a:r>
                    </a:p>
                  </a:txBody>
                  <a:tcPr/>
                </a:tc>
                <a:tc>
                  <a:txBody>
                    <a:bodyPr/>
                    <a:lstStyle/>
                    <a:p>
                      <a:pPr algn="ctr"/>
                      <a:r>
                        <a:rPr lang="en-US" dirty="0"/>
                        <a:t>Communication</a:t>
                      </a:r>
                    </a:p>
                  </a:txBody>
                  <a:tcPr/>
                </a:tc>
                <a:extLst>
                  <a:ext uri="{0D108BD9-81ED-4DB2-BD59-A6C34878D82A}">
                    <a16:rowId xmlns:a16="http://schemas.microsoft.com/office/drawing/2014/main" val="141541159"/>
                  </a:ext>
                </a:extLst>
              </a:tr>
              <a:tr h="633536">
                <a:tc>
                  <a:txBody>
                    <a:bodyPr/>
                    <a:lstStyle/>
                    <a:p>
                      <a:pPr algn="ctr"/>
                      <a:r>
                        <a:rPr lang="en-US" dirty="0"/>
                        <a:t>Database management</a:t>
                      </a:r>
                    </a:p>
                  </a:txBody>
                  <a:tcPr/>
                </a:tc>
                <a:tc>
                  <a:txBody>
                    <a:bodyPr/>
                    <a:lstStyle/>
                    <a:p>
                      <a:pPr algn="ctr"/>
                      <a:r>
                        <a:rPr lang="en-US" dirty="0"/>
                        <a:t>Conceptual</a:t>
                      </a:r>
                    </a:p>
                  </a:txBody>
                  <a:tcPr/>
                </a:tc>
                <a:extLst>
                  <a:ext uri="{0D108BD9-81ED-4DB2-BD59-A6C34878D82A}">
                    <a16:rowId xmlns:a16="http://schemas.microsoft.com/office/drawing/2014/main" val="2628564047"/>
                  </a:ext>
                </a:extLst>
              </a:tr>
              <a:tr h="633536">
                <a:tc>
                  <a:txBody>
                    <a:bodyPr/>
                    <a:lstStyle/>
                    <a:p>
                      <a:pPr algn="ctr"/>
                      <a:r>
                        <a:rPr lang="en-US" dirty="0"/>
                        <a:t>Data mining</a:t>
                      </a:r>
                    </a:p>
                  </a:txBody>
                  <a:tcPr/>
                </a:tc>
                <a:tc>
                  <a:txBody>
                    <a:bodyPr/>
                    <a:lstStyle/>
                    <a:p>
                      <a:pPr algn="ctr"/>
                      <a:r>
                        <a:rPr lang="en-US" dirty="0"/>
                        <a:t>Decision making</a:t>
                      </a:r>
                    </a:p>
                  </a:txBody>
                  <a:tcPr/>
                </a:tc>
                <a:extLst>
                  <a:ext uri="{0D108BD9-81ED-4DB2-BD59-A6C34878D82A}">
                    <a16:rowId xmlns:a16="http://schemas.microsoft.com/office/drawing/2014/main" val="3560577584"/>
                  </a:ext>
                </a:extLst>
              </a:tr>
            </a:tbl>
          </a:graphicData>
        </a:graphic>
      </p:graphicFrame>
    </p:spTree>
    <p:extLst>
      <p:ext uri="{BB962C8B-B14F-4D97-AF65-F5344CB8AC3E}">
        <p14:creationId xmlns:p14="http://schemas.microsoft.com/office/powerpoint/2010/main" val="274073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Misconception </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680322" y="2336872"/>
            <a:ext cx="7227546" cy="3767899"/>
          </a:xfrm>
        </p:spPr>
        <p:txBody>
          <a:bodyPr/>
          <a:lstStyle/>
          <a:p>
            <a:r>
              <a:rPr lang="en-US" dirty="0">
                <a:ea typeface="Calibri" panose="020F0502020204030204" pitchFamily="34" charset="0"/>
              </a:rPr>
              <a:t>Industries such as sport, hospitality, and tourism are regarded as “people business” = prone to place </a:t>
            </a:r>
            <a:r>
              <a:rPr lang="en-US" i="1" dirty="0">
                <a:ea typeface="Calibri" panose="020F0502020204030204" pitchFamily="34" charset="0"/>
              </a:rPr>
              <a:t>people skills as being more important than hard skills</a:t>
            </a:r>
          </a:p>
          <a:p>
            <a:r>
              <a:rPr lang="en-US" dirty="0">
                <a:ea typeface="Calibri" panose="020F0502020204030204" pitchFamily="34" charset="0"/>
              </a:rPr>
              <a:t>However, other research found while soft skills may take a higher priority than hard skills, the </a:t>
            </a:r>
            <a:r>
              <a:rPr lang="en-US" i="1" dirty="0">
                <a:ea typeface="Calibri" panose="020F0502020204030204" pitchFamily="34" charset="0"/>
              </a:rPr>
              <a:t>two serve in a complimentary role </a:t>
            </a:r>
            <a:endParaRPr lang="en-US" i="1" dirty="0"/>
          </a:p>
          <a:p>
            <a:endParaRPr lang="en-US" dirty="0"/>
          </a:p>
        </p:txBody>
      </p:sp>
      <p:pic>
        <p:nvPicPr>
          <p:cNvPr id="6" name="Picture 5">
            <a:extLst>
              <a:ext uri="{FF2B5EF4-FFF2-40B4-BE49-F238E27FC236}">
                <a16:creationId xmlns:a16="http://schemas.microsoft.com/office/drawing/2014/main" id="{DA3C2A62-EACD-4326-8F2E-C525CEB81A84}"/>
              </a:ext>
            </a:extLst>
          </p:cNvPr>
          <p:cNvPicPr>
            <a:picLocks noChangeAspect="1"/>
          </p:cNvPicPr>
          <p:nvPr/>
        </p:nvPicPr>
        <p:blipFill>
          <a:blip r:embed="rId2"/>
          <a:stretch>
            <a:fillRect/>
          </a:stretch>
        </p:blipFill>
        <p:spPr>
          <a:xfrm>
            <a:off x="7758707" y="3639209"/>
            <a:ext cx="4023905" cy="2296980"/>
          </a:xfrm>
          <a:prstGeom prst="rect">
            <a:avLst/>
          </a:prstGeom>
        </p:spPr>
      </p:pic>
      <p:sp>
        <p:nvSpPr>
          <p:cNvPr id="4" name="Rectangle 3">
            <a:extLst>
              <a:ext uri="{FF2B5EF4-FFF2-40B4-BE49-F238E27FC236}">
                <a16:creationId xmlns:a16="http://schemas.microsoft.com/office/drawing/2014/main" id="{872500CE-AE15-4005-BD21-D416FFEDB690}"/>
              </a:ext>
            </a:extLst>
          </p:cNvPr>
          <p:cNvSpPr/>
          <p:nvPr/>
        </p:nvSpPr>
        <p:spPr>
          <a:xfrm>
            <a:off x="99317" y="6350789"/>
            <a:ext cx="4176400" cy="276999"/>
          </a:xfrm>
          <a:prstGeom prst="rect">
            <a:avLst/>
          </a:prstGeom>
        </p:spPr>
        <p:txBody>
          <a:bodyPr wrap="none">
            <a:spAutoFit/>
          </a:bodyPr>
          <a:lstStyle/>
          <a:p>
            <a:r>
              <a:rPr lang="en-US" sz="1200" dirty="0">
                <a:latin typeface="Times New Roman" panose="02020603050405020304" pitchFamily="18" charset="0"/>
                <a:ea typeface="Calibri" panose="020F0502020204030204" pitchFamily="34" charset="0"/>
              </a:rPr>
              <a:t>(Crawford et al., 2020; </a:t>
            </a:r>
            <a:r>
              <a:rPr lang="en-US" sz="1200" dirty="0" err="1">
                <a:latin typeface="Times New Roman" panose="02020603050405020304" pitchFamily="18" charset="0"/>
                <a:ea typeface="Calibri" panose="020F0502020204030204" pitchFamily="34" charset="0"/>
              </a:rPr>
              <a:t>Tsitskari</a:t>
            </a:r>
            <a:r>
              <a:rPr lang="en-US" sz="1200" dirty="0">
                <a:latin typeface="Times New Roman" panose="02020603050405020304" pitchFamily="18" charset="0"/>
                <a:ea typeface="Calibri" panose="020F0502020204030204" pitchFamily="34" charset="0"/>
              </a:rPr>
              <a:t> et al., 2017; Weber et al., 2013) </a:t>
            </a:r>
          </a:p>
        </p:txBody>
      </p:sp>
    </p:spTree>
    <p:extLst>
      <p:ext uri="{BB962C8B-B14F-4D97-AF65-F5344CB8AC3E}">
        <p14:creationId xmlns:p14="http://schemas.microsoft.com/office/powerpoint/2010/main" val="32544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t>
            </a:r>
          </a:p>
        </p:txBody>
      </p:sp>
      <p:graphicFrame>
        <p:nvGraphicFramePr>
          <p:cNvPr id="3" name="Content Placeholder 2">
            <a:extLst>
              <a:ext uri="{FF2B5EF4-FFF2-40B4-BE49-F238E27FC236}">
                <a16:creationId xmlns:a16="http://schemas.microsoft.com/office/drawing/2014/main" id="{C8A40BC8-0B82-4D63-AC82-DA1A6CEAB5CC}"/>
              </a:ext>
            </a:extLst>
          </p:cNvPr>
          <p:cNvGraphicFramePr>
            <a:graphicFrameLocks noGrp="1"/>
          </p:cNvGraphicFramePr>
          <p:nvPr>
            <p:ph idx="1"/>
            <p:extLst>
              <p:ext uri="{D42A27DB-BD31-4B8C-83A1-F6EECF244321}">
                <p14:modId xmlns:p14="http://schemas.microsoft.com/office/powerpoint/2010/main" val="275836586"/>
              </p:ext>
            </p:extLst>
          </p:nvPr>
        </p:nvGraphicFramePr>
        <p:xfrm>
          <a:off x="1035921" y="2505456"/>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2596434"/>
      </p:ext>
    </p:extLst>
  </p:cSld>
  <p:clrMapOvr>
    <a:masterClrMapping/>
  </p:clrMapOvr>
  <p:extLst mod="1">
    <p:ext uri="{6950BFC3-D8DA-4A85-94F7-54DA5524770B}">
      <p188:commentRel xmlns="" xmlns:p188="http://schemas.microsoft.com/office/powerpoint/2018/8/main" r:id="rId8"/>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680321" y="2336873"/>
            <a:ext cx="9814014" cy="3599316"/>
          </a:xfrm>
        </p:spPr>
        <p:txBody>
          <a:bodyPr/>
          <a:lstStyle/>
          <a:p>
            <a:r>
              <a:rPr lang="en-US" dirty="0"/>
              <a:t>The data was collected between 2017-2022 via a questionnaire that included open-ended questions </a:t>
            </a:r>
            <a:endParaRPr lang="en-US" dirty="0">
              <a:solidFill>
                <a:srgbClr val="FF0000"/>
              </a:solidFill>
            </a:endParaRPr>
          </a:p>
          <a:p>
            <a:r>
              <a:rPr lang="en-US" dirty="0"/>
              <a:t>Internship site supervisors completed the open-ended questionnaires the student’s completion of their internship. </a:t>
            </a:r>
          </a:p>
          <a:p>
            <a:pPr lvl="1"/>
            <a:r>
              <a:rPr lang="en-US" dirty="0"/>
              <a:t>Where can the intern improve professionally? (n= 41)</a:t>
            </a:r>
          </a:p>
          <a:p>
            <a:r>
              <a:rPr lang="en-US" dirty="0"/>
              <a:t>Thematic Analysis (Braun &amp; Clarke, 2006)</a:t>
            </a:r>
          </a:p>
          <a:p>
            <a:r>
              <a:rPr lang="en-US" dirty="0"/>
              <a:t>Deductive &amp; inductive coding </a:t>
            </a:r>
          </a:p>
          <a:p>
            <a:endParaRPr lang="en-US" dirty="0"/>
          </a:p>
        </p:txBody>
      </p:sp>
    </p:spTree>
    <p:extLst>
      <p:ext uri="{BB962C8B-B14F-4D97-AF65-F5344CB8AC3E}">
        <p14:creationId xmlns:p14="http://schemas.microsoft.com/office/powerpoint/2010/main" val="37388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Findings</a:t>
            </a:r>
          </a:p>
        </p:txBody>
      </p:sp>
      <p:graphicFrame>
        <p:nvGraphicFramePr>
          <p:cNvPr id="6" name="Content Placeholder 5">
            <a:extLst>
              <a:ext uri="{FF2B5EF4-FFF2-40B4-BE49-F238E27FC236}">
                <a16:creationId xmlns:a16="http://schemas.microsoft.com/office/drawing/2014/main" id="{ED8CC32D-3C5E-470D-861D-AD53DE9AF070}"/>
              </a:ext>
            </a:extLst>
          </p:cNvPr>
          <p:cNvGraphicFramePr>
            <a:graphicFrameLocks noGrp="1"/>
          </p:cNvGraphicFramePr>
          <p:nvPr>
            <p:ph idx="1"/>
          </p:nvPr>
        </p:nvGraphicFramePr>
        <p:xfrm>
          <a:off x="1897818" y="1834166"/>
          <a:ext cx="8370277" cy="5323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22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 Skills (1/41)</a:t>
            </a:r>
          </a:p>
        </p:txBody>
      </p:sp>
      <p:sp>
        <p:nvSpPr>
          <p:cNvPr id="4" name="Content Placeholder 4">
            <a:extLst>
              <a:ext uri="{FF2B5EF4-FFF2-40B4-BE49-F238E27FC236}">
                <a16:creationId xmlns:a16="http://schemas.microsoft.com/office/drawing/2014/main" id="{82CA98DB-D1A3-41BB-BD36-F0FAC3716405}"/>
              </a:ext>
            </a:extLst>
          </p:cNvPr>
          <p:cNvSpPr>
            <a:spLocks noGrp="1"/>
          </p:cNvSpPr>
          <p:nvPr>
            <p:ph idx="1"/>
          </p:nvPr>
        </p:nvSpPr>
        <p:spPr>
          <a:xfrm>
            <a:off x="681038" y="2336800"/>
            <a:ext cx="10052276" cy="4020457"/>
          </a:xfrm>
        </p:spPr>
        <p:txBody>
          <a:bodyPr>
            <a:normAutofit/>
          </a:bodyPr>
          <a:lstStyle/>
          <a:p>
            <a:r>
              <a:rPr lang="en-US" sz="3600" b="1" dirty="0"/>
              <a:t>Technical competencies; education</a:t>
            </a:r>
          </a:p>
          <a:p>
            <a:pPr lvl="1"/>
            <a:r>
              <a:rPr lang="en-US" sz="2800" dirty="0"/>
              <a:t>“The student needs more experience with budgeting.”</a:t>
            </a:r>
          </a:p>
        </p:txBody>
      </p:sp>
    </p:spTree>
    <p:extLst>
      <p:ext uri="{BB962C8B-B14F-4D97-AF65-F5344CB8AC3E}">
        <p14:creationId xmlns:p14="http://schemas.microsoft.com/office/powerpoint/2010/main" val="245185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Interpersonal Skills (8/41)</a:t>
            </a:r>
          </a:p>
        </p:txBody>
      </p:sp>
      <p:sp>
        <p:nvSpPr>
          <p:cNvPr id="5" name="Content Placeholder 4">
            <a:extLst>
              <a:ext uri="{FF2B5EF4-FFF2-40B4-BE49-F238E27FC236}">
                <a16:creationId xmlns:a16="http://schemas.microsoft.com/office/drawing/2014/main" id="{894A0EF2-954F-4B76-9101-13B9ADD2012E}"/>
              </a:ext>
            </a:extLst>
          </p:cNvPr>
          <p:cNvSpPr>
            <a:spLocks noGrp="1"/>
          </p:cNvSpPr>
          <p:nvPr>
            <p:ph idx="1"/>
          </p:nvPr>
        </p:nvSpPr>
        <p:spPr>
          <a:xfrm>
            <a:off x="927971" y="2279722"/>
            <a:ext cx="10746577" cy="4330627"/>
          </a:xfrm>
        </p:spPr>
        <p:txBody>
          <a:bodyPr>
            <a:normAutofit/>
          </a:bodyPr>
          <a:lstStyle/>
          <a:p>
            <a:r>
              <a:rPr lang="en-US" sz="3200" b="1" dirty="0"/>
              <a:t>People skills, communication</a:t>
            </a:r>
          </a:p>
          <a:p>
            <a:pPr lvl="1"/>
            <a:r>
              <a:rPr lang="en-US" sz="2800" dirty="0"/>
              <a:t>“The student needs to work on the right place right time comments. He has a great personality, however, sometimes his "funny" comments are not meant for the time and place.”</a:t>
            </a:r>
          </a:p>
          <a:p>
            <a:pPr lvl="1"/>
            <a:r>
              <a:rPr lang="en-US" sz="2800" dirty="0"/>
              <a:t>“One thing I have noticed that the student could work on is his attitude towards the person who he reports to. There have been some incidents where back talk was negative. If he fixes his attitude, then he could have a bright future in the sports industry.”</a:t>
            </a:r>
          </a:p>
        </p:txBody>
      </p:sp>
    </p:spTree>
    <p:extLst>
      <p:ext uri="{BB962C8B-B14F-4D97-AF65-F5344CB8AC3E}">
        <p14:creationId xmlns:p14="http://schemas.microsoft.com/office/powerpoint/2010/main" val="4016221860"/>
      </p:ext>
    </p:extLst>
  </p:cSld>
  <p:clrMapOvr>
    <a:masterClrMapping/>
  </p:clrMapOvr>
</p:sld>
</file>

<file path=ppt/theme/theme1.xml><?xml version="1.0" encoding="utf-8"?>
<a:theme xmlns:a="http://schemas.openxmlformats.org/drawingml/2006/main" name="Berl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1247</TotalTime>
  <Words>1363</Words>
  <Application>Microsoft Office PowerPoint</Application>
  <PresentationFormat>Widescreen</PresentationFormat>
  <Paragraphs>97</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Trebuchet MS</vt:lpstr>
      <vt:lpstr>Berlin</vt:lpstr>
      <vt:lpstr>Hard or Soft: What Skills are Sport Management Students Developing? </vt:lpstr>
      <vt:lpstr>Introduction – Sport Management</vt:lpstr>
      <vt:lpstr>Hard vs. Soft </vt:lpstr>
      <vt:lpstr>The Misconception </vt:lpstr>
      <vt:lpstr>Purpose </vt:lpstr>
      <vt:lpstr>Methodology </vt:lpstr>
      <vt:lpstr>Preliminary Findings</vt:lpstr>
      <vt:lpstr>Hard Skills (1/41)</vt:lpstr>
      <vt:lpstr>Interpersonal Skills (8/41)</vt:lpstr>
      <vt:lpstr>Critical Thinking (6/41)</vt:lpstr>
      <vt:lpstr>Self Management (27/41)</vt:lpstr>
      <vt:lpstr>Interpretation</vt:lpstr>
      <vt:lpstr>What now?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or Soft: What Skills are Sport Management Students Developing?</dc:title>
  <dc:creator>Ashley Ryder</dc:creator>
  <cp:lastModifiedBy>Ryder, Ashley</cp:lastModifiedBy>
  <cp:revision>27</cp:revision>
  <dcterms:created xsi:type="dcterms:W3CDTF">2023-01-29T16:56:30Z</dcterms:created>
  <dcterms:modified xsi:type="dcterms:W3CDTF">2023-02-03T15:52:22Z</dcterms:modified>
</cp:coreProperties>
</file>