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25"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76" r:id="rId11"/>
    <p:sldId id="275" r:id="rId12"/>
    <p:sldId id="274" r:id="rId13"/>
    <p:sldId id="267" r:id="rId14"/>
    <p:sldId id="278" r:id="rId15"/>
    <p:sldId id="280" r:id="rId16"/>
    <p:sldId id="279" r:id="rId17"/>
    <p:sldId id="269" r:id="rId18"/>
    <p:sldId id="270" r:id="rId19"/>
    <p:sldId id="271" r:id="rId20"/>
    <p:sldId id="272" r:id="rId21"/>
  </p:sldIdLst>
  <p:sldSz cx="9144000" cy="5143500" type="screen16x9"/>
  <p:notesSz cx="6858000" cy="2057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74" d="100"/>
          <a:sy n="174" d="100"/>
        </p:scale>
        <p:origin x="-96" y="-240"/>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C6D6ED-75DB-4854-8B9A-FE6A76D4925C}" type="doc">
      <dgm:prSet loTypeId="urn:microsoft.com/office/officeart/2005/8/layout/chart3" loCatId="cycle" qsTypeId="urn:microsoft.com/office/officeart/2005/8/quickstyle/simple4" qsCatId="simple" csTypeId="urn:microsoft.com/office/officeart/2005/8/colors/colorful1" csCatId="colorful" phldr="1"/>
      <dgm:spPr/>
      <dgm:t>
        <a:bodyPr/>
        <a:lstStyle/>
        <a:p>
          <a:endParaRPr lang="en-US"/>
        </a:p>
      </dgm:t>
    </dgm:pt>
    <dgm:pt modelId="{E5ADD964-AB14-446F-BC41-96B1571DF870}">
      <dgm:prSet/>
      <dgm:spPr/>
      <dgm:t>
        <a:bodyPr/>
        <a:lstStyle/>
        <a:p>
          <a:r>
            <a:rPr lang="en-US"/>
            <a:t>Reinforce curricular concepts through esport and fantasy sport</a:t>
          </a:r>
        </a:p>
      </dgm:t>
    </dgm:pt>
    <dgm:pt modelId="{5EC9134B-A66E-49C6-9F2F-1CEEC80883CB}" type="parTrans" cxnId="{759A08E4-8EFE-45EE-BE79-E283D1949B15}">
      <dgm:prSet/>
      <dgm:spPr/>
      <dgm:t>
        <a:bodyPr/>
        <a:lstStyle/>
        <a:p>
          <a:endParaRPr lang="en-US"/>
        </a:p>
      </dgm:t>
    </dgm:pt>
    <dgm:pt modelId="{A233F520-73F3-469F-9060-8AFB9EFB6AC4}" type="sibTrans" cxnId="{759A08E4-8EFE-45EE-BE79-E283D1949B15}">
      <dgm:prSet/>
      <dgm:spPr/>
      <dgm:t>
        <a:bodyPr/>
        <a:lstStyle/>
        <a:p>
          <a:endParaRPr lang="en-US"/>
        </a:p>
      </dgm:t>
    </dgm:pt>
    <dgm:pt modelId="{7CB5AB43-3C2F-4B64-9769-E8F3A5C33486}">
      <dgm:prSet/>
      <dgm:spPr/>
      <dgm:t>
        <a:bodyPr/>
        <a:lstStyle/>
        <a:p>
          <a:r>
            <a:rPr lang="en-US"/>
            <a:t>(1) highlight the value of including digital sport in the sport management curricula</a:t>
          </a:r>
        </a:p>
      </dgm:t>
    </dgm:pt>
    <dgm:pt modelId="{4918628F-90F6-4D5A-8D29-E1189FD9B1F2}" type="parTrans" cxnId="{815231B7-C739-4AFD-ADD7-AB5FDABC0A00}">
      <dgm:prSet/>
      <dgm:spPr/>
      <dgm:t>
        <a:bodyPr/>
        <a:lstStyle/>
        <a:p>
          <a:endParaRPr lang="en-US"/>
        </a:p>
      </dgm:t>
    </dgm:pt>
    <dgm:pt modelId="{6DAB4A9E-AF5F-44E4-BCB9-0A1E5B1FF546}" type="sibTrans" cxnId="{815231B7-C739-4AFD-ADD7-AB5FDABC0A00}">
      <dgm:prSet/>
      <dgm:spPr/>
      <dgm:t>
        <a:bodyPr/>
        <a:lstStyle/>
        <a:p>
          <a:endParaRPr lang="en-US"/>
        </a:p>
      </dgm:t>
    </dgm:pt>
    <dgm:pt modelId="{B9713852-DF35-42DB-A74C-99E712F31896}">
      <dgm:prSet/>
      <dgm:spPr/>
      <dgm:t>
        <a:bodyPr/>
        <a:lstStyle/>
        <a:p>
          <a:r>
            <a:rPr lang="en-US"/>
            <a:t>(2) suggest integration strategies</a:t>
          </a:r>
        </a:p>
      </dgm:t>
    </dgm:pt>
    <dgm:pt modelId="{F8F0D180-B1A9-47A5-A463-A9C5EE8C169F}" type="parTrans" cxnId="{3FF5670C-12B9-4A9C-80C0-7C459B043D53}">
      <dgm:prSet/>
      <dgm:spPr/>
      <dgm:t>
        <a:bodyPr/>
        <a:lstStyle/>
        <a:p>
          <a:endParaRPr lang="en-US"/>
        </a:p>
      </dgm:t>
    </dgm:pt>
    <dgm:pt modelId="{8B361BD1-6A2D-4A58-AD2B-A4D441B2BC98}" type="sibTrans" cxnId="{3FF5670C-12B9-4A9C-80C0-7C459B043D53}">
      <dgm:prSet/>
      <dgm:spPr/>
      <dgm:t>
        <a:bodyPr/>
        <a:lstStyle/>
        <a:p>
          <a:endParaRPr lang="en-US"/>
        </a:p>
      </dgm:t>
    </dgm:pt>
    <dgm:pt modelId="{7C583FC3-30F1-4343-A15C-D21D0A0D2F55}">
      <dgm:prSet/>
      <dgm:spPr/>
      <dgm:t>
        <a:bodyPr/>
        <a:lstStyle/>
        <a:p>
          <a:r>
            <a:rPr lang="en-US"/>
            <a:t>(3) create a dialogue regarding metaliteracy and digital sport.</a:t>
          </a:r>
        </a:p>
      </dgm:t>
    </dgm:pt>
    <dgm:pt modelId="{F6CDCB05-9006-4434-B894-601348D848EC}" type="parTrans" cxnId="{8A47901C-6822-4010-9B89-BB93BF61AC46}">
      <dgm:prSet/>
      <dgm:spPr/>
      <dgm:t>
        <a:bodyPr/>
        <a:lstStyle/>
        <a:p>
          <a:endParaRPr lang="en-US"/>
        </a:p>
      </dgm:t>
    </dgm:pt>
    <dgm:pt modelId="{0733D76B-B070-4B54-AAC8-BAE53A4D3BD8}" type="sibTrans" cxnId="{8A47901C-6822-4010-9B89-BB93BF61AC46}">
      <dgm:prSet/>
      <dgm:spPr/>
      <dgm:t>
        <a:bodyPr/>
        <a:lstStyle/>
        <a:p>
          <a:endParaRPr lang="en-US"/>
        </a:p>
      </dgm:t>
    </dgm:pt>
    <dgm:pt modelId="{BE40E2B8-65AC-403A-A9A9-8E686B1C79FA}" type="pres">
      <dgm:prSet presAssocID="{32C6D6ED-75DB-4854-8B9A-FE6A76D4925C}" presName="compositeShape" presStyleCnt="0">
        <dgm:presLayoutVars>
          <dgm:chMax val="7"/>
          <dgm:dir/>
          <dgm:resizeHandles val="exact"/>
        </dgm:presLayoutVars>
      </dgm:prSet>
      <dgm:spPr/>
      <dgm:t>
        <a:bodyPr/>
        <a:lstStyle/>
        <a:p>
          <a:endParaRPr lang="en-US"/>
        </a:p>
      </dgm:t>
    </dgm:pt>
    <dgm:pt modelId="{DF97C325-BE92-466B-BFE3-4F5EFAEA1A28}" type="pres">
      <dgm:prSet presAssocID="{32C6D6ED-75DB-4854-8B9A-FE6A76D4925C}" presName="wedge1" presStyleLbl="node1" presStyleIdx="0" presStyleCnt="4"/>
      <dgm:spPr/>
      <dgm:t>
        <a:bodyPr/>
        <a:lstStyle/>
        <a:p>
          <a:endParaRPr lang="en-US"/>
        </a:p>
      </dgm:t>
    </dgm:pt>
    <dgm:pt modelId="{919C336D-439A-4240-9022-7C9606528D02}" type="pres">
      <dgm:prSet presAssocID="{32C6D6ED-75DB-4854-8B9A-FE6A76D4925C}" presName="wedge1Tx" presStyleLbl="node1" presStyleIdx="0" presStyleCnt="4">
        <dgm:presLayoutVars>
          <dgm:chMax val="0"/>
          <dgm:chPref val="0"/>
          <dgm:bulletEnabled val="1"/>
        </dgm:presLayoutVars>
      </dgm:prSet>
      <dgm:spPr/>
      <dgm:t>
        <a:bodyPr/>
        <a:lstStyle/>
        <a:p>
          <a:endParaRPr lang="en-US"/>
        </a:p>
      </dgm:t>
    </dgm:pt>
    <dgm:pt modelId="{7CFE576F-DB3F-4593-9CBB-F6486151DE49}" type="pres">
      <dgm:prSet presAssocID="{32C6D6ED-75DB-4854-8B9A-FE6A76D4925C}" presName="wedge2" presStyleLbl="node1" presStyleIdx="1" presStyleCnt="4"/>
      <dgm:spPr/>
      <dgm:t>
        <a:bodyPr/>
        <a:lstStyle/>
        <a:p>
          <a:endParaRPr lang="en-US"/>
        </a:p>
      </dgm:t>
    </dgm:pt>
    <dgm:pt modelId="{66FDC376-49A8-41CB-8206-1DAA4140DBF7}" type="pres">
      <dgm:prSet presAssocID="{32C6D6ED-75DB-4854-8B9A-FE6A76D4925C}" presName="wedge2Tx" presStyleLbl="node1" presStyleIdx="1" presStyleCnt="4">
        <dgm:presLayoutVars>
          <dgm:chMax val="0"/>
          <dgm:chPref val="0"/>
          <dgm:bulletEnabled val="1"/>
        </dgm:presLayoutVars>
      </dgm:prSet>
      <dgm:spPr/>
      <dgm:t>
        <a:bodyPr/>
        <a:lstStyle/>
        <a:p>
          <a:endParaRPr lang="en-US"/>
        </a:p>
      </dgm:t>
    </dgm:pt>
    <dgm:pt modelId="{874C37E1-6C6B-44E2-B510-C73A250C757E}" type="pres">
      <dgm:prSet presAssocID="{32C6D6ED-75DB-4854-8B9A-FE6A76D4925C}" presName="wedge3" presStyleLbl="node1" presStyleIdx="2" presStyleCnt="4"/>
      <dgm:spPr/>
      <dgm:t>
        <a:bodyPr/>
        <a:lstStyle/>
        <a:p>
          <a:endParaRPr lang="en-US"/>
        </a:p>
      </dgm:t>
    </dgm:pt>
    <dgm:pt modelId="{529F0B87-24B7-42E6-8BA9-26E22AB874FD}" type="pres">
      <dgm:prSet presAssocID="{32C6D6ED-75DB-4854-8B9A-FE6A76D4925C}" presName="wedge3Tx" presStyleLbl="node1" presStyleIdx="2" presStyleCnt="4">
        <dgm:presLayoutVars>
          <dgm:chMax val="0"/>
          <dgm:chPref val="0"/>
          <dgm:bulletEnabled val="1"/>
        </dgm:presLayoutVars>
      </dgm:prSet>
      <dgm:spPr/>
      <dgm:t>
        <a:bodyPr/>
        <a:lstStyle/>
        <a:p>
          <a:endParaRPr lang="en-US"/>
        </a:p>
      </dgm:t>
    </dgm:pt>
    <dgm:pt modelId="{6733B8DD-2827-4459-A5DA-21B96AEC7868}" type="pres">
      <dgm:prSet presAssocID="{32C6D6ED-75DB-4854-8B9A-FE6A76D4925C}" presName="wedge4" presStyleLbl="node1" presStyleIdx="3" presStyleCnt="4"/>
      <dgm:spPr/>
      <dgm:t>
        <a:bodyPr/>
        <a:lstStyle/>
        <a:p>
          <a:endParaRPr lang="en-US"/>
        </a:p>
      </dgm:t>
    </dgm:pt>
    <dgm:pt modelId="{FF451712-3B7C-4BA9-93C8-21BB2F77E034}" type="pres">
      <dgm:prSet presAssocID="{32C6D6ED-75DB-4854-8B9A-FE6A76D4925C}" presName="wedge4Tx" presStyleLbl="node1" presStyleIdx="3" presStyleCnt="4">
        <dgm:presLayoutVars>
          <dgm:chMax val="0"/>
          <dgm:chPref val="0"/>
          <dgm:bulletEnabled val="1"/>
        </dgm:presLayoutVars>
      </dgm:prSet>
      <dgm:spPr/>
      <dgm:t>
        <a:bodyPr/>
        <a:lstStyle/>
        <a:p>
          <a:endParaRPr lang="en-US"/>
        </a:p>
      </dgm:t>
    </dgm:pt>
  </dgm:ptLst>
  <dgm:cxnLst>
    <dgm:cxn modelId="{C52CE5B0-FE46-4051-9B9E-28C01D6E4C71}" type="presOf" srcId="{E5ADD964-AB14-446F-BC41-96B1571DF870}" destId="{919C336D-439A-4240-9022-7C9606528D02}" srcOrd="1" destOrd="0" presId="urn:microsoft.com/office/officeart/2005/8/layout/chart3"/>
    <dgm:cxn modelId="{759A08E4-8EFE-45EE-BE79-E283D1949B15}" srcId="{32C6D6ED-75DB-4854-8B9A-FE6A76D4925C}" destId="{E5ADD964-AB14-446F-BC41-96B1571DF870}" srcOrd="0" destOrd="0" parTransId="{5EC9134B-A66E-49C6-9F2F-1CEEC80883CB}" sibTransId="{A233F520-73F3-469F-9060-8AFB9EFB6AC4}"/>
    <dgm:cxn modelId="{B3D85ED5-24F3-4397-B626-D1A9346C2AFB}" type="presOf" srcId="{B9713852-DF35-42DB-A74C-99E712F31896}" destId="{529F0B87-24B7-42E6-8BA9-26E22AB874FD}" srcOrd="1" destOrd="0" presId="urn:microsoft.com/office/officeart/2005/8/layout/chart3"/>
    <dgm:cxn modelId="{815231B7-C739-4AFD-ADD7-AB5FDABC0A00}" srcId="{32C6D6ED-75DB-4854-8B9A-FE6A76D4925C}" destId="{7CB5AB43-3C2F-4B64-9769-E8F3A5C33486}" srcOrd="1" destOrd="0" parTransId="{4918628F-90F6-4D5A-8D29-E1189FD9B1F2}" sibTransId="{6DAB4A9E-AF5F-44E4-BCB9-0A1E5B1FF546}"/>
    <dgm:cxn modelId="{53BEA36D-D43D-4A91-83B2-9D3B2798E9A4}" type="presOf" srcId="{7CB5AB43-3C2F-4B64-9769-E8F3A5C33486}" destId="{7CFE576F-DB3F-4593-9CBB-F6486151DE49}" srcOrd="0" destOrd="0" presId="urn:microsoft.com/office/officeart/2005/8/layout/chart3"/>
    <dgm:cxn modelId="{31013A17-1C64-4967-8859-F8A403C23E90}" type="presOf" srcId="{7C583FC3-30F1-4343-A15C-D21D0A0D2F55}" destId="{FF451712-3B7C-4BA9-93C8-21BB2F77E034}" srcOrd="1" destOrd="0" presId="urn:microsoft.com/office/officeart/2005/8/layout/chart3"/>
    <dgm:cxn modelId="{B86C82D7-D76B-46A0-B8FC-0E2B9B17794F}" type="presOf" srcId="{32C6D6ED-75DB-4854-8B9A-FE6A76D4925C}" destId="{BE40E2B8-65AC-403A-A9A9-8E686B1C79FA}" srcOrd="0" destOrd="0" presId="urn:microsoft.com/office/officeart/2005/8/layout/chart3"/>
    <dgm:cxn modelId="{9837BF82-F3B2-425F-9150-120091CA56E9}" type="presOf" srcId="{7C583FC3-30F1-4343-A15C-D21D0A0D2F55}" destId="{6733B8DD-2827-4459-A5DA-21B96AEC7868}" srcOrd="0" destOrd="0" presId="urn:microsoft.com/office/officeart/2005/8/layout/chart3"/>
    <dgm:cxn modelId="{8A47901C-6822-4010-9B89-BB93BF61AC46}" srcId="{32C6D6ED-75DB-4854-8B9A-FE6A76D4925C}" destId="{7C583FC3-30F1-4343-A15C-D21D0A0D2F55}" srcOrd="3" destOrd="0" parTransId="{F6CDCB05-9006-4434-B894-601348D848EC}" sibTransId="{0733D76B-B070-4B54-AAC8-BAE53A4D3BD8}"/>
    <dgm:cxn modelId="{9E97DA36-96A6-4623-A116-3ED783BA7C53}" type="presOf" srcId="{E5ADD964-AB14-446F-BC41-96B1571DF870}" destId="{DF97C325-BE92-466B-BFE3-4F5EFAEA1A28}" srcOrd="0" destOrd="0" presId="urn:microsoft.com/office/officeart/2005/8/layout/chart3"/>
    <dgm:cxn modelId="{49CD8356-4C6F-43B4-A26F-876B0396B02B}" type="presOf" srcId="{B9713852-DF35-42DB-A74C-99E712F31896}" destId="{874C37E1-6C6B-44E2-B510-C73A250C757E}" srcOrd="0" destOrd="0" presId="urn:microsoft.com/office/officeart/2005/8/layout/chart3"/>
    <dgm:cxn modelId="{3FF5670C-12B9-4A9C-80C0-7C459B043D53}" srcId="{32C6D6ED-75DB-4854-8B9A-FE6A76D4925C}" destId="{B9713852-DF35-42DB-A74C-99E712F31896}" srcOrd="2" destOrd="0" parTransId="{F8F0D180-B1A9-47A5-A463-A9C5EE8C169F}" sibTransId="{8B361BD1-6A2D-4A58-AD2B-A4D441B2BC98}"/>
    <dgm:cxn modelId="{6120D897-FC37-4BBF-A667-BFCA7BA0DF17}" type="presOf" srcId="{7CB5AB43-3C2F-4B64-9769-E8F3A5C33486}" destId="{66FDC376-49A8-41CB-8206-1DAA4140DBF7}" srcOrd="1" destOrd="0" presId="urn:microsoft.com/office/officeart/2005/8/layout/chart3"/>
    <dgm:cxn modelId="{54C679D4-94DC-4D70-9DCC-39627BFD728E}" type="presParOf" srcId="{BE40E2B8-65AC-403A-A9A9-8E686B1C79FA}" destId="{DF97C325-BE92-466B-BFE3-4F5EFAEA1A28}" srcOrd="0" destOrd="0" presId="urn:microsoft.com/office/officeart/2005/8/layout/chart3"/>
    <dgm:cxn modelId="{1A7F1DBB-12CE-491C-8022-F78B16574860}" type="presParOf" srcId="{BE40E2B8-65AC-403A-A9A9-8E686B1C79FA}" destId="{919C336D-439A-4240-9022-7C9606528D02}" srcOrd="1" destOrd="0" presId="urn:microsoft.com/office/officeart/2005/8/layout/chart3"/>
    <dgm:cxn modelId="{023432E6-D68C-431C-9460-895D7B7ABA32}" type="presParOf" srcId="{BE40E2B8-65AC-403A-A9A9-8E686B1C79FA}" destId="{7CFE576F-DB3F-4593-9CBB-F6486151DE49}" srcOrd="2" destOrd="0" presId="urn:microsoft.com/office/officeart/2005/8/layout/chart3"/>
    <dgm:cxn modelId="{7A27FC26-DD31-4AE6-AE14-AB4B03371543}" type="presParOf" srcId="{BE40E2B8-65AC-403A-A9A9-8E686B1C79FA}" destId="{66FDC376-49A8-41CB-8206-1DAA4140DBF7}" srcOrd="3" destOrd="0" presId="urn:microsoft.com/office/officeart/2005/8/layout/chart3"/>
    <dgm:cxn modelId="{4604868A-20E3-4F4F-B1E0-347414E56D73}" type="presParOf" srcId="{BE40E2B8-65AC-403A-A9A9-8E686B1C79FA}" destId="{874C37E1-6C6B-44E2-B510-C73A250C757E}" srcOrd="4" destOrd="0" presId="urn:microsoft.com/office/officeart/2005/8/layout/chart3"/>
    <dgm:cxn modelId="{D7184452-B0FB-43DC-BF1F-B233CF29ADD0}" type="presParOf" srcId="{BE40E2B8-65AC-403A-A9A9-8E686B1C79FA}" destId="{529F0B87-24B7-42E6-8BA9-26E22AB874FD}" srcOrd="5" destOrd="0" presId="urn:microsoft.com/office/officeart/2005/8/layout/chart3"/>
    <dgm:cxn modelId="{364E1429-337A-46A1-B500-60D5EB15B856}" type="presParOf" srcId="{BE40E2B8-65AC-403A-A9A9-8E686B1C79FA}" destId="{6733B8DD-2827-4459-A5DA-21B96AEC7868}" srcOrd="6" destOrd="0" presId="urn:microsoft.com/office/officeart/2005/8/layout/chart3"/>
    <dgm:cxn modelId="{0458C59F-999B-44AC-A79B-0C291EB13F29}" type="presParOf" srcId="{BE40E2B8-65AC-403A-A9A9-8E686B1C79FA}" destId="{FF451712-3B7C-4BA9-93C8-21BB2F77E034}" srcOrd="7"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97C325-BE92-466B-BFE3-4F5EFAEA1A28}">
      <dsp:nvSpPr>
        <dsp:cNvPr id="0" name=""/>
        <dsp:cNvSpPr/>
      </dsp:nvSpPr>
      <dsp:spPr>
        <a:xfrm>
          <a:off x="636993" y="264214"/>
          <a:ext cx="3562445" cy="3562445"/>
        </a:xfrm>
        <a:prstGeom prst="pie">
          <a:avLst>
            <a:gd name="adj1" fmla="val 16200000"/>
            <a:gd name="adj2" fmla="val 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a:t>Reinforce curricular concepts through esport and fantasy sport</a:t>
          </a:r>
        </a:p>
      </dsp:txBody>
      <dsp:txXfrm>
        <a:off x="2458929" y="923267"/>
        <a:ext cx="1314711" cy="1060251"/>
      </dsp:txXfrm>
    </dsp:sp>
    <dsp:sp modelId="{7CFE576F-DB3F-4593-9CBB-F6486151DE49}">
      <dsp:nvSpPr>
        <dsp:cNvPr id="0" name=""/>
        <dsp:cNvSpPr/>
      </dsp:nvSpPr>
      <dsp:spPr>
        <a:xfrm>
          <a:off x="486861" y="414346"/>
          <a:ext cx="3562445" cy="3562445"/>
        </a:xfrm>
        <a:prstGeom prst="pie">
          <a:avLst>
            <a:gd name="adj1" fmla="val 0"/>
            <a:gd name="adj2" fmla="val 540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a:t>(1) highlight the value of including digital sport in the sport management curricula</a:t>
          </a:r>
        </a:p>
      </dsp:txBody>
      <dsp:txXfrm>
        <a:off x="2331699" y="2259183"/>
        <a:ext cx="1314711" cy="1060251"/>
      </dsp:txXfrm>
    </dsp:sp>
    <dsp:sp modelId="{874C37E1-6C6B-44E2-B510-C73A250C757E}">
      <dsp:nvSpPr>
        <dsp:cNvPr id="0" name=""/>
        <dsp:cNvSpPr/>
      </dsp:nvSpPr>
      <dsp:spPr>
        <a:xfrm>
          <a:off x="486861" y="414346"/>
          <a:ext cx="3562445" cy="3562445"/>
        </a:xfrm>
        <a:prstGeom prst="pie">
          <a:avLst>
            <a:gd name="adj1" fmla="val 5400000"/>
            <a:gd name="adj2" fmla="val 1080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a:t>(2) suggest integration strategies</a:t>
          </a:r>
        </a:p>
      </dsp:txBody>
      <dsp:txXfrm>
        <a:off x="889757" y="2259183"/>
        <a:ext cx="1314711" cy="1060251"/>
      </dsp:txXfrm>
    </dsp:sp>
    <dsp:sp modelId="{6733B8DD-2827-4459-A5DA-21B96AEC7868}">
      <dsp:nvSpPr>
        <dsp:cNvPr id="0" name=""/>
        <dsp:cNvSpPr/>
      </dsp:nvSpPr>
      <dsp:spPr>
        <a:xfrm>
          <a:off x="486861" y="414346"/>
          <a:ext cx="3562445" cy="3562445"/>
        </a:xfrm>
        <a:prstGeom prst="pie">
          <a:avLst>
            <a:gd name="adj1" fmla="val 10800000"/>
            <a:gd name="adj2" fmla="val 1620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a:t>(3) create a dialogue regarding metaliteracy and digital sport.</a:t>
          </a:r>
        </a:p>
      </dsp:txBody>
      <dsp:txXfrm>
        <a:off x="889757" y="1071702"/>
        <a:ext cx="1314711" cy="1060251"/>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88193312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 Id="rId3" Type="http://schemas.openxmlformats.org/officeDocument/2006/relationships/hyperlink" Target="https://metaliteracy.org/"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 Id="rId3" Type="http://schemas.openxmlformats.org/officeDocument/2006/relationships/hyperlink" Target="https://www.youtube.com/watch?v=6Jffp5jwtqY"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4e9aa3dac2_0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4e9aa3dac2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Image courtesy </a:t>
            </a:r>
            <a:r>
              <a:rPr lang="en-US" dirty="0">
                <a:hlinkClick r:id="rId3"/>
              </a:rPr>
              <a:t>https://metaliteracy.org/</a:t>
            </a:r>
          </a:p>
          <a:p>
            <a:r>
              <a:rPr lang="en-US" dirty="0"/>
              <a:t>Rather than adding new forms of literacy to the IL model, they suggested reframing</a:t>
            </a:r>
          </a:p>
          <a:p>
            <a:endParaRPr lang="en-US" dirty="0"/>
          </a:p>
        </p:txBody>
      </p:sp>
      <p:sp>
        <p:nvSpPr>
          <p:cNvPr id="4" name="Slide Number Placeholder 3"/>
          <p:cNvSpPr>
            <a:spLocks noGrp="1"/>
          </p:cNvSpPr>
          <p:nvPr>
            <p:ph type="sldNum" sz="quarter" idx="5"/>
          </p:nvPr>
        </p:nvSpPr>
        <p:spPr/>
        <p:txBody>
          <a:bodyPr/>
          <a:lstStyle/>
          <a:p>
            <a:fld id="{70C15E19-C669-CA4A-AB65-2AC47C72D123}" type="slidenum">
              <a:rPr lang="en-US" smtClean="0"/>
              <a:t>11</a:t>
            </a:fld>
            <a:endParaRPr lang="en-US"/>
          </a:p>
        </p:txBody>
      </p:sp>
    </p:spTree>
    <p:extLst>
      <p:ext uri="{BB962C8B-B14F-4D97-AF65-F5344CB8AC3E}">
        <p14:creationId xmlns:p14="http://schemas.microsoft.com/office/powerpoint/2010/main" val="42885178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4e9aa3dac2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4e9aa3dac2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dirty="0"/>
              <a:t>Fantasy sport for </a:t>
            </a:r>
            <a:r>
              <a:rPr lang="en-US" dirty="0" err="1"/>
              <a:t>crit</a:t>
            </a:r>
          </a:p>
          <a:p>
            <a:pPr marL="0" indent="0">
              <a:buNone/>
            </a:pPr>
            <a:r>
              <a:rPr lang="en-US" dirty="0" err="1"/>
              <a:t>Esport</a:t>
            </a:r>
            <a:r>
              <a:rPr lang="en-US" dirty="0"/>
              <a:t> as subject of study in marketing or event management</a:t>
            </a:r>
          </a:p>
          <a:p>
            <a:pPr marL="0" indent="0">
              <a:buNone/>
            </a:pPr>
            <a:r>
              <a:rPr lang="en-US" dirty="0"/>
              <a:t>Fantasy and </a:t>
            </a:r>
            <a:r>
              <a:rPr lang="en-US" dirty="0" err="1"/>
              <a:t>esport</a:t>
            </a:r>
            <a:r>
              <a:rPr lang="en-US" dirty="0"/>
              <a:t> integration into existing class – PAB activities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4e9aa3dac2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4e9aa3dac2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4e9aa3dac2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4e9aa3dac2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dirty="0"/>
              <a:t>UT Arlington Esports Club</a:t>
            </a:r>
          </a:p>
          <a:p>
            <a:pPr marL="0" indent="0">
              <a:buNone/>
            </a:pPr>
            <a:r>
              <a:rPr lang="en-US" dirty="0"/>
              <a:t>Maryville University Team</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4e9aa3dac2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4e9aa3dac2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4e9aa3dac2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4e9aa3dac2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4e9aa3dac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4e9aa3dac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4e9aa3dac2_0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4e9aa3dac2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4e9aa3dac2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4e9aa3dac2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r>
              <a:rPr lang="en" sz="1200">
                <a:solidFill>
                  <a:schemeClr val="dk1"/>
                </a:solidFill>
                <a:latin typeface="Times New Roman"/>
                <a:ea typeface="Times New Roman"/>
                <a:cs typeface="Times New Roman"/>
                <a:sym typeface="Times New Roman"/>
              </a:rPr>
              <a:t>in the United States and Canada an estimated 59.3 million people play fantasy sports with 70% of those players paying a league fee. (FSTA, 2017).</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4e9aa3dac2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4e9aa3dac2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https://www.youtube.com/watch?v=6Jffp5jwtqY</a:t>
            </a:r>
            <a:endParaRPr/>
          </a:p>
          <a:p>
            <a:pPr marL="0" lvl="0" indent="0" algn="l" rtl="0">
              <a:spcBef>
                <a:spcPts val="0"/>
              </a:spcBef>
              <a:spcAft>
                <a:spcPts val="0"/>
              </a:spcAft>
              <a:buNone/>
            </a:pPr>
            <a:endParaRPr/>
          </a:p>
          <a:p>
            <a:pPr marL="0" lvl="0" indent="0" algn="l" rtl="0">
              <a:spcBef>
                <a:spcPts val="0"/>
              </a:spcBef>
              <a:spcAft>
                <a:spcPts val="0"/>
              </a:spcAft>
              <a:buNone/>
            </a:pPr>
            <a:r>
              <a:rPr lang="en"/>
              <a:t>NFL sees the value proposition and has begun integrating itself into the esports landscape</a:t>
            </a:r>
            <a:endParaRPr/>
          </a:p>
          <a:p>
            <a:pPr marL="0" lvl="0" indent="0" algn="l" rtl="0">
              <a:spcBef>
                <a:spcPts val="0"/>
              </a:spcBef>
              <a:spcAft>
                <a:spcPts val="0"/>
              </a:spcAft>
              <a:buNone/>
            </a:pPr>
            <a:r>
              <a:rPr lang="en"/>
              <a:t>Also shows value of esports to tradional sports and therefore sport managers - finding wasy to leverage these partnerships will be an avenue of the future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4e9aa3dac2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4e9aa3dac2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solidFill>
                  <a:schemeClr val="dk1"/>
                </a:solidFill>
                <a:latin typeface="Times New Roman"/>
                <a:ea typeface="Times New Roman"/>
                <a:cs typeface="Times New Roman"/>
                <a:sym typeface="Times New Roman"/>
              </a:rPr>
              <a:t>ESPN reports that there are currently more than 50 varsity eSports programs housed within NCAA and NAIA athletic departments (Morrison, 2018)</a:t>
            </a:r>
            <a:endParaRPr sz="1200">
              <a:solidFill>
                <a:schemeClr val="dk1"/>
              </a:solidFill>
              <a:latin typeface="Times New Roman"/>
              <a:ea typeface="Times New Roman"/>
              <a:cs typeface="Times New Roman"/>
              <a:sym typeface="Times New Roman"/>
            </a:endParaRPr>
          </a:p>
          <a:p>
            <a:pPr marL="0" lvl="0" indent="0" algn="l" rtl="0">
              <a:lnSpc>
                <a:spcPct val="115000"/>
              </a:lnSpc>
              <a:spcBef>
                <a:spcPts val="1600"/>
              </a:spcBef>
              <a:spcAft>
                <a:spcPts val="1600"/>
              </a:spcAft>
              <a:buClr>
                <a:schemeClr val="dk1"/>
              </a:buClr>
              <a:buSzPts val="1100"/>
              <a:buFont typeface="Arial"/>
              <a:buNone/>
            </a:pPr>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4e9aa3dac2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4e9aa3dac2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Now 63 esports teams</a:t>
            </a:r>
            <a:endParaRPr/>
          </a:p>
          <a:p>
            <a:pPr marL="0" lvl="0" indent="0" algn="l" rtl="0">
              <a:spcBef>
                <a:spcPts val="0"/>
              </a:spcBef>
              <a:spcAft>
                <a:spcPts val="0"/>
              </a:spcAft>
              <a:buNone/>
            </a:pPr>
            <a:r>
              <a:rPr lang="en"/>
              <a:t>NBA finals 19 million</a:t>
            </a:r>
            <a:endParaRPr/>
          </a:p>
          <a:p>
            <a:pPr marL="0" lvl="0" indent="0" algn="l" rtl="0">
              <a:spcBef>
                <a:spcPts val="0"/>
              </a:spcBef>
              <a:spcAft>
                <a:spcPts val="0"/>
              </a:spcAft>
              <a:buNone/>
            </a:pPr>
            <a:r>
              <a:rPr lang="en"/>
              <a:t>Stanley cup 4 million</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4e9aa3dac2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4e9aa3dac2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dirty="0"/>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2/11/19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a:t>‹#›</a:t>
            </a:fld>
            <a:endParaRPr lang="en"/>
          </a:p>
        </p:txBody>
      </p:sp>
    </p:spTree>
    <p:extLst>
      <p:ext uri="{BB962C8B-B14F-4D97-AF65-F5344CB8AC3E}">
        <p14:creationId xmlns:p14="http://schemas.microsoft.com/office/powerpoint/2010/main" val="525949358"/>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2/11/19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a:t>‹#›</a:t>
            </a:fld>
            <a:endParaRPr lang="en"/>
          </a:p>
        </p:txBody>
      </p:sp>
    </p:spTree>
    <p:extLst>
      <p:ext uri="{BB962C8B-B14F-4D97-AF65-F5344CB8AC3E}">
        <p14:creationId xmlns:p14="http://schemas.microsoft.com/office/powerpoint/2010/main" val="831271251"/>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2/11/19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a:t>‹#›</a:t>
            </a:fld>
            <a:endParaRPr lang="en"/>
          </a:p>
        </p:txBody>
      </p:sp>
    </p:spTree>
    <p:extLst>
      <p:ext uri="{BB962C8B-B14F-4D97-AF65-F5344CB8AC3E}">
        <p14:creationId xmlns:p14="http://schemas.microsoft.com/office/powerpoint/2010/main" val="2838763388"/>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826771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2/11/19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a:t>‹#›</a:t>
            </a:fld>
            <a:endParaRPr lang="en"/>
          </a:p>
        </p:txBody>
      </p:sp>
    </p:spTree>
    <p:extLst>
      <p:ext uri="{BB962C8B-B14F-4D97-AF65-F5344CB8AC3E}">
        <p14:creationId xmlns:p14="http://schemas.microsoft.com/office/powerpoint/2010/main" val="2459200448"/>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dirty="0"/>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2/11/19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a:t>‹#›</a:t>
            </a:fld>
            <a:endParaRPr lang="en"/>
          </a:p>
        </p:txBody>
      </p:sp>
    </p:spTree>
    <p:extLst>
      <p:ext uri="{BB962C8B-B14F-4D97-AF65-F5344CB8AC3E}">
        <p14:creationId xmlns:p14="http://schemas.microsoft.com/office/powerpoint/2010/main" val="496419934"/>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2/11/19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a:t>‹#›</a:t>
            </a:fld>
            <a:endParaRPr lang="en"/>
          </a:p>
        </p:txBody>
      </p:sp>
    </p:spTree>
    <p:extLst>
      <p:ext uri="{BB962C8B-B14F-4D97-AF65-F5344CB8AC3E}">
        <p14:creationId xmlns:p14="http://schemas.microsoft.com/office/powerpoint/2010/main" val="126314414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dirty="0"/>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2/11/19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a:t>‹#›</a:t>
            </a:fld>
            <a:endParaRPr lang="en"/>
          </a:p>
        </p:txBody>
      </p:sp>
    </p:spTree>
    <p:extLst>
      <p:ext uri="{BB962C8B-B14F-4D97-AF65-F5344CB8AC3E}">
        <p14:creationId xmlns:p14="http://schemas.microsoft.com/office/powerpoint/2010/main" val="3593012612"/>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2/11/19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a:t>‹#›</a:t>
            </a:fld>
            <a:endParaRPr lang="en"/>
          </a:p>
        </p:txBody>
      </p:sp>
    </p:spTree>
    <p:extLst>
      <p:ext uri="{BB962C8B-B14F-4D97-AF65-F5344CB8AC3E}">
        <p14:creationId xmlns:p14="http://schemas.microsoft.com/office/powerpoint/2010/main" val="2592894081"/>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2/11/19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a:t>‹#›</a:t>
            </a:fld>
            <a:endParaRPr lang="en"/>
          </a:p>
        </p:txBody>
      </p:sp>
    </p:spTree>
    <p:extLst>
      <p:ext uri="{BB962C8B-B14F-4D97-AF65-F5344CB8AC3E}">
        <p14:creationId xmlns:p14="http://schemas.microsoft.com/office/powerpoint/2010/main" val="339231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dirty="0"/>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2/11/19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a:t>‹#›</a:t>
            </a:fld>
            <a:endParaRPr lang="en"/>
          </a:p>
        </p:txBody>
      </p:sp>
    </p:spTree>
    <p:extLst>
      <p:ext uri="{BB962C8B-B14F-4D97-AF65-F5344CB8AC3E}">
        <p14:creationId xmlns:p14="http://schemas.microsoft.com/office/powerpoint/2010/main" val="957385053"/>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dirty="0"/>
              <a:t>Click to edit Master title style</a:t>
            </a:r>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2/11/19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a:t>‹#›</a:t>
            </a:fld>
            <a:endParaRPr lang="en"/>
          </a:p>
        </p:txBody>
      </p:sp>
    </p:spTree>
    <p:extLst>
      <p:ext uri="{BB962C8B-B14F-4D97-AF65-F5344CB8AC3E}">
        <p14:creationId xmlns:p14="http://schemas.microsoft.com/office/powerpoint/2010/main" val="168220849"/>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dirty="0"/>
              <a:t>2/11/19</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lvl="0" indent="0" algn="r" rtl="0">
              <a:spcBef>
                <a:spcPts val="0"/>
              </a:spcBef>
              <a:spcAft>
                <a:spcPts val="0"/>
              </a:spcAft>
              <a:buNone/>
            </a:pPr>
            <a:fld id="{00000000-1234-1234-1234-123412341234}" type="slidenum">
              <a:rPr lang="en"/>
              <a:t>‹#›</a:t>
            </a:fld>
            <a:endParaRPr lang="en"/>
          </a:p>
        </p:txBody>
      </p:sp>
    </p:spTree>
    <p:extLst>
      <p:ext uri="{BB962C8B-B14F-4D97-AF65-F5344CB8AC3E}">
        <p14:creationId xmlns:p14="http://schemas.microsoft.com/office/powerpoint/2010/main" val="2287895827"/>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 Id="rId3" Type="http://schemas.openxmlformats.org/officeDocument/2006/relationships/image" Target="../media/image1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9.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tiff"/></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16.png"/><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24.jpeg"/><Relationship Id="rId1" Type="http://schemas.openxmlformats.org/officeDocument/2006/relationships/slideLayout" Target="../slideLayouts/slideLayout7.xml"/><Relationship Id="rId2" Type="http://schemas.openxmlformats.org/officeDocument/2006/relationships/image" Target="../media/image2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7.tiff"/><Relationship Id="rId4" Type="http://schemas.openxmlformats.org/officeDocument/2006/relationships/image" Target="../media/image28.tiff"/><Relationship Id="rId1" Type="http://schemas.openxmlformats.org/officeDocument/2006/relationships/slideLayout" Target="../slideLayouts/slideLayout2.xml"/><Relationship Id="rId2" Type="http://schemas.openxmlformats.org/officeDocument/2006/relationships/image" Target="../media/image26.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1" Type="http://schemas.openxmlformats.org/officeDocument/2006/relationships/slideLayout" Target="../slideLayouts/slideLayout12.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5" Type="http://schemas.openxmlformats.org/officeDocument/2006/relationships/image" Target="../media/image34.jpeg"/><Relationship Id="rId1" Type="http://schemas.openxmlformats.org/officeDocument/2006/relationships/slideLayout" Target="../slideLayouts/slideLayout12.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hyperlink" Target="http://www.espn.com/esports/story/_/id/21152905/college-esports-list-varsity-esports-programs-north-america" TargetMode="External"/><Relationship Id="rId4" Type="http://schemas.openxmlformats.org/officeDocument/2006/relationships/hyperlink" Target="https://newzoo.com/insights/articles/esports-revenues-will-reach-696-million-in-2017/" TargetMode="External"/><Relationship Id="rId1" Type="http://schemas.openxmlformats.org/officeDocument/2006/relationships/slideLayout" Target="../slideLayouts/slideLayout12.xml"/><Relationship Id="rId2" Type="http://schemas.openxmlformats.org/officeDocument/2006/relationships/hyperlink" Target="https://fsta.org/research/industry-demographic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6Jffp5jwtqY" TargetMode="External"/><Relationship Id="rId4" Type="http://schemas.openxmlformats.org/officeDocument/2006/relationships/image" Target="../media/image11.jpeg"/><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55" name="Google Shape;55;p13"/>
          <p:cNvSpPr txBox="1">
            <a:spLocks noGrp="1"/>
          </p:cNvSpPr>
          <p:nvPr>
            <p:ph type="subTitle" idx="1"/>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pic>
        <p:nvPicPr>
          <p:cNvPr id="56" name="Google Shape;56;p13"/>
          <p:cNvPicPr preferRelativeResize="0"/>
          <p:nvPr/>
        </p:nvPicPr>
        <p:blipFill>
          <a:blip r:embed="rId3">
            <a:alphaModFix/>
          </a:blip>
          <a:stretch>
            <a:fillRect/>
          </a:stretch>
        </p:blipFill>
        <p:spPr>
          <a:xfrm>
            <a:off x="0" y="459450"/>
            <a:ext cx="9144000" cy="5715000"/>
          </a:xfrm>
          <a:prstGeom prst="rect">
            <a:avLst/>
          </a:prstGeom>
          <a:noFill/>
          <a:ln>
            <a:noFill/>
          </a:ln>
        </p:spPr>
      </p:pic>
      <p:sp>
        <p:nvSpPr>
          <p:cNvPr id="57" name="Google Shape;57;p13"/>
          <p:cNvSpPr txBox="1"/>
          <p:nvPr/>
        </p:nvSpPr>
        <p:spPr>
          <a:xfrm>
            <a:off x="0" y="0"/>
            <a:ext cx="9144000" cy="2292600"/>
          </a:xfrm>
          <a:prstGeom prst="rect">
            <a:avLst/>
          </a:prstGeom>
          <a:solidFill>
            <a:srgbClr val="FFFFFF"/>
          </a:solidFill>
          <a:ln w="2857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400" b="1">
                <a:solidFill>
                  <a:srgbClr val="1C4587"/>
                </a:solidFill>
              </a:rPr>
              <a:t>Integrating Digital Sport into the Sport Management Curriculum</a:t>
            </a:r>
            <a:endParaRPr sz="3400" b="1">
              <a:solidFill>
                <a:srgbClr val="1C4587"/>
              </a:solidFill>
            </a:endParaRPr>
          </a:p>
          <a:p>
            <a:pPr marL="0" lvl="0" indent="0" algn="l" rtl="0">
              <a:spcBef>
                <a:spcPts val="0"/>
              </a:spcBef>
              <a:spcAft>
                <a:spcPts val="0"/>
              </a:spcAft>
              <a:buNone/>
            </a:pPr>
            <a:endParaRPr sz="1500" b="1">
              <a:solidFill>
                <a:srgbClr val="1C4587"/>
              </a:solidFill>
            </a:endParaRPr>
          </a:p>
          <a:p>
            <a:pPr marL="0" lvl="0" indent="0" algn="ctr" rtl="0">
              <a:spcBef>
                <a:spcPts val="0"/>
              </a:spcBef>
              <a:spcAft>
                <a:spcPts val="0"/>
              </a:spcAft>
              <a:buNone/>
            </a:pPr>
            <a:r>
              <a:rPr lang="en" sz="1500" b="1">
                <a:solidFill>
                  <a:srgbClr val="1C4587"/>
                </a:solidFill>
              </a:rPr>
              <a:t>Drs. Andrew Smith, Brittany Jacobs, Priscila Alfaro-Barrantes </a:t>
            </a:r>
            <a:endParaRPr sz="1500" b="1">
              <a:solidFill>
                <a:srgbClr val="1C4587"/>
              </a:solidFill>
            </a:endParaRPr>
          </a:p>
        </p:txBody>
      </p:sp>
      <p:pic>
        <p:nvPicPr>
          <p:cNvPr id="58" name="Google Shape;58;p13"/>
          <p:cNvPicPr preferRelativeResize="0"/>
          <p:nvPr/>
        </p:nvPicPr>
        <p:blipFill>
          <a:blip r:embed="rId4">
            <a:alphaModFix/>
          </a:blip>
          <a:stretch>
            <a:fillRect/>
          </a:stretch>
        </p:blipFill>
        <p:spPr>
          <a:xfrm>
            <a:off x="7653050" y="1267100"/>
            <a:ext cx="977549" cy="6667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7" descr="A close up of a book shelf&#10;&#10;Description generated with high confidence">
            <a:extLst>
              <a:ext uri="{FF2B5EF4-FFF2-40B4-BE49-F238E27FC236}">
                <a16:creationId xmlns:a16="http://schemas.microsoft.com/office/drawing/2014/main" xmlns="" id="{3C27318E-B670-431E-8315-CE1214B70644}"/>
              </a:ext>
            </a:extLst>
          </p:cNvPr>
          <p:cNvPicPr>
            <a:picLocks noChangeAspect="1"/>
          </p:cNvPicPr>
          <p:nvPr/>
        </p:nvPicPr>
        <p:blipFill rotWithShape="1">
          <a:blip r:embed="rId2"/>
          <a:srcRect t="2249" r="-1" b="13503"/>
          <a:stretch/>
        </p:blipFill>
        <p:spPr>
          <a:xfrm>
            <a:off x="20" y="2684"/>
            <a:ext cx="9141694" cy="5140816"/>
          </a:xfrm>
          <a:prstGeom prst="rect">
            <a:avLst/>
          </a:prstGeom>
        </p:spPr>
      </p:pic>
      <p:sp>
        <p:nvSpPr>
          <p:cNvPr id="17" name="Rectangle 16">
            <a:extLst>
              <a:ext uri="{FF2B5EF4-FFF2-40B4-BE49-F238E27FC236}">
                <a16:creationId xmlns:a16="http://schemas.microsoft.com/office/drawing/2014/main" xmlns="" id="{681CD866-52B5-4280-A92B-56BDFD1E9A1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567236" y="0"/>
            <a:ext cx="4576763" cy="5143500"/>
          </a:xfrm>
          <a:prstGeom prst="rect">
            <a:avLst/>
          </a:prstGeom>
          <a:solidFill>
            <a:schemeClr val="bg1">
              <a:lumMod val="95000"/>
              <a:lumOff val="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xmlns="" id="{96EEF187-8434-4B76-BE40-006EEBB263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576763" cy="5143500"/>
          </a:xfrm>
          <a:prstGeom prst="rect">
            <a:avLst/>
          </a:prstGeom>
          <a:solidFill>
            <a:schemeClr val="bg1">
              <a:lumMod val="95000"/>
              <a:lumOff val="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C2702556-F357-484B-9473-627EE59A66BC}"/>
              </a:ext>
            </a:extLst>
          </p:cNvPr>
          <p:cNvSpPr>
            <a:spLocks noGrp="1"/>
          </p:cNvSpPr>
          <p:nvPr>
            <p:ph type="title"/>
          </p:nvPr>
        </p:nvSpPr>
        <p:spPr>
          <a:xfrm>
            <a:off x="961965" y="1311578"/>
            <a:ext cx="2624234" cy="2520343"/>
          </a:xfrm>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a:p>
        </p:txBody>
      </p:sp>
      <p:pic>
        <p:nvPicPr>
          <p:cNvPr id="5" name="Picture 5" descr="A picture containing sky&#10;&#10;Description generated with very high confidence">
            <a:extLst>
              <a:ext uri="{FF2B5EF4-FFF2-40B4-BE49-F238E27FC236}">
                <a16:creationId xmlns:a16="http://schemas.microsoft.com/office/drawing/2014/main" xmlns="" id="{7C8CFF48-2683-4429-B261-5FD24A6C9E39}"/>
              </a:ext>
            </a:extLst>
          </p:cNvPr>
          <p:cNvPicPr>
            <a:picLocks noChangeAspect="1"/>
          </p:cNvPicPr>
          <p:nvPr/>
        </p:nvPicPr>
        <p:blipFill rotWithShape="1">
          <a:blip r:embed="rId3"/>
          <a:srcRect l="2059" r="7069"/>
          <a:stretch/>
        </p:blipFill>
        <p:spPr>
          <a:xfrm>
            <a:off x="5162550" y="117157"/>
            <a:ext cx="3387690" cy="1789436"/>
          </a:xfrm>
          <a:prstGeom prst="rect">
            <a:avLst/>
          </a:prstGeom>
        </p:spPr>
      </p:pic>
      <p:sp>
        <p:nvSpPr>
          <p:cNvPr id="3" name="Content Placeholder 2">
            <a:extLst>
              <a:ext uri="{FF2B5EF4-FFF2-40B4-BE49-F238E27FC236}">
                <a16:creationId xmlns:a16="http://schemas.microsoft.com/office/drawing/2014/main" xmlns="" id="{E1DF47FC-B561-2F44-8F1E-7347E67394AD}"/>
              </a:ext>
            </a:extLst>
          </p:cNvPr>
          <p:cNvSpPr>
            <a:spLocks noGrp="1"/>
          </p:cNvSpPr>
          <p:nvPr>
            <p:ph idx="1"/>
          </p:nvPr>
        </p:nvSpPr>
        <p:spPr>
          <a:xfrm>
            <a:off x="4688098" y="2142408"/>
            <a:ext cx="4455208" cy="3011080"/>
          </a:xfrm>
        </p:spPr>
        <p:txBody>
          <a:bodyPr vert="horz" lIns="91440" tIns="45720" rIns="91440" bIns="45720" rtlCol="0" anchor="ctr">
            <a:normAutofit fontScale="92500"/>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000" dirty="0">
                <a:latin typeface="arial"/>
                <a:cs typeface="times"/>
              </a:rPr>
              <a:t>Information Literacy (IL) is driven by librarians and accreditors in the 1980s</a:t>
            </a:r>
          </a:p>
          <a:p>
            <a:r>
              <a:rPr lang="en-US" sz="2000" dirty="0">
                <a:latin typeface="arial"/>
                <a:cs typeface="times"/>
              </a:rPr>
              <a:t>Increasingly adopted/assessed in college classrooms through 21</a:t>
            </a:r>
            <a:r>
              <a:rPr lang="en-US" sz="2000" baseline="30000" dirty="0">
                <a:latin typeface="arial"/>
                <a:cs typeface="times"/>
              </a:rPr>
              <a:t>st</a:t>
            </a:r>
            <a:r>
              <a:rPr lang="en-US" sz="2000" dirty="0">
                <a:latin typeface="arial"/>
                <a:cs typeface="times"/>
              </a:rPr>
              <a:t> century</a:t>
            </a:r>
          </a:p>
          <a:p>
            <a:r>
              <a:rPr lang="en-US" sz="2000" dirty="0">
                <a:latin typeface="arial"/>
                <a:cs typeface="times"/>
              </a:rPr>
              <a:t>Teaching and measuring students’ ability to find and evaluate information</a:t>
            </a:r>
          </a:p>
          <a:p>
            <a:r>
              <a:rPr lang="en-US" sz="2000" dirty="0">
                <a:latin typeface="arial"/>
                <a:cs typeface="times"/>
              </a:rPr>
              <a:t>Initially focused on print sources, expands to incorporate “technological literacy” and “media literacy” </a:t>
            </a:r>
          </a:p>
        </p:txBody>
      </p:sp>
    </p:spTree>
    <p:extLst>
      <p:ext uri="{BB962C8B-B14F-4D97-AF65-F5344CB8AC3E}">
        <p14:creationId xmlns:p14="http://schemas.microsoft.com/office/powerpoint/2010/main" val="788091565"/>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xmlns="" id="{EC7FF834-B204-4967-8D47-8BB36EAF0EF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9144000" cy="51435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19" name="Rectangle 18">
            <a:extLst>
              <a:ext uri="{FF2B5EF4-FFF2-40B4-BE49-F238E27FC236}">
                <a16:creationId xmlns:a16="http://schemas.microsoft.com/office/drawing/2014/main" xmlns="" id="{F780A22D-61EA-43E3-BD94-3E39CF9021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3128904"/>
            <a:ext cx="9144000" cy="201459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pic>
        <p:nvPicPr>
          <p:cNvPr id="5" name="Picture 5" descr="A picture containing tableware, dishware&#10;&#10;Description generated with high confidence">
            <a:extLst>
              <a:ext uri="{FF2B5EF4-FFF2-40B4-BE49-F238E27FC236}">
                <a16:creationId xmlns:a16="http://schemas.microsoft.com/office/drawing/2014/main" xmlns="" id="{882BB15B-A0BF-49CF-B358-FFA61188A675}"/>
              </a:ext>
            </a:extLst>
          </p:cNvPr>
          <p:cNvPicPr>
            <a:picLocks noChangeAspect="1"/>
          </p:cNvPicPr>
          <p:nvPr/>
        </p:nvPicPr>
        <p:blipFill>
          <a:blip r:embed="rId3"/>
          <a:stretch>
            <a:fillRect/>
          </a:stretch>
        </p:blipFill>
        <p:spPr>
          <a:xfrm>
            <a:off x="1109662" y="737431"/>
            <a:ext cx="6924675" cy="1592675"/>
          </a:xfrm>
          <a:prstGeom prst="rect">
            <a:avLst/>
          </a:prstGeom>
        </p:spPr>
      </p:pic>
      <p:sp>
        <p:nvSpPr>
          <p:cNvPr id="3" name="Content Placeholder 2">
            <a:extLst>
              <a:ext uri="{FF2B5EF4-FFF2-40B4-BE49-F238E27FC236}">
                <a16:creationId xmlns:a16="http://schemas.microsoft.com/office/drawing/2014/main" xmlns="" id="{DD61D747-4F95-8248-A0E2-09885D5EC63E}"/>
              </a:ext>
            </a:extLst>
          </p:cNvPr>
          <p:cNvSpPr>
            <a:spLocks noGrp="1"/>
          </p:cNvSpPr>
          <p:nvPr>
            <p:ph idx="1"/>
          </p:nvPr>
        </p:nvSpPr>
        <p:spPr>
          <a:xfrm>
            <a:off x="95790" y="3311184"/>
            <a:ext cx="9211212" cy="1660548"/>
          </a:xfrm>
        </p:spPr>
        <p:txBody>
          <a:bodyPr vert="horz" lIns="91440" tIns="45720" rIns="91440" bIns="45720" rtlCol="0" anchor="t">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100" dirty="0">
                <a:solidFill>
                  <a:schemeClr val="bg1"/>
                </a:solidFill>
                <a:latin typeface="Arial"/>
                <a:cs typeface="arial"/>
              </a:rPr>
              <a:t>New conception of “literacy” for digital age students </a:t>
            </a:r>
            <a:r>
              <a:rPr lang="en-US" sz="1400" dirty="0">
                <a:solidFill>
                  <a:schemeClr val="bg1"/>
                </a:solidFill>
                <a:latin typeface="Arial"/>
                <a:cs typeface="arial"/>
              </a:rPr>
              <a:t>(Mackey &amp; Jacobson, 2011)</a:t>
            </a:r>
          </a:p>
          <a:p>
            <a:r>
              <a:rPr lang="en-US" sz="2100" dirty="0">
                <a:solidFill>
                  <a:schemeClr val="bg1"/>
                </a:solidFill>
                <a:latin typeface="Arial"/>
                <a:cs typeface="arial"/>
              </a:rPr>
              <a:t> “reframing” our teaching and assessment toward “</a:t>
            </a:r>
            <a:r>
              <a:rPr lang="en-US" sz="2100" dirty="0" err="1">
                <a:solidFill>
                  <a:schemeClr val="bg1"/>
                </a:solidFill>
                <a:latin typeface="Arial"/>
                <a:cs typeface="arial"/>
              </a:rPr>
              <a:t>metaliteracy</a:t>
            </a:r>
            <a:r>
              <a:rPr lang="en-US" sz="2100" dirty="0">
                <a:solidFill>
                  <a:schemeClr val="bg1"/>
                </a:solidFill>
                <a:latin typeface="Arial"/>
                <a:cs typeface="arial"/>
              </a:rPr>
              <a:t>” (ML)</a:t>
            </a:r>
          </a:p>
          <a:p>
            <a:r>
              <a:rPr lang="en-US" sz="2100" dirty="0">
                <a:solidFill>
                  <a:schemeClr val="bg1"/>
                </a:solidFill>
                <a:latin typeface="Arial"/>
                <a:cs typeface="arial"/>
              </a:rPr>
              <a:t>ML accounts for new and emerging sources of information</a:t>
            </a:r>
            <a:endParaRPr lang="en-US" sz="2100" i="1">
              <a:solidFill>
                <a:schemeClr val="bg1"/>
              </a:solidFill>
              <a:latin typeface="Arial"/>
              <a:cs typeface="arial"/>
            </a:endParaRPr>
          </a:p>
          <a:p>
            <a:r>
              <a:rPr lang="en-US" sz="2100" dirty="0">
                <a:solidFill>
                  <a:schemeClr val="bg1"/>
                </a:solidFill>
                <a:latin typeface="Arial"/>
                <a:cs typeface="arial"/>
              </a:rPr>
              <a:t>ML reorients the objectives</a:t>
            </a:r>
            <a:endParaRPr lang="en-US" sz="2100" i="1" dirty="0">
              <a:solidFill>
                <a:schemeClr val="bg1"/>
              </a:solidFill>
              <a:latin typeface="Arial"/>
              <a:cs typeface="arial"/>
            </a:endParaRPr>
          </a:p>
          <a:p>
            <a:pPr lvl="4"/>
            <a:r>
              <a:rPr lang="en-US" sz="2100" i="1" dirty="0">
                <a:solidFill>
                  <a:schemeClr val="bg1"/>
                </a:solidFill>
                <a:latin typeface="Calibri Light"/>
                <a:cs typeface="arial"/>
              </a:rPr>
              <a:t>Emphasizes competency, collaboration, and creation </a:t>
            </a:r>
          </a:p>
          <a:p>
            <a:endParaRPr lang="en-US" sz="800">
              <a:solidFill>
                <a:schemeClr val="bg1"/>
              </a:solidFill>
            </a:endParaRPr>
          </a:p>
          <a:p>
            <a:endParaRPr lang="en-US" sz="800">
              <a:solidFill>
                <a:schemeClr val="bg1"/>
              </a:solidFill>
            </a:endParaRPr>
          </a:p>
        </p:txBody>
      </p:sp>
    </p:spTree>
    <p:extLst>
      <p:ext uri="{BB962C8B-B14F-4D97-AF65-F5344CB8AC3E}">
        <p14:creationId xmlns:p14="http://schemas.microsoft.com/office/powerpoint/2010/main" val="2046165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C939244-6712-3543-BA4E-ACBF7F3A18D1}"/>
              </a:ext>
            </a:extLst>
          </p:cNvPr>
          <p:cNvPicPr>
            <a:picLocks noChangeAspect="1"/>
          </p:cNvPicPr>
          <p:nvPr/>
        </p:nvPicPr>
        <p:blipFill rotWithShape="1">
          <a:blip r:embed="rId2"/>
          <a:srcRect t="650" b="14444"/>
          <a:stretch/>
        </p:blipFill>
        <p:spPr>
          <a:xfrm>
            <a:off x="20" y="10"/>
            <a:ext cx="9143979" cy="5143490"/>
          </a:xfrm>
          <a:prstGeom prst="rect">
            <a:avLst/>
          </a:prstGeom>
        </p:spPr>
      </p:pic>
      <p:sp>
        <p:nvSpPr>
          <p:cNvPr id="9" name="Freeform 5">
            <a:extLst>
              <a:ext uri="{FF2B5EF4-FFF2-40B4-BE49-F238E27FC236}">
                <a16:creationId xmlns:a16="http://schemas.microsoft.com/office/drawing/2014/main" xmlns="" id="{3CD9DF72-87A3-404E-A828-84CBF11A83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flipH="1">
            <a:off x="0" y="748631"/>
            <a:ext cx="4512879" cy="4394869"/>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xmlns="" id="{B3B5B0AE-C1DD-C943-B4AF-1D4CA8BAF3BF}"/>
              </a:ext>
            </a:extLst>
          </p:cNvPr>
          <p:cNvSpPr>
            <a:spLocks noGrp="1"/>
          </p:cNvSpPr>
          <p:nvPr>
            <p:ph type="title"/>
          </p:nvPr>
        </p:nvSpPr>
        <p:spPr>
          <a:xfrm>
            <a:off x="532086" y="1435462"/>
            <a:ext cx="3153102" cy="1007066"/>
          </a:xfrm>
        </p:spPr>
        <p:txBody>
          <a:bodyPr>
            <a:normAutofit fontScale="90000"/>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700" dirty="0">
                <a:cs typeface="Calibri"/>
              </a:rPr>
              <a:t>Benefits of ML for Sport Management Graduates</a:t>
            </a:r>
            <a:endParaRPr lang="en-US" sz="2700" dirty="0"/>
          </a:p>
        </p:txBody>
      </p:sp>
      <p:cxnSp>
        <p:nvCxnSpPr>
          <p:cNvPr id="11" name="Straight Connector 10">
            <a:extLst>
              <a:ext uri="{FF2B5EF4-FFF2-40B4-BE49-F238E27FC236}">
                <a16:creationId xmlns:a16="http://schemas.microsoft.com/office/drawing/2014/main" xmlns="" id="{20E3A342-4D61-4E3F-AF90-1AB42AEB96C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715288" y="2502854"/>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E1DA70DB-DC4B-CF4C-8F89-56C3E21F11D5}"/>
              </a:ext>
            </a:extLst>
          </p:cNvPr>
          <p:cNvSpPr>
            <a:spLocks noGrp="1"/>
          </p:cNvSpPr>
          <p:nvPr>
            <p:ph idx="1"/>
          </p:nvPr>
        </p:nvSpPr>
        <p:spPr>
          <a:xfrm>
            <a:off x="-188145" y="2498481"/>
            <a:ext cx="4512282" cy="2471681"/>
          </a:xfrm>
        </p:spPr>
        <p:txBody>
          <a:bodyPr vert="horz" lIns="91440" tIns="45720" rIns="91440" bIns="45720" rtlCol="0" anchor="ct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indent="0">
              <a:buNone/>
            </a:pPr>
            <a:endParaRPr lang="en-US" sz="2200" dirty="0">
              <a:latin typeface="Calibri Light"/>
              <a:cs typeface="Calibri"/>
            </a:endParaRPr>
          </a:p>
          <a:p>
            <a:pPr lvl="1"/>
            <a:r>
              <a:rPr lang="en-US" sz="2100" dirty="0">
                <a:latin typeface="Arial"/>
                <a:cs typeface="Calibri Light"/>
              </a:rPr>
              <a:t>Not just literate in traditional sport industry - prepared for new and emerging industries</a:t>
            </a:r>
          </a:p>
          <a:p>
            <a:pPr lvl="1"/>
            <a:r>
              <a:rPr lang="en-US" sz="2100" dirty="0">
                <a:latin typeface="Arial"/>
                <a:cs typeface="Calibri Light"/>
              </a:rPr>
              <a:t>Competency in navigating multiple sources of information across various media, collaborating in physical and digital groups, and creating original content</a:t>
            </a:r>
          </a:p>
        </p:txBody>
      </p:sp>
    </p:spTree>
    <p:extLst>
      <p:ext uri="{BB962C8B-B14F-4D97-AF65-F5344CB8AC3E}">
        <p14:creationId xmlns:p14="http://schemas.microsoft.com/office/powerpoint/2010/main" val="10958820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4"/>
        <p:cNvGrpSpPr/>
        <p:nvPr/>
      </p:nvGrpSpPr>
      <p:grpSpPr>
        <a:xfrm>
          <a:off x="0" y="0"/>
          <a:ext cx="0" cy="0"/>
          <a:chOff x="0" y="0"/>
          <a:chExt cx="0" cy="0"/>
        </a:xfrm>
      </p:grpSpPr>
      <p:pic>
        <p:nvPicPr>
          <p:cNvPr id="2" name="Picture 2" descr="A close up of a sign&#10;&#10;Description generated with very high confidence">
            <a:extLst>
              <a:ext uri="{FF2B5EF4-FFF2-40B4-BE49-F238E27FC236}">
                <a16:creationId xmlns:a16="http://schemas.microsoft.com/office/drawing/2014/main" xmlns="" id="{2D748207-225D-467D-B7DA-310B07FD07CB}"/>
              </a:ext>
            </a:extLst>
          </p:cNvPr>
          <p:cNvPicPr>
            <a:picLocks noChangeAspect="1"/>
          </p:cNvPicPr>
          <p:nvPr/>
        </p:nvPicPr>
        <p:blipFill rotWithShape="1">
          <a:blip r:embed="rId3"/>
          <a:srcRect t="5880" b="5100"/>
          <a:stretch/>
        </p:blipFill>
        <p:spPr>
          <a:xfrm>
            <a:off x="20" y="10"/>
            <a:ext cx="9143980" cy="3500193"/>
          </a:xfrm>
          <a:prstGeom prst="rect">
            <a:avLst/>
          </a:prstGeom>
        </p:spPr>
      </p:pic>
      <p:pic>
        <p:nvPicPr>
          <p:cNvPr id="77" name="Picture 76">
            <a:extLst>
              <a:ext uri="{FF2B5EF4-FFF2-40B4-BE49-F238E27FC236}">
                <a16:creationId xmlns:a16="http://schemas.microsoft.com/office/drawing/2014/main" xmlns="" id="{EE09A529-E47C-4634-BB98-0A9526C372B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79" name="Oval 78">
            <a:extLst>
              <a:ext uri="{FF2B5EF4-FFF2-40B4-BE49-F238E27FC236}">
                <a16:creationId xmlns:a16="http://schemas.microsoft.com/office/drawing/2014/main" xmlns="" id="{569C1A01-6FB5-43CE-ADCC-936728ACAC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92200" y="3291227"/>
            <a:ext cx="618067" cy="527239"/>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Google Shape;135;p24"/>
          <p:cNvSpPr txBox="1">
            <a:spLocks noGrp="1"/>
          </p:cNvSpPr>
          <p:nvPr>
            <p:ph type="title"/>
          </p:nvPr>
        </p:nvSpPr>
        <p:spPr>
          <a:xfrm>
            <a:off x="301823" y="3650503"/>
            <a:ext cx="3766337" cy="1132449"/>
          </a:xfrm>
          <a:prstGeom prst="rect">
            <a:avLst/>
          </a:prstGeom>
        </p:spPr>
        <p:txBody>
          <a:bodyPr spcFirstLastPara="1" vert="horz" lIns="91440" tIns="45720" rIns="91440" bIns="45720" rtlCol="0" anchor="ctr" anchorCtr="0">
            <a:normAutofit/>
          </a:bodyPr>
          <a:lstStyle/>
          <a:p>
            <a:pPr marL="0" lvl="0" indent="0" defTabSz="914400">
              <a:spcBef>
                <a:spcPct val="0"/>
              </a:spcBef>
              <a:spcAft>
                <a:spcPts val="0"/>
              </a:spcAft>
              <a:buClr>
                <a:schemeClr val="dk1"/>
              </a:buClr>
              <a:buSzPts val="1100"/>
            </a:pPr>
            <a:r>
              <a:rPr lang="en-US" sz="3000" dirty="0">
                <a:solidFill>
                  <a:srgbClr val="000000"/>
                </a:solidFill>
                <a:latin typeface="arial"/>
                <a:cs typeface="arial"/>
              </a:rPr>
              <a:t>Means of integration</a:t>
            </a:r>
          </a:p>
          <a:p>
            <a:pPr marL="0" lvl="0" indent="0" defTabSz="914400">
              <a:spcBef>
                <a:spcPct val="0"/>
              </a:spcBef>
              <a:spcAft>
                <a:spcPts val="0"/>
              </a:spcAft>
            </a:pPr>
            <a:endParaRPr lang="en-US" sz="3000">
              <a:solidFill>
                <a:srgbClr val="000000"/>
              </a:solidFill>
            </a:endParaRPr>
          </a:p>
        </p:txBody>
      </p:sp>
      <p:sp>
        <p:nvSpPr>
          <p:cNvPr id="136" name="Google Shape;136;p24"/>
          <p:cNvSpPr txBox="1">
            <a:spLocks noGrp="1"/>
          </p:cNvSpPr>
          <p:nvPr>
            <p:ph type="body" idx="1"/>
          </p:nvPr>
        </p:nvSpPr>
        <p:spPr>
          <a:xfrm>
            <a:off x="4378233" y="3219183"/>
            <a:ext cx="4697627" cy="2167621"/>
          </a:xfrm>
          <a:prstGeom prst="rect">
            <a:avLst/>
          </a:prstGeom>
        </p:spPr>
        <p:txBody>
          <a:bodyPr spcFirstLastPara="1" vert="horz" lIns="91440" tIns="45720" rIns="91440" bIns="45720" rtlCol="0" anchor="ctr" anchorCtr="0">
            <a:normAutofit/>
          </a:bodyPr>
          <a:lstStyle/>
          <a:p>
            <a:pPr marL="0" indent="-228600" defTabSz="914400">
              <a:buFont typeface="Arial" panose="020B0604020202020204" pitchFamily="34" charset="0"/>
              <a:buChar char="•"/>
            </a:pPr>
            <a:r>
              <a:rPr lang="en-US" sz="2200" dirty="0">
                <a:solidFill>
                  <a:srgbClr val="000000"/>
                </a:solidFill>
                <a:latin typeface="arial"/>
                <a:cs typeface="arial"/>
              </a:rPr>
              <a:t>Integration into existing class **</a:t>
            </a:r>
          </a:p>
          <a:p>
            <a:pPr marL="0" indent="-228600" defTabSz="914400">
              <a:buFont typeface="Arial" panose="020B0604020202020204" pitchFamily="34" charset="0"/>
              <a:buChar char="•"/>
            </a:pPr>
            <a:r>
              <a:rPr lang="en-US" sz="2200" dirty="0">
                <a:solidFill>
                  <a:srgbClr val="000000"/>
                </a:solidFill>
                <a:latin typeface="arial"/>
                <a:cs typeface="arial"/>
              </a:rPr>
              <a:t>Subject of study for existing class </a:t>
            </a:r>
          </a:p>
          <a:p>
            <a:pPr marL="0" indent="-228600" defTabSz="914400">
              <a:buChar char="•"/>
            </a:pPr>
            <a:r>
              <a:rPr lang="en-US" sz="2200" dirty="0">
                <a:solidFill>
                  <a:srgbClr val="000000"/>
                </a:solidFill>
                <a:latin typeface="arial"/>
                <a:cs typeface="arial"/>
              </a:rPr>
              <a:t>Topic for non-major class</a:t>
            </a:r>
          </a:p>
          <a:p>
            <a:pPr marL="0" indent="-228600" defTabSz="914400">
              <a:buChar char="•"/>
            </a:pPr>
            <a:r>
              <a:rPr lang="en-US" sz="2200" dirty="0">
                <a:solidFill>
                  <a:srgbClr val="000000"/>
                </a:solidFill>
                <a:latin typeface="arial"/>
                <a:cs typeface="arial"/>
              </a:rPr>
              <a:t>Stand-alone major course</a:t>
            </a:r>
          </a:p>
          <a:p>
            <a:pPr marL="0" indent="-228600" defTabSz="914400">
              <a:spcBef>
                <a:spcPts val="1600"/>
              </a:spcBef>
              <a:spcAft>
                <a:spcPts val="1600"/>
              </a:spcAft>
              <a:buChar char="•"/>
            </a:pPr>
            <a:endParaRPr lang="en-US" sz="1400">
              <a:solidFill>
                <a:srgbClr val="000000"/>
              </a:solidFill>
              <a:cs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BFDC535F-AC0A-417D-96AB-6706BECACD9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1545" cy="5143500"/>
          </a:xfrm>
          <a:prstGeom prst="rect">
            <a:avLst/>
          </a:prstGeom>
          <a:solidFill>
            <a:srgbClr val="5A48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97AAAF8E-31DB-4148-8FCA-4D8233D691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71964" y="363051"/>
            <a:ext cx="5173521" cy="44169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green&#10;&#10;Description generated with very high confidence">
            <a:extLst>
              <a:ext uri="{FF2B5EF4-FFF2-40B4-BE49-F238E27FC236}">
                <a16:creationId xmlns:a16="http://schemas.microsoft.com/office/drawing/2014/main" xmlns="" id="{C1EFD775-06DC-4A9C-829F-F39BDA133E48}"/>
              </a:ext>
            </a:extLst>
          </p:cNvPr>
          <p:cNvPicPr>
            <a:picLocks noChangeAspect="1"/>
          </p:cNvPicPr>
          <p:nvPr/>
        </p:nvPicPr>
        <p:blipFill>
          <a:blip r:embed="rId2"/>
          <a:stretch>
            <a:fillRect/>
          </a:stretch>
        </p:blipFill>
        <p:spPr>
          <a:xfrm>
            <a:off x="656959" y="680909"/>
            <a:ext cx="4689794" cy="1969713"/>
          </a:xfrm>
          <a:prstGeom prst="rect">
            <a:avLst/>
          </a:prstGeom>
        </p:spPr>
      </p:pic>
      <p:sp>
        <p:nvSpPr>
          <p:cNvPr id="17" name="Rectangle 16">
            <a:extLst>
              <a:ext uri="{FF2B5EF4-FFF2-40B4-BE49-F238E27FC236}">
                <a16:creationId xmlns:a16="http://schemas.microsoft.com/office/drawing/2014/main" xmlns="" id="{AA274328-4774-4DF9-BA53-452565122FB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671044" y="363051"/>
            <a:ext cx="3109482" cy="262492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screenshot of a cell phone&#10;&#10;Description automatically generated">
            <a:extLst>
              <a:ext uri="{FF2B5EF4-FFF2-40B4-BE49-F238E27FC236}">
                <a16:creationId xmlns:a16="http://schemas.microsoft.com/office/drawing/2014/main" xmlns="" id="{89868272-E82D-7D43-9759-7635A954E93B}"/>
              </a:ext>
            </a:extLst>
          </p:cNvPr>
          <p:cNvPicPr>
            <a:picLocks noChangeAspect="1"/>
          </p:cNvPicPr>
          <p:nvPr/>
        </p:nvPicPr>
        <p:blipFill>
          <a:blip r:embed="rId3"/>
          <a:stretch>
            <a:fillRect/>
          </a:stretch>
        </p:blipFill>
        <p:spPr>
          <a:xfrm>
            <a:off x="5815247" y="1073261"/>
            <a:ext cx="2810293" cy="1010411"/>
          </a:xfrm>
          <a:prstGeom prst="rect">
            <a:avLst/>
          </a:prstGeom>
        </p:spPr>
      </p:pic>
      <p:sp>
        <p:nvSpPr>
          <p:cNvPr id="19" name="Rectangle 18">
            <a:extLst>
              <a:ext uri="{FF2B5EF4-FFF2-40B4-BE49-F238E27FC236}">
                <a16:creationId xmlns:a16="http://schemas.microsoft.com/office/drawing/2014/main" xmlns="" id="{01C7B46D-2FEF-4FAA-915B-8B21A66BB6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671044" y="3108625"/>
            <a:ext cx="3109482" cy="165863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A screenshot of a cell phone&#10;&#10;Description generated with very high confidence">
            <a:extLst>
              <a:ext uri="{FF2B5EF4-FFF2-40B4-BE49-F238E27FC236}">
                <a16:creationId xmlns:a16="http://schemas.microsoft.com/office/drawing/2014/main" xmlns="" id="{9B61E1FC-650F-4684-A374-23FD7E550546}"/>
              </a:ext>
            </a:extLst>
          </p:cNvPr>
          <p:cNvPicPr>
            <a:picLocks noChangeAspect="1"/>
          </p:cNvPicPr>
          <p:nvPr/>
        </p:nvPicPr>
        <p:blipFill>
          <a:blip r:embed="rId4"/>
          <a:stretch>
            <a:fillRect/>
          </a:stretch>
        </p:blipFill>
        <p:spPr>
          <a:xfrm>
            <a:off x="369822" y="2896960"/>
            <a:ext cx="8406679" cy="1877089"/>
          </a:xfrm>
          <a:prstGeom prst="rect">
            <a:avLst/>
          </a:prstGeom>
        </p:spPr>
      </p:pic>
      <p:cxnSp>
        <p:nvCxnSpPr>
          <p:cNvPr id="6" name="Straight Arrow Connector 5">
            <a:extLst>
              <a:ext uri="{FF2B5EF4-FFF2-40B4-BE49-F238E27FC236}">
                <a16:creationId xmlns:a16="http://schemas.microsoft.com/office/drawing/2014/main" xmlns="" id="{2DF741A9-5044-419C-A4A6-A2D3036F5164}"/>
              </a:ext>
            </a:extLst>
          </p:cNvPr>
          <p:cNvCxnSpPr/>
          <p:nvPr/>
        </p:nvCxnSpPr>
        <p:spPr>
          <a:xfrm>
            <a:off x="135867" y="2890927"/>
            <a:ext cx="8893833" cy="30193"/>
          </a:xfrm>
          <a:prstGeom prst="straightConnector1">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014789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45659" y="3429000"/>
            <a:ext cx="5293730" cy="14731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1EA1D844-3507-9945-84D4-515AA218DBBE}"/>
              </a:ext>
            </a:extLst>
          </p:cNvPr>
          <p:cNvSpPr>
            <a:spLocks noGrp="1"/>
          </p:cNvSpPr>
          <p:nvPr>
            <p:ph type="title"/>
          </p:nvPr>
        </p:nvSpPr>
        <p:spPr>
          <a:xfrm>
            <a:off x="393192" y="3575304"/>
            <a:ext cx="4945641" cy="1218907"/>
          </a:xfrm>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r>
              <a:rPr lang="en-US" sz="2400" b="1" dirty="0">
                <a:solidFill>
                  <a:srgbClr val="FFFFFF"/>
                </a:solidFill>
              </a:rPr>
              <a:t>Student Evaluation of “Fantasy Sport” course at Nichols College</a:t>
            </a:r>
            <a:endParaRPr lang="en-US" sz="2400" b="1">
              <a:solidFill>
                <a:srgbClr val="FFFFFF"/>
              </a:solidFill>
              <a:cs typeface="Calibri"/>
            </a:endParaRPr>
          </a:p>
        </p:txBody>
      </p:sp>
      <p:pic>
        <p:nvPicPr>
          <p:cNvPr id="4" name="Picture 5" descr="A close up of text on a whiteboard&#10;&#10;Description generated with very high confidence">
            <a:extLst>
              <a:ext uri="{FF2B5EF4-FFF2-40B4-BE49-F238E27FC236}">
                <a16:creationId xmlns:a16="http://schemas.microsoft.com/office/drawing/2014/main" xmlns="" id="{D12665BF-B41E-4FF3-9A26-D5B68235A462}"/>
              </a:ext>
            </a:extLst>
          </p:cNvPr>
          <p:cNvPicPr>
            <a:picLocks noChangeAspect="1"/>
          </p:cNvPicPr>
          <p:nvPr/>
        </p:nvPicPr>
        <p:blipFill rotWithShape="1">
          <a:blip r:embed="rId2"/>
          <a:srcRect t="4643" r="-2" b="1496"/>
          <a:stretch/>
        </p:blipFill>
        <p:spPr>
          <a:xfrm>
            <a:off x="245660" y="241299"/>
            <a:ext cx="5293729" cy="3080544"/>
          </a:xfrm>
          <a:prstGeom prst="rect">
            <a:avLst/>
          </a:prstGeom>
        </p:spPr>
      </p:pic>
      <p:sp>
        <p:nvSpPr>
          <p:cNvPr id="11" name="Rectangle 10">
            <a:extLst>
              <a:ext uri="{FF2B5EF4-FFF2-40B4-BE49-F238E27FC236}">
                <a16:creationId xmlns:a16="http://schemas.microsoft.com/office/drawing/2014/main" xmlns=""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650991" y="241299"/>
            <a:ext cx="3251710" cy="46609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xmlns="" id="{AFFA09EB-AF3F-0F4A-A051-0587A32974CB}"/>
              </a:ext>
            </a:extLst>
          </p:cNvPr>
          <p:cNvSpPr>
            <a:spLocks noGrp="1"/>
          </p:cNvSpPr>
          <p:nvPr>
            <p:ph idx="1"/>
          </p:nvPr>
        </p:nvSpPr>
        <p:spPr>
          <a:xfrm>
            <a:off x="5720065" y="688293"/>
            <a:ext cx="3172402" cy="4232338"/>
          </a:xfrm>
        </p:spPr>
        <p:txBody>
          <a:bodyPr vert="horz" lIns="91440" tIns="45720" rIns="91440" bIns="45720" rtlCol="0" anchor="ct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indent="0">
              <a:buNone/>
            </a:pPr>
            <a:endParaRPr lang="en-US" sz="2200" dirty="0">
              <a:solidFill>
                <a:srgbClr val="FFFFFF"/>
              </a:solidFill>
              <a:latin typeface="Calibri Light"/>
              <a:cs typeface="Calibri"/>
            </a:endParaRPr>
          </a:p>
          <a:p>
            <a:pPr lvl="1"/>
            <a:r>
              <a:rPr lang="en-US" sz="2200" dirty="0">
                <a:solidFill>
                  <a:srgbClr val="FFFFFF"/>
                </a:solidFill>
                <a:latin typeface="Calibri Light"/>
                <a:cs typeface="arial"/>
              </a:rPr>
              <a:t>100% agree/strongly agree the course material was engaging, and the course was academically challenging</a:t>
            </a:r>
          </a:p>
          <a:p>
            <a:pPr lvl="1"/>
            <a:endParaRPr lang="en-US" sz="2200" dirty="0">
              <a:solidFill>
                <a:srgbClr val="FFFFFF"/>
              </a:solidFill>
              <a:latin typeface="Calibri Light"/>
              <a:cs typeface="arial"/>
            </a:endParaRPr>
          </a:p>
          <a:p>
            <a:pPr lvl="1"/>
            <a:r>
              <a:rPr lang="en-US" sz="2200" dirty="0">
                <a:solidFill>
                  <a:srgbClr val="FFFFFF"/>
                </a:solidFill>
                <a:latin typeface="Calibri Light"/>
                <a:cs typeface="arial"/>
              </a:rPr>
              <a:t>93% agree/strongly agree the course provided key skills (including technology) and provided opportunities for practical engagement</a:t>
            </a:r>
          </a:p>
          <a:p>
            <a:pPr marL="342900" lvl="1" indent="0">
              <a:buNone/>
            </a:pPr>
            <a:endParaRPr lang="en-US" sz="1500">
              <a:solidFill>
                <a:srgbClr val="FFFFFF"/>
              </a:solidFill>
              <a:cs typeface="Calibri"/>
            </a:endParaRPr>
          </a:p>
          <a:p>
            <a:pPr marL="342900" lvl="1" indent="0">
              <a:buNone/>
            </a:pPr>
            <a:endParaRPr lang="en-US" sz="1500">
              <a:solidFill>
                <a:srgbClr val="FFFFFF"/>
              </a:solidFill>
            </a:endParaRPr>
          </a:p>
          <a:p>
            <a:pPr lvl="1"/>
            <a:endParaRPr lang="en-US" sz="1500">
              <a:solidFill>
                <a:srgbClr val="FFFFFF"/>
              </a:solidFill>
            </a:endParaRPr>
          </a:p>
          <a:p>
            <a:pPr lvl="1"/>
            <a:endParaRPr lang="en-US" sz="1500">
              <a:solidFill>
                <a:srgbClr val="FFFFFF"/>
              </a:solidFill>
            </a:endParaRPr>
          </a:p>
        </p:txBody>
      </p:sp>
    </p:spTree>
    <p:extLst>
      <p:ext uri="{BB962C8B-B14F-4D97-AF65-F5344CB8AC3E}">
        <p14:creationId xmlns:p14="http://schemas.microsoft.com/office/powerpoint/2010/main" val="31857446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39CB1A16-8636-AE43-BAB7-6B311FE2BBAF}"/>
              </a:ext>
            </a:extLst>
          </p:cNvPr>
          <p:cNvSpPr>
            <a:spLocks noGrp="1"/>
          </p:cNvSpPr>
          <p:nvPr>
            <p:ph idx="1"/>
          </p:nvPr>
        </p:nvSpPr>
        <p:spPr>
          <a:xfrm>
            <a:off x="334582" y="148343"/>
            <a:ext cx="3871618" cy="4273291"/>
          </a:xfrm>
        </p:spPr>
        <p:txBody>
          <a:bodyPr vert="horz" lIns="91440" tIns="45720" rIns="91440" bIns="45720" rtlCol="0" anchor="t">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200" dirty="0">
                <a:latin typeface="Arial"/>
                <a:cs typeface="arial"/>
              </a:rPr>
              <a:t>Student responses evidence this is a topic that speaks to multi-media research, in-class and virtual collaboration, as well as some digital content creation – it is a course that can practice and measure ML competencies</a:t>
            </a:r>
          </a:p>
          <a:p>
            <a:endParaRPr lang="en-US" sz="2200" dirty="0">
              <a:latin typeface="Arial"/>
              <a:cs typeface="arial"/>
            </a:endParaRPr>
          </a:p>
          <a:p>
            <a:r>
              <a:rPr lang="en-US" sz="2200" dirty="0">
                <a:latin typeface="Arial"/>
                <a:cs typeface="arial"/>
              </a:rPr>
              <a:t>Adding a social media or web presence (blog/vlog) component could enhance the creative element for new content in digital environments</a:t>
            </a:r>
          </a:p>
          <a:p>
            <a:endParaRPr lang="en-US" sz="1400"/>
          </a:p>
          <a:p>
            <a:endParaRPr lang="en-US" sz="1400"/>
          </a:p>
        </p:txBody>
      </p:sp>
      <p:sp>
        <p:nvSpPr>
          <p:cNvPr id="13" name="Oval 12">
            <a:extLst>
              <a:ext uri="{FF2B5EF4-FFF2-40B4-BE49-F238E27FC236}">
                <a16:creationId xmlns:a16="http://schemas.microsoft.com/office/drawing/2014/main" xmlns="" id="{C99A8FB7-A79B-4BC9-9D56-B79587F6AA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353570" y="1987977"/>
            <a:ext cx="2338578" cy="2338578"/>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xmlns="" id="{B23893E2-3349-46D7-A7AA-B9E447957F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997644" y="0"/>
            <a:ext cx="3148545" cy="2737650"/>
          </a:xfrm>
          <a:custGeom>
            <a:avLst/>
            <a:gdLst>
              <a:gd name="connsiteX0" fmla="*/ 262846 w 4198060"/>
              <a:gd name="connsiteY0" fmla="*/ 0 h 3650200"/>
              <a:gd name="connsiteX1" fmla="*/ 4198060 w 4198060"/>
              <a:gd name="connsiteY1" fmla="*/ 0 h 3650200"/>
              <a:gd name="connsiteX2" fmla="*/ 4198060 w 4198060"/>
              <a:gd name="connsiteY2" fmla="*/ 3021648 h 3650200"/>
              <a:gd name="connsiteX3" fmla="*/ 4142653 w 4198060"/>
              <a:gd name="connsiteY3" fmla="*/ 3072005 h 3650200"/>
              <a:gd name="connsiteX4" fmla="*/ 2532040 w 4198060"/>
              <a:gd name="connsiteY4" fmla="*/ 3650200 h 3650200"/>
              <a:gd name="connsiteX5" fmla="*/ 0 w 4198060"/>
              <a:gd name="connsiteY5" fmla="*/ 1118160 h 3650200"/>
              <a:gd name="connsiteX6" fmla="*/ 198981 w 4198060"/>
              <a:gd name="connsiteY6" fmla="*/ 132576 h 365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8060" h="3650200">
                <a:moveTo>
                  <a:pt x="262846" y="0"/>
                </a:moveTo>
                <a:lnTo>
                  <a:pt x="4198060" y="0"/>
                </a:lnTo>
                <a:lnTo>
                  <a:pt x="4198060" y="3021648"/>
                </a:lnTo>
                <a:lnTo>
                  <a:pt x="4142653" y="3072005"/>
                </a:lnTo>
                <a:cubicBezTo>
                  <a:pt x="3704967" y="3433216"/>
                  <a:pt x="3143843" y="3650200"/>
                  <a:pt x="2532040" y="3650200"/>
                </a:cubicBezTo>
                <a:cubicBezTo>
                  <a:pt x="1133633" y="3650200"/>
                  <a:pt x="0" y="2516567"/>
                  <a:pt x="0" y="1118160"/>
                </a:cubicBezTo>
                <a:cubicBezTo>
                  <a:pt x="0" y="768558"/>
                  <a:pt x="70852" y="435505"/>
                  <a:pt x="198981" y="132576"/>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xmlns="" id="{C3F0F047-DA35-EF40-B1C8-3705A0ED182B}"/>
              </a:ext>
            </a:extLst>
          </p:cNvPr>
          <p:cNvPicPr>
            <a:picLocks noChangeAspect="1"/>
          </p:cNvPicPr>
          <p:nvPr/>
        </p:nvPicPr>
        <p:blipFill rotWithShape="1">
          <a:blip r:embed="rId2"/>
          <a:srcRect l="19063" r="18935" b="-3"/>
          <a:stretch/>
        </p:blipFill>
        <p:spPr>
          <a:xfrm>
            <a:off x="4477014" y="2111421"/>
            <a:ext cx="2091690" cy="2091690"/>
          </a:xfrm>
          <a:custGeom>
            <a:avLst/>
            <a:gdLst>
              <a:gd name="connsiteX0" fmla="*/ 1440180 w 2880360"/>
              <a:gd name="connsiteY0" fmla="*/ 0 h 2880360"/>
              <a:gd name="connsiteX1" fmla="*/ 2880360 w 2880360"/>
              <a:gd name="connsiteY1" fmla="*/ 1440180 h 2880360"/>
              <a:gd name="connsiteX2" fmla="*/ 1440180 w 2880360"/>
              <a:gd name="connsiteY2" fmla="*/ 2880360 h 2880360"/>
              <a:gd name="connsiteX3" fmla="*/ 0 w 2880360"/>
              <a:gd name="connsiteY3" fmla="*/ 1440180 h 2880360"/>
              <a:gd name="connsiteX4" fmla="*/ 1440180 w 2880360"/>
              <a:gd name="connsiteY4" fmla="*/ 0 h 2880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8" name="Picture 7">
            <a:extLst>
              <a:ext uri="{FF2B5EF4-FFF2-40B4-BE49-F238E27FC236}">
                <a16:creationId xmlns:a16="http://schemas.microsoft.com/office/drawing/2014/main" xmlns="" id="{C49FA7E2-5DE7-C640-82A9-40D4203C7C26}"/>
              </a:ext>
            </a:extLst>
          </p:cNvPr>
          <p:cNvPicPr>
            <a:picLocks noChangeAspect="1"/>
          </p:cNvPicPr>
          <p:nvPr/>
        </p:nvPicPr>
        <p:blipFill rotWithShape="1">
          <a:blip r:embed="rId3"/>
          <a:srcRect l="7884" r="27314" b="-3"/>
          <a:stretch/>
        </p:blipFill>
        <p:spPr>
          <a:xfrm>
            <a:off x="6120452" y="1"/>
            <a:ext cx="3025737" cy="2614841"/>
          </a:xfrm>
          <a:custGeom>
            <a:avLst/>
            <a:gdLst>
              <a:gd name="connsiteX0" fmla="*/ 280681 w 4034316"/>
              <a:gd name="connsiteY0" fmla="*/ 0 h 3486455"/>
              <a:gd name="connsiteX1" fmla="*/ 4034316 w 4034316"/>
              <a:gd name="connsiteY1" fmla="*/ 0 h 3486455"/>
              <a:gd name="connsiteX2" fmla="*/ 4034316 w 4034316"/>
              <a:gd name="connsiteY2" fmla="*/ 2800630 h 3486455"/>
              <a:gd name="connsiteX3" fmla="*/ 3874752 w 4034316"/>
              <a:gd name="connsiteY3" fmla="*/ 2945652 h 3486455"/>
              <a:gd name="connsiteX4" fmla="*/ 2368296 w 4034316"/>
              <a:gd name="connsiteY4" fmla="*/ 3486455 h 3486455"/>
              <a:gd name="connsiteX5" fmla="*/ 0 w 4034316"/>
              <a:gd name="connsiteY5" fmla="*/ 1118159 h 3486455"/>
              <a:gd name="connsiteX6" fmla="*/ 186113 w 4034316"/>
              <a:gd name="connsiteY6" fmla="*/ 196311 h 348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p:spPr>
      </p:pic>
      <p:sp>
        <p:nvSpPr>
          <p:cNvPr id="17" name="Freeform: Shape 16">
            <a:extLst>
              <a:ext uri="{FF2B5EF4-FFF2-40B4-BE49-F238E27FC236}">
                <a16:creationId xmlns:a16="http://schemas.microsoft.com/office/drawing/2014/main" xmlns="" id="{2B7592FE-10D1-4664-B623-353F47C8DF7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666099" y="3024187"/>
            <a:ext cx="2477901" cy="2119313"/>
          </a:xfrm>
          <a:custGeom>
            <a:avLst/>
            <a:gdLst>
              <a:gd name="connsiteX0" fmla="*/ 1888600 w 3303868"/>
              <a:gd name="connsiteY0" fmla="*/ 0 h 2825750"/>
              <a:gd name="connsiteX1" fmla="*/ 3224042 w 3303868"/>
              <a:gd name="connsiteY1" fmla="*/ 553158 h 2825750"/>
              <a:gd name="connsiteX2" fmla="*/ 3303868 w 3303868"/>
              <a:gd name="connsiteY2" fmla="*/ 640989 h 2825750"/>
              <a:gd name="connsiteX3" fmla="*/ 3303868 w 3303868"/>
              <a:gd name="connsiteY3" fmla="*/ 2825750 h 2825750"/>
              <a:gd name="connsiteX4" fmla="*/ 250380 w 3303868"/>
              <a:gd name="connsiteY4" fmla="*/ 2825750 h 2825750"/>
              <a:gd name="connsiteX5" fmla="*/ 227944 w 3303868"/>
              <a:gd name="connsiteY5" fmla="*/ 2788819 h 2825750"/>
              <a:gd name="connsiteX6" fmla="*/ 0 w 3303868"/>
              <a:gd name="connsiteY6" fmla="*/ 1888600 h 2825750"/>
              <a:gd name="connsiteX7" fmla="*/ 1888600 w 3303868"/>
              <a:gd name="connsiteY7" fmla="*/ 0 h 282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3868" h="2825750">
                <a:moveTo>
                  <a:pt x="1888600" y="0"/>
                </a:moveTo>
                <a:cubicBezTo>
                  <a:pt x="2410123" y="0"/>
                  <a:pt x="2882273" y="211389"/>
                  <a:pt x="3224042" y="553158"/>
                </a:cubicBezTo>
                <a:lnTo>
                  <a:pt x="3303868" y="640989"/>
                </a:lnTo>
                <a:lnTo>
                  <a:pt x="3303868" y="2825750"/>
                </a:lnTo>
                <a:lnTo>
                  <a:pt x="250380" y="2825750"/>
                </a:lnTo>
                <a:lnTo>
                  <a:pt x="227944" y="2788819"/>
                </a:lnTo>
                <a:cubicBezTo>
                  <a:pt x="82574" y="2521217"/>
                  <a:pt x="0" y="2214552"/>
                  <a:pt x="0" y="1888600"/>
                </a:cubicBezTo>
                <a:cubicBezTo>
                  <a:pt x="0" y="845555"/>
                  <a:pt x="845555" y="0"/>
                  <a:pt x="18886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xmlns="" id="{1FA5A5BF-BFAC-6948-B0CF-DC272A713818}"/>
              </a:ext>
            </a:extLst>
          </p:cNvPr>
          <p:cNvPicPr>
            <a:picLocks noChangeAspect="1"/>
          </p:cNvPicPr>
          <p:nvPr/>
        </p:nvPicPr>
        <p:blipFill rotWithShape="1">
          <a:blip r:embed="rId4"/>
          <a:srcRect l="8978" r="2546"/>
          <a:stretch/>
        </p:blipFill>
        <p:spPr>
          <a:xfrm>
            <a:off x="6789816" y="3147912"/>
            <a:ext cx="2354184" cy="1995597"/>
          </a:xfrm>
          <a:custGeom>
            <a:avLst/>
            <a:gdLst>
              <a:gd name="connsiteX0" fmla="*/ 1723644 w 3138912"/>
              <a:gd name="connsiteY0" fmla="*/ 0 h 2660795"/>
              <a:gd name="connsiteX1" fmla="*/ 3053691 w 3138912"/>
              <a:gd name="connsiteY1" fmla="*/ 627247 h 2660795"/>
              <a:gd name="connsiteX2" fmla="*/ 3138912 w 3138912"/>
              <a:gd name="connsiteY2" fmla="*/ 741211 h 2660795"/>
              <a:gd name="connsiteX3" fmla="*/ 3138912 w 3138912"/>
              <a:gd name="connsiteY3" fmla="*/ 2660795 h 2660795"/>
              <a:gd name="connsiteX4" fmla="*/ 278239 w 3138912"/>
              <a:gd name="connsiteY4" fmla="*/ 2660795 h 2660795"/>
              <a:gd name="connsiteX5" fmla="*/ 208035 w 3138912"/>
              <a:gd name="connsiteY5" fmla="*/ 2545235 h 2660795"/>
              <a:gd name="connsiteX6" fmla="*/ 0 w 3138912"/>
              <a:gd name="connsiteY6" fmla="*/ 1723644 h 2660795"/>
              <a:gd name="connsiteX7" fmla="*/ 1723644 w 3138912"/>
              <a:gd name="connsiteY7" fmla="*/ 0 h 266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38912" h="2660795">
                <a:moveTo>
                  <a:pt x="1723644" y="0"/>
                </a:moveTo>
                <a:cubicBezTo>
                  <a:pt x="2259111" y="0"/>
                  <a:pt x="2737550" y="244172"/>
                  <a:pt x="3053691" y="627247"/>
                </a:cubicBezTo>
                <a:lnTo>
                  <a:pt x="3138912" y="741211"/>
                </a:lnTo>
                <a:lnTo>
                  <a:pt x="3138912" y="2660795"/>
                </a:lnTo>
                <a:lnTo>
                  <a:pt x="278239" y="2660795"/>
                </a:lnTo>
                <a:lnTo>
                  <a:pt x="208035" y="2545235"/>
                </a:lnTo>
                <a:cubicBezTo>
                  <a:pt x="75362" y="2301006"/>
                  <a:pt x="0" y="2021126"/>
                  <a:pt x="0" y="1723644"/>
                </a:cubicBezTo>
                <a:cubicBezTo>
                  <a:pt x="0" y="771702"/>
                  <a:pt x="771702" y="0"/>
                  <a:pt x="1723644" y="0"/>
                </a:cubicBezTo>
                <a:close/>
              </a:path>
            </a:pathLst>
          </a:custGeom>
        </p:spPr>
      </p:pic>
    </p:spTree>
    <p:extLst>
      <p:ext uri="{BB962C8B-B14F-4D97-AF65-F5344CB8AC3E}">
        <p14:creationId xmlns:p14="http://schemas.microsoft.com/office/powerpoint/2010/main" val="1448371042"/>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46"/>
        <p:cNvGrpSpPr/>
        <p:nvPr/>
      </p:nvGrpSpPr>
      <p:grpSpPr>
        <a:xfrm>
          <a:off x="0" y="0"/>
          <a:ext cx="0" cy="0"/>
          <a:chOff x="0" y="0"/>
          <a:chExt cx="0" cy="0"/>
        </a:xfrm>
      </p:grpSpPr>
      <p:sp>
        <p:nvSpPr>
          <p:cNvPr id="89" name="Rectangle 88">
            <a:extLst>
              <a:ext uri="{FF2B5EF4-FFF2-40B4-BE49-F238E27FC236}">
                <a16:creationId xmlns:a16="http://schemas.microsoft.com/office/drawing/2014/main" xmlns="" id="{C5E6CFF1-2F42-4E10-9A97-F116F46F53F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51435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A person standing on a stage&#10;&#10;Description generated with high confidence">
            <a:extLst>
              <a:ext uri="{FF2B5EF4-FFF2-40B4-BE49-F238E27FC236}">
                <a16:creationId xmlns:a16="http://schemas.microsoft.com/office/drawing/2014/main" xmlns="" id="{2CE016BA-8DC2-4A06-8118-34D0A7CA3AFE}"/>
              </a:ext>
            </a:extLst>
          </p:cNvPr>
          <p:cNvPicPr>
            <a:picLocks noChangeAspect="1"/>
          </p:cNvPicPr>
          <p:nvPr/>
        </p:nvPicPr>
        <p:blipFill rotWithShape="1">
          <a:blip r:embed="rId3">
            <a:alphaModFix amt="35000"/>
            <a:extLst/>
          </a:blip>
          <a:srcRect/>
          <a:stretch/>
        </p:blipFill>
        <p:spPr>
          <a:xfrm>
            <a:off x="20" y="10"/>
            <a:ext cx="9143980" cy="5143490"/>
          </a:xfrm>
          <a:prstGeom prst="rect">
            <a:avLst/>
          </a:prstGeom>
        </p:spPr>
      </p:pic>
      <p:sp>
        <p:nvSpPr>
          <p:cNvPr id="147" name="Google Shape;147;p26"/>
          <p:cNvSpPr txBox="1">
            <a:spLocks noGrp="1"/>
          </p:cNvSpPr>
          <p:nvPr>
            <p:ph type="title"/>
          </p:nvPr>
        </p:nvSpPr>
        <p:spPr>
          <a:xfrm>
            <a:off x="628650" y="799396"/>
            <a:ext cx="2484873" cy="3544707"/>
          </a:xfrm>
          <a:prstGeom prst="rect">
            <a:avLst/>
          </a:prstGeom>
        </p:spPr>
        <p:txBody>
          <a:bodyPr spcFirstLastPara="1" vert="horz" lIns="91440" tIns="45720" rIns="91440" bIns="45720" rtlCol="0" anchor="ctr" anchorCtr="0">
            <a:normAutofit/>
          </a:bodyPr>
          <a:lstStyle/>
          <a:p>
            <a:pPr marL="0" lvl="0" indent="0" algn="r" defTabSz="914400">
              <a:spcBef>
                <a:spcPct val="0"/>
              </a:spcBef>
              <a:spcAft>
                <a:spcPts val="0"/>
              </a:spcAft>
              <a:buClr>
                <a:schemeClr val="dk1"/>
              </a:buClr>
              <a:buSzPts val="1100"/>
            </a:pPr>
            <a:r>
              <a:rPr lang="en-US" sz="3000">
                <a:solidFill>
                  <a:srgbClr val="FFFFFF"/>
                </a:solidFill>
              </a:rPr>
              <a:t>Means of integration</a:t>
            </a:r>
          </a:p>
          <a:p>
            <a:pPr marL="0" lvl="0" indent="0" algn="r" defTabSz="914400">
              <a:spcBef>
                <a:spcPct val="0"/>
              </a:spcBef>
              <a:spcAft>
                <a:spcPts val="0"/>
              </a:spcAft>
            </a:pPr>
            <a:endParaRPr lang="en-US" sz="3000">
              <a:solidFill>
                <a:srgbClr val="FFFFFF"/>
              </a:solidFill>
            </a:endParaRPr>
          </a:p>
        </p:txBody>
      </p:sp>
      <p:cxnSp>
        <p:nvCxnSpPr>
          <p:cNvPr id="91" name="Straight Connector 90">
            <a:extLst>
              <a:ext uri="{FF2B5EF4-FFF2-40B4-BE49-F238E27FC236}">
                <a16:creationId xmlns:a16="http://schemas.microsoft.com/office/drawing/2014/main" xmlns="" id="{67182200-4859-4C8D-BCBB-55B245C28B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3490029" y="1714500"/>
            <a:ext cx="0" cy="17145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xmlns="" id="{C8087970-ACD7-4E4B-800E-869BE21AFC84}"/>
              </a:ext>
            </a:extLst>
          </p:cNvPr>
          <p:cNvSpPr>
            <a:spLocks noGrp="1"/>
          </p:cNvSpPr>
          <p:nvPr>
            <p:ph type="body" idx="1"/>
          </p:nvPr>
        </p:nvSpPr>
        <p:spPr>
          <a:xfrm>
            <a:off x="5045445" y="4344249"/>
            <a:ext cx="8520600" cy="3416400"/>
          </a:xfrm>
        </p:spPr>
        <p:txBody>
          <a:bodyPr/>
          <a:lstStyle/>
          <a:p>
            <a:r>
              <a:rPr lang="en-US" dirty="0" err="1">
                <a:cs typeface="Calibri"/>
              </a:rPr>
              <a:t>Esport</a:t>
            </a:r>
            <a:r>
              <a:rPr lang="en-US" dirty="0">
                <a:cs typeface="Calibri"/>
              </a:rPr>
              <a:t> Management Programs</a:t>
            </a:r>
          </a:p>
        </p:txBody>
      </p:sp>
    </p:spTree>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2"/>
        <p:cNvGrpSpPr/>
        <p:nvPr/>
      </p:nvGrpSpPr>
      <p:grpSpPr>
        <a:xfrm>
          <a:off x="0" y="0"/>
          <a:ext cx="0" cy="0"/>
          <a:chOff x="0" y="0"/>
          <a:chExt cx="0" cy="0"/>
        </a:xfrm>
      </p:grpSpPr>
      <p:sp>
        <p:nvSpPr>
          <p:cNvPr id="95" name="Freeform: Shape 94">
            <a:extLst>
              <a:ext uri="{FF2B5EF4-FFF2-40B4-BE49-F238E27FC236}">
                <a16:creationId xmlns:a16="http://schemas.microsoft.com/office/drawing/2014/main" xmlns="" id="{6DB7ADBC-26DA-450D-A8BF-E1ACCB46639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77675" y="0"/>
            <a:ext cx="4866342" cy="2277534"/>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xmlns="" id="{5E3C0EDB-60D3-4CEF-8B80-C6D01E08DEC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172162"/>
            <a:ext cx="3898508" cy="2967931"/>
          </a:xfrm>
          <a:custGeom>
            <a:avLst/>
            <a:gdLst>
              <a:gd name="connsiteX0" fmla="*/ 1942747 w 5198011"/>
              <a:gd name="connsiteY0" fmla="*/ 0 h 3957242"/>
              <a:gd name="connsiteX1" fmla="*/ 5198011 w 5198011"/>
              <a:gd name="connsiteY1" fmla="*/ 3255264 h 3957242"/>
              <a:gd name="connsiteX2" fmla="*/ 5131876 w 5198011"/>
              <a:gd name="connsiteY2" fmla="*/ 3911314 h 3957242"/>
              <a:gd name="connsiteX3" fmla="*/ 5120066 w 5198011"/>
              <a:gd name="connsiteY3" fmla="*/ 3957242 h 3957242"/>
              <a:gd name="connsiteX4" fmla="*/ 0 w 5198011"/>
              <a:gd name="connsiteY4" fmla="*/ 3957242 h 3957242"/>
              <a:gd name="connsiteX5" fmla="*/ 0 w 5198011"/>
              <a:gd name="connsiteY5" fmla="*/ 647700 h 3957242"/>
              <a:gd name="connsiteX6" fmla="*/ 122698 w 5198011"/>
              <a:gd name="connsiteY6" fmla="*/ 555948 h 3957242"/>
              <a:gd name="connsiteX7" fmla="*/ 1942747 w 5198011"/>
              <a:gd name="connsiteY7" fmla="*/ 0 h 395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8011" h="3957242">
                <a:moveTo>
                  <a:pt x="1942747" y="0"/>
                </a:moveTo>
                <a:cubicBezTo>
                  <a:pt x="3740580" y="0"/>
                  <a:pt x="5198011" y="1457431"/>
                  <a:pt x="5198011" y="3255264"/>
                </a:cubicBezTo>
                <a:cubicBezTo>
                  <a:pt x="5198011" y="3479993"/>
                  <a:pt x="5175239" y="3699404"/>
                  <a:pt x="5131876" y="3911314"/>
                </a:cubicBezTo>
                <a:lnTo>
                  <a:pt x="5120066" y="3957242"/>
                </a:lnTo>
                <a:lnTo>
                  <a:pt x="0" y="3957242"/>
                </a:lnTo>
                <a:lnTo>
                  <a:pt x="0" y="647700"/>
                </a:lnTo>
                <a:lnTo>
                  <a:pt x="122698" y="555948"/>
                </a:lnTo>
                <a:cubicBezTo>
                  <a:pt x="642241" y="204951"/>
                  <a:pt x="1268560" y="0"/>
                  <a:pt x="1942747"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9" name="Freeform: Shape 98">
            <a:extLst>
              <a:ext uri="{FF2B5EF4-FFF2-40B4-BE49-F238E27FC236}">
                <a16:creationId xmlns:a16="http://schemas.microsoft.com/office/drawing/2014/main" xmlns="" id="{40C269CE-FB56-4D68-8CFB-1CFD5F3505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319877" y="371776"/>
            <a:ext cx="4821469" cy="4768317"/>
          </a:xfrm>
          <a:custGeom>
            <a:avLst/>
            <a:gdLst>
              <a:gd name="connsiteX0" fmla="*/ 4279392 w 6428625"/>
              <a:gd name="connsiteY0" fmla="*/ 0 h 6357756"/>
              <a:gd name="connsiteX1" fmla="*/ 6319204 w 6428625"/>
              <a:gd name="connsiteY1" fmla="*/ 516500 h 6357756"/>
              <a:gd name="connsiteX2" fmla="*/ 6428625 w 6428625"/>
              <a:gd name="connsiteY2" fmla="*/ 579415 h 6357756"/>
              <a:gd name="connsiteX3" fmla="*/ 6428625 w 6428625"/>
              <a:gd name="connsiteY3" fmla="*/ 6357756 h 6357756"/>
              <a:gd name="connsiteX4" fmla="*/ 539921 w 6428625"/>
              <a:gd name="connsiteY4" fmla="*/ 6357756 h 6357756"/>
              <a:gd name="connsiteX5" fmla="*/ 516500 w 6428625"/>
              <a:gd name="connsiteY5" fmla="*/ 6319205 h 6357756"/>
              <a:gd name="connsiteX6" fmla="*/ 0 w 6428625"/>
              <a:gd name="connsiteY6" fmla="*/ 4279392 h 6357756"/>
              <a:gd name="connsiteX7" fmla="*/ 4279392 w 6428625"/>
              <a:gd name="connsiteY7" fmla="*/ 0 h 6357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28625" h="6357756">
                <a:moveTo>
                  <a:pt x="4279392" y="0"/>
                </a:moveTo>
                <a:cubicBezTo>
                  <a:pt x="5017968" y="0"/>
                  <a:pt x="5712843" y="187105"/>
                  <a:pt x="6319204" y="516500"/>
                </a:cubicBezTo>
                <a:lnTo>
                  <a:pt x="6428625" y="579415"/>
                </a:lnTo>
                <a:lnTo>
                  <a:pt x="6428625" y="6357756"/>
                </a:lnTo>
                <a:lnTo>
                  <a:pt x="539921" y="6357756"/>
                </a:lnTo>
                <a:lnTo>
                  <a:pt x="516500" y="6319205"/>
                </a:lnTo>
                <a:cubicBezTo>
                  <a:pt x="187105" y="5712844"/>
                  <a:pt x="0" y="5017968"/>
                  <a:pt x="0" y="4279392"/>
                </a:cubicBezTo>
                <a:cubicBezTo>
                  <a:pt x="0" y="1915949"/>
                  <a:pt x="1915949" y="0"/>
                  <a:pt x="4279392"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1" name="Freeform: Shape 100">
            <a:extLst>
              <a:ext uri="{FF2B5EF4-FFF2-40B4-BE49-F238E27FC236}">
                <a16:creationId xmlns:a16="http://schemas.microsoft.com/office/drawing/2014/main" xmlns="" id="{A6ED7E7F-75F7-4581-A930-C4DEBC2A841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443321" y="495220"/>
            <a:ext cx="4698025" cy="4644873"/>
          </a:xfrm>
          <a:custGeom>
            <a:avLst/>
            <a:gdLst>
              <a:gd name="connsiteX0" fmla="*/ 4114800 w 6264033"/>
              <a:gd name="connsiteY0" fmla="*/ 0 h 6193164"/>
              <a:gd name="connsiteX1" fmla="*/ 6248473 w 6264033"/>
              <a:gd name="connsiteY1" fmla="*/ 595714 h 6193164"/>
              <a:gd name="connsiteX2" fmla="*/ 6264033 w 6264033"/>
              <a:gd name="connsiteY2" fmla="*/ 605689 h 6193164"/>
              <a:gd name="connsiteX3" fmla="*/ 6264033 w 6264033"/>
              <a:gd name="connsiteY3" fmla="*/ 6193164 h 6193164"/>
              <a:gd name="connsiteX4" fmla="*/ 567718 w 6264033"/>
              <a:gd name="connsiteY4" fmla="*/ 6193164 h 6193164"/>
              <a:gd name="connsiteX5" fmla="*/ 496635 w 6264033"/>
              <a:gd name="connsiteY5" fmla="*/ 6076158 h 6193164"/>
              <a:gd name="connsiteX6" fmla="*/ 0 w 6264033"/>
              <a:gd name="connsiteY6" fmla="*/ 4114800 h 6193164"/>
              <a:gd name="connsiteX7" fmla="*/ 4114800 w 6264033"/>
              <a:gd name="connsiteY7" fmla="*/ 0 h 619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4033" h="6193164">
                <a:moveTo>
                  <a:pt x="4114800" y="0"/>
                </a:moveTo>
                <a:cubicBezTo>
                  <a:pt x="4895986" y="0"/>
                  <a:pt x="5626328" y="217689"/>
                  <a:pt x="6248473" y="595714"/>
                </a:cubicBezTo>
                <a:lnTo>
                  <a:pt x="6264033" y="605689"/>
                </a:lnTo>
                <a:lnTo>
                  <a:pt x="6264033" y="6193164"/>
                </a:lnTo>
                <a:lnTo>
                  <a:pt x="567718" y="6193164"/>
                </a:lnTo>
                <a:lnTo>
                  <a:pt x="496635" y="6076158"/>
                </a:lnTo>
                <a:cubicBezTo>
                  <a:pt x="179909" y="5493119"/>
                  <a:pt x="0" y="4824969"/>
                  <a:pt x="0" y="4114800"/>
                </a:cubicBezTo>
                <a:cubicBezTo>
                  <a:pt x="0" y="1842259"/>
                  <a:pt x="1842259" y="0"/>
                  <a:pt x="4114800" y="0"/>
                </a:cubicBezTo>
                <a:close/>
              </a:path>
            </a:pathLst>
          </a:custGeom>
          <a:solidFill>
            <a:srgbClr val="60638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3" name="Google Shape;153;p27"/>
          <p:cNvSpPr txBox="1">
            <a:spLocks noGrp="1"/>
          </p:cNvSpPr>
          <p:nvPr>
            <p:ph type="title"/>
          </p:nvPr>
        </p:nvSpPr>
        <p:spPr>
          <a:xfrm>
            <a:off x="5394231" y="1734761"/>
            <a:ext cx="3747247" cy="1518303"/>
          </a:xfrm>
          <a:prstGeom prst="rect">
            <a:avLst/>
          </a:prstGeom>
        </p:spPr>
        <p:txBody>
          <a:bodyPr spcFirstLastPara="1" vert="horz" lIns="91440" tIns="45720" rIns="91440" bIns="45720" rtlCol="0" anchor="b" anchorCtr="0">
            <a:normAutofit/>
          </a:bodyPr>
          <a:lstStyle/>
          <a:p>
            <a:pPr marL="0" lvl="0" indent="0" algn="ctr" defTabSz="914400">
              <a:spcBef>
                <a:spcPct val="0"/>
              </a:spcBef>
              <a:spcAft>
                <a:spcPts val="0"/>
              </a:spcAft>
              <a:buClr>
                <a:schemeClr val="dk1"/>
              </a:buClr>
              <a:buSzPts val="1100"/>
            </a:pPr>
            <a:r>
              <a:rPr lang="en-US" sz="5100" kern="1200">
                <a:solidFill>
                  <a:srgbClr val="FFFFFF"/>
                </a:solidFill>
                <a:latin typeface="+mj-lt"/>
                <a:ea typeface="+mj-ea"/>
                <a:cs typeface="+mj-cs"/>
              </a:rPr>
              <a:t>Means of integration</a:t>
            </a:r>
          </a:p>
          <a:p>
            <a:pPr marL="0" lvl="0" indent="0" algn="ctr" defTabSz="914400">
              <a:spcBef>
                <a:spcPct val="0"/>
              </a:spcBef>
              <a:spcAft>
                <a:spcPts val="0"/>
              </a:spcAft>
            </a:pPr>
            <a:endParaRPr lang="en-US" sz="5100" kern="1200">
              <a:solidFill>
                <a:srgbClr val="FFFFFF"/>
              </a:solidFill>
              <a:latin typeface="+mj-lt"/>
              <a:ea typeface="+mj-ea"/>
              <a:cs typeface="+mj-cs"/>
            </a:endParaRPr>
          </a:p>
        </p:txBody>
      </p:sp>
      <p:sp>
        <p:nvSpPr>
          <p:cNvPr id="154" name="Google Shape;154;p27"/>
          <p:cNvSpPr txBox="1">
            <a:spLocks noGrp="1"/>
          </p:cNvSpPr>
          <p:nvPr>
            <p:ph type="body" idx="1"/>
          </p:nvPr>
        </p:nvSpPr>
        <p:spPr>
          <a:xfrm>
            <a:off x="5146222" y="2859488"/>
            <a:ext cx="3747246" cy="801219"/>
          </a:xfrm>
          <a:prstGeom prst="rect">
            <a:avLst/>
          </a:prstGeom>
        </p:spPr>
        <p:txBody>
          <a:bodyPr spcFirstLastPara="1" vert="horz" lIns="91440" tIns="45720" rIns="91440" bIns="45720" rtlCol="0" anchorCtr="0">
            <a:noAutofit/>
          </a:bodyPr>
          <a:lstStyle/>
          <a:p>
            <a:pPr marL="0" indent="0" algn="r" defTabSz="914400">
              <a:spcBef>
                <a:spcPts val="1000"/>
              </a:spcBef>
              <a:spcAft>
                <a:spcPts val="1600"/>
              </a:spcAft>
              <a:buClr>
                <a:schemeClr val="dk1"/>
              </a:buClr>
              <a:buSzPts val="1100"/>
              <a:buNone/>
            </a:pPr>
            <a:r>
              <a:rPr lang="en-US" sz="2200" kern="1200" dirty="0">
                <a:solidFill>
                  <a:srgbClr val="FFFFFF"/>
                </a:solidFill>
                <a:latin typeface="arial"/>
                <a:cs typeface="arial"/>
              </a:rPr>
              <a:t>Outside of the classroom - </a:t>
            </a:r>
            <a:endParaRPr lang="en-US" sz="2200" dirty="0">
              <a:solidFill>
                <a:srgbClr val="000000"/>
              </a:solidFill>
              <a:latin typeface="arial"/>
              <a:cs typeface="arial"/>
            </a:endParaRPr>
          </a:p>
          <a:p>
            <a:pPr marL="342900" algn="r" defTabSz="914400">
              <a:spcBef>
                <a:spcPts val="200"/>
              </a:spcBef>
              <a:spcAft>
                <a:spcPts val="200"/>
              </a:spcAft>
              <a:buClr>
                <a:schemeClr val="dk1"/>
              </a:buClr>
              <a:buSzPts val="1100"/>
            </a:pPr>
            <a:r>
              <a:rPr lang="en-US" sz="2200" dirty="0">
                <a:solidFill>
                  <a:srgbClr val="FFFFFF"/>
                </a:solidFill>
                <a:latin typeface="arial"/>
                <a:cs typeface="arial"/>
              </a:rPr>
              <a:t>Teams</a:t>
            </a:r>
            <a:endParaRPr lang="en-US" sz="2200" dirty="0">
              <a:solidFill>
                <a:srgbClr val="000000"/>
              </a:solidFill>
              <a:latin typeface="arial"/>
              <a:cs typeface="arial"/>
            </a:endParaRPr>
          </a:p>
          <a:p>
            <a:pPr marL="342900" algn="r" defTabSz="914400">
              <a:spcBef>
                <a:spcPts val="200"/>
              </a:spcBef>
              <a:spcAft>
                <a:spcPts val="200"/>
              </a:spcAft>
              <a:buClr>
                <a:schemeClr val="dk1"/>
              </a:buClr>
              <a:buSzPts val="1100"/>
            </a:pPr>
            <a:r>
              <a:rPr lang="en-US" sz="2200" dirty="0">
                <a:solidFill>
                  <a:srgbClr val="FFFFFF"/>
                </a:solidFill>
                <a:latin typeface="arial"/>
                <a:cs typeface="arial"/>
              </a:rPr>
              <a:t>Clubs</a:t>
            </a:r>
            <a:endParaRPr lang="en-US" sz="2200" dirty="0">
              <a:solidFill>
                <a:srgbClr val="000000"/>
              </a:solidFill>
              <a:latin typeface="arial"/>
              <a:cs typeface="arial"/>
            </a:endParaRPr>
          </a:p>
          <a:p>
            <a:pPr marL="342900" algn="r" defTabSz="914400">
              <a:spcBef>
                <a:spcPts val="200"/>
              </a:spcBef>
              <a:spcAft>
                <a:spcPts val="200"/>
              </a:spcAft>
              <a:buClr>
                <a:schemeClr val="dk1"/>
              </a:buClr>
              <a:buSzPts val="1100"/>
            </a:pPr>
            <a:r>
              <a:rPr lang="en-US" sz="2200" kern="1200" dirty="0">
                <a:solidFill>
                  <a:srgbClr val="FFFFFF"/>
                </a:solidFill>
                <a:latin typeface="arial"/>
                <a:cs typeface="arial"/>
              </a:rPr>
              <a:t>volunteer opportunities</a:t>
            </a:r>
            <a:endParaRPr lang="en-US" sz="2200" dirty="0">
              <a:solidFill>
                <a:srgbClr val="000000"/>
              </a:solidFill>
              <a:latin typeface="arial"/>
              <a:cs typeface="arial"/>
            </a:endParaRPr>
          </a:p>
          <a:p>
            <a:pPr marL="342900" algn="r" defTabSz="914400">
              <a:spcBef>
                <a:spcPts val="200"/>
              </a:spcBef>
              <a:spcAft>
                <a:spcPts val="200"/>
              </a:spcAft>
              <a:buClr>
                <a:schemeClr val="dk1"/>
              </a:buClr>
              <a:buSzPts val="1100"/>
            </a:pPr>
            <a:r>
              <a:rPr lang="en-US" sz="2200" dirty="0">
                <a:solidFill>
                  <a:srgbClr val="FFFFFF"/>
                </a:solidFill>
                <a:latin typeface="arial"/>
                <a:cs typeface="arial"/>
              </a:rPr>
              <a:t> </a:t>
            </a:r>
            <a:r>
              <a:rPr lang="en-US" sz="2200" kern="1200" dirty="0">
                <a:solidFill>
                  <a:srgbClr val="FFFFFF"/>
                </a:solidFill>
                <a:latin typeface="arial"/>
                <a:cs typeface="arial"/>
              </a:rPr>
              <a:t>internships</a:t>
            </a:r>
            <a:endParaRPr lang="en-US" sz="2200">
              <a:latin typeface="arial"/>
              <a:cs typeface="arial"/>
            </a:endParaRPr>
          </a:p>
        </p:txBody>
      </p:sp>
      <p:pic>
        <p:nvPicPr>
          <p:cNvPr id="2" name="Picture 2" descr="A group of people in a room&#10;&#10;Description generated with very high confidence">
            <a:extLst>
              <a:ext uri="{FF2B5EF4-FFF2-40B4-BE49-F238E27FC236}">
                <a16:creationId xmlns:a16="http://schemas.microsoft.com/office/drawing/2014/main" xmlns="" id="{46969861-CEDA-481F-8F15-5694B94CE49C}"/>
              </a:ext>
            </a:extLst>
          </p:cNvPr>
          <p:cNvPicPr>
            <a:picLocks noChangeAspect="1"/>
          </p:cNvPicPr>
          <p:nvPr/>
        </p:nvPicPr>
        <p:blipFill rotWithShape="1">
          <a:blip r:embed="rId3"/>
          <a:srcRect t="6419" r="2" b="2"/>
          <a:stretch/>
        </p:blipFill>
        <p:spPr>
          <a:xfrm>
            <a:off x="734902" y="1"/>
            <a:ext cx="4551888" cy="2129837"/>
          </a:xfrm>
          <a:custGeom>
            <a:avLst/>
            <a:gdLst>
              <a:gd name="connsiteX0" fmla="*/ 0 w 6069184"/>
              <a:gd name="connsiteY0" fmla="*/ 0 h 2839783"/>
              <a:gd name="connsiteX1" fmla="*/ 6069184 w 6069184"/>
              <a:gd name="connsiteY1" fmla="*/ 0 h 2839783"/>
              <a:gd name="connsiteX2" fmla="*/ 6063824 w 6069184"/>
              <a:gd name="connsiteY2" fmla="*/ 106160 h 2839783"/>
              <a:gd name="connsiteX3" fmla="*/ 3034592 w 6069184"/>
              <a:gd name="connsiteY3" fmla="*/ 2839783 h 2839783"/>
              <a:gd name="connsiteX4" fmla="*/ 5361 w 6069184"/>
              <a:gd name="connsiteY4" fmla="*/ 106160 h 2839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9184" h="2839783">
                <a:moveTo>
                  <a:pt x="0" y="0"/>
                </a:moveTo>
                <a:lnTo>
                  <a:pt x="6069184" y="0"/>
                </a:lnTo>
                <a:lnTo>
                  <a:pt x="6063824" y="106160"/>
                </a:lnTo>
                <a:cubicBezTo>
                  <a:pt x="5907892" y="1641596"/>
                  <a:pt x="4611168" y="2839783"/>
                  <a:pt x="3034592" y="2839783"/>
                </a:cubicBezTo>
                <a:cubicBezTo>
                  <a:pt x="1458016" y="2839783"/>
                  <a:pt x="161293" y="1641596"/>
                  <a:pt x="5361" y="106160"/>
                </a:cubicBezTo>
                <a:close/>
              </a:path>
            </a:pathLst>
          </a:custGeom>
        </p:spPr>
      </p:pic>
      <p:pic>
        <p:nvPicPr>
          <p:cNvPr id="4" name="Picture 4" descr="A group of people posing for the camera&#10;&#10;Description generated with very high confidence">
            <a:extLst>
              <a:ext uri="{FF2B5EF4-FFF2-40B4-BE49-F238E27FC236}">
                <a16:creationId xmlns:a16="http://schemas.microsoft.com/office/drawing/2014/main" xmlns="" id="{1BDB615B-D440-48DB-8C51-70D738B527AE}"/>
              </a:ext>
            </a:extLst>
          </p:cNvPr>
          <p:cNvPicPr>
            <a:picLocks noChangeAspect="1"/>
          </p:cNvPicPr>
          <p:nvPr/>
        </p:nvPicPr>
        <p:blipFill rotWithShape="1">
          <a:blip r:embed="rId4"/>
          <a:srcRect l="5494" r="5416"/>
          <a:stretch/>
        </p:blipFill>
        <p:spPr>
          <a:xfrm>
            <a:off x="20" y="2340183"/>
            <a:ext cx="3751042" cy="2799910"/>
          </a:xfrm>
          <a:custGeom>
            <a:avLst/>
            <a:gdLst>
              <a:gd name="connsiteX0" fmla="*/ 1956463 w 5001415"/>
              <a:gd name="connsiteY0" fmla="*/ 0 h 3733214"/>
              <a:gd name="connsiteX1" fmla="*/ 5001415 w 5001415"/>
              <a:gd name="connsiteY1" fmla="*/ 3044952 h 3733214"/>
              <a:gd name="connsiteX2" fmla="*/ 4939553 w 5001415"/>
              <a:gd name="connsiteY2" fmla="*/ 3658617 h 3733214"/>
              <a:gd name="connsiteX3" fmla="*/ 4920372 w 5001415"/>
              <a:gd name="connsiteY3" fmla="*/ 3733214 h 3733214"/>
              <a:gd name="connsiteX4" fmla="*/ 0 w 5001415"/>
              <a:gd name="connsiteY4" fmla="*/ 3733214 h 3733214"/>
              <a:gd name="connsiteX5" fmla="*/ 0 w 5001415"/>
              <a:gd name="connsiteY5" fmla="*/ 713124 h 3733214"/>
              <a:gd name="connsiteX6" fmla="*/ 19591 w 5001415"/>
              <a:gd name="connsiteY6" fmla="*/ 695319 h 3733214"/>
              <a:gd name="connsiteX7" fmla="*/ 1956463 w 5001415"/>
              <a:gd name="connsiteY7" fmla="*/ 0 h 373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1415" h="3733214">
                <a:moveTo>
                  <a:pt x="1956463" y="0"/>
                </a:moveTo>
                <a:cubicBezTo>
                  <a:pt x="3638144" y="0"/>
                  <a:pt x="5001415" y="1363271"/>
                  <a:pt x="5001415" y="3044952"/>
                </a:cubicBezTo>
                <a:cubicBezTo>
                  <a:pt x="5001415" y="3255162"/>
                  <a:pt x="4980114" y="3460397"/>
                  <a:pt x="4939553" y="3658617"/>
                </a:cubicBezTo>
                <a:lnTo>
                  <a:pt x="4920372" y="3733214"/>
                </a:lnTo>
                <a:lnTo>
                  <a:pt x="0" y="3733214"/>
                </a:lnTo>
                <a:lnTo>
                  <a:pt x="0" y="713124"/>
                </a:lnTo>
                <a:lnTo>
                  <a:pt x="19591" y="695319"/>
                </a:lnTo>
                <a:cubicBezTo>
                  <a:pt x="545938" y="260939"/>
                  <a:pt x="1220728" y="0"/>
                  <a:pt x="1956463" y="0"/>
                </a:cubicBezTo>
                <a:close/>
              </a:path>
            </a:pathLst>
          </a:cu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Shape 158"/>
        <p:cNvGrpSpPr/>
        <p:nvPr/>
      </p:nvGrpSpPr>
      <p:grpSpPr>
        <a:xfrm>
          <a:off x="0" y="0"/>
          <a:ext cx="0" cy="0"/>
          <a:chOff x="0" y="0"/>
          <a:chExt cx="0" cy="0"/>
        </a:xfrm>
      </p:grpSpPr>
      <p:sp>
        <p:nvSpPr>
          <p:cNvPr id="159" name="Google Shape;159;p28"/>
          <p:cNvSpPr txBox="1">
            <a:spLocks noGrp="1"/>
          </p:cNvSpPr>
          <p:nvPr>
            <p:ph type="title"/>
          </p:nvPr>
        </p:nvSpPr>
        <p:spPr>
          <a:xfrm>
            <a:off x="3425657" y="137031"/>
            <a:ext cx="5047708" cy="1207008"/>
          </a:xfrm>
          <a:prstGeom prst="rect">
            <a:avLst/>
          </a:prstGeom>
          <a:ln>
            <a:noFill/>
          </a:ln>
        </p:spPr>
        <p:txBody>
          <a:bodyPr spcFirstLastPara="1" vert="horz" lIns="91440" tIns="45720" rIns="91440" bIns="45720" rtlCol="0" anchor="ctr" anchorCtr="0">
            <a:normAutofit/>
          </a:bodyPr>
          <a:lstStyle/>
          <a:p>
            <a:pPr marL="0" lvl="0" indent="0" defTabSz="914400">
              <a:spcBef>
                <a:spcPct val="0"/>
              </a:spcBef>
              <a:spcAft>
                <a:spcPts val="0"/>
              </a:spcAft>
            </a:pPr>
            <a:r>
              <a:rPr lang="en-US" sz="4500" b="1" kern="1200" dirty="0">
                <a:latin typeface="arial"/>
                <a:cs typeface="arial"/>
              </a:rPr>
              <a:t>Concerns</a:t>
            </a:r>
          </a:p>
        </p:txBody>
      </p:sp>
      <p:pic>
        <p:nvPicPr>
          <p:cNvPr id="6" name="Picture 6" descr="A group of people in a field&#10;&#10;Description generated with high confidence">
            <a:extLst>
              <a:ext uri="{FF2B5EF4-FFF2-40B4-BE49-F238E27FC236}">
                <a16:creationId xmlns:a16="http://schemas.microsoft.com/office/drawing/2014/main" xmlns="" id="{4EA9763A-D841-44D9-9574-5920B3100A7A}"/>
              </a:ext>
            </a:extLst>
          </p:cNvPr>
          <p:cNvPicPr>
            <a:picLocks noChangeAspect="1"/>
          </p:cNvPicPr>
          <p:nvPr/>
        </p:nvPicPr>
        <p:blipFill rotWithShape="1">
          <a:blip r:embed="rId3"/>
          <a:srcRect t="4360" r="2" b="6959"/>
          <a:stretch/>
        </p:blipFill>
        <p:spPr>
          <a:xfrm>
            <a:off x="20" y="10"/>
            <a:ext cx="3356342" cy="1674272"/>
          </a:xfrm>
          <a:prstGeom prst="rect">
            <a:avLst/>
          </a:prstGeom>
        </p:spPr>
      </p:pic>
      <p:pic>
        <p:nvPicPr>
          <p:cNvPr id="2" name="Picture 2">
            <a:extLst>
              <a:ext uri="{FF2B5EF4-FFF2-40B4-BE49-F238E27FC236}">
                <a16:creationId xmlns:a16="http://schemas.microsoft.com/office/drawing/2014/main" xmlns="" id="{5C2DC18D-99F1-4E0E-81EB-AB97F3D79D3C}"/>
              </a:ext>
            </a:extLst>
          </p:cNvPr>
          <p:cNvPicPr>
            <a:picLocks noChangeAspect="1"/>
          </p:cNvPicPr>
          <p:nvPr/>
        </p:nvPicPr>
        <p:blipFill rotWithShape="1">
          <a:blip r:embed="rId4"/>
          <a:srcRect l="21613" r="12742" b="1"/>
          <a:stretch/>
        </p:blipFill>
        <p:spPr>
          <a:xfrm>
            <a:off x="20" y="1744128"/>
            <a:ext cx="3356342" cy="1661645"/>
          </a:xfrm>
          <a:prstGeom prst="rect">
            <a:avLst/>
          </a:prstGeom>
        </p:spPr>
      </p:pic>
      <p:pic>
        <p:nvPicPr>
          <p:cNvPr id="4" name="Picture 4" descr="A close up of a screen of a cell phone&#10;&#10;Description generated with high confidence">
            <a:extLst>
              <a:ext uri="{FF2B5EF4-FFF2-40B4-BE49-F238E27FC236}">
                <a16:creationId xmlns:a16="http://schemas.microsoft.com/office/drawing/2014/main" xmlns="" id="{63ADDCC4-F78C-4BBA-99E6-4BDE8C14F329}"/>
              </a:ext>
            </a:extLst>
          </p:cNvPr>
          <p:cNvPicPr>
            <a:picLocks noChangeAspect="1"/>
          </p:cNvPicPr>
          <p:nvPr/>
        </p:nvPicPr>
        <p:blipFill rotWithShape="1">
          <a:blip r:embed="rId5"/>
          <a:srcRect t="9636" r="2" b="2022"/>
          <a:stretch/>
        </p:blipFill>
        <p:spPr>
          <a:xfrm>
            <a:off x="20" y="3475619"/>
            <a:ext cx="3356342" cy="1667881"/>
          </a:xfrm>
          <a:prstGeom prst="rect">
            <a:avLst/>
          </a:prstGeom>
        </p:spPr>
      </p:pic>
      <p:sp>
        <p:nvSpPr>
          <p:cNvPr id="160" name="Google Shape;160;p28"/>
          <p:cNvSpPr txBox="1">
            <a:spLocks noGrp="1"/>
          </p:cNvSpPr>
          <p:nvPr>
            <p:ph type="body" idx="1"/>
          </p:nvPr>
        </p:nvSpPr>
        <p:spPr>
          <a:xfrm>
            <a:off x="3824628" y="1343047"/>
            <a:ext cx="5047707" cy="3038094"/>
          </a:xfrm>
          <a:prstGeom prst="rect">
            <a:avLst/>
          </a:prstGeom>
        </p:spPr>
        <p:txBody>
          <a:bodyPr spcFirstLastPara="1" vert="horz" lIns="91440" tIns="45720" rIns="91440" bIns="45720" rtlCol="0" anchorCtr="0">
            <a:normAutofit fontScale="92500" lnSpcReduction="20000"/>
          </a:bodyPr>
          <a:lstStyle/>
          <a:p>
            <a:pPr marL="0" lvl="0" indent="-228600" defTabSz="914400">
              <a:spcBef>
                <a:spcPts val="0"/>
              </a:spcBef>
              <a:spcAft>
                <a:spcPts val="0"/>
              </a:spcAft>
              <a:buFont typeface="Arial" panose="020B0604020202020204" pitchFamily="34" charset="0"/>
              <a:buChar char="•"/>
            </a:pPr>
            <a:r>
              <a:rPr lang="en-US" sz="2400" dirty="0">
                <a:latin typeface="arial"/>
                <a:cs typeface="arial"/>
              </a:rPr>
              <a:t>Costs</a:t>
            </a:r>
            <a:endParaRPr lang="en-US" sz="2400">
              <a:latin typeface="arial"/>
              <a:cs typeface="arial"/>
            </a:endParaRPr>
          </a:p>
          <a:p>
            <a:pPr marL="0" indent="-228600" defTabSz="914400">
              <a:spcBef>
                <a:spcPts val="1600"/>
              </a:spcBef>
              <a:buFont typeface="Arial" panose="020B0604020202020204" pitchFamily="34" charset="0"/>
              <a:buChar char="•"/>
            </a:pPr>
            <a:r>
              <a:rPr lang="en-US" sz="2400" dirty="0">
                <a:latin typeface="arial"/>
                <a:cs typeface="arial"/>
              </a:rPr>
              <a:t>Shooter games </a:t>
            </a:r>
            <a:endParaRPr lang="en-US" sz="2400">
              <a:latin typeface="arial"/>
              <a:cs typeface="arial"/>
            </a:endParaRPr>
          </a:p>
          <a:p>
            <a:pPr marL="0" lvl="0" indent="-228600" defTabSz="914400">
              <a:spcBef>
                <a:spcPts val="1600"/>
              </a:spcBef>
              <a:spcAft>
                <a:spcPts val="0"/>
              </a:spcAft>
              <a:buFont typeface="Arial" panose="020B0604020202020204" pitchFamily="34" charset="0"/>
              <a:buChar char="•"/>
            </a:pPr>
            <a:r>
              <a:rPr lang="en-US" sz="2400" dirty="0">
                <a:latin typeface="arial"/>
                <a:cs typeface="arial"/>
              </a:rPr>
              <a:t>Relationship with Gambling</a:t>
            </a:r>
            <a:endParaRPr lang="en-US" sz="2400">
              <a:latin typeface="arial"/>
              <a:cs typeface="arial"/>
            </a:endParaRPr>
          </a:p>
          <a:p>
            <a:pPr marL="0" indent="-228600" defTabSz="914400">
              <a:spcBef>
                <a:spcPts val="1600"/>
              </a:spcBef>
              <a:buFont typeface="Arial" panose="020B0604020202020204" pitchFamily="34" charset="0"/>
              <a:buChar char="•"/>
            </a:pPr>
            <a:r>
              <a:rPr lang="en-US" sz="2400" dirty="0">
                <a:latin typeface="arial"/>
                <a:cs typeface="arial"/>
              </a:rPr>
              <a:t>NCAA violations</a:t>
            </a:r>
          </a:p>
          <a:p>
            <a:pPr marL="0" indent="-228600" defTabSz="914400">
              <a:spcBef>
                <a:spcPts val="1600"/>
              </a:spcBef>
              <a:buFont typeface="Arial" panose="020B0604020202020204" pitchFamily="34" charset="0"/>
              <a:buChar char="•"/>
            </a:pPr>
            <a:r>
              <a:rPr lang="en-US" sz="2400" dirty="0">
                <a:latin typeface="arial"/>
                <a:cs typeface="arial"/>
              </a:rPr>
              <a:t>Dilution of traditional sporting product </a:t>
            </a:r>
            <a:endParaRPr lang="en-US" sz="2400">
              <a:latin typeface="arial"/>
              <a:cs typeface="arial"/>
            </a:endParaRPr>
          </a:p>
          <a:p>
            <a:pPr marL="0" indent="-228600" defTabSz="914400">
              <a:spcBef>
                <a:spcPts val="1600"/>
              </a:spcBef>
              <a:buFont typeface="Arial" panose="020B0604020202020204" pitchFamily="34" charset="0"/>
              <a:buChar char="•"/>
            </a:pPr>
            <a:r>
              <a:rPr lang="en-US" sz="2400" dirty="0">
                <a:latin typeface="arial"/>
                <a:cs typeface="arial"/>
              </a:rPr>
              <a:t>Impact on participants - screen time, reduced outdoor activity etc.</a:t>
            </a:r>
            <a:r>
              <a:rPr lang="en-US" sz="2400" dirty="0"/>
              <a:t> </a:t>
            </a:r>
            <a:endParaRPr lang="en-US" sz="2400" dirty="0">
              <a:cs typeface="Calibri"/>
            </a:endParaRPr>
          </a:p>
          <a:p>
            <a:pPr marL="0" lvl="0" indent="-228600" defTabSz="914400">
              <a:spcBef>
                <a:spcPts val="1600"/>
              </a:spcBef>
              <a:spcAft>
                <a:spcPts val="1600"/>
              </a:spcAft>
              <a:buFont typeface="Arial" panose="020B0604020202020204" pitchFamily="34" charset="0"/>
              <a:buChar char="•"/>
            </a:pPr>
            <a:endParaRPr lang="en-US" sz="1500"/>
          </a:p>
        </p:txBody>
      </p:sp>
    </p:spTree>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Shape 62"/>
        <p:cNvGrpSpPr/>
        <p:nvPr/>
      </p:nvGrpSpPr>
      <p:grpSpPr>
        <a:xfrm>
          <a:off x="0" y="0"/>
          <a:ext cx="0" cy="0"/>
          <a:chOff x="0" y="0"/>
          <a:chExt cx="0" cy="0"/>
        </a:xfrm>
      </p:grpSpPr>
      <p:sp>
        <p:nvSpPr>
          <p:cNvPr id="68" name="Rectangle 70">
            <a:extLst>
              <a:ext uri="{FF2B5EF4-FFF2-40B4-BE49-F238E27FC236}">
                <a16:creationId xmlns:a16="http://schemas.microsoft.com/office/drawing/2014/main" xmlns="" id="{33B1EE1F-6738-485F-A620-2602F7683D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650992" y="0"/>
            <a:ext cx="3493008"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Google Shape;63;p14"/>
          <p:cNvSpPr txBox="1">
            <a:spLocks noGrp="1"/>
          </p:cNvSpPr>
          <p:nvPr>
            <p:ph type="title"/>
          </p:nvPr>
        </p:nvSpPr>
        <p:spPr>
          <a:xfrm>
            <a:off x="6035061" y="942975"/>
            <a:ext cx="2628930" cy="3191151"/>
          </a:xfrm>
          <a:prstGeom prst="rect">
            <a:avLst/>
          </a:prstGeom>
        </p:spPr>
        <p:txBody>
          <a:bodyPr spcFirstLastPara="1" vert="horz" lIns="91440" tIns="45720" rIns="91440" bIns="45720" rtlCol="0" anchor="ctr" anchorCtr="0">
            <a:normAutofit/>
          </a:bodyPr>
          <a:lstStyle/>
          <a:p>
            <a:pPr marL="0" lvl="0" indent="0" defTabSz="914400">
              <a:spcBef>
                <a:spcPct val="0"/>
              </a:spcBef>
              <a:spcAft>
                <a:spcPts val="0"/>
              </a:spcAft>
            </a:pPr>
            <a:r>
              <a:rPr lang="en-US" sz="4400" dirty="0">
                <a:solidFill>
                  <a:schemeClr val="bg1"/>
                </a:solidFill>
                <a:latin typeface="Arial"/>
                <a:cs typeface="Arial"/>
              </a:rPr>
              <a:t>Purpose</a:t>
            </a:r>
          </a:p>
        </p:txBody>
      </p:sp>
      <p:cxnSp>
        <p:nvCxnSpPr>
          <p:cNvPr id="69" name="Straight Connector 72">
            <a:extLst>
              <a:ext uri="{FF2B5EF4-FFF2-40B4-BE49-F238E27FC236}">
                <a16:creationId xmlns:a16="http://schemas.microsoft.com/office/drawing/2014/main" xmlns="" id="{ADC544FB-7860-4381-935B-43879C94F62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915027" y="942975"/>
            <a:ext cx="0" cy="42005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6" name="Google Shape;64;p14">
            <a:extLst>
              <a:ext uri="{FF2B5EF4-FFF2-40B4-BE49-F238E27FC236}">
                <a16:creationId xmlns:a16="http://schemas.microsoft.com/office/drawing/2014/main" xmlns="" id="{C4C3899A-69A8-4721-9A8D-BB98B8AAB037}"/>
              </a:ext>
            </a:extLst>
          </p:cNvPr>
          <p:cNvGraphicFramePr/>
          <p:nvPr>
            <p:extLst>
              <p:ext uri="{D42A27DB-BD31-4B8C-83A1-F6EECF244321}">
                <p14:modId xmlns:p14="http://schemas.microsoft.com/office/powerpoint/2010/main" val="790777578"/>
              </p:ext>
            </p:extLst>
          </p:nvPr>
        </p:nvGraphicFramePr>
        <p:xfrm>
          <a:off x="517922" y="451247"/>
          <a:ext cx="4686300" cy="42410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D89B4F-4961-41D3-A942-66EFCFF517A0}"/>
              </a:ext>
            </a:extLst>
          </p:cNvPr>
          <p:cNvSpPr>
            <a:spLocks noGrp="1"/>
          </p:cNvSpPr>
          <p:nvPr>
            <p:ph type="title"/>
          </p:nvPr>
        </p:nvSpPr>
        <p:spPr/>
        <p:txBody>
          <a:bodyPr>
            <a:normAutofit fontScale="90000"/>
          </a:bodyPr>
          <a:lstStyle/>
          <a:p>
            <a:r>
              <a:rPr lang="en-US" dirty="0">
                <a:cs typeface="Calibri Light"/>
              </a:rPr>
              <a:t>References</a:t>
            </a:r>
            <a:endParaRPr lang="en-US" dirty="0"/>
          </a:p>
        </p:txBody>
      </p:sp>
      <p:sp>
        <p:nvSpPr>
          <p:cNvPr id="3" name="Text Placeholder 2">
            <a:extLst>
              <a:ext uri="{FF2B5EF4-FFF2-40B4-BE49-F238E27FC236}">
                <a16:creationId xmlns:a16="http://schemas.microsoft.com/office/drawing/2014/main" xmlns="" id="{245A14B0-A9DE-4B66-8E01-365919987293}"/>
              </a:ext>
            </a:extLst>
          </p:cNvPr>
          <p:cNvSpPr>
            <a:spLocks noGrp="1"/>
          </p:cNvSpPr>
          <p:nvPr>
            <p:ph type="body" idx="1"/>
          </p:nvPr>
        </p:nvSpPr>
        <p:spPr>
          <a:xfrm>
            <a:off x="-11790" y="1012297"/>
            <a:ext cx="9383240" cy="4559398"/>
          </a:xfrm>
        </p:spPr>
        <p:txBody>
          <a:bodyPr>
            <a:normAutofit fontScale="47500" lnSpcReduction="20000"/>
          </a:bodyPr>
          <a:lstStyle/>
          <a:p>
            <a:pPr marL="114300" indent="0">
              <a:buNone/>
            </a:pPr>
            <a:endParaRPr lang="en-US">
              <a:cs typeface="Calibri" panose="020F0502020204030204"/>
            </a:endParaRPr>
          </a:p>
          <a:p>
            <a:pPr marL="114300" indent="0">
              <a:buNone/>
            </a:pPr>
            <a:endParaRPr lang="en-US" dirty="0">
              <a:cs typeface="Calibri" panose="020F0502020204030204"/>
            </a:endParaRPr>
          </a:p>
          <a:p>
            <a:pPr marL="114300" indent="0">
              <a:buNone/>
            </a:pPr>
            <a:endParaRPr lang="en-US" dirty="0">
              <a:cs typeface="Calibri" panose="020F0502020204030204"/>
            </a:endParaRPr>
          </a:p>
          <a:p>
            <a:pPr marL="114300" indent="0">
              <a:buNone/>
            </a:pPr>
            <a:r>
              <a:rPr lang="en-US" dirty="0">
                <a:cs typeface="Calibri" panose="020F0502020204030204"/>
              </a:rPr>
              <a:t>Bowman, N.D., </a:t>
            </a:r>
            <a:r>
              <a:rPr lang="en-US" dirty="0" err="1">
                <a:cs typeface="Calibri" panose="020F0502020204030204"/>
              </a:rPr>
              <a:t>Spinda</a:t>
            </a:r>
            <a:r>
              <a:rPr lang="en-US" dirty="0">
                <a:cs typeface="Calibri" panose="020F0502020204030204"/>
              </a:rPr>
              <a:t>, J.S.W., and Sanderson, J. eds. (2016). </a:t>
            </a:r>
            <a:r>
              <a:rPr lang="en-US" i="1" dirty="0">
                <a:cs typeface="Calibri" panose="020F0502020204030204"/>
              </a:rPr>
              <a:t>Fantasy Sports and the Changing Sports Media Industry: Media, Players, and Society. </a:t>
            </a:r>
            <a:r>
              <a:rPr lang="en-US" dirty="0">
                <a:cs typeface="Calibri" panose="020F0502020204030204"/>
              </a:rPr>
              <a:t>Lexington: Lexington Books.</a:t>
            </a:r>
          </a:p>
          <a:p>
            <a:pPr marL="114300" indent="0">
              <a:buNone/>
            </a:pPr>
            <a:endParaRPr lang="en-US" dirty="0">
              <a:cs typeface="Calibri" panose="020F0502020204030204"/>
            </a:endParaRPr>
          </a:p>
          <a:p>
            <a:pPr>
              <a:buNone/>
            </a:pPr>
            <a:r>
              <a:rPr lang="en-US" dirty="0">
                <a:cs typeface="Calibri" panose="020F0502020204030204"/>
              </a:rPr>
              <a:t>Bowman &amp; </a:t>
            </a:r>
            <a:r>
              <a:rPr lang="en-US" dirty="0" err="1">
                <a:cs typeface="Calibri" panose="020F0502020204030204"/>
              </a:rPr>
              <a:t>Splinda</a:t>
            </a:r>
            <a:r>
              <a:rPr lang="en-US" dirty="0">
                <a:cs typeface="Calibri" panose="020F0502020204030204"/>
              </a:rPr>
              <a:t>. (2016). Fantasy sports and the changing sports media industry. </a:t>
            </a:r>
            <a:endParaRPr lang="en-US">
              <a:cs typeface="Calibri" panose="020F0502020204030204"/>
            </a:endParaRPr>
          </a:p>
          <a:p>
            <a:pPr>
              <a:buNone/>
            </a:pPr>
            <a:endParaRPr lang="en-US" dirty="0">
              <a:cs typeface="Calibri"/>
            </a:endParaRPr>
          </a:p>
          <a:p>
            <a:pPr>
              <a:buNone/>
            </a:pPr>
            <a:r>
              <a:rPr lang="en-US" dirty="0" err="1">
                <a:cs typeface="Calibri" panose="020F0502020204030204"/>
              </a:rPr>
              <a:t>Einolf</a:t>
            </a:r>
            <a:r>
              <a:rPr lang="en-US" dirty="0">
                <a:cs typeface="Calibri" panose="020F0502020204030204"/>
              </a:rPr>
              <a:t>, K. W. (2001). Turn Fantasy into Reality: Using fantasy football in an economics of sport course. Teaching Economics:   Instruction and Classroom Based Research.</a:t>
            </a:r>
            <a:endParaRPr lang="en-US" dirty="0"/>
          </a:p>
          <a:p>
            <a:pPr>
              <a:buNone/>
            </a:pPr>
            <a:endParaRPr lang="en-US" dirty="0">
              <a:cs typeface="Calibri" panose="020F0502020204030204"/>
            </a:endParaRPr>
          </a:p>
          <a:p>
            <a:pPr>
              <a:buNone/>
            </a:pPr>
            <a:r>
              <a:rPr lang="en-US" dirty="0">
                <a:cs typeface="Calibri" panose="020F0502020204030204"/>
              </a:rPr>
              <a:t>Funk, D. C., </a:t>
            </a:r>
            <a:r>
              <a:rPr lang="en-US" dirty="0" err="1">
                <a:cs typeface="Calibri" panose="020F0502020204030204"/>
              </a:rPr>
              <a:t>Pizzo</a:t>
            </a:r>
            <a:r>
              <a:rPr lang="en-US" dirty="0">
                <a:cs typeface="Calibri" panose="020F0502020204030204"/>
              </a:rPr>
              <a:t>, A. D., &amp; Baker, B. J. (2017). eSport management: Embracing eSport education and research opportunities. </a:t>
            </a:r>
            <a:r>
              <a:rPr lang="en-US" i="1" dirty="0">
                <a:cs typeface="Calibri" panose="020F0502020204030204"/>
              </a:rPr>
              <a:t>Sport   Management Review</a:t>
            </a:r>
            <a:r>
              <a:rPr lang="en-US" dirty="0">
                <a:cs typeface="Calibri" panose="020F0502020204030204"/>
              </a:rPr>
              <a:t>.</a:t>
            </a:r>
            <a:endParaRPr lang="en-US" dirty="0"/>
          </a:p>
          <a:p>
            <a:pPr>
              <a:buNone/>
            </a:pPr>
            <a:endParaRPr lang="en-US" dirty="0">
              <a:cs typeface="Calibri" panose="020F0502020204030204"/>
            </a:endParaRPr>
          </a:p>
          <a:p>
            <a:pPr>
              <a:buNone/>
            </a:pPr>
            <a:r>
              <a:rPr lang="en-US" dirty="0">
                <a:cs typeface="Calibri" panose="020F0502020204030204"/>
              </a:rPr>
              <a:t>Gersch, B., </a:t>
            </a:r>
            <a:r>
              <a:rPr lang="en-US" dirty="0" err="1">
                <a:cs typeface="Calibri" panose="020F0502020204030204"/>
              </a:rPr>
              <a:t>Lampner</a:t>
            </a:r>
            <a:r>
              <a:rPr lang="en-US" dirty="0">
                <a:cs typeface="Calibri" panose="020F0502020204030204"/>
              </a:rPr>
              <a:t>, W. and Turner, D. (2016). Collaborative </a:t>
            </a:r>
            <a:r>
              <a:rPr lang="en-US" dirty="0" err="1">
                <a:cs typeface="Calibri" panose="020F0502020204030204"/>
              </a:rPr>
              <a:t>Metaliteracy</a:t>
            </a:r>
            <a:r>
              <a:rPr lang="en-US" dirty="0">
                <a:cs typeface="Calibri" panose="020F0502020204030204"/>
              </a:rPr>
              <a:t>: Putting the New Information Literacy Framework into (Digital) Practice. </a:t>
            </a:r>
            <a:r>
              <a:rPr lang="en-US" i="1" dirty="0">
                <a:cs typeface="Calibri" panose="020F0502020204030204"/>
              </a:rPr>
              <a:t>Journal of Library and Information Services in Distance Learning </a:t>
            </a:r>
            <a:r>
              <a:rPr lang="en-US" dirty="0">
                <a:cs typeface="Calibri" panose="020F0502020204030204"/>
              </a:rPr>
              <a:t>10(3-4), 199-214.</a:t>
            </a:r>
            <a:endParaRPr lang="en-US" dirty="0"/>
          </a:p>
          <a:p>
            <a:pPr>
              <a:buNone/>
            </a:pPr>
            <a:endParaRPr lang="en-US" dirty="0">
              <a:cs typeface="Calibri" panose="020F0502020204030204"/>
            </a:endParaRPr>
          </a:p>
          <a:p>
            <a:pPr>
              <a:buNone/>
            </a:pPr>
            <a:r>
              <a:rPr lang="en-US" dirty="0">
                <a:cs typeface="Calibri" panose="020F0502020204030204"/>
              </a:rPr>
              <a:t>Gillentine, A., &amp; Schulz, J. (2001). Marketing the fantasy football league: Utilization of simulation to enhance sport marketing   concepts. </a:t>
            </a:r>
            <a:r>
              <a:rPr lang="en-US" i="1" dirty="0">
                <a:cs typeface="Calibri" panose="020F0502020204030204"/>
              </a:rPr>
              <a:t>Journal of Marketing Education</a:t>
            </a:r>
            <a:r>
              <a:rPr lang="en-US" dirty="0">
                <a:cs typeface="Calibri" panose="020F0502020204030204"/>
              </a:rPr>
              <a:t>, </a:t>
            </a:r>
            <a:r>
              <a:rPr lang="en-US" i="1" dirty="0">
                <a:cs typeface="Calibri" panose="020F0502020204030204"/>
              </a:rPr>
              <a:t>23</a:t>
            </a:r>
            <a:r>
              <a:rPr lang="en-US" dirty="0">
                <a:cs typeface="Calibri" panose="020F0502020204030204"/>
              </a:rPr>
              <a:t>(3), 178-186.</a:t>
            </a:r>
            <a:endParaRPr lang="en-US" dirty="0"/>
          </a:p>
          <a:p>
            <a:pPr>
              <a:buNone/>
            </a:pPr>
            <a:endParaRPr lang="en-US" dirty="0">
              <a:cs typeface="Calibri" panose="020F0502020204030204"/>
            </a:endParaRPr>
          </a:p>
          <a:p>
            <a:pPr>
              <a:buNone/>
            </a:pPr>
            <a:r>
              <a:rPr lang="en-US" dirty="0">
                <a:cs typeface="Calibri" panose="020F0502020204030204"/>
              </a:rPr>
              <a:t>Industry demographics. (2017). Retrieved from </a:t>
            </a:r>
            <a:r>
              <a:rPr lang="en-US" dirty="0">
                <a:cs typeface="Calibri" panose="020F0502020204030204"/>
                <a:hlinkClick r:id="rId2"/>
              </a:rPr>
              <a:t>https://fsta.org/research/industry-demographics/</a:t>
            </a:r>
            <a:endParaRPr lang="en-US"/>
          </a:p>
          <a:p>
            <a:pPr>
              <a:buNone/>
            </a:pPr>
            <a:r>
              <a:rPr lang="en-US" dirty="0">
                <a:cs typeface="Calibri" panose="020F0502020204030204"/>
              </a:rPr>
              <a:t>  Kane &amp; Spradley. (2017). Recognizing Esports as a sport. </a:t>
            </a:r>
            <a:r>
              <a:rPr lang="en-US" i="1" dirty="0">
                <a:cs typeface="Calibri" panose="020F0502020204030204"/>
              </a:rPr>
              <a:t>The Sport Journal. </a:t>
            </a:r>
            <a:endParaRPr lang="en-US">
              <a:cs typeface="Calibri" panose="020F0502020204030204"/>
            </a:endParaRPr>
          </a:p>
          <a:p>
            <a:pPr>
              <a:buNone/>
            </a:pPr>
            <a:endParaRPr lang="en-US" i="1" dirty="0">
              <a:cs typeface="Calibri"/>
            </a:endParaRPr>
          </a:p>
          <a:p>
            <a:pPr>
              <a:buNone/>
            </a:pPr>
            <a:r>
              <a:rPr lang="en-US" dirty="0">
                <a:cs typeface="Calibri" panose="020F0502020204030204"/>
              </a:rPr>
              <a:t>Morrison, S. (2018, March 15). List of Varsity Esports Programs Spans North America. Retrieved from   </a:t>
            </a:r>
            <a:r>
              <a:rPr lang="en-US" dirty="0">
                <a:cs typeface="Calibri" panose="020F0502020204030204"/>
                <a:hlinkClick r:id="rId3"/>
              </a:rPr>
              <a:t>http://www.espn.com/esports/story/_/id/21152905/college-esports-list-varsity-esports-programs-north-america</a:t>
            </a:r>
            <a:endParaRPr lang="en-US"/>
          </a:p>
          <a:p>
            <a:pPr>
              <a:buNone/>
            </a:pPr>
            <a:endParaRPr lang="en-US" dirty="0">
              <a:cs typeface="Calibri" panose="020F0502020204030204"/>
            </a:endParaRPr>
          </a:p>
          <a:p>
            <a:pPr>
              <a:buNone/>
            </a:pPr>
            <a:r>
              <a:rPr lang="en-US" dirty="0">
                <a:cs typeface="Calibri" panose="020F0502020204030204"/>
              </a:rPr>
              <a:t>Mackey, T. P., &amp; Jacobson, T. E. (2011). Reframing information literacy as a </a:t>
            </a:r>
            <a:r>
              <a:rPr lang="en-US" dirty="0" err="1">
                <a:cs typeface="Calibri" panose="020F0502020204030204"/>
              </a:rPr>
              <a:t>metaliteracy</a:t>
            </a:r>
            <a:r>
              <a:rPr lang="en-US" dirty="0">
                <a:cs typeface="Calibri" panose="020F0502020204030204"/>
              </a:rPr>
              <a:t>. </a:t>
            </a:r>
            <a:r>
              <a:rPr lang="en-US" i="1" dirty="0">
                <a:cs typeface="Calibri" panose="020F0502020204030204"/>
              </a:rPr>
              <a:t>College &amp; research libraries</a:t>
            </a:r>
            <a:r>
              <a:rPr lang="en-US" dirty="0">
                <a:cs typeface="Calibri" panose="020F0502020204030204"/>
              </a:rPr>
              <a:t>, </a:t>
            </a:r>
            <a:r>
              <a:rPr lang="en-US" i="1" dirty="0">
                <a:cs typeface="Calibri" panose="020F0502020204030204"/>
              </a:rPr>
              <a:t>72</a:t>
            </a:r>
            <a:r>
              <a:rPr lang="en-US" dirty="0">
                <a:cs typeface="Calibri" panose="020F0502020204030204"/>
              </a:rPr>
              <a:t>(1), 62-78.</a:t>
            </a:r>
            <a:endParaRPr lang="en-US" dirty="0"/>
          </a:p>
          <a:p>
            <a:pPr>
              <a:buNone/>
            </a:pPr>
            <a:endParaRPr lang="en-US" dirty="0">
              <a:cs typeface="Calibri" panose="020F0502020204030204"/>
            </a:endParaRPr>
          </a:p>
          <a:p>
            <a:pPr marL="114300" indent="0">
              <a:buNone/>
            </a:pPr>
            <a:endParaRPr lang="en-US" dirty="0">
              <a:cs typeface="Calibri" panose="020F0502020204030204"/>
            </a:endParaRPr>
          </a:p>
          <a:p>
            <a:pPr marL="114300" indent="0">
              <a:buNone/>
            </a:pPr>
            <a:r>
              <a:rPr lang="en-US" dirty="0" err="1">
                <a:cs typeface="Calibri" panose="020F0502020204030204"/>
              </a:rPr>
              <a:t>Tacon</a:t>
            </a:r>
            <a:r>
              <a:rPr lang="en-US" dirty="0">
                <a:cs typeface="Calibri" panose="020F0502020204030204"/>
              </a:rPr>
              <a:t>, R. and </a:t>
            </a:r>
            <a:r>
              <a:rPr lang="en-US" dirty="0" err="1">
                <a:cs typeface="Calibri" panose="020F0502020204030204"/>
              </a:rPr>
              <a:t>Vainker</a:t>
            </a:r>
            <a:r>
              <a:rPr lang="en-US" dirty="0">
                <a:cs typeface="Calibri" panose="020F0502020204030204"/>
              </a:rPr>
              <a:t>, S. Fantasy Sport: A Systematic Review and New Research Directions. (2017). </a:t>
            </a:r>
            <a:r>
              <a:rPr lang="en-US" i="1" dirty="0">
                <a:cs typeface="Calibri" panose="020F0502020204030204"/>
              </a:rPr>
              <a:t>European Sport Management Quarterly </a:t>
            </a:r>
            <a:r>
              <a:rPr lang="en-US" dirty="0">
                <a:cs typeface="Calibri" panose="020F0502020204030204"/>
              </a:rPr>
              <a:t>17(5), 558-590.</a:t>
            </a:r>
          </a:p>
          <a:p>
            <a:pPr>
              <a:buNone/>
            </a:pPr>
            <a:endParaRPr lang="en-US" dirty="0">
              <a:cs typeface="Calibri" panose="020F0502020204030204"/>
            </a:endParaRPr>
          </a:p>
          <a:p>
            <a:pPr>
              <a:buNone/>
            </a:pPr>
            <a:r>
              <a:rPr lang="en-US" dirty="0">
                <a:cs typeface="Calibri" panose="020F0502020204030204"/>
              </a:rPr>
              <a:t>Warman, P. (2017).  Esports revenues will reach $696 million this year and grow to $1.5 billion by 2020 as brand investment doubles.   Retrieved from </a:t>
            </a:r>
            <a:r>
              <a:rPr lang="en-US" dirty="0">
                <a:cs typeface="Calibri" panose="020F0502020204030204"/>
                <a:hlinkClick r:id="rId4"/>
              </a:rPr>
              <a:t>https://newzoo.com/insights/articles/esports-revenues-will-reach-696-million-in-2017/</a:t>
            </a:r>
            <a:endParaRPr lang="en-US">
              <a:cs typeface="Calibri"/>
            </a:endParaRPr>
          </a:p>
          <a:p>
            <a:pPr marL="114300" indent="0">
              <a:buNone/>
            </a:pPr>
            <a:endParaRPr lang="en-US" dirty="0">
              <a:cs typeface="Calibri" panose="020F0502020204030204"/>
            </a:endParaRPr>
          </a:p>
          <a:p>
            <a:pPr marL="114300" indent="0">
              <a:buNone/>
            </a:pPr>
            <a:endParaRPr lang="en-US" dirty="0">
              <a:cs typeface="Calibri" panose="020F0502020204030204"/>
            </a:endParaRPr>
          </a:p>
          <a:p>
            <a:pPr marL="114300" indent="0">
              <a:buNone/>
            </a:pPr>
            <a:r>
              <a:rPr lang="en-US" dirty="0">
                <a:cs typeface="Calibri" panose="020F0502020204030204"/>
              </a:rPr>
              <a:t>Witek, D. and </a:t>
            </a:r>
            <a:r>
              <a:rPr lang="en-US" dirty="0" err="1">
                <a:cs typeface="Calibri" panose="020F0502020204030204"/>
              </a:rPr>
              <a:t>Grettano</a:t>
            </a:r>
            <a:r>
              <a:rPr lang="en-US" dirty="0">
                <a:cs typeface="Calibri" panose="020F0502020204030204"/>
              </a:rPr>
              <a:t>, T. (2014). Teaching </a:t>
            </a:r>
            <a:r>
              <a:rPr lang="en-US" dirty="0" err="1">
                <a:cs typeface="Calibri" panose="020F0502020204030204"/>
              </a:rPr>
              <a:t>Metaliteracy</a:t>
            </a:r>
            <a:r>
              <a:rPr lang="en-US" dirty="0">
                <a:cs typeface="Calibri" panose="020F0502020204030204"/>
              </a:rPr>
              <a:t>: A New Paradigm in Action. </a:t>
            </a:r>
            <a:r>
              <a:rPr lang="en-US" i="1" dirty="0" err="1">
                <a:cs typeface="Calibri" panose="020F0502020204030204"/>
              </a:rPr>
              <a:t>Referecne</a:t>
            </a:r>
            <a:r>
              <a:rPr lang="en-US" i="1" dirty="0">
                <a:cs typeface="Calibri" panose="020F0502020204030204"/>
              </a:rPr>
              <a:t> Services Review </a:t>
            </a:r>
            <a:r>
              <a:rPr lang="en-US" dirty="0">
                <a:cs typeface="Calibri" panose="020F0502020204030204"/>
              </a:rPr>
              <a:t>42(2), 188-208.</a:t>
            </a:r>
          </a:p>
          <a:p>
            <a:pPr marL="114300" indent="0">
              <a:buNone/>
            </a:pPr>
            <a:endParaRPr lang="en-US" dirty="0">
              <a:cs typeface="Calibri" panose="020F0502020204030204"/>
            </a:endParaRPr>
          </a:p>
          <a:p>
            <a:pPr marL="114300" indent="0">
              <a:buNone/>
            </a:pPr>
            <a:endParaRPr lang="en-US" dirty="0">
              <a:cs typeface="Calibri" panose="020F0502020204030204"/>
            </a:endParaRPr>
          </a:p>
          <a:p>
            <a:pPr marL="114300" indent="0">
              <a:buNone/>
            </a:pPr>
            <a:endParaRPr lang="en-US" dirty="0">
              <a:cs typeface="Calibri" panose="020F0502020204030204"/>
            </a:endParaRPr>
          </a:p>
          <a:p>
            <a:pPr marL="114300" indent="0">
              <a:buNone/>
            </a:pPr>
            <a:endParaRPr lang="en-US" dirty="0">
              <a:cs typeface="Calibri" panose="020F0502020204030204"/>
            </a:endParaRPr>
          </a:p>
          <a:p>
            <a:pPr marL="114300" indent="0">
              <a:buNone/>
            </a:pPr>
            <a:endParaRPr lang="en-US" dirty="0">
              <a:cs typeface="Calibri" panose="020F0502020204030204"/>
            </a:endParaRPr>
          </a:p>
          <a:p>
            <a:pPr marL="114300" indent="0">
              <a:buNone/>
            </a:pPr>
            <a:endParaRPr lang="en-US">
              <a:cs typeface="Calibri" panose="020F0502020204030204"/>
            </a:endParaRPr>
          </a:p>
        </p:txBody>
      </p:sp>
    </p:spTree>
    <p:extLst>
      <p:ext uri="{BB962C8B-B14F-4D97-AF65-F5344CB8AC3E}">
        <p14:creationId xmlns:p14="http://schemas.microsoft.com/office/powerpoint/2010/main" val="25094600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Shape 68"/>
        <p:cNvGrpSpPr/>
        <p:nvPr/>
      </p:nvGrpSpPr>
      <p:grpSpPr>
        <a:xfrm>
          <a:off x="0" y="0"/>
          <a:ext cx="0" cy="0"/>
          <a:chOff x="0" y="0"/>
          <a:chExt cx="0" cy="0"/>
        </a:xfrm>
      </p:grpSpPr>
      <p:pic>
        <p:nvPicPr>
          <p:cNvPr id="4" name="Picture 4" descr="A picture containing person, grass, outdoor, athletic game&#10;&#10;Description generated with very high confidence">
            <a:extLst>
              <a:ext uri="{FF2B5EF4-FFF2-40B4-BE49-F238E27FC236}">
                <a16:creationId xmlns:a16="http://schemas.microsoft.com/office/drawing/2014/main" xmlns="" id="{A151FCB3-4C1B-49EA-B69A-3C54B67D41C6}"/>
              </a:ext>
            </a:extLst>
          </p:cNvPr>
          <p:cNvPicPr>
            <a:picLocks noChangeAspect="1"/>
          </p:cNvPicPr>
          <p:nvPr/>
        </p:nvPicPr>
        <p:blipFill rotWithShape="1">
          <a:blip r:embed="rId3"/>
          <a:srcRect l="18741" r="32066"/>
          <a:stretch/>
        </p:blipFill>
        <p:spPr>
          <a:xfrm>
            <a:off x="4638788" y="10"/>
            <a:ext cx="4498224" cy="5143490"/>
          </a:xfrm>
          <a:custGeom>
            <a:avLst/>
            <a:gdLst>
              <a:gd name="connsiteX0" fmla="*/ 0 w 5997632"/>
              <a:gd name="connsiteY0" fmla="*/ 0 h 6858000"/>
              <a:gd name="connsiteX1" fmla="*/ 5997632 w 5997632"/>
              <a:gd name="connsiteY1" fmla="*/ 0 h 6858000"/>
              <a:gd name="connsiteX2" fmla="*/ 5997632 w 5997632"/>
              <a:gd name="connsiteY2" fmla="*/ 6858000 h 6858000"/>
              <a:gd name="connsiteX3" fmla="*/ 3178693 w 599763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97632" h="6858000">
                <a:moveTo>
                  <a:pt x="0" y="0"/>
                </a:moveTo>
                <a:lnTo>
                  <a:pt x="5997632" y="0"/>
                </a:lnTo>
                <a:lnTo>
                  <a:pt x="5997632" y="6858000"/>
                </a:lnTo>
                <a:lnTo>
                  <a:pt x="3178693" y="6858000"/>
                </a:lnTo>
                <a:close/>
              </a:path>
            </a:pathLst>
          </a:custGeom>
        </p:spPr>
      </p:pic>
      <p:pic>
        <p:nvPicPr>
          <p:cNvPr id="2" name="Picture 2" descr="A person standing in front of a computer screen&#10;&#10;Description generated with high confidence">
            <a:extLst>
              <a:ext uri="{FF2B5EF4-FFF2-40B4-BE49-F238E27FC236}">
                <a16:creationId xmlns:a16="http://schemas.microsoft.com/office/drawing/2014/main" xmlns="" id="{4FD09369-DB8C-4608-A551-68D9FFD7410C}"/>
              </a:ext>
            </a:extLst>
          </p:cNvPr>
          <p:cNvPicPr>
            <a:picLocks noChangeAspect="1"/>
          </p:cNvPicPr>
          <p:nvPr/>
        </p:nvPicPr>
        <p:blipFill rotWithShape="1">
          <a:blip r:embed="rId4"/>
          <a:srcRect l="8612" r="16407"/>
          <a:stretch/>
        </p:blipFill>
        <p:spPr>
          <a:xfrm>
            <a:off x="20" y="10"/>
            <a:ext cx="6856287" cy="5143490"/>
          </a:xfrm>
          <a:custGeom>
            <a:avLst/>
            <a:gdLst>
              <a:gd name="connsiteX0" fmla="*/ 0 w 9141744"/>
              <a:gd name="connsiteY0" fmla="*/ 0 h 6863485"/>
              <a:gd name="connsiteX1" fmla="*/ 5963051 w 9141744"/>
              <a:gd name="connsiteY1" fmla="*/ 0 h 6863485"/>
              <a:gd name="connsiteX2" fmla="*/ 9141744 w 9141744"/>
              <a:gd name="connsiteY2" fmla="*/ 6863485 h 6863485"/>
              <a:gd name="connsiteX3" fmla="*/ 0 w 9141744"/>
              <a:gd name="connsiteY3" fmla="*/ 6863485 h 6863485"/>
              <a:gd name="connsiteX4" fmla="*/ 0 w 9141744"/>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1744" h="6863485">
                <a:moveTo>
                  <a:pt x="0" y="0"/>
                </a:moveTo>
                <a:lnTo>
                  <a:pt x="5963051" y="0"/>
                </a:lnTo>
                <a:lnTo>
                  <a:pt x="9141744" y="6863485"/>
                </a:lnTo>
                <a:lnTo>
                  <a:pt x="0" y="6863485"/>
                </a:lnTo>
                <a:lnTo>
                  <a:pt x="0" y="0"/>
                </a:lnTo>
                <a:close/>
              </a:path>
            </a:pathLst>
          </a:custGeom>
        </p:spPr>
      </p:pic>
      <p:sp>
        <p:nvSpPr>
          <p:cNvPr id="3" name="Flowchart: Manual Input 2">
            <a:extLst>
              <a:ext uri="{FF2B5EF4-FFF2-40B4-BE49-F238E27FC236}">
                <a16:creationId xmlns:a16="http://schemas.microsoft.com/office/drawing/2014/main" xmlns="" id="{1836A24D-E938-4AEE-9887-4A5AF8DC320E}"/>
              </a:ext>
            </a:extLst>
          </p:cNvPr>
          <p:cNvSpPr/>
          <p:nvPr/>
        </p:nvSpPr>
        <p:spPr>
          <a:xfrm>
            <a:off x="1875" y="932874"/>
            <a:ext cx="4079302" cy="2532664"/>
          </a:xfrm>
          <a:prstGeom prst="flowChartManualInput">
            <a:avLst/>
          </a:prstGeom>
          <a:solidFill>
            <a:schemeClr val="bg1">
              <a:lumMod val="50000"/>
              <a:lumOff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Google Shape;69;p15"/>
          <p:cNvSpPr txBox="1">
            <a:spLocks noGrp="1"/>
          </p:cNvSpPr>
          <p:nvPr>
            <p:ph type="title"/>
          </p:nvPr>
        </p:nvSpPr>
        <p:spPr>
          <a:xfrm>
            <a:off x="204756" y="1409380"/>
            <a:ext cx="3583196" cy="837239"/>
          </a:xfrm>
          <a:prstGeom prst="rect">
            <a:avLst/>
          </a:prstGeom>
        </p:spPr>
        <p:txBody>
          <a:bodyPr spcFirstLastPara="1" vert="horz" lIns="91440" tIns="45720" rIns="91440" bIns="45720" rtlCol="0" anchor="ctr" anchorCtr="0">
            <a:normAutofit/>
          </a:bodyPr>
          <a:lstStyle/>
          <a:p>
            <a:pPr marL="0" lvl="0" indent="0" defTabSz="914400">
              <a:spcBef>
                <a:spcPct val="0"/>
              </a:spcBef>
              <a:spcAft>
                <a:spcPts val="0"/>
              </a:spcAft>
            </a:pPr>
            <a:r>
              <a:rPr lang="en-US" sz="2500" b="1" kern="1200" dirty="0">
                <a:latin typeface="arial"/>
                <a:cs typeface="arial"/>
              </a:rPr>
              <a:t>Sport in a Digital Age</a:t>
            </a:r>
            <a:endParaRPr lang="en-US" sz="2500" b="1" kern="1200">
              <a:latin typeface="arial"/>
              <a:cs typeface="arial"/>
            </a:endParaRPr>
          </a:p>
        </p:txBody>
      </p:sp>
      <p:sp>
        <p:nvSpPr>
          <p:cNvPr id="70" name="Google Shape;70;p15"/>
          <p:cNvSpPr txBox="1">
            <a:spLocks noGrp="1"/>
          </p:cNvSpPr>
          <p:nvPr>
            <p:ph type="body" idx="1"/>
          </p:nvPr>
        </p:nvSpPr>
        <p:spPr>
          <a:xfrm>
            <a:off x="323015" y="2236366"/>
            <a:ext cx="3465408" cy="1331995"/>
          </a:xfrm>
          <a:prstGeom prst="rect">
            <a:avLst/>
          </a:prstGeom>
        </p:spPr>
        <p:txBody>
          <a:bodyPr spcFirstLastPara="1" vert="horz" lIns="91440" tIns="45720" rIns="91440" bIns="45720" rtlCol="0" anchorCtr="0">
            <a:normAutofit/>
          </a:bodyPr>
          <a:lstStyle/>
          <a:p>
            <a:pPr marL="0" lvl="0" indent="0" defTabSz="914400">
              <a:spcBef>
                <a:spcPts val="0"/>
              </a:spcBef>
              <a:spcAft>
                <a:spcPts val="0"/>
              </a:spcAft>
              <a:buNone/>
            </a:pPr>
            <a:r>
              <a:rPr lang="en-US" sz="1400" dirty="0">
                <a:latin typeface="arial"/>
                <a:cs typeface="arial"/>
              </a:rPr>
              <a:t>“Sport management academics should devote increased attention to eSport and embrace its commercial, educational, and research potential” (Funk, </a:t>
            </a:r>
            <a:r>
              <a:rPr lang="en-US" sz="1400" dirty="0" err="1">
                <a:latin typeface="arial"/>
                <a:cs typeface="arial"/>
              </a:rPr>
              <a:t>Pizzo</a:t>
            </a:r>
            <a:r>
              <a:rPr lang="en-US" sz="1400" dirty="0">
                <a:latin typeface="arial"/>
                <a:cs typeface="arial"/>
              </a:rPr>
              <a:t>, &amp; Baker, 2017, p. 6)</a:t>
            </a:r>
            <a:endParaRPr lang="en-US" dirty="0">
              <a:latin typeface="arial"/>
              <a:cs typeface="arial"/>
            </a:endParaRPr>
          </a:p>
          <a:p>
            <a:pPr marL="0" lvl="0" indent="-228600" defTabSz="914400">
              <a:spcBef>
                <a:spcPts val="1600"/>
              </a:spcBef>
              <a:spcAft>
                <a:spcPts val="0"/>
              </a:spcAft>
              <a:buFont typeface="Arial" panose="020B0604020202020204" pitchFamily="34" charset="0"/>
              <a:buChar char="•"/>
            </a:pPr>
            <a:endParaRPr lang="en-US" sz="1400">
              <a:sym typeface="Times New Roman"/>
            </a:endParaRPr>
          </a:p>
          <a:p>
            <a:pPr marL="0" lvl="0" indent="-228600" defTabSz="914400">
              <a:spcBef>
                <a:spcPts val="1600"/>
              </a:spcBef>
              <a:spcAft>
                <a:spcPts val="0"/>
              </a:spcAft>
              <a:buFont typeface="Arial" panose="020B0604020202020204" pitchFamily="34" charset="0"/>
              <a:buChar char="•"/>
            </a:pPr>
            <a:endParaRPr lang="en-US" sz="1400">
              <a:sym typeface="Times New Roman"/>
            </a:endParaRPr>
          </a:p>
          <a:p>
            <a:pPr marL="0" lvl="0" indent="-228600" defTabSz="914400">
              <a:spcBef>
                <a:spcPts val="1600"/>
              </a:spcBef>
              <a:spcAft>
                <a:spcPts val="0"/>
              </a:spcAft>
              <a:buFont typeface="Arial" panose="020B0604020202020204" pitchFamily="34" charset="0"/>
              <a:buChar char="•"/>
            </a:pPr>
            <a:endParaRPr lang="en-US" sz="1400">
              <a:sym typeface="Times New Roman"/>
            </a:endParaRPr>
          </a:p>
          <a:p>
            <a:pPr marL="0" lvl="0" indent="-228600" defTabSz="914400">
              <a:spcBef>
                <a:spcPts val="1600"/>
              </a:spcBef>
              <a:spcAft>
                <a:spcPts val="0"/>
              </a:spcAft>
              <a:buFont typeface="Arial" panose="020B0604020202020204" pitchFamily="34" charset="0"/>
              <a:buChar char="•"/>
            </a:pPr>
            <a:endParaRPr lang="en-US" sz="1400">
              <a:sym typeface="Times New Roman"/>
            </a:endParaRPr>
          </a:p>
          <a:p>
            <a:pPr marL="0" lvl="0" indent="-228600" defTabSz="914400">
              <a:spcBef>
                <a:spcPts val="1600"/>
              </a:spcBef>
              <a:spcAft>
                <a:spcPts val="0"/>
              </a:spcAft>
              <a:buFont typeface="Arial" panose="020B0604020202020204" pitchFamily="34" charset="0"/>
              <a:buChar char="•"/>
            </a:pPr>
            <a:endParaRPr lang="en-US" sz="1400">
              <a:sym typeface="Times New Roman"/>
            </a:endParaRPr>
          </a:p>
          <a:p>
            <a:pPr marL="0" lvl="0" indent="-228600" defTabSz="914400">
              <a:spcBef>
                <a:spcPts val="1600"/>
              </a:spcBef>
              <a:spcAft>
                <a:spcPts val="0"/>
              </a:spcAft>
              <a:buFont typeface="Arial" panose="020B0604020202020204" pitchFamily="34" charset="0"/>
              <a:buChar char="•"/>
            </a:pPr>
            <a:endParaRPr lang="en-US" sz="1400">
              <a:sym typeface="Times New Roman"/>
            </a:endParaRPr>
          </a:p>
          <a:p>
            <a:pPr marL="0" lvl="0" indent="-228600" defTabSz="914400">
              <a:spcBef>
                <a:spcPts val="1600"/>
              </a:spcBef>
              <a:spcAft>
                <a:spcPts val="0"/>
              </a:spcAft>
              <a:buFont typeface="Arial" panose="020B0604020202020204" pitchFamily="34" charset="0"/>
              <a:buChar char="•"/>
            </a:pPr>
            <a:endParaRPr lang="en-US" sz="1400"/>
          </a:p>
          <a:p>
            <a:pPr marL="0" lvl="0" indent="-228600" defTabSz="914400">
              <a:spcBef>
                <a:spcPts val="1600"/>
              </a:spcBef>
              <a:spcAft>
                <a:spcPts val="1600"/>
              </a:spcAft>
              <a:buFont typeface="Arial" panose="020B0604020202020204" pitchFamily="34" charset="0"/>
              <a:buChar char="•"/>
            </a:pPr>
            <a:endParaRPr lang="en-US" sz="1400"/>
          </a:p>
        </p:txBody>
      </p:sp>
    </p:spTree>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6"/>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 name="Google Shape;76;p16"/>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77" name="Google Shape;77;p16"/>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1"/>
        <p:cNvGrpSpPr/>
        <p:nvPr/>
      </p:nvGrpSpPr>
      <p:grpSpPr>
        <a:xfrm>
          <a:off x="0" y="0"/>
          <a:ext cx="0" cy="0"/>
          <a:chOff x="0" y="0"/>
          <a:chExt cx="0" cy="0"/>
        </a:xfrm>
      </p:grpSpPr>
      <p:pic>
        <p:nvPicPr>
          <p:cNvPr id="84" name="Google Shape;84;p17"/>
          <p:cNvPicPr preferRelativeResize="0"/>
          <p:nvPr/>
        </p:nvPicPr>
        <p:blipFill>
          <a:blip r:embed="rId3">
            <a:extLst/>
          </a:blip>
          <a:stretch>
            <a:fillRect/>
          </a:stretch>
        </p:blipFill>
        <p:spPr>
          <a:xfrm>
            <a:off x="928263" y="259625"/>
            <a:ext cx="1191709" cy="1191709"/>
          </a:xfrm>
          <a:prstGeom prst="rect">
            <a:avLst/>
          </a:prstGeom>
          <a:noFill/>
        </p:spPr>
      </p:pic>
      <p:pic>
        <p:nvPicPr>
          <p:cNvPr id="85" name="Google Shape;85;p17"/>
          <p:cNvPicPr preferRelativeResize="0"/>
          <p:nvPr/>
        </p:nvPicPr>
        <p:blipFill>
          <a:blip r:embed="rId4">
            <a:extLst/>
          </a:blip>
          <a:stretch>
            <a:fillRect/>
          </a:stretch>
        </p:blipFill>
        <p:spPr>
          <a:xfrm>
            <a:off x="3346335" y="259625"/>
            <a:ext cx="2321916" cy="1160958"/>
          </a:xfrm>
          <a:prstGeom prst="rect">
            <a:avLst/>
          </a:prstGeom>
          <a:noFill/>
        </p:spPr>
      </p:pic>
      <p:pic>
        <p:nvPicPr>
          <p:cNvPr id="86" name="Google Shape;86;p17"/>
          <p:cNvPicPr preferRelativeResize="0"/>
          <p:nvPr/>
        </p:nvPicPr>
        <p:blipFill>
          <a:blip r:embed="rId5">
            <a:extLst/>
          </a:blip>
          <a:stretch>
            <a:fillRect/>
          </a:stretch>
        </p:blipFill>
        <p:spPr>
          <a:xfrm>
            <a:off x="6396325" y="259625"/>
            <a:ext cx="2358632" cy="1160961"/>
          </a:xfrm>
          <a:prstGeom prst="rect">
            <a:avLst/>
          </a:prstGeom>
          <a:noFill/>
        </p:spPr>
      </p:pic>
      <p:pic>
        <p:nvPicPr>
          <p:cNvPr id="87" name="Google Shape;87;p17"/>
          <p:cNvPicPr preferRelativeResize="0"/>
          <p:nvPr/>
        </p:nvPicPr>
        <p:blipFill>
          <a:blip r:embed="rId6">
            <a:extLst/>
          </a:blip>
          <a:stretch>
            <a:fillRect/>
          </a:stretch>
        </p:blipFill>
        <p:spPr>
          <a:xfrm>
            <a:off x="779303" y="1979283"/>
            <a:ext cx="1489626" cy="1191701"/>
          </a:xfrm>
          <a:prstGeom prst="rect">
            <a:avLst/>
          </a:prstGeom>
          <a:noFill/>
        </p:spPr>
      </p:pic>
      <p:sp>
        <p:nvSpPr>
          <p:cNvPr id="89" name="Rectangle 91">
            <a:extLst>
              <a:ext uri="{FF2B5EF4-FFF2-40B4-BE49-F238E27FC236}">
                <a16:creationId xmlns:a16="http://schemas.microsoft.com/office/drawing/2014/main" xmlns="" id="{A5A17FC0-D416-4C8B-A9E6-5924D352B98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50621" y="1725480"/>
            <a:ext cx="6093379" cy="341802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Google Shape;82;p17"/>
          <p:cNvSpPr txBox="1">
            <a:spLocks noGrp="1"/>
          </p:cNvSpPr>
          <p:nvPr>
            <p:ph type="title"/>
          </p:nvPr>
        </p:nvSpPr>
        <p:spPr>
          <a:xfrm>
            <a:off x="344300" y="3427437"/>
            <a:ext cx="2595315" cy="1721240"/>
          </a:xfrm>
          <a:prstGeom prst="rect">
            <a:avLst/>
          </a:prstGeom>
        </p:spPr>
        <p:txBody>
          <a:bodyPr spcFirstLastPara="1" vert="horz" lIns="91440" tIns="45720" rIns="91440" bIns="45720" rtlCol="0" anchor="b" anchorCtr="0">
            <a:normAutofit fontScale="90000"/>
          </a:bodyPr>
          <a:lstStyle/>
          <a:p>
            <a:pPr marL="0" lvl="0" indent="0" algn="r" defTabSz="914400">
              <a:spcBef>
                <a:spcPct val="0"/>
              </a:spcBef>
              <a:spcAft>
                <a:spcPts val="0"/>
              </a:spcAft>
            </a:pPr>
            <a:r>
              <a:rPr lang="en-US" sz="3600" b="1" kern="1200">
                <a:solidFill>
                  <a:srgbClr val="000000"/>
                </a:solidFill>
                <a:latin typeface="+mj-lt"/>
                <a:ea typeface="+mj-ea"/>
                <a:cs typeface="+mj-cs"/>
              </a:rPr>
              <a:t>2017 Fantasy Sport Revenue - USA</a:t>
            </a:r>
            <a:endParaRPr lang="en-US" sz="3600" kern="1200">
              <a:solidFill>
                <a:srgbClr val="000000"/>
              </a:solidFill>
              <a:latin typeface="+mj-lt"/>
              <a:cs typeface="Calibri Light" panose="020F0302020204030204"/>
            </a:endParaRPr>
          </a:p>
        </p:txBody>
      </p:sp>
      <p:cxnSp>
        <p:nvCxnSpPr>
          <p:cNvPr id="90" name="Straight Connector 93">
            <a:extLst>
              <a:ext uri="{FF2B5EF4-FFF2-40B4-BE49-F238E27FC236}">
                <a16:creationId xmlns:a16="http://schemas.microsoft.com/office/drawing/2014/main" xmlns="" id="{982DC870-E8E5-4050-B10C-CC24FC67E50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0" y="1714330"/>
            <a:ext cx="9141714" cy="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91" name="Straight Connector 95">
            <a:extLst>
              <a:ext uri="{FF2B5EF4-FFF2-40B4-BE49-F238E27FC236}">
                <a16:creationId xmlns:a16="http://schemas.microsoft.com/office/drawing/2014/main" xmlns="" id="{FF76A74F-C283-4DED-BD4D-086753B7CB0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0" y="3428661"/>
            <a:ext cx="3048240" cy="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93" name="Straight Connector 97">
            <a:extLst>
              <a:ext uri="{FF2B5EF4-FFF2-40B4-BE49-F238E27FC236}">
                <a16:creationId xmlns:a16="http://schemas.microsoft.com/office/drawing/2014/main" xmlns="" id="{3B2791FB-B2F7-4BBE-B8D8-74C37FF9E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3048239" y="-510"/>
            <a:ext cx="0" cy="5143502"/>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95" name="Straight Connector 99">
            <a:extLst>
              <a:ext uri="{FF2B5EF4-FFF2-40B4-BE49-F238E27FC236}">
                <a16:creationId xmlns:a16="http://schemas.microsoft.com/office/drawing/2014/main" xmlns="" id="{9891B5DE-6811-4844-BB18-472A3F360EE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015556" y="-510"/>
            <a:ext cx="0" cy="168021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97" name="Straight Connector 101">
            <a:extLst>
              <a:ext uri="{FF2B5EF4-FFF2-40B4-BE49-F238E27FC236}">
                <a16:creationId xmlns:a16="http://schemas.microsoft.com/office/drawing/2014/main" xmlns="" id="{77A9CA3A-7216-41E0-B3CD-058077FD396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3560198" y="4002186"/>
            <a:ext cx="4114800" cy="0"/>
          </a:xfrm>
          <a:prstGeom prst="line">
            <a:avLst/>
          </a:prstGeom>
          <a:ln w="15875">
            <a:solidFill>
              <a:srgbClr val="FFFFFF">
                <a:alpha val="75000"/>
              </a:srgbClr>
            </a:solidFill>
          </a:ln>
        </p:spPr>
        <p:style>
          <a:lnRef idx="1">
            <a:schemeClr val="accent1"/>
          </a:lnRef>
          <a:fillRef idx="0">
            <a:schemeClr val="accent1"/>
          </a:fillRef>
          <a:effectRef idx="0">
            <a:schemeClr val="accent1"/>
          </a:effectRef>
          <a:fontRef idx="minor">
            <a:schemeClr val="tx1"/>
          </a:fontRef>
        </p:style>
      </p:cxnSp>
      <p:pic>
        <p:nvPicPr>
          <p:cNvPr id="83" name="Google Shape;83;p17"/>
          <p:cNvPicPr preferRelativeResize="0"/>
          <p:nvPr/>
        </p:nvPicPr>
        <p:blipFill>
          <a:blip r:embed="rId7">
            <a:extLst/>
          </a:blip>
          <a:stretch>
            <a:fillRect/>
          </a:stretch>
        </p:blipFill>
        <p:spPr>
          <a:xfrm>
            <a:off x="3699657" y="2112799"/>
            <a:ext cx="4801327" cy="2524091"/>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2"/>
        <p:cNvGrpSpPr/>
        <p:nvPr/>
      </p:nvGrpSpPr>
      <p:grpSpPr>
        <a:xfrm>
          <a:off x="0" y="0"/>
          <a:ext cx="0" cy="0"/>
          <a:chOff x="0" y="0"/>
          <a:chExt cx="0" cy="0"/>
        </a:xfrm>
      </p:grpSpPr>
      <p:pic>
        <p:nvPicPr>
          <p:cNvPr id="95" name="Google Shape;95;p18">
            <a:hlinkClick r:id="rId3"/>
          </p:cNvPr>
          <p:cNvPicPr preferRelativeResize="0"/>
          <p:nvPr/>
        </p:nvPicPr>
        <p:blipFill rotWithShape="1">
          <a:blip r:embed="rId4">
            <a:extLst/>
          </a:blip>
          <a:srcRect/>
          <a:stretch/>
        </p:blipFill>
        <p:spPr>
          <a:xfrm>
            <a:off x="0" y="0"/>
            <a:ext cx="9144000" cy="5143500"/>
          </a:xfrm>
          <a:prstGeom prst="rect">
            <a:avLst/>
          </a:prstGeom>
          <a:noFill/>
        </p:spPr>
      </p:pic>
      <p:sp>
        <p:nvSpPr>
          <p:cNvPr id="100" name="Rectangle 99">
            <a:extLst>
              <a:ext uri="{FF2B5EF4-FFF2-40B4-BE49-F238E27FC236}">
                <a16:creationId xmlns:a16="http://schemas.microsoft.com/office/drawing/2014/main" xmlns=""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3990106"/>
            <a:ext cx="9144000" cy="55241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Google Shape;93;p18"/>
          <p:cNvSpPr txBox="1">
            <a:spLocks noGrp="1"/>
          </p:cNvSpPr>
          <p:nvPr>
            <p:ph type="title"/>
          </p:nvPr>
        </p:nvSpPr>
        <p:spPr>
          <a:xfrm>
            <a:off x="392906" y="3987930"/>
            <a:ext cx="8408194" cy="558627"/>
          </a:xfrm>
          <a:prstGeom prst="rect">
            <a:avLst/>
          </a:prstGeom>
        </p:spPr>
        <p:txBody>
          <a:bodyPr spcFirstLastPara="1" vert="horz" lIns="91440" tIns="45720" rIns="91440" bIns="45720" rtlCol="0" anchor="ctr" anchorCtr="0">
            <a:normAutofit/>
          </a:bodyPr>
          <a:lstStyle/>
          <a:p>
            <a:pPr algn="ctr" defTabSz="914400">
              <a:spcBef>
                <a:spcPct val="0"/>
              </a:spcBef>
            </a:pPr>
            <a:r>
              <a:rPr lang="en-US" sz="3400" b="1" dirty="0">
                <a:solidFill>
                  <a:schemeClr val="tx1">
                    <a:lumMod val="85000"/>
                    <a:lumOff val="15000"/>
                  </a:schemeClr>
                </a:solidFill>
                <a:latin typeface="arial"/>
                <a:cs typeface="arial"/>
              </a:rPr>
              <a:t>The Rise of </a:t>
            </a:r>
            <a:r>
              <a:rPr lang="en-US" sz="3400" b="1" dirty="0" err="1">
                <a:solidFill>
                  <a:schemeClr val="tx1">
                    <a:lumMod val="85000"/>
                    <a:lumOff val="15000"/>
                  </a:schemeClr>
                </a:solidFill>
                <a:latin typeface="arial"/>
                <a:cs typeface="arial"/>
              </a:rPr>
              <a:t>Esport</a:t>
            </a:r>
            <a:endParaRPr lang="en-US" sz="3400" b="1" dirty="0">
              <a:solidFill>
                <a:schemeClr val="tx1">
                  <a:lumMod val="85000"/>
                  <a:lumOff val="15000"/>
                </a:schemeClr>
              </a:solidFill>
              <a:latin typeface="arial"/>
              <a:cs typeface="arial"/>
            </a:endParaRPr>
          </a:p>
        </p:txBody>
      </p:sp>
      <p:cxnSp>
        <p:nvCxnSpPr>
          <p:cNvPr id="102" name="Straight Connector 101">
            <a:extLst>
              <a:ext uri="{FF2B5EF4-FFF2-40B4-BE49-F238E27FC236}">
                <a16:creationId xmlns:a16="http://schemas.microsoft.com/office/drawing/2014/main" xmlns=""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3931487"/>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xmlns=""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4601139"/>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9"/>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 name="Google Shape;101;p19"/>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02" name="Google Shape;102;p19"/>
          <p:cNvPicPr preferRelativeResize="0"/>
          <p:nvPr/>
        </p:nvPicPr>
        <p:blipFill>
          <a:blip r:embed="rId3">
            <a:alphaModFix/>
          </a:blip>
          <a:stretch>
            <a:fillRect/>
          </a:stretch>
        </p:blipFill>
        <p:spPr>
          <a:xfrm>
            <a:off x="-152225" y="441500"/>
            <a:ext cx="9448628" cy="5031452"/>
          </a:xfrm>
          <a:prstGeom prst="rect">
            <a:avLst/>
          </a:prstGeom>
          <a:noFill/>
          <a:ln>
            <a:noFill/>
          </a:ln>
        </p:spPr>
      </p:pic>
      <p:pic>
        <p:nvPicPr>
          <p:cNvPr id="103" name="Google Shape;103;p19"/>
          <p:cNvPicPr preferRelativeResize="0"/>
          <p:nvPr/>
        </p:nvPicPr>
        <p:blipFill>
          <a:blip r:embed="rId4">
            <a:alphaModFix/>
          </a:blip>
          <a:stretch>
            <a:fillRect/>
          </a:stretch>
        </p:blipFill>
        <p:spPr>
          <a:xfrm rot="-5400000">
            <a:off x="6729413" y="2068600"/>
            <a:ext cx="3609975" cy="1219200"/>
          </a:xfrm>
          <a:prstGeom prst="rect">
            <a:avLst/>
          </a:prstGeom>
          <a:noFill/>
          <a:ln>
            <a:noFill/>
          </a:ln>
        </p:spPr>
      </p:pic>
      <p:sp>
        <p:nvSpPr>
          <p:cNvPr id="104" name="Google Shape;104;p19"/>
          <p:cNvSpPr/>
          <p:nvPr/>
        </p:nvSpPr>
        <p:spPr>
          <a:xfrm>
            <a:off x="419275" y="345125"/>
            <a:ext cx="4695300" cy="1602600"/>
          </a:xfrm>
          <a:prstGeom prst="roundRect">
            <a:avLst>
              <a:gd name="adj" fmla="val 16667"/>
            </a:avLst>
          </a:prstGeom>
          <a:solidFill>
            <a:schemeClr val="lt2"/>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5500">
                <a:solidFill>
                  <a:srgbClr val="073763"/>
                </a:solidFill>
              </a:rPr>
              <a:t>Esport Revenues</a:t>
            </a:r>
            <a:endParaRPr sz="5500">
              <a:solidFill>
                <a:srgbClr val="073763"/>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8"/>
        <p:cNvGrpSpPr/>
        <p:nvPr/>
      </p:nvGrpSpPr>
      <p:grpSpPr>
        <a:xfrm>
          <a:off x="0" y="0"/>
          <a:ext cx="0" cy="0"/>
          <a:chOff x="0" y="0"/>
          <a:chExt cx="0" cy="0"/>
        </a:xfrm>
      </p:grpSpPr>
      <p:sp>
        <p:nvSpPr>
          <p:cNvPr id="13" name="Rectangle 12">
            <a:extLst>
              <a:ext uri="{FF2B5EF4-FFF2-40B4-BE49-F238E27FC236}">
                <a16:creationId xmlns:a16="http://schemas.microsoft.com/office/drawing/2014/main" xmlns="" id="{EB181E26-89C4-4A14-92DE-0F4C4B0E948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8" descr="A crowd of people in a room&#10;&#10;Description generated with very high confidence">
            <a:extLst>
              <a:ext uri="{FF2B5EF4-FFF2-40B4-BE49-F238E27FC236}">
                <a16:creationId xmlns:a16="http://schemas.microsoft.com/office/drawing/2014/main" xmlns="" id="{494076B7-F95A-4F90-BCF8-DCE7634AAA07}"/>
              </a:ext>
            </a:extLst>
          </p:cNvPr>
          <p:cNvPicPr>
            <a:picLocks noChangeAspect="1"/>
          </p:cNvPicPr>
          <p:nvPr/>
        </p:nvPicPr>
        <p:blipFill rotWithShape="1">
          <a:blip r:embed="rId3"/>
          <a:srcRect t="2728" r="2" b="17916"/>
          <a:stretch/>
        </p:blipFill>
        <p:spPr>
          <a:xfrm>
            <a:off x="4940497" y="1268016"/>
            <a:ext cx="4203503" cy="1876378"/>
          </a:xfrm>
          <a:custGeom>
            <a:avLst/>
            <a:gdLst>
              <a:gd name="connsiteX0" fmla="*/ 1159248 w 5604670"/>
              <a:gd name="connsiteY0" fmla="*/ 0 h 2501837"/>
              <a:gd name="connsiteX1" fmla="*/ 5604670 w 5604670"/>
              <a:gd name="connsiteY1" fmla="*/ 0 h 2501837"/>
              <a:gd name="connsiteX2" fmla="*/ 5604670 w 5604670"/>
              <a:gd name="connsiteY2" fmla="*/ 2501837 h 2501837"/>
              <a:gd name="connsiteX3" fmla="*/ 0 w 5604670"/>
              <a:gd name="connsiteY3" fmla="*/ 2501837 h 2501837"/>
            </a:gdLst>
            <a:ahLst/>
            <a:cxnLst>
              <a:cxn ang="0">
                <a:pos x="connsiteX0" y="connsiteY0"/>
              </a:cxn>
              <a:cxn ang="0">
                <a:pos x="connsiteX1" y="connsiteY1"/>
              </a:cxn>
              <a:cxn ang="0">
                <a:pos x="connsiteX2" y="connsiteY2"/>
              </a:cxn>
              <a:cxn ang="0">
                <a:pos x="connsiteX3" y="connsiteY3"/>
              </a:cxn>
            </a:cxnLst>
            <a:rect l="l" t="t" r="r" b="b"/>
            <a:pathLst>
              <a:path w="5604670" h="2501837">
                <a:moveTo>
                  <a:pt x="1159248" y="0"/>
                </a:moveTo>
                <a:lnTo>
                  <a:pt x="5604670" y="0"/>
                </a:lnTo>
                <a:lnTo>
                  <a:pt x="5604670" y="2501837"/>
                </a:lnTo>
                <a:lnTo>
                  <a:pt x="0" y="2501837"/>
                </a:lnTo>
                <a:close/>
              </a:path>
            </a:pathLst>
          </a:custGeom>
        </p:spPr>
      </p:pic>
      <p:pic>
        <p:nvPicPr>
          <p:cNvPr id="6" name="Picture 6" descr="A picture containing indoor&#10;&#10;Description generated with high confidence">
            <a:extLst>
              <a:ext uri="{FF2B5EF4-FFF2-40B4-BE49-F238E27FC236}">
                <a16:creationId xmlns:a16="http://schemas.microsoft.com/office/drawing/2014/main" xmlns="" id="{B81BC27E-8968-4BBD-98A3-73FF17170FBA}"/>
              </a:ext>
            </a:extLst>
          </p:cNvPr>
          <p:cNvPicPr>
            <a:picLocks noChangeAspect="1"/>
          </p:cNvPicPr>
          <p:nvPr/>
        </p:nvPicPr>
        <p:blipFill rotWithShape="1">
          <a:blip r:embed="rId4"/>
          <a:srcRect t="13523" r="2" b="26405"/>
          <a:stretch/>
        </p:blipFill>
        <p:spPr>
          <a:xfrm>
            <a:off x="3593306" y="3267837"/>
            <a:ext cx="5550694" cy="1875663"/>
          </a:xfrm>
          <a:custGeom>
            <a:avLst/>
            <a:gdLst>
              <a:gd name="connsiteX0" fmla="*/ 1717230 w 7400925"/>
              <a:gd name="connsiteY0" fmla="*/ 0 h 2500884"/>
              <a:gd name="connsiteX1" fmla="*/ 7400925 w 7400925"/>
              <a:gd name="connsiteY1" fmla="*/ 0 h 2500884"/>
              <a:gd name="connsiteX2" fmla="*/ 7400925 w 7400925"/>
              <a:gd name="connsiteY2" fmla="*/ 2500884 h 2500884"/>
              <a:gd name="connsiteX3" fmla="*/ 0 w 7400925"/>
              <a:gd name="connsiteY3" fmla="*/ 2500884 h 2500884"/>
              <a:gd name="connsiteX4" fmla="*/ 0 w 7400925"/>
              <a:gd name="connsiteY4" fmla="*/ 2500883 h 2500884"/>
              <a:gd name="connsiteX5" fmla="*/ 552186 w 7400925"/>
              <a:gd name="connsiteY5" fmla="*/ 2500883 h 2500884"/>
              <a:gd name="connsiteX6" fmla="*/ 558423 w 7400925"/>
              <a:gd name="connsiteY6" fmla="*/ 2500883 h 250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0925" h="2500884">
                <a:moveTo>
                  <a:pt x="1717230" y="0"/>
                </a:moveTo>
                <a:lnTo>
                  <a:pt x="7400925" y="0"/>
                </a:lnTo>
                <a:lnTo>
                  <a:pt x="7400925" y="2500884"/>
                </a:lnTo>
                <a:lnTo>
                  <a:pt x="0" y="2500884"/>
                </a:lnTo>
                <a:lnTo>
                  <a:pt x="0" y="2500883"/>
                </a:lnTo>
                <a:lnTo>
                  <a:pt x="552186" y="2500883"/>
                </a:lnTo>
                <a:lnTo>
                  <a:pt x="558423" y="2500883"/>
                </a:lnTo>
                <a:close/>
              </a:path>
            </a:pathLst>
          </a:custGeom>
        </p:spPr>
      </p:pic>
      <p:sp>
        <p:nvSpPr>
          <p:cNvPr id="15" name="Freeform 37">
            <a:extLst>
              <a:ext uri="{FF2B5EF4-FFF2-40B4-BE49-F238E27FC236}">
                <a16:creationId xmlns:a16="http://schemas.microsoft.com/office/drawing/2014/main" xmlns="" id="{13958066-7CBD-4B89-8F46-614C4F28BCF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0" y="1268730"/>
            <a:ext cx="5678446" cy="3874770"/>
          </a:xfrm>
          <a:custGeom>
            <a:avLst/>
            <a:gdLst>
              <a:gd name="connsiteX0" fmla="*/ 0 w 7571262"/>
              <a:gd name="connsiteY0" fmla="*/ 5166360 h 5166360"/>
              <a:gd name="connsiteX1" fmla="*/ 7571262 w 7571262"/>
              <a:gd name="connsiteY1" fmla="*/ 5166360 h 5166360"/>
              <a:gd name="connsiteX2" fmla="*/ 5177382 w 7571262"/>
              <a:gd name="connsiteY2" fmla="*/ 0 h 5166360"/>
              <a:gd name="connsiteX3" fmla="*/ 5171159 w 7571262"/>
              <a:gd name="connsiteY3" fmla="*/ 0 h 5166360"/>
              <a:gd name="connsiteX4" fmla="*/ 3981368 w 7571262"/>
              <a:gd name="connsiteY4" fmla="*/ 0 h 5166360"/>
              <a:gd name="connsiteX5" fmla="*/ 2331323 w 7571262"/>
              <a:gd name="connsiteY5" fmla="*/ 0 h 5166360"/>
              <a:gd name="connsiteX6" fmla="*/ 0 w 7571262"/>
              <a:gd name="connsiteY6" fmla="*/ 0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1262" h="5166360">
                <a:moveTo>
                  <a:pt x="0" y="5166360"/>
                </a:moveTo>
                <a:lnTo>
                  <a:pt x="7571262" y="5166360"/>
                </a:lnTo>
                <a:lnTo>
                  <a:pt x="5177382" y="0"/>
                </a:lnTo>
                <a:lnTo>
                  <a:pt x="5171159" y="0"/>
                </a:lnTo>
                <a:lnTo>
                  <a:pt x="3981368" y="0"/>
                </a:lnTo>
                <a:lnTo>
                  <a:pt x="2331323"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le 3">
            <a:extLst>
              <a:ext uri="{FF2B5EF4-FFF2-40B4-BE49-F238E27FC236}">
                <a16:creationId xmlns:a16="http://schemas.microsoft.com/office/drawing/2014/main" xmlns="" id="{F45D9031-6032-4DF5-B304-2C4299DFCCD0}"/>
              </a:ext>
            </a:extLst>
          </p:cNvPr>
          <p:cNvSpPr>
            <a:spLocks noGrp="1"/>
          </p:cNvSpPr>
          <p:nvPr>
            <p:ph type="title"/>
          </p:nvPr>
        </p:nvSpPr>
        <p:spPr>
          <a:xfrm>
            <a:off x="628650" y="273843"/>
            <a:ext cx="7886700" cy="994173"/>
          </a:xfrm>
        </p:spPr>
        <p:txBody>
          <a:bodyPr>
            <a:normAutofit/>
          </a:bodyPr>
          <a:lstStyle/>
          <a:p>
            <a:r>
              <a:rPr lang="en-US" sz="4500" b="1" dirty="0">
                <a:solidFill>
                  <a:schemeClr val="bg1"/>
                </a:solidFill>
                <a:latin typeface="arial"/>
                <a:cs typeface="arial"/>
              </a:rPr>
              <a:t>Collegiate </a:t>
            </a:r>
            <a:r>
              <a:rPr lang="en-US" sz="4500" b="1" dirty="0" err="1">
                <a:solidFill>
                  <a:schemeClr val="bg1"/>
                </a:solidFill>
                <a:latin typeface="arial"/>
                <a:cs typeface="arial"/>
              </a:rPr>
              <a:t>Esport</a:t>
            </a:r>
            <a:endParaRPr lang="en-US" sz="4500" b="1" dirty="0">
              <a:solidFill>
                <a:schemeClr val="bg1"/>
              </a:solidFill>
              <a:latin typeface="arial"/>
              <a:cs typeface="arial"/>
            </a:endParaRPr>
          </a:p>
        </p:txBody>
      </p:sp>
      <p:sp>
        <p:nvSpPr>
          <p:cNvPr id="5" name="Content Placeholder 4">
            <a:extLst>
              <a:ext uri="{FF2B5EF4-FFF2-40B4-BE49-F238E27FC236}">
                <a16:creationId xmlns:a16="http://schemas.microsoft.com/office/drawing/2014/main" xmlns="" id="{F5BD5319-9C1B-46A4-8FD3-61E0E73883A8}"/>
              </a:ext>
            </a:extLst>
          </p:cNvPr>
          <p:cNvSpPr>
            <a:spLocks noGrp="1"/>
          </p:cNvSpPr>
          <p:nvPr>
            <p:ph idx="1"/>
          </p:nvPr>
        </p:nvSpPr>
        <p:spPr>
          <a:xfrm>
            <a:off x="199627" y="1353875"/>
            <a:ext cx="4371675" cy="2534203"/>
          </a:xfrm>
        </p:spPr>
        <p:txBody>
          <a:bodyPr vert="horz" lIns="91440" tIns="45720" rIns="91440" bIns="45720" rtlCol="0" anchor="t">
            <a:noAutofit/>
          </a:bodyPr>
          <a:lstStyle/>
          <a:p>
            <a:pPr marL="457200" indent="-368300">
              <a:spcBef>
                <a:spcPts val="0"/>
              </a:spcBef>
              <a:spcAft>
                <a:spcPts val="600"/>
              </a:spcAft>
              <a:buChar char="●"/>
            </a:pPr>
            <a:r>
              <a:rPr lang="en" sz="2200" dirty="0">
                <a:latin typeface="arial"/>
                <a:cs typeface="arial"/>
              </a:rPr>
              <a:t>27 million watched 2014 </a:t>
            </a:r>
            <a:r>
              <a:rPr lang="en" sz="2200" dirty="0" err="1">
                <a:latin typeface="arial"/>
                <a:cs typeface="arial"/>
              </a:rPr>
              <a:t>LoL</a:t>
            </a:r>
            <a:r>
              <a:rPr lang="en" sz="2200" dirty="0">
                <a:latin typeface="arial"/>
                <a:cs typeface="arial"/>
              </a:rPr>
              <a:t> Championship, more than Stanley Cup, NBA Finals</a:t>
            </a:r>
            <a:endParaRPr lang="en-US" sz="2200">
              <a:latin typeface="arial"/>
              <a:cs typeface="arial"/>
            </a:endParaRPr>
          </a:p>
          <a:p>
            <a:pPr marL="457200" indent="-368300">
              <a:spcBef>
                <a:spcPts val="0"/>
              </a:spcBef>
              <a:spcAft>
                <a:spcPts val="600"/>
              </a:spcAft>
              <a:buChar char="●"/>
            </a:pPr>
            <a:endParaRPr lang="en" sz="2200" dirty="0">
              <a:latin typeface="arial"/>
              <a:cs typeface="arial"/>
            </a:endParaRPr>
          </a:p>
          <a:p>
            <a:pPr marL="457200" indent="-368300">
              <a:spcBef>
                <a:spcPts val="0"/>
              </a:spcBef>
              <a:spcAft>
                <a:spcPts val="600"/>
              </a:spcAft>
              <a:buChar char="●"/>
            </a:pPr>
            <a:r>
              <a:rPr lang="en" sz="2200" dirty="0">
                <a:latin typeface="arial"/>
                <a:cs typeface="arial"/>
              </a:rPr>
              <a:t>50+ Varsity Esports teams </a:t>
            </a:r>
            <a:endParaRPr lang="en-US" sz="2200">
              <a:latin typeface="arial"/>
              <a:cs typeface="arial"/>
            </a:endParaRPr>
          </a:p>
          <a:p>
            <a:pPr marL="88900" indent="0">
              <a:spcBef>
                <a:spcPts val="0"/>
              </a:spcBef>
              <a:spcAft>
                <a:spcPts val="600"/>
              </a:spcAft>
              <a:buNone/>
            </a:pPr>
            <a:r>
              <a:rPr lang="en" sz="2200" dirty="0">
                <a:latin typeface="arial"/>
                <a:cs typeface="arial"/>
              </a:rPr>
              <a:t>      (Morrison, 2018)</a:t>
            </a:r>
            <a:endParaRPr lang="en-US" sz="2200">
              <a:latin typeface="arial"/>
              <a:cs typeface="arial"/>
            </a:endParaRPr>
          </a:p>
          <a:p>
            <a:pPr>
              <a:spcBef>
                <a:spcPts val="0"/>
              </a:spcBef>
              <a:spcAft>
                <a:spcPts val="600"/>
              </a:spcAft>
            </a:pPr>
            <a:endParaRPr lang="en-US" sz="2200" dirty="0">
              <a:latin typeface="arial"/>
              <a:cs typeface="arial"/>
            </a:endParaRPr>
          </a:p>
          <a:p>
            <a:pPr marL="457200" indent="-368300">
              <a:spcBef>
                <a:spcPts val="0"/>
              </a:spcBef>
              <a:spcAft>
                <a:spcPts val="600"/>
              </a:spcAft>
              <a:buChar char="●"/>
            </a:pPr>
            <a:r>
              <a:rPr lang="en" sz="2200" dirty="0">
                <a:latin typeface="arial"/>
                <a:cs typeface="arial"/>
              </a:rPr>
              <a:t>NACE [National Association of Collegiate Esports]</a:t>
            </a:r>
            <a:endParaRPr lang="en-US" sz="2200" dirty="0">
              <a:latin typeface="arial"/>
              <a:cs typeface="arial"/>
            </a:endParaRPr>
          </a:p>
          <a:p>
            <a:pPr>
              <a:spcBef>
                <a:spcPts val="0"/>
              </a:spcBef>
              <a:spcAft>
                <a:spcPts val="600"/>
              </a:spcAft>
            </a:pPr>
            <a:endParaRPr lang="en-US" sz="2200" dirty="0">
              <a:cs typeface="Calibri"/>
            </a:endParaRPr>
          </a:p>
          <a:p>
            <a:pPr marL="457200" indent="-368300">
              <a:spcBef>
                <a:spcPts val="0"/>
              </a:spcBef>
              <a:spcAft>
                <a:spcPts val="600"/>
              </a:spcAft>
              <a:buChar char="●"/>
            </a:pPr>
            <a:endParaRPr lang="en" sz="2200" dirty="0">
              <a:cs typeface="Calibri"/>
            </a:endParaRPr>
          </a:p>
        </p:txBody>
      </p:sp>
    </p:spTree>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6"/>
        <p:cNvGrpSpPr/>
        <p:nvPr/>
      </p:nvGrpSpPr>
      <p:grpSpPr>
        <a:xfrm>
          <a:off x="0" y="0"/>
          <a:ext cx="0" cy="0"/>
          <a:chOff x="0" y="0"/>
          <a:chExt cx="0" cy="0"/>
        </a:xfrm>
      </p:grpSpPr>
      <p:sp>
        <p:nvSpPr>
          <p:cNvPr id="123" name="Rectangle 122">
            <a:extLst>
              <a:ext uri="{FF2B5EF4-FFF2-40B4-BE49-F238E27FC236}">
                <a16:creationId xmlns:a16="http://schemas.microsoft.com/office/drawing/2014/main" xmlns="" id="{D3FFFA32-D9F4-4AF9-A025-CD128AC85E3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4177665"/>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5" name="Group 124">
            <a:extLst>
              <a:ext uri="{FF2B5EF4-FFF2-40B4-BE49-F238E27FC236}">
                <a16:creationId xmlns:a16="http://schemas.microsoft.com/office/drawing/2014/main" xmlns="" id="{2823A416-999C-4FA3-A853-0AE48404B5D7}"/>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2856507"/>
            <a:ext cx="9144000" cy="2286993"/>
            <a:chOff x="0" y="3808676"/>
            <a:chExt cx="12192000" cy="3049325"/>
          </a:xfrm>
        </p:grpSpPr>
        <p:pic>
          <p:nvPicPr>
            <p:cNvPr id="126" name="Picture 125">
              <a:extLst>
                <a:ext uri="{FF2B5EF4-FFF2-40B4-BE49-F238E27FC236}">
                  <a16:creationId xmlns:a16="http://schemas.microsoft.com/office/drawing/2014/main" xmlns="" id="{9362F656-1A8D-4BA3-BA72-92332E75DB99}"/>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rcRect t="45716" b="9820"/>
            <a:stretch>
              <a:fillRect/>
            </a:stretch>
          </p:blipFill>
          <p:spPr>
            <a:xfrm>
              <a:off x="0" y="3808676"/>
              <a:ext cx="12192000" cy="3049325"/>
            </a:xfrm>
            <a:custGeom>
              <a:avLst/>
              <a:gdLst>
                <a:gd name="connsiteX0" fmla="*/ 0 w 12192000"/>
                <a:gd name="connsiteY0" fmla="*/ 0 h 3049325"/>
                <a:gd name="connsiteX1" fmla="*/ 12192000 w 12192000"/>
                <a:gd name="connsiteY1" fmla="*/ 0 h 3049325"/>
                <a:gd name="connsiteX2" fmla="*/ 12192000 w 12192000"/>
                <a:gd name="connsiteY2" fmla="*/ 3049325 h 3049325"/>
                <a:gd name="connsiteX3" fmla="*/ 0 w 12192000"/>
                <a:gd name="connsiteY3" fmla="*/ 3049325 h 3049325"/>
              </a:gdLst>
              <a:ahLst/>
              <a:cxnLst>
                <a:cxn ang="0">
                  <a:pos x="connsiteX0" y="connsiteY0"/>
                </a:cxn>
                <a:cxn ang="0">
                  <a:pos x="connsiteX1" y="connsiteY1"/>
                </a:cxn>
                <a:cxn ang="0">
                  <a:pos x="connsiteX2" y="connsiteY2"/>
                </a:cxn>
                <a:cxn ang="0">
                  <a:pos x="connsiteX3" y="connsiteY3"/>
                </a:cxn>
              </a:cxnLst>
              <a:rect l="l" t="t" r="r" b="b"/>
              <a:pathLst>
                <a:path w="12192000" h="3049325">
                  <a:moveTo>
                    <a:pt x="0" y="0"/>
                  </a:moveTo>
                  <a:lnTo>
                    <a:pt x="12192000" y="0"/>
                  </a:lnTo>
                  <a:lnTo>
                    <a:pt x="12192000" y="3049325"/>
                  </a:lnTo>
                  <a:lnTo>
                    <a:pt x="0" y="3049325"/>
                  </a:lnTo>
                  <a:close/>
                </a:path>
              </a:pathLst>
            </a:custGeom>
          </p:spPr>
        </p:pic>
        <p:sp>
          <p:nvSpPr>
            <p:cNvPr id="127" name="Oval 126">
              <a:extLst>
                <a:ext uri="{FF2B5EF4-FFF2-40B4-BE49-F238E27FC236}">
                  <a16:creationId xmlns:a16="http://schemas.microsoft.com/office/drawing/2014/main" xmlns="" id="{9338807D-FB66-4E3A-9CF0-786662C4AB4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2067339" y="5375082"/>
              <a:ext cx="373711" cy="40551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7" name="Google Shape;117;p21"/>
          <p:cNvSpPr txBox="1">
            <a:spLocks noGrp="1"/>
          </p:cNvSpPr>
          <p:nvPr>
            <p:ph type="title"/>
          </p:nvPr>
        </p:nvSpPr>
        <p:spPr>
          <a:xfrm>
            <a:off x="884419" y="3829050"/>
            <a:ext cx="7375161" cy="800101"/>
          </a:xfrm>
          <a:prstGeom prst="rect">
            <a:avLst/>
          </a:prstGeom>
        </p:spPr>
        <p:txBody>
          <a:bodyPr spcFirstLastPara="1" vert="horz" lIns="91440" tIns="45720" rIns="91440" bIns="45720" rtlCol="0" anchor="ctr" anchorCtr="0">
            <a:normAutofit/>
          </a:bodyPr>
          <a:lstStyle/>
          <a:p>
            <a:pPr marL="0" lvl="0" indent="0" defTabSz="914400">
              <a:spcBef>
                <a:spcPct val="0"/>
              </a:spcBef>
              <a:spcAft>
                <a:spcPts val="0"/>
              </a:spcAft>
            </a:pPr>
            <a:r>
              <a:rPr lang="en-US" sz="3000" kern="1200">
                <a:solidFill>
                  <a:srgbClr val="3F3F3F"/>
                </a:solidFill>
                <a:latin typeface="+mj-lt"/>
                <a:ea typeface="+mj-ea"/>
                <a:cs typeface="+mj-cs"/>
              </a:rPr>
              <a:t>Value of Fantasy Sport &amp; Esport in Curriculum</a:t>
            </a:r>
          </a:p>
        </p:txBody>
      </p:sp>
      <p:sp>
        <p:nvSpPr>
          <p:cNvPr id="118" name="Google Shape;118;p21"/>
          <p:cNvSpPr txBox="1">
            <a:spLocks noGrp="1"/>
          </p:cNvSpPr>
          <p:nvPr>
            <p:ph type="body" idx="1"/>
          </p:nvPr>
        </p:nvSpPr>
        <p:spPr>
          <a:xfrm>
            <a:off x="884419" y="1508190"/>
            <a:ext cx="7375161" cy="2209181"/>
          </a:xfrm>
          <a:prstGeom prst="rect">
            <a:avLst/>
          </a:prstGeom>
        </p:spPr>
        <p:txBody>
          <a:bodyPr spcFirstLastPara="1" vert="horz" lIns="91440" tIns="45720" rIns="91440" bIns="45720" rtlCol="0" anchor="ctr" anchorCtr="0">
            <a:normAutofit/>
          </a:bodyPr>
          <a:lstStyle/>
          <a:p>
            <a:pPr marL="0" indent="0" defTabSz="914400">
              <a:buNone/>
            </a:pPr>
            <a:r>
              <a:rPr lang="en-US" sz="1800" dirty="0">
                <a:solidFill>
                  <a:srgbClr val="FFFFFF"/>
                </a:solidFill>
                <a:latin typeface="arial"/>
                <a:cs typeface="arial"/>
                <a:sym typeface="Times New Roman"/>
              </a:rPr>
              <a:t>This industry is rapidly growing and jobs will follow. Video games are only becoming more popular and advanced and the number of players is increasing as well. Twitch and MSG are becoming a billion dollar industry from streaming video games streams and from a teenager perspective and having little cousins, these kids love this stuff. </a:t>
            </a:r>
            <a:r>
              <a:rPr lang="en-US" sz="1800" dirty="0" err="1">
                <a:solidFill>
                  <a:srgbClr val="FFFFFF"/>
                </a:solidFill>
                <a:latin typeface="arial"/>
                <a:cs typeface="arial"/>
                <a:sym typeface="Times New Roman"/>
              </a:rPr>
              <a:t>Fortnite</a:t>
            </a:r>
            <a:r>
              <a:rPr lang="en-US" sz="1800" dirty="0">
                <a:solidFill>
                  <a:srgbClr val="FFFFFF"/>
                </a:solidFill>
                <a:latin typeface="arial"/>
                <a:cs typeface="arial"/>
                <a:sym typeface="Times New Roman"/>
              </a:rPr>
              <a:t> and Call of Duty are becoming video game powerhouses and every kid in the world is playing them. Esports is just getting started.... </a:t>
            </a:r>
            <a:endParaRPr lang="en-US">
              <a:solidFill>
                <a:srgbClr val="FFFFFF"/>
              </a:solidFill>
              <a:latin typeface="arial"/>
              <a:cs typeface="arial"/>
            </a:endParaRPr>
          </a:p>
          <a:p>
            <a:pPr marL="0" indent="0" defTabSz="914400">
              <a:buNone/>
            </a:pPr>
            <a:r>
              <a:rPr lang="en-US" sz="1800" dirty="0">
                <a:solidFill>
                  <a:srgbClr val="FFFFFF"/>
                </a:solidFill>
                <a:latin typeface="arial"/>
                <a:cs typeface="arial"/>
                <a:sym typeface="Times New Roman"/>
              </a:rPr>
              <a:t>                    - First year Sport Management student at Nichols College</a:t>
            </a:r>
            <a:endParaRPr lang="en-US" dirty="0">
              <a:latin typeface="arial"/>
              <a:cs typeface="arial"/>
            </a:endParaRPr>
          </a:p>
          <a:p>
            <a:pPr marL="0" lvl="0" indent="-228600" defTabSz="914400">
              <a:spcBef>
                <a:spcPts val="1600"/>
              </a:spcBef>
              <a:spcAft>
                <a:spcPts val="0"/>
              </a:spcAft>
              <a:buFont typeface="Arial" panose="020B0604020202020204" pitchFamily="34" charset="0"/>
              <a:buChar char="•"/>
            </a:pPr>
            <a:endParaRPr lang="en-US" sz="1800">
              <a:solidFill>
                <a:srgbClr val="FFFFFF"/>
              </a:solidFill>
              <a:sym typeface="Times New Roman"/>
            </a:endParaRPr>
          </a:p>
          <a:p>
            <a:pPr marL="0" indent="-228600" defTabSz="914400">
              <a:spcBef>
                <a:spcPts val="1600"/>
              </a:spcBef>
              <a:buClr>
                <a:schemeClr val="dk1"/>
              </a:buClr>
              <a:buSzPts val="1100"/>
              <a:buFont typeface="Arial" panose="020B0604020202020204" pitchFamily="34" charset="0"/>
              <a:buChar char="•"/>
            </a:pPr>
            <a:endParaRPr lang="en-US" sz="1800">
              <a:solidFill>
                <a:srgbClr val="FFFFFF"/>
              </a:solidFill>
            </a:endParaRPr>
          </a:p>
          <a:p>
            <a:pPr marL="0" lvl="0" indent="-228600" defTabSz="914400">
              <a:spcBef>
                <a:spcPts val="1600"/>
              </a:spcBef>
              <a:spcAft>
                <a:spcPts val="0"/>
              </a:spcAft>
              <a:buFont typeface="Arial" panose="020B0604020202020204" pitchFamily="34" charset="0"/>
              <a:buChar char="•"/>
            </a:pPr>
            <a:endParaRPr lang="en-US" sz="1800">
              <a:solidFill>
                <a:srgbClr val="FFFFFF"/>
              </a:solidFill>
              <a:sym typeface="Times New Roman"/>
            </a:endParaRPr>
          </a:p>
          <a:p>
            <a:pPr marL="0" lvl="0" indent="-228600" defTabSz="914400">
              <a:spcBef>
                <a:spcPts val="1600"/>
              </a:spcBef>
              <a:spcAft>
                <a:spcPts val="1600"/>
              </a:spcAft>
              <a:buFont typeface="Arial" panose="020B0604020202020204" pitchFamily="34" charset="0"/>
              <a:buChar char="•"/>
            </a:pPr>
            <a:endParaRPr lang="en-US" sz="1800">
              <a:solidFill>
                <a:srgbClr val="FFFFFF"/>
              </a:solidFill>
              <a:sym typeface="Times New Roman"/>
            </a:endParaRPr>
          </a:p>
        </p:txBody>
      </p:sp>
    </p:spTree>
  </p:cSld>
  <p:clrMapOvr>
    <a:overrideClrMapping bg1="dk1" tx1="lt1" bg2="dk2"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8"/>
                                        </p:tgtEl>
                                      </p:cBhvr>
                                    </p:animEffect>
                                    <p:set>
                                      <p:cBhvr>
                                        <p:cTn id="7" dur="1" fill="hold">
                                          <p:stCondLst>
                                            <p:cond delay="499"/>
                                          </p:stCondLst>
                                        </p:cTn>
                                        <p:tgtEl>
                                          <p:spTgt spid="1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AE6F2518-B084-4896-AF52-66CC2144AA26}"/>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0</TotalTime>
  <Words>700</Words>
  <Application>Microsoft Macintosh PowerPoint</Application>
  <PresentationFormat>On-screen Show (16:9)</PresentationFormat>
  <Paragraphs>125</Paragraphs>
  <Slides>20</Slides>
  <Notes>14</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PowerPoint Presentation</vt:lpstr>
      <vt:lpstr>Purpose</vt:lpstr>
      <vt:lpstr>Sport in a Digital Age</vt:lpstr>
      <vt:lpstr>PowerPoint Presentation</vt:lpstr>
      <vt:lpstr>2017 Fantasy Sport Revenue - USA</vt:lpstr>
      <vt:lpstr>The Rise of Esport</vt:lpstr>
      <vt:lpstr>PowerPoint Presentation</vt:lpstr>
      <vt:lpstr>Collegiate Esport</vt:lpstr>
      <vt:lpstr>Value of Fantasy Sport &amp; Esport in Curriculum</vt:lpstr>
      <vt:lpstr>PowerPoint Presentation</vt:lpstr>
      <vt:lpstr>PowerPoint Presentation</vt:lpstr>
      <vt:lpstr>Benefits of ML for Sport Management Graduates</vt:lpstr>
      <vt:lpstr>Means of integration </vt:lpstr>
      <vt:lpstr>PowerPoint Presentation</vt:lpstr>
      <vt:lpstr>Student Evaluation of “Fantasy Sport” course at Nichols College</vt:lpstr>
      <vt:lpstr>PowerPoint Presentation</vt:lpstr>
      <vt:lpstr>Means of integration </vt:lpstr>
      <vt:lpstr>Means of integration </vt:lpstr>
      <vt:lpstr>Concerns</vt:lpstr>
      <vt:lpstr>References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Heather Alderman</cp:lastModifiedBy>
  <cp:revision>547</cp:revision>
  <dcterms:modified xsi:type="dcterms:W3CDTF">2019-02-11T15:39:46Z</dcterms:modified>
</cp:coreProperties>
</file>