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8" r:id="rId3"/>
    <p:sldId id="257" r:id="rId4"/>
    <p:sldId id="261" r:id="rId5"/>
    <p:sldId id="266" r:id="rId6"/>
    <p:sldId id="267" r:id="rId7"/>
    <p:sldId id="262" r:id="rId8"/>
    <p:sldId id="269" r:id="rId9"/>
    <p:sldId id="270" r:id="rId10"/>
    <p:sldId id="272" r:id="rId11"/>
    <p:sldId id="259" r:id="rId12"/>
    <p:sldId id="260" r:id="rId13"/>
    <p:sldId id="263" r:id="rId14"/>
    <p:sldId id="264" r:id="rId15"/>
    <p:sldId id="271" r:id="rId16"/>
    <p:sldId id="273"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25"/>
    <p:restoredTop sz="94753"/>
  </p:normalViewPr>
  <p:slideViewPr>
    <p:cSldViewPr snapToGrid="0" snapToObjects="1">
      <p:cViewPr>
        <p:scale>
          <a:sx n="82" d="100"/>
          <a:sy n="82" d="100"/>
        </p:scale>
        <p:origin x="-1128" y="-1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3B6783-0434-D845-9277-FA98231557E8}" type="datetimeFigureOut">
              <a:rPr lang="en-US" smtClean="0"/>
              <a:t>2/6/17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7C4277-41EA-6141-9B8D-2611647B246F}" type="slidenum">
              <a:rPr lang="en-US" smtClean="0"/>
              <a:t>‹#›</a:t>
            </a:fld>
            <a:endParaRPr lang="en-US"/>
          </a:p>
        </p:txBody>
      </p:sp>
    </p:spTree>
    <p:extLst>
      <p:ext uri="{BB962C8B-B14F-4D97-AF65-F5344CB8AC3E}">
        <p14:creationId xmlns:p14="http://schemas.microsoft.com/office/powerpoint/2010/main" val="607901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mtClean="0"/>
              <a:t>(I think interest has increased, but the other two issues remain)</a:t>
            </a:r>
          </a:p>
          <a:p>
            <a:endParaRPr lang="en-US"/>
          </a:p>
        </p:txBody>
      </p:sp>
      <p:sp>
        <p:nvSpPr>
          <p:cNvPr id="4" name="Slide Number Placeholder 3"/>
          <p:cNvSpPr>
            <a:spLocks noGrp="1"/>
          </p:cNvSpPr>
          <p:nvPr>
            <p:ph type="sldNum" sz="quarter" idx="10"/>
          </p:nvPr>
        </p:nvSpPr>
        <p:spPr/>
        <p:txBody>
          <a:bodyPr/>
          <a:lstStyle/>
          <a:p>
            <a:fld id="{E17C4277-41EA-6141-9B8D-2611647B246F}" type="slidenum">
              <a:rPr lang="en-US" smtClean="0"/>
              <a:t>6</a:t>
            </a:fld>
            <a:endParaRPr lang="en-US"/>
          </a:p>
        </p:txBody>
      </p:sp>
    </p:spTree>
    <p:extLst>
      <p:ext uri="{BB962C8B-B14F-4D97-AF65-F5344CB8AC3E}">
        <p14:creationId xmlns:p14="http://schemas.microsoft.com/office/powerpoint/2010/main" val="782803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Although better than nothing, many believe these approaches do not allow for courses to capture a truly international perspective. </a:t>
            </a:r>
            <a:endParaRPr lang="en-US"/>
          </a:p>
        </p:txBody>
      </p:sp>
      <p:sp>
        <p:nvSpPr>
          <p:cNvPr id="4" name="Slide Number Placeholder 3"/>
          <p:cNvSpPr>
            <a:spLocks noGrp="1"/>
          </p:cNvSpPr>
          <p:nvPr>
            <p:ph type="sldNum" sz="quarter" idx="10"/>
          </p:nvPr>
        </p:nvSpPr>
        <p:spPr/>
        <p:txBody>
          <a:bodyPr/>
          <a:lstStyle/>
          <a:p>
            <a:fld id="{E17C4277-41EA-6141-9B8D-2611647B246F}" type="slidenum">
              <a:rPr lang="en-US" smtClean="0"/>
              <a:t>7</a:t>
            </a:fld>
            <a:endParaRPr lang="en-US"/>
          </a:p>
        </p:txBody>
      </p:sp>
    </p:spTree>
    <p:extLst>
      <p:ext uri="{BB962C8B-B14F-4D97-AF65-F5344CB8AC3E}">
        <p14:creationId xmlns:p14="http://schemas.microsoft.com/office/powerpoint/2010/main" val="281580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Work with current university partner institutions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Faculty &amp; student exchanges (start small)  **Host students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Travel practicum…don’t have to offer every year</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Travel practicums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E17C4277-41EA-6141-9B8D-2611647B246F}" type="slidenum">
              <a:rPr lang="en-US" smtClean="0"/>
              <a:t>9</a:t>
            </a:fld>
            <a:endParaRPr lang="en-US"/>
          </a:p>
        </p:txBody>
      </p:sp>
    </p:spTree>
    <p:extLst>
      <p:ext uri="{BB962C8B-B14F-4D97-AF65-F5344CB8AC3E}">
        <p14:creationId xmlns:p14="http://schemas.microsoft.com/office/powerpoint/2010/main" val="1779008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Includes</a:t>
            </a:r>
            <a:r>
              <a:rPr lang="mr-IN" dirty="0" smtClean="0"/>
              <a:t>…</a:t>
            </a:r>
            <a:r>
              <a:rPr lang="en-US" dirty="0" smtClean="0"/>
              <a:t>.</a:t>
            </a:r>
            <a:endParaRPr lang="en-US" dirty="0"/>
          </a:p>
        </p:txBody>
      </p:sp>
      <p:sp>
        <p:nvSpPr>
          <p:cNvPr id="4" name="Slide Number Placeholder 3"/>
          <p:cNvSpPr>
            <a:spLocks noGrp="1"/>
          </p:cNvSpPr>
          <p:nvPr>
            <p:ph type="sldNum" sz="quarter" idx="10"/>
          </p:nvPr>
        </p:nvSpPr>
        <p:spPr/>
        <p:txBody>
          <a:bodyPr/>
          <a:lstStyle/>
          <a:p>
            <a:fld id="{E17C4277-41EA-6141-9B8D-2611647B246F}" type="slidenum">
              <a:rPr lang="en-US" smtClean="0"/>
              <a:t>10</a:t>
            </a:fld>
            <a:endParaRPr lang="en-US"/>
          </a:p>
        </p:txBody>
      </p:sp>
    </p:spTree>
    <p:extLst>
      <p:ext uri="{BB962C8B-B14F-4D97-AF65-F5344CB8AC3E}">
        <p14:creationId xmlns:p14="http://schemas.microsoft.com/office/powerpoint/2010/main" val="6706011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7C4277-41EA-6141-9B8D-2611647B246F}" type="slidenum">
              <a:rPr lang="en-US" smtClean="0"/>
              <a:t>11</a:t>
            </a:fld>
            <a:endParaRPr lang="en-US" dirty="0"/>
          </a:p>
        </p:txBody>
      </p:sp>
    </p:spTree>
    <p:extLst>
      <p:ext uri="{BB962C8B-B14F-4D97-AF65-F5344CB8AC3E}">
        <p14:creationId xmlns:p14="http://schemas.microsoft.com/office/powerpoint/2010/main" val="14169024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dirty="0" smtClean="0"/>
              <a:t>(professionals in the sport industry who are members of a minority class)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class…persons of color, Don’t just limit to this…include:  women, disabilities, nationalities, even religions (Palestinian students experience with sport opportunities. </a:t>
            </a:r>
          </a:p>
          <a:p>
            <a:endParaRPr lang="en-US" dirty="0"/>
          </a:p>
        </p:txBody>
      </p:sp>
      <p:sp>
        <p:nvSpPr>
          <p:cNvPr id="4" name="Slide Number Placeholder 3"/>
          <p:cNvSpPr>
            <a:spLocks noGrp="1"/>
          </p:cNvSpPr>
          <p:nvPr>
            <p:ph type="sldNum" sz="quarter" idx="10"/>
          </p:nvPr>
        </p:nvSpPr>
        <p:spPr/>
        <p:txBody>
          <a:bodyPr/>
          <a:lstStyle/>
          <a:p>
            <a:fld id="{E17C4277-41EA-6141-9B8D-2611647B246F}" type="slidenum">
              <a:rPr lang="en-US" smtClean="0"/>
              <a:t>14</a:t>
            </a:fld>
            <a:endParaRPr lang="en-US"/>
          </a:p>
        </p:txBody>
      </p:sp>
    </p:spTree>
    <p:extLst>
      <p:ext uri="{BB962C8B-B14F-4D97-AF65-F5344CB8AC3E}">
        <p14:creationId xmlns:p14="http://schemas.microsoft.com/office/powerpoint/2010/main" val="19133200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Modify for SM students. Follow up with multiple activities based on the book. Symposia, guest speakers, community-based projects. </a:t>
            </a:r>
          </a:p>
          <a:p>
            <a:endParaRPr lang="en-US" dirty="0"/>
          </a:p>
        </p:txBody>
      </p:sp>
      <p:sp>
        <p:nvSpPr>
          <p:cNvPr id="4" name="Slide Number Placeholder 3"/>
          <p:cNvSpPr>
            <a:spLocks noGrp="1"/>
          </p:cNvSpPr>
          <p:nvPr>
            <p:ph type="sldNum" sz="quarter" idx="10"/>
          </p:nvPr>
        </p:nvSpPr>
        <p:spPr/>
        <p:txBody>
          <a:bodyPr/>
          <a:lstStyle/>
          <a:p>
            <a:fld id="{E17C4277-41EA-6141-9B8D-2611647B246F}" type="slidenum">
              <a:rPr lang="en-US" smtClean="0"/>
              <a:t>15</a:t>
            </a:fld>
            <a:endParaRPr lang="en-US"/>
          </a:p>
        </p:txBody>
      </p:sp>
    </p:spTree>
    <p:extLst>
      <p:ext uri="{BB962C8B-B14F-4D97-AF65-F5344CB8AC3E}">
        <p14:creationId xmlns:p14="http://schemas.microsoft.com/office/powerpoint/2010/main" val="474768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7189E55-02D6-D742-8814-E812E014209E}" type="datetimeFigureOut">
              <a:rPr lang="en-US" smtClean="0"/>
              <a:t>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41F6F-5318-F745-9D52-88D6E8ED2E79}" type="slidenum">
              <a:rPr lang="en-US" smtClean="0"/>
              <a:t>‹#›</a:t>
            </a:fld>
            <a:endParaRPr lang="en-US"/>
          </a:p>
        </p:txBody>
      </p:sp>
    </p:spTree>
    <p:extLst>
      <p:ext uri="{BB962C8B-B14F-4D97-AF65-F5344CB8AC3E}">
        <p14:creationId xmlns:p14="http://schemas.microsoft.com/office/powerpoint/2010/main" val="17428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89E55-02D6-D742-8814-E812E014209E}" type="datetimeFigureOut">
              <a:rPr lang="en-US" smtClean="0"/>
              <a:t>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41F6F-5318-F745-9D52-88D6E8ED2E79}" type="slidenum">
              <a:rPr lang="en-US" smtClean="0"/>
              <a:t>‹#›</a:t>
            </a:fld>
            <a:endParaRPr lang="en-US"/>
          </a:p>
        </p:txBody>
      </p:sp>
    </p:spTree>
    <p:extLst>
      <p:ext uri="{BB962C8B-B14F-4D97-AF65-F5344CB8AC3E}">
        <p14:creationId xmlns:p14="http://schemas.microsoft.com/office/powerpoint/2010/main" val="3881925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89E55-02D6-D742-8814-E812E014209E}" type="datetimeFigureOut">
              <a:rPr lang="en-US" smtClean="0"/>
              <a:t>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41F6F-5318-F745-9D52-88D6E8ED2E79}" type="slidenum">
              <a:rPr lang="en-US" smtClean="0"/>
              <a:t>‹#›</a:t>
            </a:fld>
            <a:endParaRPr lang="en-US"/>
          </a:p>
        </p:txBody>
      </p:sp>
    </p:spTree>
    <p:extLst>
      <p:ext uri="{BB962C8B-B14F-4D97-AF65-F5344CB8AC3E}">
        <p14:creationId xmlns:p14="http://schemas.microsoft.com/office/powerpoint/2010/main" val="4019055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7189E55-02D6-D742-8814-E812E014209E}" type="datetimeFigureOut">
              <a:rPr lang="en-US" smtClean="0"/>
              <a:t>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41F6F-5318-F745-9D52-88D6E8ED2E79}" type="slidenum">
              <a:rPr lang="en-US" smtClean="0"/>
              <a:t>‹#›</a:t>
            </a:fld>
            <a:endParaRPr lang="en-US"/>
          </a:p>
        </p:txBody>
      </p:sp>
    </p:spTree>
    <p:extLst>
      <p:ext uri="{BB962C8B-B14F-4D97-AF65-F5344CB8AC3E}">
        <p14:creationId xmlns:p14="http://schemas.microsoft.com/office/powerpoint/2010/main" val="522888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189E55-02D6-D742-8814-E812E014209E}" type="datetimeFigureOut">
              <a:rPr lang="en-US" smtClean="0"/>
              <a:t>2/6/17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41F6F-5318-F745-9D52-88D6E8ED2E79}" type="slidenum">
              <a:rPr lang="en-US" smtClean="0"/>
              <a:t>‹#›</a:t>
            </a:fld>
            <a:endParaRPr lang="en-US"/>
          </a:p>
        </p:txBody>
      </p:sp>
    </p:spTree>
    <p:extLst>
      <p:ext uri="{BB962C8B-B14F-4D97-AF65-F5344CB8AC3E}">
        <p14:creationId xmlns:p14="http://schemas.microsoft.com/office/powerpoint/2010/main" val="1452460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7189E55-02D6-D742-8814-E812E014209E}" type="datetimeFigureOut">
              <a:rPr lang="en-US" smtClean="0"/>
              <a:t>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41F6F-5318-F745-9D52-88D6E8ED2E79}" type="slidenum">
              <a:rPr lang="en-US" smtClean="0"/>
              <a:t>‹#›</a:t>
            </a:fld>
            <a:endParaRPr lang="en-US"/>
          </a:p>
        </p:txBody>
      </p:sp>
    </p:spTree>
    <p:extLst>
      <p:ext uri="{BB962C8B-B14F-4D97-AF65-F5344CB8AC3E}">
        <p14:creationId xmlns:p14="http://schemas.microsoft.com/office/powerpoint/2010/main" val="2833772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7189E55-02D6-D742-8814-E812E014209E}" type="datetimeFigureOut">
              <a:rPr lang="en-US" smtClean="0"/>
              <a:t>2/6/17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41F6F-5318-F745-9D52-88D6E8ED2E79}" type="slidenum">
              <a:rPr lang="en-US" smtClean="0"/>
              <a:t>‹#›</a:t>
            </a:fld>
            <a:endParaRPr lang="en-US"/>
          </a:p>
        </p:txBody>
      </p:sp>
    </p:spTree>
    <p:extLst>
      <p:ext uri="{BB962C8B-B14F-4D97-AF65-F5344CB8AC3E}">
        <p14:creationId xmlns:p14="http://schemas.microsoft.com/office/powerpoint/2010/main" val="3752847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189E55-02D6-D742-8814-E812E014209E}" type="datetimeFigureOut">
              <a:rPr lang="en-US" smtClean="0"/>
              <a:t>2/6/17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41F6F-5318-F745-9D52-88D6E8ED2E79}" type="slidenum">
              <a:rPr lang="en-US" smtClean="0"/>
              <a:t>‹#›</a:t>
            </a:fld>
            <a:endParaRPr lang="en-US"/>
          </a:p>
        </p:txBody>
      </p:sp>
    </p:spTree>
    <p:extLst>
      <p:ext uri="{BB962C8B-B14F-4D97-AF65-F5344CB8AC3E}">
        <p14:creationId xmlns:p14="http://schemas.microsoft.com/office/powerpoint/2010/main" val="3098400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189E55-02D6-D742-8814-E812E014209E}" type="datetimeFigureOut">
              <a:rPr lang="en-US" smtClean="0"/>
              <a:t>2/6/17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41F6F-5318-F745-9D52-88D6E8ED2E79}" type="slidenum">
              <a:rPr lang="en-US" smtClean="0"/>
              <a:t>‹#›</a:t>
            </a:fld>
            <a:endParaRPr lang="en-US"/>
          </a:p>
        </p:txBody>
      </p:sp>
    </p:spTree>
    <p:extLst>
      <p:ext uri="{BB962C8B-B14F-4D97-AF65-F5344CB8AC3E}">
        <p14:creationId xmlns:p14="http://schemas.microsoft.com/office/powerpoint/2010/main" val="19365297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89E55-02D6-D742-8814-E812E014209E}" type="datetimeFigureOut">
              <a:rPr lang="en-US" smtClean="0"/>
              <a:t>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41F6F-5318-F745-9D52-88D6E8ED2E79}" type="slidenum">
              <a:rPr lang="en-US" smtClean="0"/>
              <a:t>‹#›</a:t>
            </a:fld>
            <a:endParaRPr lang="en-US"/>
          </a:p>
        </p:txBody>
      </p:sp>
    </p:spTree>
    <p:extLst>
      <p:ext uri="{BB962C8B-B14F-4D97-AF65-F5344CB8AC3E}">
        <p14:creationId xmlns:p14="http://schemas.microsoft.com/office/powerpoint/2010/main" val="2778653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189E55-02D6-D742-8814-E812E014209E}" type="datetimeFigureOut">
              <a:rPr lang="en-US" smtClean="0"/>
              <a:t>2/6/17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41F6F-5318-F745-9D52-88D6E8ED2E79}" type="slidenum">
              <a:rPr lang="en-US" smtClean="0"/>
              <a:t>‹#›</a:t>
            </a:fld>
            <a:endParaRPr lang="en-US"/>
          </a:p>
        </p:txBody>
      </p:sp>
    </p:spTree>
    <p:extLst>
      <p:ext uri="{BB962C8B-B14F-4D97-AF65-F5344CB8AC3E}">
        <p14:creationId xmlns:p14="http://schemas.microsoft.com/office/powerpoint/2010/main" val="425618004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alpha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189E55-02D6-D742-8814-E812E014209E}" type="datetimeFigureOut">
              <a:rPr lang="en-US" smtClean="0"/>
              <a:t>2/6/17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A41F6F-5318-F745-9D52-88D6E8ED2E79}" type="slidenum">
              <a:rPr lang="en-US" smtClean="0"/>
              <a:t>‹#›</a:t>
            </a:fld>
            <a:endParaRPr lang="en-US"/>
          </a:p>
        </p:txBody>
      </p:sp>
    </p:spTree>
    <p:extLst>
      <p:ext uri="{BB962C8B-B14F-4D97-AF65-F5344CB8AC3E}">
        <p14:creationId xmlns:p14="http://schemas.microsoft.com/office/powerpoint/2010/main" val="11010905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pic>
        <p:nvPicPr>
          <p:cNvPr id="4" name="Picture 3" descr="powerpoint template cover pag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8442"/>
            <a:ext cx="9144000" cy="6858000"/>
          </a:xfrm>
          <a:prstGeom prst="rect">
            <a:avLst/>
          </a:prstGeom>
        </p:spPr>
      </p:pic>
      <p:sp>
        <p:nvSpPr>
          <p:cNvPr id="2" name="Title 1"/>
          <p:cNvSpPr>
            <a:spLocks noGrp="1"/>
          </p:cNvSpPr>
          <p:nvPr>
            <p:ph type="ctrTitle"/>
          </p:nvPr>
        </p:nvSpPr>
        <p:spPr>
          <a:xfrm>
            <a:off x="685800" y="0"/>
            <a:ext cx="7772400" cy="4053016"/>
          </a:xfrm>
        </p:spPr>
        <p:txBody>
          <a:bodyPr>
            <a:normAutofit fontScale="90000"/>
          </a:bodyPr>
          <a:lstStyle/>
          <a:p>
            <a:r>
              <a:rPr lang="en-US" dirty="0" smtClean="0">
                <a:solidFill>
                  <a:schemeClr val="bg1"/>
                </a:solidFill>
              </a:rPr>
              <a:t>COSMA Principles</a:t>
            </a:r>
            <a:br>
              <a:rPr lang="en-US" dirty="0" smtClean="0">
                <a:solidFill>
                  <a:schemeClr val="bg1"/>
                </a:solidFill>
              </a:rPr>
            </a:br>
            <a:r>
              <a:rPr lang="en-US" dirty="0" smtClean="0">
                <a:solidFill>
                  <a:schemeClr val="bg1"/>
                </a:solidFill>
              </a:rPr>
              <a:t/>
            </a:r>
            <a:br>
              <a:rPr lang="en-US" dirty="0" smtClean="0">
                <a:solidFill>
                  <a:schemeClr val="bg1"/>
                </a:solidFill>
              </a:rPr>
            </a:br>
            <a:r>
              <a:rPr lang="en-US" sz="4000" dirty="0" smtClean="0">
                <a:solidFill>
                  <a:schemeClr val="bg1"/>
                </a:solidFill>
              </a:rPr>
              <a:t>7.5 International Sport Management</a:t>
            </a:r>
            <a:br>
              <a:rPr lang="en-US" sz="4000" dirty="0" smtClean="0">
                <a:solidFill>
                  <a:schemeClr val="bg1"/>
                </a:solidFill>
              </a:rPr>
            </a:br>
            <a:r>
              <a:rPr lang="en-US" sz="4000" dirty="0" smtClean="0">
                <a:solidFill>
                  <a:schemeClr val="bg1"/>
                </a:solidFill>
              </a:rPr>
              <a:t>7.6 Diversity in Sport Management</a:t>
            </a:r>
            <a:r>
              <a:rPr lang="en-US" dirty="0" smtClean="0">
                <a:solidFill>
                  <a:schemeClr val="bg1"/>
                </a:solidFill>
              </a:rPr>
              <a:t/>
            </a:r>
            <a:br>
              <a:rPr lang="en-US" dirty="0" smtClean="0">
                <a:solidFill>
                  <a:schemeClr val="bg1"/>
                </a:solidFill>
              </a:rPr>
            </a:br>
            <a:r>
              <a:rPr lang="en-US" sz="2200" dirty="0" smtClean="0">
                <a:solidFill>
                  <a:schemeClr val="bg1"/>
                </a:solidFill>
              </a:rPr>
              <a:t>(previously 7.6 &amp; 7.7)</a:t>
            </a:r>
            <a:r>
              <a:rPr lang="en-US" sz="2400" dirty="0">
                <a:solidFill>
                  <a:schemeClr val="bg1"/>
                </a:solidFill>
              </a:rPr>
              <a:t/>
            </a:r>
            <a:br>
              <a:rPr lang="en-US" sz="2400" dirty="0">
                <a:solidFill>
                  <a:schemeClr val="bg1"/>
                </a:solidFill>
              </a:rPr>
            </a:br>
            <a:r>
              <a:rPr lang="en-US" sz="2400" dirty="0" smtClean="0">
                <a:solidFill>
                  <a:schemeClr val="bg1"/>
                </a:solidFill>
              </a:rPr>
              <a:t/>
            </a:r>
            <a:br>
              <a:rPr lang="en-US" sz="2400" dirty="0" smtClean="0">
                <a:solidFill>
                  <a:schemeClr val="bg1"/>
                </a:solidFill>
              </a:rPr>
            </a:br>
            <a:r>
              <a:rPr lang="en-US" sz="2400" dirty="0" smtClean="0">
                <a:solidFill>
                  <a:schemeClr val="bg1"/>
                </a:solidFill>
              </a:rPr>
              <a:t>Dr. Colleen Colles, MSU Denver</a:t>
            </a:r>
            <a:r>
              <a:rPr lang="en-US" dirty="0" smtClean="0">
                <a:solidFill>
                  <a:schemeClr val="bg1"/>
                </a:solidFill>
              </a:rPr>
              <a:t/>
            </a:r>
            <a:br>
              <a:rPr lang="en-US" dirty="0" smtClean="0">
                <a:solidFill>
                  <a:schemeClr val="bg1"/>
                </a:solidFill>
              </a:rPr>
            </a:br>
            <a:endParaRPr lang="en-US" dirty="0">
              <a:solidFill>
                <a:schemeClr val="bg1"/>
              </a:solidFill>
            </a:endParaRPr>
          </a:p>
        </p:txBody>
      </p:sp>
    </p:spTree>
    <p:extLst>
      <p:ext uri="{BB962C8B-B14F-4D97-AF65-F5344CB8AC3E}">
        <p14:creationId xmlns:p14="http://schemas.microsoft.com/office/powerpoint/2010/main" val="1023914693"/>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Jane Knight (2013) “internationalization at home”</a:t>
            </a:r>
          </a:p>
        </p:txBody>
      </p:sp>
      <p:sp>
        <p:nvSpPr>
          <p:cNvPr id="3" name="Content Placeholder 2"/>
          <p:cNvSpPr>
            <a:spLocks noGrp="1"/>
          </p:cNvSpPr>
          <p:nvPr>
            <p:ph idx="1"/>
          </p:nvPr>
        </p:nvSpPr>
        <p:spPr>
          <a:xfrm>
            <a:off x="201881" y="1614055"/>
            <a:ext cx="8811489" cy="4729348"/>
          </a:xfrm>
        </p:spPr>
        <p:txBody>
          <a:bodyPr>
            <a:noAutofit/>
          </a:bodyPr>
          <a:lstStyle/>
          <a:p>
            <a:pPr>
              <a:buFont typeface="Arial" charset="0"/>
              <a:buChar char="•"/>
            </a:pPr>
            <a:r>
              <a:rPr lang="en-US" sz="2400" dirty="0"/>
              <a:t>Concept developed “to give greater prominence to </a:t>
            </a:r>
            <a:r>
              <a:rPr lang="en-US" sz="2400" dirty="0" smtClean="0"/>
              <a:t>the </a:t>
            </a:r>
            <a:r>
              <a:rPr lang="en-US" sz="2400" dirty="0"/>
              <a:t>importance of the international and intercultural dimensions of teaching/leaning, research and service that are campus-based and do not necessitate international </a:t>
            </a:r>
            <a:r>
              <a:rPr lang="en-US" sz="2400" dirty="0" smtClean="0"/>
              <a:t>mobility</a:t>
            </a:r>
            <a:r>
              <a:rPr lang="en-US" sz="2400" dirty="0"/>
              <a:t>.” </a:t>
            </a:r>
            <a:endParaRPr lang="en-US" sz="2400" dirty="0" smtClean="0"/>
          </a:p>
          <a:p>
            <a:pPr>
              <a:buFont typeface="Arial" charset="0"/>
              <a:buChar char="•"/>
            </a:pPr>
            <a:endParaRPr lang="en-US" sz="2400" dirty="0"/>
          </a:p>
          <a:p>
            <a:pPr>
              <a:buFont typeface="Arial" charset="0"/>
              <a:buChar char="•"/>
            </a:pPr>
            <a:r>
              <a:rPr lang="en-US" sz="2400" dirty="0" smtClean="0"/>
              <a:t>	Developing </a:t>
            </a:r>
            <a:r>
              <a:rPr lang="en-US" sz="2400" dirty="0"/>
              <a:t>intercultural understanding and skills</a:t>
            </a:r>
          </a:p>
          <a:p>
            <a:r>
              <a:rPr lang="en-US" sz="2400" dirty="0" smtClean="0"/>
              <a:t>	Language </a:t>
            </a:r>
            <a:r>
              <a:rPr lang="en-US" sz="2400" dirty="0"/>
              <a:t>training</a:t>
            </a:r>
          </a:p>
          <a:p>
            <a:r>
              <a:rPr lang="en-US" sz="2400" dirty="0" smtClean="0"/>
              <a:t> Integrating </a:t>
            </a:r>
            <a:r>
              <a:rPr lang="en-US" sz="2400" dirty="0"/>
              <a:t>an international and intercultural </a:t>
            </a:r>
            <a:r>
              <a:rPr lang="en-US" sz="2400" dirty="0" smtClean="0"/>
              <a:t>dimension into </a:t>
            </a:r>
            <a:r>
              <a:rPr lang="en-US" sz="2400" dirty="0"/>
              <a:t>curricular and extra-curricular activities</a:t>
            </a:r>
          </a:p>
          <a:p>
            <a:r>
              <a:rPr lang="en-US" sz="2400" dirty="0" smtClean="0"/>
              <a:t> </a:t>
            </a:r>
            <a:r>
              <a:rPr lang="en-US" sz="2400" b="1" dirty="0" smtClean="0"/>
              <a:t>Relationships </a:t>
            </a:r>
            <a:r>
              <a:rPr lang="en-US" sz="2400" b="1" dirty="0"/>
              <a:t>with local cultural community groups</a:t>
            </a:r>
          </a:p>
          <a:p>
            <a:endParaRPr lang="en-US" dirty="0"/>
          </a:p>
        </p:txBody>
      </p:sp>
    </p:spTree>
    <p:extLst>
      <p:ext uri="{BB962C8B-B14F-4D97-AF65-F5344CB8AC3E}">
        <p14:creationId xmlns:p14="http://schemas.microsoft.com/office/powerpoint/2010/main" val="18846626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7.6 Diversity in Sport Management</a:t>
            </a:r>
            <a:endParaRPr lang="en-US" b="1" dirty="0"/>
          </a:p>
        </p:txBody>
      </p:sp>
      <p:sp>
        <p:nvSpPr>
          <p:cNvPr id="3" name="Content Placeholder 2"/>
          <p:cNvSpPr>
            <a:spLocks noGrp="1"/>
          </p:cNvSpPr>
          <p:nvPr>
            <p:ph idx="1"/>
          </p:nvPr>
        </p:nvSpPr>
        <p:spPr>
          <a:xfrm>
            <a:off x="457200" y="1600200"/>
            <a:ext cx="8229600" cy="4953000"/>
          </a:xfrm>
        </p:spPr>
        <p:txBody>
          <a:bodyPr/>
          <a:lstStyle/>
          <a:p>
            <a:pPr marL="0" marR="0">
              <a:spcBef>
                <a:spcPts val="0"/>
              </a:spcBef>
              <a:spcAft>
                <a:spcPts val="0"/>
              </a:spcAft>
            </a:pPr>
            <a:r>
              <a:rPr lang="en-US" sz="1800" i="1" dirty="0">
                <a:latin typeface="Times New Roman" charset="0"/>
                <a:ea typeface="Times New Roman" charset="0"/>
                <a:cs typeface="Times New Roman" charset="0"/>
              </a:rPr>
              <a:t>Excellence in sport management education includes diversity in its many forms. Sport management students should be prepared to function effectively in an increasingly diverse sport industry. Therefore, the academic unit/sport management program, through its co-curricular and operational activities, should </a:t>
            </a:r>
            <a:r>
              <a:rPr lang="en-US" sz="1800" i="1" dirty="0">
                <a:highlight>
                  <a:srgbClr val="FFFF00"/>
                </a:highlight>
                <a:latin typeface="Times New Roman" charset="0"/>
                <a:ea typeface="Times New Roman" charset="0"/>
                <a:cs typeface="Times New Roman" charset="0"/>
              </a:rPr>
              <a:t>ensure that students possess the knowledge, skills and experiences to understand and operate effectively in a diverse sport environment.</a:t>
            </a:r>
            <a:endParaRPr lang="en-US" sz="1100" i="1" dirty="0">
              <a:latin typeface="Times New Roman" charset="0"/>
              <a:ea typeface="Times New Roman" charset="0"/>
              <a:cs typeface="Times New Roman" charset="0"/>
            </a:endParaRPr>
          </a:p>
          <a:p>
            <a:pPr marL="0" indent="0">
              <a:buNone/>
            </a:pPr>
            <a:r>
              <a:rPr lang="en-US" sz="1100" b="1" dirty="0">
                <a:solidFill>
                  <a:srgbClr val="000000"/>
                </a:solidFill>
                <a:latin typeface="Times New Roman" charset="0"/>
                <a:ea typeface="Times New Roman" charset="0"/>
                <a:cs typeface="Times New Roman" charset="0"/>
              </a:rPr>
              <a:t> </a:t>
            </a:r>
            <a:endParaRPr lang="en-US" sz="1100" dirty="0" smtClean="0">
              <a:latin typeface="Arial" charset="0"/>
              <a:ea typeface="Times New Roman" charset="0"/>
              <a:cs typeface="Times New Roman" charset="0"/>
            </a:endParaRPr>
          </a:p>
          <a:p>
            <a:pPr marL="0" indent="0" algn="just">
              <a:buNone/>
            </a:pPr>
            <a:endParaRPr lang="en-US" sz="1100" b="1" u="sng" dirty="0">
              <a:solidFill>
                <a:srgbClr val="000000"/>
              </a:solidFill>
              <a:latin typeface="Arial" charset="0"/>
              <a:ea typeface="Times New Roman" charset="0"/>
              <a:cs typeface="Times New Roman" charset="0"/>
            </a:endParaRPr>
          </a:p>
          <a:p>
            <a:pPr marL="0" indent="0" algn="just">
              <a:buNone/>
            </a:pPr>
            <a:r>
              <a:rPr lang="en-US" sz="1800" b="1" u="sng" dirty="0" smtClean="0">
                <a:solidFill>
                  <a:srgbClr val="000000"/>
                </a:solidFill>
                <a:latin typeface="Times New Roman" charset="0"/>
                <a:cs typeface="Times New Roman" charset="0"/>
              </a:rPr>
              <a:t>Description</a:t>
            </a:r>
            <a:endParaRPr lang="en-US" sz="1800" b="1" u="sng" dirty="0">
              <a:latin typeface="Arial" charset="0"/>
              <a:cs typeface="Times New Roman" charset="0"/>
            </a:endParaRPr>
          </a:p>
          <a:p>
            <a:pPr marL="0" indent="0" algn="just">
              <a:buNone/>
            </a:pPr>
            <a:r>
              <a:rPr lang="en-US" sz="1100" b="1" dirty="0">
                <a:solidFill>
                  <a:srgbClr val="000000"/>
                </a:solidFill>
                <a:latin typeface="Times New Roman" charset="0"/>
                <a:ea typeface="Times New Roman" charset="0"/>
                <a:cs typeface="Times New Roman" charset="0"/>
              </a:rPr>
              <a:t> </a:t>
            </a:r>
            <a:endParaRPr lang="en-US" sz="1100" dirty="0">
              <a:latin typeface="Arial" charset="0"/>
              <a:ea typeface="Times New Roman" charset="0"/>
              <a:cs typeface="Times New Roman" charset="0"/>
            </a:endParaRPr>
          </a:p>
          <a:p>
            <a:pPr marL="0" indent="0">
              <a:buNone/>
            </a:pPr>
            <a:r>
              <a:rPr lang="en-US" sz="1600" dirty="0">
                <a:latin typeface="Times New Roman" charset="0"/>
                <a:ea typeface="Times New Roman" charset="0"/>
                <a:cs typeface="Times New Roman" charset="0"/>
              </a:rPr>
              <a:t>COSMA expects its accredited members to be leaders in educating students to effectively function in a diverse sport environment. In the classroom, within the educational institution, among faculty and staff and during internship experiences, students’ exposure to a wide-range of people, ideas and activities benefits all.</a:t>
            </a:r>
            <a:endParaRPr lang="en-US" sz="1600" dirty="0">
              <a:latin typeface="Arial" charset="0"/>
              <a:ea typeface="Times New Roman" charset="0"/>
              <a:cs typeface="Times New Roman" charset="0"/>
            </a:endParaRPr>
          </a:p>
          <a:p>
            <a:pPr marL="0" indent="0">
              <a:buNone/>
            </a:pPr>
            <a:r>
              <a:rPr lang="en-US" sz="1600" dirty="0">
                <a:solidFill>
                  <a:srgbClr val="000000"/>
                </a:solidFill>
                <a:latin typeface="Times New Roman" charset="0"/>
                <a:ea typeface="Times New Roman" charset="0"/>
                <a:cs typeface="Times New Roman" charset="0"/>
              </a:rPr>
              <a:t> </a:t>
            </a:r>
            <a:endParaRPr lang="en-US" sz="1600" dirty="0">
              <a:latin typeface="Arial" charset="0"/>
              <a:ea typeface="Times New Roman" charset="0"/>
              <a:cs typeface="Times New Roman" charset="0"/>
            </a:endParaRPr>
          </a:p>
          <a:p>
            <a:endParaRPr lang="en-US" dirty="0"/>
          </a:p>
        </p:txBody>
      </p:sp>
    </p:spTree>
    <p:extLst>
      <p:ext uri="{BB962C8B-B14F-4D97-AF65-F5344CB8AC3E}">
        <p14:creationId xmlns:p14="http://schemas.microsoft.com/office/powerpoint/2010/main" val="181562911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Diversity in Sport Management</a:t>
            </a:r>
            <a:endParaRPr lang="en-US" b="1" dirty="0"/>
          </a:p>
        </p:txBody>
      </p:sp>
      <p:sp>
        <p:nvSpPr>
          <p:cNvPr id="5" name="Content Placeholder 4"/>
          <p:cNvSpPr>
            <a:spLocks noGrp="1"/>
          </p:cNvSpPr>
          <p:nvPr>
            <p:ph idx="1"/>
          </p:nvPr>
        </p:nvSpPr>
        <p:spPr>
          <a:xfrm>
            <a:off x="457200" y="1600200"/>
            <a:ext cx="8229600" cy="4948881"/>
          </a:xfrm>
        </p:spPr>
        <p:txBody>
          <a:bodyPr>
            <a:normAutofit/>
          </a:bodyPr>
          <a:lstStyle/>
          <a:p>
            <a:pPr marL="1371600" lvl="3" indent="0">
              <a:buNone/>
              <a:tabLst>
                <a:tab pos="0" algn="l"/>
                <a:tab pos="0" algn="l"/>
              </a:tabLst>
            </a:pPr>
            <a:r>
              <a:rPr lang="en-US" sz="1800" b="1" u="sng" dirty="0">
                <a:solidFill>
                  <a:srgbClr val="000000"/>
                </a:solidFill>
                <a:latin typeface="Times New Roman" charset="0"/>
                <a:cs typeface="Times New Roman" charset="0"/>
              </a:rPr>
              <a:t>Self-Study Guidelines</a:t>
            </a:r>
            <a:endParaRPr lang="en-US" sz="1800" b="1" u="sng" dirty="0">
              <a:latin typeface="Arial" charset="0"/>
              <a:cs typeface="Times New Roman" charset="0"/>
            </a:endParaRPr>
          </a:p>
          <a:p>
            <a:pPr marL="0" indent="0">
              <a:buNone/>
            </a:pPr>
            <a:r>
              <a:rPr lang="en-US" sz="1100" dirty="0">
                <a:latin typeface="Arial" charset="0"/>
                <a:ea typeface="Times New Roman" charset="0"/>
                <a:cs typeface="Times New Roman" charset="0"/>
              </a:rPr>
              <a:t> </a:t>
            </a:r>
          </a:p>
          <a:p>
            <a:pPr marL="0" indent="0">
              <a:buNone/>
            </a:pPr>
            <a:r>
              <a:rPr lang="en-US" sz="1800" i="1" dirty="0">
                <a:latin typeface="Times New Roman" charset="0"/>
                <a:ea typeface="Times New Roman" charset="0"/>
                <a:cs typeface="Times New Roman" charset="0"/>
              </a:rPr>
              <a:t>In the self-study:</a:t>
            </a:r>
            <a:endParaRPr lang="en-US" sz="1800" dirty="0">
              <a:latin typeface="Arial" charset="0"/>
              <a:ea typeface="Times New Roman" charset="0"/>
              <a:cs typeface="Times New Roman" charset="0"/>
            </a:endParaRPr>
          </a:p>
          <a:p>
            <a:pPr marL="0" indent="0">
              <a:buNone/>
            </a:pPr>
            <a:r>
              <a:rPr lang="en-US" sz="1800" i="1" dirty="0">
                <a:latin typeface="Times New Roman" charset="0"/>
                <a:ea typeface="Times New Roman" charset="0"/>
                <a:cs typeface="Times New Roman" charset="0"/>
              </a:rPr>
              <a:t> </a:t>
            </a:r>
            <a:endParaRPr lang="en-US" sz="1800" dirty="0">
              <a:latin typeface="Arial" charset="0"/>
              <a:ea typeface="Times New Roman" charset="0"/>
              <a:cs typeface="Times New Roman" charset="0"/>
            </a:endParaRPr>
          </a:p>
          <a:p>
            <a:pPr marL="1371600" lvl="3" indent="0">
              <a:spcBef>
                <a:spcPts val="0"/>
              </a:spcBef>
              <a:buNone/>
              <a:tabLst>
                <a:tab pos="1485900" algn="l"/>
              </a:tabLst>
            </a:pPr>
            <a:r>
              <a:rPr lang="en-US" sz="1800" i="1" dirty="0" smtClean="0">
                <a:latin typeface="Times New Roman" charset="0"/>
                <a:ea typeface="Times New Roman" charset="0"/>
                <a:cs typeface="Times New Roman" charset="0"/>
              </a:rPr>
              <a:t>*Describe </a:t>
            </a:r>
            <a:r>
              <a:rPr lang="en-US" sz="1800" i="1" dirty="0">
                <a:latin typeface="Times New Roman" charset="0"/>
                <a:ea typeface="Times New Roman" charset="0"/>
                <a:cs typeface="Times New Roman" charset="0"/>
              </a:rPr>
              <a:t>the institution’s and academic unit/sport management program’s policies regarding diversity and encouraging diversity</a:t>
            </a:r>
            <a:r>
              <a:rPr lang="en-US" sz="1800" i="1" dirty="0" smtClean="0">
                <a:latin typeface="Times New Roman" charset="0"/>
                <a:ea typeface="Times New Roman" charset="0"/>
                <a:cs typeface="Times New Roman" charset="0"/>
              </a:rPr>
              <a:t>.</a:t>
            </a:r>
            <a:endParaRPr lang="en-US" sz="1800" dirty="0">
              <a:latin typeface="Arial" charset="0"/>
              <a:ea typeface="Times New Roman" charset="0"/>
              <a:cs typeface="Times New Roman" charset="0"/>
            </a:endParaRPr>
          </a:p>
          <a:p>
            <a:pPr marL="1371600" lvl="3" indent="0">
              <a:spcBef>
                <a:spcPts val="0"/>
              </a:spcBef>
              <a:buNone/>
              <a:tabLst>
                <a:tab pos="1485900" algn="l"/>
              </a:tabLst>
            </a:pPr>
            <a:endParaRPr lang="en-US" sz="1800" i="1" dirty="0">
              <a:highlight>
                <a:srgbClr val="FFFF00"/>
              </a:highlight>
              <a:latin typeface="Arial" charset="0"/>
              <a:ea typeface="Times New Roman" charset="0"/>
              <a:cs typeface="Times New Roman" charset="0"/>
            </a:endParaRPr>
          </a:p>
          <a:p>
            <a:pPr marL="1371600" lvl="3" indent="0">
              <a:spcBef>
                <a:spcPts val="0"/>
              </a:spcBef>
              <a:buNone/>
              <a:tabLst>
                <a:tab pos="1485900" algn="l"/>
              </a:tabLst>
            </a:pPr>
            <a:r>
              <a:rPr lang="en-US" sz="1800" i="1" dirty="0" smtClean="0">
                <a:highlight>
                  <a:srgbClr val="FFFF00"/>
                </a:highlight>
                <a:latin typeface="Times New Roman" charset="0"/>
                <a:ea typeface="Times New Roman" charset="0"/>
                <a:cs typeface="Times New Roman" charset="0"/>
              </a:rPr>
              <a:t>*</a:t>
            </a:r>
            <a:r>
              <a:rPr lang="en-US" sz="1800" i="1" dirty="0">
                <a:highlight>
                  <a:srgbClr val="FFFF00"/>
                </a:highlight>
                <a:latin typeface="Times New Roman" charset="0"/>
                <a:ea typeface="Times New Roman" charset="0"/>
                <a:cs typeface="Times New Roman" charset="0"/>
              </a:rPr>
              <a:t>Provide specific examples of curricular, co-curricular and operational activities that prepare students to understand and appreciate the diversity of the sport environment.</a:t>
            </a:r>
            <a:endParaRPr lang="en-US" sz="1800" i="1" dirty="0">
              <a:latin typeface="Times New Roman" charset="0"/>
              <a:ea typeface="Times New Roman" charset="0"/>
              <a:cs typeface="Times New Roman" charset="0"/>
            </a:endParaRPr>
          </a:p>
          <a:p>
            <a:pPr marL="1371600" lvl="3" indent="0">
              <a:spcBef>
                <a:spcPts val="0"/>
              </a:spcBef>
              <a:buNone/>
              <a:tabLst>
                <a:tab pos="1600200" algn="l"/>
              </a:tabLst>
            </a:pPr>
            <a:endParaRPr lang="en-US" sz="1900" i="1" dirty="0">
              <a:latin typeface="Times New Roman" charset="0"/>
              <a:ea typeface="Times New Roman" charset="0"/>
              <a:cs typeface="Times New Roman" charset="0"/>
            </a:endParaRPr>
          </a:p>
          <a:p>
            <a:pPr marL="1371600" lvl="3" indent="0">
              <a:spcBef>
                <a:spcPts val="0"/>
              </a:spcBef>
              <a:buNone/>
              <a:tabLst>
                <a:tab pos="1600200" algn="l"/>
              </a:tabLst>
            </a:pPr>
            <a:r>
              <a:rPr lang="en-US" sz="1800" i="1" dirty="0" smtClean="0">
                <a:latin typeface="Times New Roman" charset="0"/>
                <a:ea typeface="Times New Roman" charset="0"/>
                <a:cs typeface="Times New Roman" charset="0"/>
              </a:rPr>
              <a:t>*Describe </a:t>
            </a:r>
            <a:r>
              <a:rPr lang="en-US" sz="1800" i="1" dirty="0">
                <a:latin typeface="Times New Roman" charset="0"/>
                <a:ea typeface="Times New Roman" charset="0"/>
                <a:cs typeface="Times New Roman" charset="0"/>
              </a:rPr>
              <a:t>general conclusions drawn regarding the quality and effectiveness of your diversity activities in supporting excellence in sport management education, identify any changes and improvements needed and describe proposed courses of action to make those changes and improvements</a:t>
            </a:r>
            <a:r>
              <a:rPr lang="en-US" sz="1800" i="1" dirty="0" smtClean="0">
                <a:latin typeface="Times New Roman" charset="0"/>
                <a:ea typeface="Times New Roman" charset="0"/>
                <a:cs typeface="Times New Roman" charset="0"/>
              </a:rPr>
              <a:t>.</a:t>
            </a:r>
            <a:endParaRPr lang="en-US" sz="1800" dirty="0">
              <a:latin typeface="Arial" charset="0"/>
              <a:ea typeface="Times New Roman" charset="0"/>
              <a:cs typeface="Times New Roman" charset="0"/>
            </a:endParaRPr>
          </a:p>
        </p:txBody>
      </p:sp>
    </p:spTree>
    <p:extLst>
      <p:ext uri="{BB962C8B-B14F-4D97-AF65-F5344CB8AC3E}">
        <p14:creationId xmlns:p14="http://schemas.microsoft.com/office/powerpoint/2010/main" val="26542104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8454"/>
            <a:ext cx="8229600" cy="1181746"/>
          </a:xfrm>
        </p:spPr>
        <p:txBody>
          <a:bodyPr>
            <a:normAutofit fontScale="90000"/>
          </a:bodyPr>
          <a:lstStyle/>
          <a:p>
            <a:r>
              <a:rPr lang="en-US" b="1" dirty="0"/>
              <a:t>What does it mean to demonstrate </a:t>
            </a:r>
            <a:r>
              <a:rPr lang="en-US" b="1" i="1" dirty="0"/>
              <a:t>Diversity </a:t>
            </a:r>
            <a:r>
              <a:rPr lang="en-US" b="1" dirty="0"/>
              <a:t>in Sport Management?</a:t>
            </a:r>
            <a:r>
              <a:rPr lang="en-US" dirty="0"/>
              <a:t/>
            </a:r>
            <a:br>
              <a:rPr lang="en-US" dirty="0"/>
            </a:br>
            <a:endParaRPr lang="en-US" b="1" dirty="0"/>
          </a:p>
        </p:txBody>
      </p:sp>
      <p:sp>
        <p:nvSpPr>
          <p:cNvPr id="3" name="Content Placeholder 2"/>
          <p:cNvSpPr>
            <a:spLocks noGrp="1"/>
          </p:cNvSpPr>
          <p:nvPr>
            <p:ph idx="1"/>
          </p:nvPr>
        </p:nvSpPr>
        <p:spPr/>
        <p:txBody>
          <a:bodyPr/>
          <a:lstStyle/>
          <a:p>
            <a:pPr lvl="1"/>
            <a:endParaRPr lang="en-US" dirty="0" smtClean="0"/>
          </a:p>
          <a:p>
            <a:pPr lvl="1">
              <a:buFont typeface="Arial" charset="0"/>
              <a:buChar char="•"/>
            </a:pPr>
            <a:r>
              <a:rPr lang="en-US" dirty="0" smtClean="0"/>
              <a:t>Offer a course focused on diversity?</a:t>
            </a:r>
          </a:p>
          <a:p>
            <a:pPr lvl="1">
              <a:buFont typeface="Arial" charset="0"/>
              <a:buChar char="•"/>
            </a:pPr>
            <a:r>
              <a:rPr lang="en-US" dirty="0" smtClean="0"/>
              <a:t>Discuss issues of diversity across the curriculum?</a:t>
            </a:r>
          </a:p>
          <a:p>
            <a:pPr lvl="1">
              <a:buFont typeface="Arial" charset="0"/>
              <a:buChar char="•"/>
            </a:pPr>
            <a:r>
              <a:rPr lang="en-US" dirty="0" smtClean="0"/>
              <a:t>Recruit a diverse student body / faculty?</a:t>
            </a:r>
          </a:p>
          <a:p>
            <a:pPr lvl="1">
              <a:buFont typeface="Arial" charset="0"/>
              <a:buChar char="•"/>
            </a:pPr>
            <a:r>
              <a:rPr lang="en-US" dirty="0" smtClean="0"/>
              <a:t>Expose students to diverse opportunities?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53587" y="4753692"/>
            <a:ext cx="3759280" cy="1920240"/>
          </a:xfrm>
          <a:prstGeom prst="rect">
            <a:avLst/>
          </a:prstGeom>
        </p:spPr>
      </p:pic>
    </p:spTree>
    <p:extLst>
      <p:ext uri="{BB962C8B-B14F-4D97-AF65-F5344CB8AC3E}">
        <p14:creationId xmlns:p14="http://schemas.microsoft.com/office/powerpoint/2010/main" val="16404068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How are we meeting this Principle?</a:t>
            </a:r>
            <a:r>
              <a:rPr lang="en-US" dirty="0"/>
              <a:t/>
            </a:r>
            <a:br>
              <a:rPr lang="en-US" dirty="0"/>
            </a:br>
            <a:endParaRPr lang="en-US" dirty="0"/>
          </a:p>
        </p:txBody>
      </p:sp>
      <p:sp>
        <p:nvSpPr>
          <p:cNvPr id="3" name="Content Placeholder 2"/>
          <p:cNvSpPr>
            <a:spLocks noGrp="1"/>
          </p:cNvSpPr>
          <p:nvPr>
            <p:ph idx="1"/>
          </p:nvPr>
        </p:nvSpPr>
        <p:spPr>
          <a:xfrm>
            <a:off x="457200" y="1288473"/>
            <a:ext cx="8229600" cy="5098471"/>
          </a:xfrm>
        </p:spPr>
        <p:txBody>
          <a:bodyPr>
            <a:normAutofit/>
          </a:bodyPr>
          <a:lstStyle/>
          <a:p>
            <a:r>
              <a:rPr lang="en-US" dirty="0" smtClean="0"/>
              <a:t>Guest speakers </a:t>
            </a:r>
          </a:p>
          <a:p>
            <a:r>
              <a:rPr lang="en-US" dirty="0" smtClean="0"/>
              <a:t>Assignments that:</a:t>
            </a:r>
          </a:p>
          <a:p>
            <a:pPr lvl="1"/>
            <a:r>
              <a:rPr lang="en-US" dirty="0" smtClean="0"/>
              <a:t>expose students to issues of diversity </a:t>
            </a:r>
          </a:p>
          <a:p>
            <a:pPr lvl="1"/>
            <a:r>
              <a:rPr lang="en-US" dirty="0" smtClean="0"/>
              <a:t>challenge </a:t>
            </a:r>
            <a:r>
              <a:rPr lang="en-US" dirty="0"/>
              <a:t>students to explore how to effectively manage </a:t>
            </a:r>
            <a:r>
              <a:rPr lang="en-US" dirty="0" smtClean="0"/>
              <a:t>and foster diversity</a:t>
            </a:r>
          </a:p>
          <a:p>
            <a:pPr lvl="1"/>
            <a:r>
              <a:rPr lang="en-US" dirty="0" smtClean="0"/>
              <a:t>demonstrate </a:t>
            </a:r>
            <a:r>
              <a:rPr lang="en-US" dirty="0"/>
              <a:t>how legislation attempts to provide equal opportunities. </a:t>
            </a:r>
            <a:endParaRPr lang="en-US" dirty="0" smtClean="0"/>
          </a:p>
          <a:p>
            <a:r>
              <a:rPr lang="en-US" dirty="0" smtClean="0"/>
              <a:t>Recruiting diverse students and faculty</a:t>
            </a:r>
            <a:endParaRPr lang="en-US" dirty="0"/>
          </a:p>
          <a:p>
            <a:endParaRPr lang="en-US" dirty="0"/>
          </a:p>
        </p:txBody>
      </p:sp>
    </p:spTree>
    <p:extLst>
      <p:ext uri="{BB962C8B-B14F-4D97-AF65-F5344CB8AC3E}">
        <p14:creationId xmlns:p14="http://schemas.microsoft.com/office/powerpoint/2010/main" val="10239246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02998"/>
          </a:xfrm>
        </p:spPr>
        <p:txBody>
          <a:bodyPr>
            <a:normAutofit fontScale="90000"/>
          </a:bodyPr>
          <a:lstStyle/>
          <a:p>
            <a:r>
              <a:rPr lang="en-US" b="1" dirty="0" smtClean="0"/>
              <a:t>Examples from our peers</a:t>
            </a:r>
            <a:r>
              <a:rPr lang="mr-IN" b="1" dirty="0" smtClean="0"/>
              <a:t>…</a:t>
            </a:r>
            <a:r>
              <a:rPr lang="en-US" dirty="0"/>
              <a:t/>
            </a:r>
            <a:br>
              <a:rPr lang="en-US" dirty="0"/>
            </a:br>
            <a:endParaRPr lang="en-US" dirty="0"/>
          </a:p>
        </p:txBody>
      </p:sp>
      <p:sp>
        <p:nvSpPr>
          <p:cNvPr id="3" name="Content Placeholder 2"/>
          <p:cNvSpPr>
            <a:spLocks noGrp="1"/>
          </p:cNvSpPr>
          <p:nvPr>
            <p:ph idx="1"/>
          </p:nvPr>
        </p:nvSpPr>
        <p:spPr>
          <a:xfrm>
            <a:off x="457200" y="1316182"/>
            <a:ext cx="8229600" cy="5050751"/>
          </a:xfrm>
        </p:spPr>
        <p:txBody>
          <a:bodyPr>
            <a:normAutofit lnSpcReduction="10000"/>
          </a:bodyPr>
          <a:lstStyle/>
          <a:p>
            <a:r>
              <a:rPr lang="en-US" dirty="0" smtClean="0"/>
              <a:t>Volunteer </a:t>
            </a:r>
            <a:r>
              <a:rPr lang="en-US" dirty="0"/>
              <a:t>experiences </a:t>
            </a:r>
            <a:r>
              <a:rPr lang="en-US" dirty="0" smtClean="0"/>
              <a:t>(SM club </a:t>
            </a:r>
            <a:r>
              <a:rPr lang="en-US" dirty="0"/>
              <a:t>activities</a:t>
            </a:r>
            <a:r>
              <a:rPr lang="en-US" dirty="0" smtClean="0"/>
              <a:t>) </a:t>
            </a:r>
          </a:p>
          <a:p>
            <a:pPr lvl="1"/>
            <a:r>
              <a:rPr lang="en-US" dirty="0" smtClean="0"/>
              <a:t>Experiential activities involving Special Olympics, underprivileged youth, homeless, refugees</a:t>
            </a:r>
          </a:p>
          <a:p>
            <a:pPr lvl="2"/>
            <a:r>
              <a:rPr lang="en-US" dirty="0"/>
              <a:t>Un North Florida’s “</a:t>
            </a:r>
            <a:r>
              <a:rPr lang="en-US" dirty="0" err="1"/>
              <a:t>Kickin</a:t>
            </a:r>
            <a:r>
              <a:rPr lang="en-US" dirty="0"/>
              <a:t>’ it for refugees” </a:t>
            </a:r>
            <a:endParaRPr lang="en-US" dirty="0" smtClean="0"/>
          </a:p>
          <a:p>
            <a:r>
              <a:rPr lang="en-US" dirty="0" smtClean="0"/>
              <a:t>Partnering with International </a:t>
            </a:r>
            <a:r>
              <a:rPr lang="en-US" dirty="0"/>
              <a:t>S</a:t>
            </a:r>
            <a:r>
              <a:rPr lang="en-US" dirty="0" smtClean="0"/>
              <a:t>tudent programs</a:t>
            </a:r>
            <a:endParaRPr lang="en-US" dirty="0"/>
          </a:p>
          <a:p>
            <a:r>
              <a:rPr lang="en-US" dirty="0" smtClean="0"/>
              <a:t>Adaptive </a:t>
            </a:r>
            <a:r>
              <a:rPr lang="en-US" dirty="0"/>
              <a:t>ski </a:t>
            </a:r>
            <a:r>
              <a:rPr lang="en-US" dirty="0" smtClean="0"/>
              <a:t>programs, Wounded Warrior </a:t>
            </a:r>
          </a:p>
          <a:p>
            <a:r>
              <a:rPr lang="en-US" dirty="0" smtClean="0"/>
              <a:t>Promoting </a:t>
            </a:r>
            <a:r>
              <a:rPr lang="en-US" dirty="0"/>
              <a:t>women’s </a:t>
            </a:r>
            <a:r>
              <a:rPr lang="en-US" dirty="0" smtClean="0"/>
              <a:t>sports on campus/ </a:t>
            </a:r>
            <a:r>
              <a:rPr lang="en-US" dirty="0"/>
              <a:t>Girls and </a:t>
            </a:r>
            <a:r>
              <a:rPr lang="en-US" dirty="0" smtClean="0"/>
              <a:t>Women </a:t>
            </a:r>
            <a:r>
              <a:rPr lang="en-US" dirty="0"/>
              <a:t>in S</a:t>
            </a:r>
            <a:r>
              <a:rPr lang="en-US" dirty="0" smtClean="0"/>
              <a:t>port days</a:t>
            </a:r>
          </a:p>
          <a:p>
            <a:r>
              <a:rPr lang="en-US" dirty="0" smtClean="0"/>
              <a:t>Campus-wide or “common” reading programs </a:t>
            </a:r>
          </a:p>
          <a:p>
            <a:endParaRPr lang="en-US" dirty="0"/>
          </a:p>
        </p:txBody>
      </p:sp>
    </p:spTree>
    <p:extLst>
      <p:ext uri="{BB962C8B-B14F-4D97-AF65-F5344CB8AC3E}">
        <p14:creationId xmlns:p14="http://schemas.microsoft.com/office/powerpoint/2010/main" val="12351470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pic>
        <p:nvPicPr>
          <p:cNvPr id="4" name="Picture 3" descr="powerpoint template cover page.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68442"/>
            <a:ext cx="9144000" cy="6858000"/>
          </a:xfrm>
          <a:prstGeom prst="rect">
            <a:avLst/>
          </a:prstGeom>
        </p:spPr>
      </p:pic>
      <p:sp>
        <p:nvSpPr>
          <p:cNvPr id="2" name="Title 1"/>
          <p:cNvSpPr>
            <a:spLocks noGrp="1"/>
          </p:cNvSpPr>
          <p:nvPr>
            <p:ph type="ctrTitle"/>
          </p:nvPr>
        </p:nvSpPr>
        <p:spPr>
          <a:xfrm>
            <a:off x="685800" y="0"/>
            <a:ext cx="7772400" cy="4053016"/>
          </a:xfrm>
        </p:spPr>
        <p:txBody>
          <a:bodyPr>
            <a:normAutofit/>
          </a:bodyPr>
          <a:lstStyle/>
          <a:p>
            <a:r>
              <a:rPr lang="en-US" dirty="0" smtClean="0">
                <a:solidFill>
                  <a:schemeClr val="bg1"/>
                </a:solidFill>
              </a:rPr>
              <a:t>Thank You for attending!</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Questions or Comments?</a:t>
            </a:r>
            <a:r>
              <a:rPr lang="en-US" sz="2400" dirty="0">
                <a:solidFill>
                  <a:schemeClr val="bg1"/>
                </a:solidFill>
              </a:rPr>
              <a:t/>
            </a:r>
            <a:br>
              <a:rPr lang="en-US" sz="2400" dirty="0">
                <a:solidFill>
                  <a:schemeClr val="bg1"/>
                </a:solidFill>
              </a:rPr>
            </a:br>
            <a:r>
              <a:rPr lang="en-US" sz="2400" dirty="0" smtClean="0">
                <a:solidFill>
                  <a:schemeClr val="bg1"/>
                </a:solidFill>
              </a:rPr>
              <a:t/>
            </a:r>
            <a:br>
              <a:rPr lang="en-US" sz="2400" dirty="0" smtClean="0">
                <a:solidFill>
                  <a:schemeClr val="bg1"/>
                </a:solidFill>
              </a:rPr>
            </a:br>
            <a:r>
              <a:rPr lang="en-US" sz="2400" dirty="0" smtClean="0">
                <a:solidFill>
                  <a:schemeClr val="bg1"/>
                </a:solidFill>
              </a:rPr>
              <a:t>Dr. Colleen Colles, MSU Denver</a:t>
            </a:r>
            <a:r>
              <a:rPr lang="en-US" dirty="0" smtClean="0">
                <a:solidFill>
                  <a:schemeClr val="bg1"/>
                </a:solidFill>
              </a:rPr>
              <a:t/>
            </a:r>
            <a:br>
              <a:rPr lang="en-US" dirty="0" smtClean="0">
                <a:solidFill>
                  <a:schemeClr val="bg1"/>
                </a:solidFill>
              </a:rPr>
            </a:br>
            <a:endParaRPr lang="en-US" dirty="0">
              <a:solidFill>
                <a:schemeClr val="bg1"/>
              </a:solidFill>
            </a:endParaRPr>
          </a:p>
        </p:txBody>
      </p:sp>
    </p:spTree>
    <p:extLst>
      <p:ext uri="{BB962C8B-B14F-4D97-AF65-F5344CB8AC3E}">
        <p14:creationId xmlns:p14="http://schemas.microsoft.com/office/powerpoint/2010/main" val="117462374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7.5 International Sport Management</a:t>
            </a:r>
            <a:endParaRPr lang="en-US" b="1" dirty="0"/>
          </a:p>
        </p:txBody>
      </p:sp>
      <p:sp>
        <p:nvSpPr>
          <p:cNvPr id="3" name="Content Placeholder 2"/>
          <p:cNvSpPr>
            <a:spLocks noGrp="1"/>
          </p:cNvSpPr>
          <p:nvPr>
            <p:ph idx="1"/>
          </p:nvPr>
        </p:nvSpPr>
        <p:spPr>
          <a:xfrm>
            <a:off x="457200" y="1417638"/>
            <a:ext cx="8229600" cy="5159008"/>
          </a:xfrm>
        </p:spPr>
        <p:txBody>
          <a:bodyPr/>
          <a:lstStyle/>
          <a:p>
            <a:pPr marL="0" marR="0" indent="0" algn="just">
              <a:spcBef>
                <a:spcPts val="0"/>
              </a:spcBef>
              <a:spcAft>
                <a:spcPts val="0"/>
              </a:spcAft>
              <a:buNone/>
            </a:pPr>
            <a:r>
              <a:rPr lang="en-US" sz="1800" dirty="0" smtClean="0">
                <a:solidFill>
                  <a:srgbClr val="000000"/>
                </a:solidFill>
                <a:latin typeface="Times New Roman" charset="0"/>
                <a:ea typeface="Times New Roman" charset="0"/>
                <a:cs typeface="Times New Roman" charset="0"/>
              </a:rPr>
              <a:t>	</a:t>
            </a:r>
          </a:p>
          <a:p>
            <a:pPr marL="0" marR="0" indent="0" algn="just">
              <a:spcBef>
                <a:spcPts val="0"/>
              </a:spcBef>
              <a:spcAft>
                <a:spcPts val="0"/>
              </a:spcAft>
              <a:buNone/>
            </a:pPr>
            <a:endParaRPr lang="en-US" sz="1800" dirty="0">
              <a:solidFill>
                <a:srgbClr val="000000"/>
              </a:solidFill>
              <a:latin typeface="Times New Roman" charset="0"/>
              <a:ea typeface="Times New Roman" charset="0"/>
              <a:cs typeface="Times New Roman" charset="0"/>
            </a:endParaRPr>
          </a:p>
          <a:p>
            <a:pPr marL="0" marR="0">
              <a:spcBef>
                <a:spcPts val="0"/>
              </a:spcBef>
              <a:spcAft>
                <a:spcPts val="0"/>
              </a:spcAft>
            </a:pPr>
            <a:r>
              <a:rPr lang="en-US" sz="1800" i="1" dirty="0" smtClean="0">
                <a:solidFill>
                  <a:srgbClr val="000000"/>
                </a:solidFill>
                <a:latin typeface="Times New Roman" charset="0"/>
                <a:ea typeface="Times New Roman" charset="0"/>
                <a:cs typeface="Times New Roman" charset="0"/>
              </a:rPr>
              <a:t>Excellence in sport management education supports that sport management students be prepared to function effectively in a changing global environment. Therefore, the academic unit/sport management program, through its co-curricular programs, should </a:t>
            </a:r>
            <a:r>
              <a:rPr lang="en-US" sz="1800" i="1" dirty="0">
                <a:highlight>
                  <a:srgbClr val="FFFF00"/>
                </a:highlight>
                <a:latin typeface="Times New Roman" charset="0"/>
                <a:ea typeface="Times New Roman" charset="0"/>
                <a:cs typeface="Times New Roman" charset="0"/>
              </a:rPr>
              <a:t>ensure that students possess the knowledge, skills and experiences to understand and deal effectively with critical issues in a dynamic global environment.</a:t>
            </a:r>
            <a:endParaRPr lang="en-US" sz="1800" i="1" dirty="0">
              <a:latin typeface="Times New Roman" charset="0"/>
              <a:ea typeface="Times New Roman" charset="0"/>
              <a:cs typeface="Times New Roman" charset="0"/>
            </a:endParaRPr>
          </a:p>
          <a:p>
            <a:pPr marL="0" marR="0" indent="0" algn="just">
              <a:spcBef>
                <a:spcPts val="0"/>
              </a:spcBef>
              <a:spcAft>
                <a:spcPts val="0"/>
              </a:spcAft>
              <a:buNone/>
            </a:pPr>
            <a:endParaRPr lang="en-US" sz="1800" dirty="0" smtClean="0">
              <a:latin typeface="Arial" charset="0"/>
              <a:ea typeface="Times New Roman" charset="0"/>
              <a:cs typeface="Times New Roman" charset="0"/>
            </a:endParaRPr>
          </a:p>
          <a:p>
            <a:pPr marL="0" indent="0" algn="just">
              <a:buNone/>
            </a:pPr>
            <a:r>
              <a:rPr lang="en-US" sz="1800" b="1" u="sng" dirty="0" smtClean="0">
                <a:solidFill>
                  <a:srgbClr val="000000"/>
                </a:solidFill>
                <a:latin typeface="Times New Roman" charset="0"/>
                <a:cs typeface="Times New Roman" charset="0"/>
              </a:rPr>
              <a:t>Description</a:t>
            </a:r>
            <a:endParaRPr lang="en-US" sz="1800" b="1" u="sng" dirty="0">
              <a:latin typeface="Arial" charset="0"/>
              <a:cs typeface="Times New Roman" charset="0"/>
            </a:endParaRPr>
          </a:p>
          <a:p>
            <a:pPr marL="0" indent="0" algn="just">
              <a:buNone/>
            </a:pPr>
            <a:r>
              <a:rPr lang="en-US" sz="1100" b="1" dirty="0">
                <a:solidFill>
                  <a:srgbClr val="000000"/>
                </a:solidFill>
                <a:latin typeface="Times New Roman" charset="0"/>
                <a:ea typeface="Times New Roman" charset="0"/>
                <a:cs typeface="Times New Roman" charset="0"/>
              </a:rPr>
              <a:t> </a:t>
            </a:r>
            <a:endParaRPr lang="en-US" sz="1100" dirty="0">
              <a:latin typeface="Arial" charset="0"/>
              <a:ea typeface="Times New Roman" charset="0"/>
              <a:cs typeface="Times New Roman" charset="0"/>
            </a:endParaRPr>
          </a:p>
          <a:p>
            <a:pPr marL="0" indent="0">
              <a:buNone/>
            </a:pPr>
            <a:r>
              <a:rPr lang="en-US" sz="1600" dirty="0">
                <a:solidFill>
                  <a:srgbClr val="000000"/>
                </a:solidFill>
                <a:latin typeface="Times New Roman" charset="0"/>
                <a:ea typeface="Times New Roman" charset="0"/>
                <a:cs typeface="Times New Roman" charset="0"/>
              </a:rPr>
              <a:t>COSMA expects its accredited members to be leaders in the internationalization of the sport management curriculum. This may include international experiences provided through the institution, other universities or educational consortia; articulation agreements with institutions in other countries; or the promotion of student/faculty exchanges abroad.</a:t>
            </a:r>
            <a:endParaRPr lang="en-US" sz="1600" dirty="0">
              <a:latin typeface="Arial" charset="0"/>
              <a:ea typeface="Times New Roman" charset="0"/>
              <a:cs typeface="Times New Roman" charset="0"/>
            </a:endParaRPr>
          </a:p>
          <a:p>
            <a:pPr marL="0" indent="0">
              <a:buNone/>
            </a:pPr>
            <a:r>
              <a:rPr lang="en-US" sz="1600" dirty="0">
                <a:solidFill>
                  <a:srgbClr val="000000"/>
                </a:solidFill>
                <a:latin typeface="Times New Roman" charset="0"/>
                <a:ea typeface="Times New Roman" charset="0"/>
                <a:cs typeface="Times New Roman" charset="0"/>
              </a:rPr>
              <a:t> </a:t>
            </a:r>
            <a:endParaRPr lang="en-US" sz="1400" b="1" u="sng" dirty="0">
              <a:solidFill>
                <a:srgbClr val="000000"/>
              </a:solidFill>
              <a:latin typeface="Times New Roman" charset="0"/>
              <a:cs typeface="Times New Roman" charset="0"/>
            </a:endParaRPr>
          </a:p>
        </p:txBody>
      </p:sp>
    </p:spTree>
    <p:extLst>
      <p:ext uri="{BB962C8B-B14F-4D97-AF65-F5344CB8AC3E}">
        <p14:creationId xmlns:p14="http://schemas.microsoft.com/office/powerpoint/2010/main" val="122209724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smtClean="0"/>
              <a:t>International Sport Management</a:t>
            </a:r>
            <a:endParaRPr lang="en-US" b="1" dirty="0"/>
          </a:p>
        </p:txBody>
      </p:sp>
      <p:sp>
        <p:nvSpPr>
          <p:cNvPr id="5" name="Content Placeholder 4"/>
          <p:cNvSpPr>
            <a:spLocks noGrp="1"/>
          </p:cNvSpPr>
          <p:nvPr>
            <p:ph idx="1"/>
          </p:nvPr>
        </p:nvSpPr>
        <p:spPr>
          <a:xfrm>
            <a:off x="457200" y="1600200"/>
            <a:ext cx="8229600" cy="4973595"/>
          </a:xfrm>
        </p:spPr>
        <p:txBody>
          <a:bodyPr>
            <a:normAutofit/>
          </a:bodyPr>
          <a:lstStyle/>
          <a:p>
            <a:pPr marL="1371600" lvl="3" indent="0">
              <a:buNone/>
              <a:tabLst>
                <a:tab pos="0" algn="l"/>
                <a:tab pos="0" algn="l"/>
              </a:tabLst>
            </a:pPr>
            <a:r>
              <a:rPr lang="en-US" sz="1800" b="1" u="sng" dirty="0">
                <a:solidFill>
                  <a:srgbClr val="000000"/>
                </a:solidFill>
                <a:latin typeface="Times New Roman" charset="0"/>
                <a:cs typeface="Times New Roman" charset="0"/>
              </a:rPr>
              <a:t>Self-Study Guidelines</a:t>
            </a:r>
            <a:endParaRPr lang="en-US" sz="1800" b="1" u="sng" dirty="0">
              <a:latin typeface="Arial" charset="0"/>
              <a:cs typeface="Times New Roman" charset="0"/>
            </a:endParaRPr>
          </a:p>
          <a:p>
            <a:pPr marL="0" indent="0">
              <a:buNone/>
            </a:pPr>
            <a:r>
              <a:rPr lang="en-US" sz="1100" dirty="0">
                <a:latin typeface="Arial" charset="0"/>
                <a:ea typeface="Times New Roman" charset="0"/>
                <a:cs typeface="Times New Roman" charset="0"/>
              </a:rPr>
              <a:t> </a:t>
            </a:r>
          </a:p>
          <a:p>
            <a:pPr marL="0" indent="0">
              <a:buNone/>
            </a:pPr>
            <a:r>
              <a:rPr lang="en-US" sz="1800" i="1" dirty="0">
                <a:latin typeface="Times New Roman" charset="0"/>
                <a:ea typeface="Times New Roman" charset="0"/>
                <a:cs typeface="Times New Roman" charset="0"/>
              </a:rPr>
              <a:t>In the self-study:</a:t>
            </a:r>
            <a:endParaRPr lang="en-US" sz="1800" dirty="0">
              <a:latin typeface="Arial" charset="0"/>
              <a:ea typeface="Times New Roman" charset="0"/>
              <a:cs typeface="Times New Roman" charset="0"/>
            </a:endParaRPr>
          </a:p>
          <a:p>
            <a:pPr marL="0" indent="0">
              <a:buNone/>
            </a:pPr>
            <a:r>
              <a:rPr lang="en-US" sz="1800" i="1" dirty="0">
                <a:latin typeface="Times New Roman" charset="0"/>
                <a:ea typeface="Times New Roman" charset="0"/>
                <a:cs typeface="Times New Roman" charset="0"/>
              </a:rPr>
              <a:t> </a:t>
            </a:r>
            <a:endParaRPr lang="en-US" sz="1800" dirty="0">
              <a:latin typeface="Arial" charset="0"/>
              <a:ea typeface="Times New Roman" charset="0"/>
              <a:cs typeface="Times New Roman" charset="0"/>
            </a:endParaRPr>
          </a:p>
          <a:p>
            <a:pPr marL="1371600" lvl="3" indent="0">
              <a:spcBef>
                <a:spcPts val="0"/>
              </a:spcBef>
              <a:buNone/>
            </a:pPr>
            <a:r>
              <a:rPr lang="en-US" sz="1800" i="1" dirty="0" smtClean="0">
                <a:latin typeface="Times New Roman" charset="0"/>
                <a:ea typeface="Times New Roman" charset="0"/>
                <a:cs typeface="Times New Roman" charset="0"/>
              </a:rPr>
              <a:t>*Describe </a:t>
            </a:r>
            <a:r>
              <a:rPr lang="en-US" sz="1800" i="1" dirty="0">
                <a:latin typeface="Times New Roman" charset="0"/>
                <a:ea typeface="Times New Roman" charset="0"/>
                <a:cs typeface="Times New Roman" charset="0"/>
              </a:rPr>
              <a:t>the institution’s and academic unit/sport management program’s orientation toward the global sport management environment</a:t>
            </a:r>
            <a:r>
              <a:rPr lang="en-US" sz="1800" i="1" dirty="0" smtClean="0">
                <a:latin typeface="Times New Roman" charset="0"/>
                <a:ea typeface="Times New Roman" charset="0"/>
                <a:cs typeface="Times New Roman" charset="0"/>
              </a:rPr>
              <a:t>.</a:t>
            </a:r>
            <a:r>
              <a:rPr lang="en-US" sz="1800" i="1" dirty="0">
                <a:latin typeface="Times New Roman" charset="0"/>
                <a:ea typeface="Times New Roman" charset="0"/>
                <a:cs typeface="Times New Roman" charset="0"/>
              </a:rPr>
              <a:t> </a:t>
            </a:r>
            <a:endParaRPr lang="en-US" sz="1800" i="1" dirty="0" smtClean="0">
              <a:latin typeface="Times New Roman" charset="0"/>
              <a:ea typeface="Times New Roman" charset="0"/>
              <a:cs typeface="Times New Roman" charset="0"/>
            </a:endParaRPr>
          </a:p>
          <a:p>
            <a:pPr marL="1371600" lvl="3" indent="0">
              <a:spcBef>
                <a:spcPts val="0"/>
              </a:spcBef>
              <a:buNone/>
            </a:pPr>
            <a:endParaRPr lang="en-US" sz="1800" i="1" dirty="0" smtClean="0">
              <a:latin typeface="Times New Roman" charset="0"/>
              <a:ea typeface="Times New Roman" charset="0"/>
              <a:cs typeface="Times New Roman" charset="0"/>
            </a:endParaRPr>
          </a:p>
          <a:p>
            <a:pPr marL="1371600" lvl="3" indent="0">
              <a:spcBef>
                <a:spcPts val="0"/>
              </a:spcBef>
              <a:buNone/>
            </a:pPr>
            <a:r>
              <a:rPr lang="en-US" sz="1800" i="1" dirty="0" smtClean="0">
                <a:latin typeface="Times New Roman" charset="0"/>
                <a:ea typeface="Times New Roman" charset="0"/>
                <a:cs typeface="Times New Roman" charset="0"/>
              </a:rPr>
              <a:t>*</a:t>
            </a:r>
            <a:r>
              <a:rPr lang="en-US" i="1" dirty="0">
                <a:highlight>
                  <a:srgbClr val="FFFF00"/>
                </a:highlight>
                <a:latin typeface="Times New Roman" charset="0"/>
                <a:ea typeface="Times New Roman" charset="0"/>
                <a:cs typeface="Times New Roman" charset="0"/>
              </a:rPr>
              <a:t>Provide specific examples of curricular, co-curricular and operational activities that prepare students to understand and appreciate the global sport management environment.</a:t>
            </a:r>
            <a:endParaRPr lang="en-US" i="1" dirty="0">
              <a:latin typeface="Times New Roman" charset="0"/>
              <a:ea typeface="Times New Roman" charset="0"/>
              <a:cs typeface="Times New Roman" charset="0"/>
            </a:endParaRPr>
          </a:p>
          <a:p>
            <a:pPr marL="1371600" lvl="3" indent="0">
              <a:spcBef>
                <a:spcPts val="0"/>
              </a:spcBef>
              <a:buNone/>
              <a:tabLst>
                <a:tab pos="457200" algn="l"/>
              </a:tabLst>
            </a:pPr>
            <a:endParaRPr lang="en-US" sz="1800" dirty="0">
              <a:latin typeface="Arial" charset="0"/>
              <a:ea typeface="Times New Roman" charset="0"/>
              <a:cs typeface="Times New Roman" charset="0"/>
            </a:endParaRPr>
          </a:p>
          <a:p>
            <a:pPr marL="1371600" lvl="3" indent="0">
              <a:spcBef>
                <a:spcPts val="0"/>
              </a:spcBef>
              <a:buNone/>
              <a:tabLst>
                <a:tab pos="457200" algn="l"/>
              </a:tabLst>
            </a:pPr>
            <a:r>
              <a:rPr lang="en-US" sz="1800" i="1" dirty="0" smtClean="0">
                <a:latin typeface="Times New Roman" charset="0"/>
                <a:ea typeface="Times New Roman" charset="0"/>
                <a:cs typeface="Times New Roman" charset="0"/>
              </a:rPr>
              <a:t>*Describe </a:t>
            </a:r>
            <a:r>
              <a:rPr lang="en-US" sz="1800" i="1" dirty="0">
                <a:latin typeface="Times New Roman" charset="0"/>
                <a:ea typeface="Times New Roman" charset="0"/>
                <a:cs typeface="Times New Roman" charset="0"/>
              </a:rPr>
              <a:t>general conclusions drawn regarding the quality and effectiveness of your international activities in supporting excellence in sport management education, identify any changes and improvements needed and describe proposed courses of action to make those changes and improvements.</a:t>
            </a:r>
            <a:endParaRPr lang="en-US" sz="3600" dirty="0"/>
          </a:p>
          <a:p>
            <a:endParaRPr lang="en-US" sz="4800" dirty="0"/>
          </a:p>
        </p:txBody>
      </p:sp>
    </p:spTree>
    <p:extLst>
      <p:ext uri="{BB962C8B-B14F-4D97-AF65-F5344CB8AC3E}">
        <p14:creationId xmlns:p14="http://schemas.microsoft.com/office/powerpoint/2010/main" val="26104731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rmAutofit fontScale="90000"/>
          </a:bodyPr>
          <a:lstStyle/>
          <a:p>
            <a:r>
              <a:rPr lang="en-US" b="1" dirty="0"/>
              <a:t>What does it mean to </a:t>
            </a:r>
            <a:r>
              <a:rPr lang="en-US" b="1" i="1" dirty="0"/>
              <a:t>internationalize</a:t>
            </a:r>
            <a:r>
              <a:rPr lang="en-US" b="1" dirty="0"/>
              <a:t> your curriculum</a:t>
            </a:r>
            <a:r>
              <a:rPr lang="is-IS" b="1" dirty="0"/>
              <a:t>…</a:t>
            </a:r>
            <a:r>
              <a:rPr lang="en-US" dirty="0"/>
              <a:t/>
            </a:r>
            <a:br>
              <a:rPr lang="en-US" dirty="0"/>
            </a:br>
            <a:endParaRPr lang="en-US" b="1" dirty="0"/>
          </a:p>
        </p:txBody>
      </p:sp>
      <p:sp>
        <p:nvSpPr>
          <p:cNvPr id="3" name="Content Placeholder 2"/>
          <p:cNvSpPr>
            <a:spLocks noGrp="1"/>
          </p:cNvSpPr>
          <p:nvPr>
            <p:ph idx="1"/>
          </p:nvPr>
        </p:nvSpPr>
        <p:spPr/>
        <p:txBody>
          <a:bodyPr/>
          <a:lstStyle/>
          <a:p>
            <a:pPr lvl="1"/>
            <a:endParaRPr lang="en-US" dirty="0" smtClean="0"/>
          </a:p>
          <a:p>
            <a:pPr lvl="1">
              <a:buFont typeface="Arial" charset="0"/>
              <a:buChar char="•"/>
            </a:pPr>
            <a:r>
              <a:rPr lang="en-US" dirty="0" smtClean="0"/>
              <a:t>Offer a global sport class?</a:t>
            </a:r>
          </a:p>
          <a:p>
            <a:pPr lvl="1">
              <a:buFont typeface="Arial" charset="0"/>
              <a:buChar char="•"/>
            </a:pPr>
            <a:r>
              <a:rPr lang="en-US" dirty="0" smtClean="0"/>
              <a:t>Introduce / discuss international examples in class?</a:t>
            </a:r>
          </a:p>
          <a:p>
            <a:pPr lvl="1">
              <a:buFont typeface="Arial" charset="0"/>
              <a:buChar char="•"/>
            </a:pPr>
            <a:r>
              <a:rPr lang="en-US" dirty="0" smtClean="0"/>
              <a:t>Require an applied experience? </a:t>
            </a:r>
          </a:p>
          <a:p>
            <a:pPr lvl="1">
              <a:buFont typeface="Arial" charset="0"/>
              <a:buChar char="•"/>
            </a:pPr>
            <a:r>
              <a:rPr lang="en-US" dirty="0" smtClean="0"/>
              <a:t>Recruit international students / faculty?</a:t>
            </a:r>
          </a:p>
          <a:p>
            <a:endParaRPr lang="en-US" dirty="0" smtClean="0"/>
          </a:p>
          <a:p>
            <a:pPr lvl="1"/>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48996" y="4826330"/>
            <a:ext cx="1811551" cy="1920240"/>
          </a:xfrm>
          <a:prstGeom prst="rect">
            <a:avLst/>
          </a:prstGeom>
        </p:spPr>
      </p:pic>
    </p:spTree>
    <p:extLst>
      <p:ext uri="{BB962C8B-B14F-4D97-AF65-F5344CB8AC3E}">
        <p14:creationId xmlns:p14="http://schemas.microsoft.com/office/powerpoint/2010/main" val="3629658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Need for International Sport Management</a:t>
            </a:r>
            <a:endParaRPr lang="en-US" b="1"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dirty="0" smtClean="0"/>
              <a:t>20 years </a:t>
            </a:r>
            <a:r>
              <a:rPr lang="en-US" dirty="0"/>
              <a:t>ago </a:t>
            </a:r>
            <a:r>
              <a:rPr lang="en-US" dirty="0" err="1"/>
              <a:t>Masteralexis</a:t>
            </a:r>
            <a:r>
              <a:rPr lang="en-US" dirty="0"/>
              <a:t> and McDonald </a:t>
            </a:r>
            <a:r>
              <a:rPr lang="en-US" dirty="0" smtClean="0"/>
              <a:t>(1997) stressed </a:t>
            </a:r>
            <a:r>
              <a:rPr lang="en-US" dirty="0"/>
              <a:t>that future sport managers would need international business acumen</a:t>
            </a:r>
            <a:r>
              <a:rPr lang="en-US" dirty="0" smtClean="0"/>
              <a:t>.</a:t>
            </a:r>
          </a:p>
          <a:p>
            <a:pPr marL="0" indent="0">
              <a:buNone/>
            </a:pPr>
            <a:r>
              <a:rPr lang="en-US" dirty="0" smtClean="0"/>
              <a:t> </a:t>
            </a:r>
          </a:p>
          <a:p>
            <a:r>
              <a:rPr lang="en-US" dirty="0" smtClean="0"/>
              <a:t>Recent </a:t>
            </a:r>
            <a:r>
              <a:rPr lang="en-US" dirty="0"/>
              <a:t>research has highlighted the need for programs to evolve and to ensure that students understand the international environments in which they will </a:t>
            </a:r>
            <a:r>
              <a:rPr lang="en-US" dirty="0" smtClean="0"/>
              <a:t>work </a:t>
            </a:r>
            <a:r>
              <a:rPr lang="en-US" sz="2000" dirty="0" smtClean="0"/>
              <a:t>(</a:t>
            </a:r>
            <a:r>
              <a:rPr lang="en-US" sz="2000" dirty="0" err="1" smtClean="0"/>
              <a:t>Braunstein-Minkove</a:t>
            </a:r>
            <a:r>
              <a:rPr lang="en-US" sz="2000" dirty="0" smtClean="0"/>
              <a:t> </a:t>
            </a:r>
            <a:r>
              <a:rPr lang="en-US" sz="2000" dirty="0"/>
              <a:t>and DeLuca, 2015 and </a:t>
            </a:r>
            <a:r>
              <a:rPr lang="en-US" sz="2000" dirty="0" err="1"/>
              <a:t>Danylchuck</a:t>
            </a:r>
            <a:r>
              <a:rPr lang="en-US" sz="2000" dirty="0"/>
              <a:t>, 2012</a:t>
            </a:r>
            <a:r>
              <a:rPr lang="en-US" sz="2000" dirty="0" smtClean="0"/>
              <a:t>)</a:t>
            </a:r>
            <a:r>
              <a:rPr lang="en-US" dirty="0"/>
              <a:t> </a:t>
            </a:r>
          </a:p>
          <a:p>
            <a:endParaRPr lang="en-US" dirty="0"/>
          </a:p>
        </p:txBody>
      </p:sp>
    </p:spTree>
    <p:extLst>
      <p:ext uri="{BB962C8B-B14F-4D97-AF65-F5344CB8AC3E}">
        <p14:creationId xmlns:p14="http://schemas.microsoft.com/office/powerpoint/2010/main" val="95415801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Opportunities &amp; Challenges</a:t>
            </a:r>
            <a:endParaRPr lang="en-US" b="1" dirty="0"/>
          </a:p>
        </p:txBody>
      </p:sp>
      <p:sp>
        <p:nvSpPr>
          <p:cNvPr id="3" name="Content Placeholder 2"/>
          <p:cNvSpPr>
            <a:spLocks noGrp="1"/>
          </p:cNvSpPr>
          <p:nvPr>
            <p:ph idx="1"/>
          </p:nvPr>
        </p:nvSpPr>
        <p:spPr/>
        <p:txBody>
          <a:bodyPr/>
          <a:lstStyle/>
          <a:p>
            <a:r>
              <a:rPr lang="en-US" dirty="0" smtClean="0"/>
              <a:t>Are we satisfied </a:t>
            </a:r>
            <a:r>
              <a:rPr lang="en-US" dirty="0"/>
              <a:t>with </a:t>
            </a:r>
            <a:r>
              <a:rPr lang="en-US" dirty="0" smtClean="0"/>
              <a:t>our </a:t>
            </a:r>
            <a:r>
              <a:rPr lang="en-US" dirty="0"/>
              <a:t>level of expertise in international sport management education</a:t>
            </a:r>
            <a:r>
              <a:rPr lang="en-US" dirty="0" smtClean="0"/>
              <a:t>?</a:t>
            </a:r>
          </a:p>
          <a:p>
            <a:pPr marL="0" indent="0">
              <a:buNone/>
            </a:pPr>
            <a:r>
              <a:rPr lang="en-US" dirty="0" smtClean="0"/>
              <a:t> </a:t>
            </a:r>
          </a:p>
          <a:p>
            <a:r>
              <a:rPr lang="en-US" dirty="0" smtClean="0"/>
              <a:t>Li</a:t>
            </a:r>
            <a:r>
              <a:rPr lang="en-US" dirty="0"/>
              <a:t>, Ammon &amp; </a:t>
            </a:r>
            <a:r>
              <a:rPr lang="en-US" dirty="0" err="1"/>
              <a:t>Kanters</a:t>
            </a:r>
            <a:r>
              <a:rPr lang="en-US" dirty="0"/>
              <a:t> (2002): lack of training, insufficient interest among </a:t>
            </a:r>
            <a:r>
              <a:rPr lang="en-US" dirty="0" smtClean="0"/>
              <a:t>faculty, </a:t>
            </a:r>
            <a:r>
              <a:rPr lang="en-US" dirty="0"/>
              <a:t>and limited financial support. </a:t>
            </a:r>
            <a:endParaRPr lang="en-US" dirty="0" smtClean="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10741" y="4846320"/>
            <a:ext cx="3322517" cy="2011680"/>
          </a:xfrm>
          <a:prstGeom prst="rect">
            <a:avLst/>
          </a:prstGeom>
          <a:solidFill>
            <a:schemeClr val="accent1"/>
          </a:solidFill>
        </p:spPr>
      </p:pic>
    </p:spTree>
    <p:extLst>
      <p:ext uri="{BB962C8B-B14F-4D97-AF65-F5344CB8AC3E}">
        <p14:creationId xmlns:p14="http://schemas.microsoft.com/office/powerpoint/2010/main" val="127329872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Meeting this Principle</a:t>
            </a:r>
            <a:endParaRPr lang="en-US" b="1" dirty="0"/>
          </a:p>
        </p:txBody>
      </p:sp>
      <p:sp>
        <p:nvSpPr>
          <p:cNvPr id="3" name="Content Placeholder 2"/>
          <p:cNvSpPr>
            <a:spLocks noGrp="1"/>
          </p:cNvSpPr>
          <p:nvPr>
            <p:ph idx="1"/>
          </p:nvPr>
        </p:nvSpPr>
        <p:spPr/>
        <p:txBody>
          <a:bodyPr/>
          <a:lstStyle/>
          <a:p>
            <a:r>
              <a:rPr lang="en-US" dirty="0"/>
              <a:t>Most common ways faculty attempt to internationalize their curricula:</a:t>
            </a:r>
          </a:p>
          <a:p>
            <a:pPr lvl="1"/>
            <a:r>
              <a:rPr lang="en-US" dirty="0"/>
              <a:t>Using international examples in lectures, discussing global issues, using readings, textbooks, films and guest lectures to incorporate international content</a:t>
            </a:r>
            <a:r>
              <a:rPr lang="en-US" dirty="0" smtClean="0"/>
              <a:t>.</a:t>
            </a:r>
          </a:p>
          <a:p>
            <a:pPr lvl="1"/>
            <a:r>
              <a:rPr lang="en-US" dirty="0"/>
              <a:t>Faculty bring examples from their international travel experiences into the classroom</a:t>
            </a:r>
          </a:p>
          <a:p>
            <a:pPr lvl="1"/>
            <a:endParaRPr lang="en-US" dirty="0"/>
          </a:p>
          <a:p>
            <a:endParaRPr lang="en-US" dirty="0"/>
          </a:p>
        </p:txBody>
      </p:sp>
    </p:spTree>
    <p:extLst>
      <p:ext uri="{BB962C8B-B14F-4D97-AF65-F5344CB8AC3E}">
        <p14:creationId xmlns:p14="http://schemas.microsoft.com/office/powerpoint/2010/main" val="170574968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0489"/>
          </a:xfrm>
        </p:spPr>
        <p:txBody>
          <a:bodyPr>
            <a:normAutofit fontScale="90000"/>
          </a:bodyPr>
          <a:lstStyle/>
          <a:p>
            <a:r>
              <a:rPr lang="en-US" dirty="0" smtClean="0"/>
              <a:t/>
            </a:r>
            <a:br>
              <a:rPr lang="en-US" dirty="0" smtClean="0"/>
            </a:br>
            <a:r>
              <a:rPr lang="en-US" b="1" dirty="0" smtClean="0"/>
              <a:t>Some schools</a:t>
            </a:r>
            <a:r>
              <a:rPr lang="mr-IN" b="1" dirty="0" smtClean="0"/>
              <a:t>…</a:t>
            </a:r>
            <a:r>
              <a:rPr lang="en-US" dirty="0"/>
              <a:t/>
            </a:r>
            <a:br>
              <a:rPr lang="en-US" dirty="0"/>
            </a:br>
            <a:endParaRPr lang="en-US" dirty="0"/>
          </a:p>
        </p:txBody>
      </p:sp>
      <p:sp>
        <p:nvSpPr>
          <p:cNvPr id="3" name="Content Placeholder 2"/>
          <p:cNvSpPr>
            <a:spLocks noGrp="1"/>
          </p:cNvSpPr>
          <p:nvPr>
            <p:ph idx="1"/>
          </p:nvPr>
        </p:nvSpPr>
        <p:spPr>
          <a:xfrm>
            <a:off x="457200" y="1039092"/>
            <a:ext cx="8229600" cy="5680364"/>
          </a:xfrm>
        </p:spPr>
        <p:txBody>
          <a:bodyPr>
            <a:normAutofit fontScale="70000" lnSpcReduction="20000"/>
          </a:bodyPr>
          <a:lstStyle/>
          <a:p>
            <a:r>
              <a:rPr lang="en-US" dirty="0"/>
              <a:t>R</a:t>
            </a:r>
            <a:r>
              <a:rPr lang="en-US" dirty="0" smtClean="0"/>
              <a:t>equire an International/Global studies/Global </a:t>
            </a:r>
            <a:r>
              <a:rPr lang="en-US" dirty="0"/>
              <a:t>awareness course </a:t>
            </a:r>
            <a:r>
              <a:rPr lang="en-US" dirty="0" smtClean="0"/>
              <a:t>as part of </a:t>
            </a:r>
            <a:r>
              <a:rPr lang="en-US" dirty="0"/>
              <a:t>general </a:t>
            </a:r>
            <a:r>
              <a:rPr lang="en-US" dirty="0" smtClean="0"/>
              <a:t>studies</a:t>
            </a:r>
          </a:p>
          <a:p>
            <a:endParaRPr lang="en-US" dirty="0" smtClean="0"/>
          </a:p>
          <a:p>
            <a:r>
              <a:rPr lang="en-US" dirty="0" smtClean="0"/>
              <a:t>Require Sport Management students </a:t>
            </a:r>
            <a:r>
              <a:rPr lang="en-US" dirty="0"/>
              <a:t>to take an international studies class </a:t>
            </a:r>
            <a:r>
              <a:rPr lang="en-US" sz="2600" dirty="0" smtClean="0"/>
              <a:t>(when not required in General Studies)</a:t>
            </a:r>
          </a:p>
          <a:p>
            <a:endParaRPr lang="en-US" sz="2600" dirty="0" smtClean="0"/>
          </a:p>
          <a:p>
            <a:r>
              <a:rPr lang="en-US" dirty="0"/>
              <a:t>O</a:t>
            </a:r>
            <a:r>
              <a:rPr lang="en-US" dirty="0" smtClean="0"/>
              <a:t>ffer </a:t>
            </a:r>
            <a:r>
              <a:rPr lang="en-US" dirty="0"/>
              <a:t>international </a:t>
            </a:r>
            <a:r>
              <a:rPr lang="en-US" dirty="0" smtClean="0"/>
              <a:t>sport or </a:t>
            </a:r>
            <a:r>
              <a:rPr lang="en-US" dirty="0"/>
              <a:t>global sport </a:t>
            </a:r>
            <a:r>
              <a:rPr lang="en-US" dirty="0" smtClean="0"/>
              <a:t>classes </a:t>
            </a:r>
          </a:p>
          <a:p>
            <a:pPr marL="0" indent="0">
              <a:buNone/>
            </a:pPr>
            <a:endParaRPr lang="en-US" b="1" dirty="0" smtClean="0"/>
          </a:p>
          <a:p>
            <a:pPr marL="0" indent="0">
              <a:buNone/>
            </a:pPr>
            <a:r>
              <a:rPr lang="en-US" b="1" dirty="0" smtClean="0"/>
              <a:t>However, </a:t>
            </a:r>
          </a:p>
          <a:p>
            <a:pPr marL="0" indent="0">
              <a:buNone/>
            </a:pPr>
            <a:endParaRPr lang="en-US" b="1" dirty="0"/>
          </a:p>
          <a:p>
            <a:r>
              <a:rPr lang="en-US" dirty="0" smtClean="0"/>
              <a:t>Few </a:t>
            </a:r>
            <a:r>
              <a:rPr lang="en-US" dirty="0"/>
              <a:t>programs have fully engaged in internationalizing their curriculum, teaching, and experiential learning experiences. </a:t>
            </a:r>
          </a:p>
          <a:p>
            <a:pPr marL="0" indent="0">
              <a:buNone/>
            </a:pPr>
            <a:r>
              <a:rPr lang="en-US" dirty="0"/>
              <a:t> </a:t>
            </a:r>
          </a:p>
          <a:p>
            <a:r>
              <a:rPr lang="en-US" dirty="0"/>
              <a:t>S</a:t>
            </a:r>
            <a:r>
              <a:rPr lang="en-US" dirty="0" smtClean="0"/>
              <a:t>tudents need to </a:t>
            </a:r>
            <a:r>
              <a:rPr lang="en-US" dirty="0"/>
              <a:t>develop soft skills… </a:t>
            </a:r>
            <a:r>
              <a:rPr lang="en-US" dirty="0" err="1"/>
              <a:t>Pfahl</a:t>
            </a:r>
            <a:r>
              <a:rPr lang="en-US" dirty="0"/>
              <a:t> (2012) “Time, patience, open-mindedness, and a willingness to learn and develop personal skill sets will all serve a sport manager </a:t>
            </a:r>
            <a:r>
              <a:rPr lang="en-US" dirty="0" smtClean="0"/>
              <a:t>well </a:t>
            </a:r>
            <a:r>
              <a:rPr lang="en-US" dirty="0"/>
              <a:t>in the international sport world” (p.29). </a:t>
            </a:r>
          </a:p>
        </p:txBody>
      </p:sp>
    </p:spTree>
    <p:extLst>
      <p:ext uri="{BB962C8B-B14F-4D97-AF65-F5344CB8AC3E}">
        <p14:creationId xmlns:p14="http://schemas.microsoft.com/office/powerpoint/2010/main" val="70142626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Increasing engagement</a:t>
            </a:r>
            <a:endParaRPr lang="en-US" b="1" dirty="0"/>
          </a:p>
        </p:txBody>
      </p:sp>
      <p:sp>
        <p:nvSpPr>
          <p:cNvPr id="3" name="Content Placeholder 2"/>
          <p:cNvSpPr>
            <a:spLocks noGrp="1"/>
          </p:cNvSpPr>
          <p:nvPr>
            <p:ph idx="1"/>
          </p:nvPr>
        </p:nvSpPr>
        <p:spPr>
          <a:xfrm>
            <a:off x="457200" y="1508166"/>
            <a:ext cx="8229600" cy="5070764"/>
          </a:xfrm>
        </p:spPr>
        <p:txBody>
          <a:bodyPr>
            <a:normAutofit/>
          </a:bodyPr>
          <a:lstStyle/>
          <a:p>
            <a:r>
              <a:rPr lang="en-US" dirty="0"/>
              <a:t>T</a:t>
            </a:r>
            <a:r>
              <a:rPr lang="en-US" dirty="0" smtClean="0"/>
              <a:t>ravel </a:t>
            </a:r>
            <a:r>
              <a:rPr lang="en-US" dirty="0"/>
              <a:t>abroad via </a:t>
            </a:r>
            <a:r>
              <a:rPr lang="en-US" dirty="0" smtClean="0"/>
              <a:t>university </a:t>
            </a:r>
            <a:r>
              <a:rPr lang="en-US" dirty="0"/>
              <a:t>and/or sport management program opportunities</a:t>
            </a:r>
          </a:p>
          <a:p>
            <a:r>
              <a:rPr lang="en-US" dirty="0"/>
              <a:t>Faculty &amp; student exchanges </a:t>
            </a:r>
            <a:endParaRPr lang="en-US" dirty="0" smtClean="0"/>
          </a:p>
          <a:p>
            <a:pPr lvl="1"/>
            <a:r>
              <a:rPr lang="en-US" dirty="0" smtClean="0"/>
              <a:t>Also</a:t>
            </a:r>
            <a:r>
              <a:rPr lang="mr-IN" dirty="0" smtClean="0"/>
              <a:t>…</a:t>
            </a:r>
            <a:endParaRPr lang="en-US" dirty="0"/>
          </a:p>
          <a:p>
            <a:r>
              <a:rPr lang="en-US" dirty="0" smtClean="0"/>
              <a:t>Utilizing international </a:t>
            </a:r>
            <a:r>
              <a:rPr lang="en-US" dirty="0"/>
              <a:t>students </a:t>
            </a:r>
            <a:endParaRPr lang="en-US" dirty="0" smtClean="0"/>
          </a:p>
          <a:p>
            <a:r>
              <a:rPr lang="en-US" dirty="0" smtClean="0"/>
              <a:t>Encouraging minors </a:t>
            </a:r>
            <a:r>
              <a:rPr lang="en-US" dirty="0"/>
              <a:t>in </a:t>
            </a:r>
            <a:r>
              <a:rPr lang="en-US" dirty="0" smtClean="0"/>
              <a:t>International </a:t>
            </a:r>
            <a:r>
              <a:rPr lang="en-US" dirty="0"/>
              <a:t>B</a:t>
            </a:r>
            <a:r>
              <a:rPr lang="en-US" dirty="0" smtClean="0"/>
              <a:t>usiness or Global Studies</a:t>
            </a:r>
            <a:endParaRPr lang="en-US" dirty="0"/>
          </a:p>
          <a:p>
            <a:endParaRPr lang="en-US" dirty="0"/>
          </a:p>
        </p:txBody>
      </p:sp>
    </p:spTree>
    <p:extLst>
      <p:ext uri="{BB962C8B-B14F-4D97-AF65-F5344CB8AC3E}">
        <p14:creationId xmlns:p14="http://schemas.microsoft.com/office/powerpoint/2010/main" val="13335142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Custom 1">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6465</TotalTime>
  <Words>714</Words>
  <Application>Microsoft Macintosh PowerPoint</Application>
  <PresentationFormat>On-screen Show (4:3)</PresentationFormat>
  <Paragraphs>122</Paragraphs>
  <Slides>16</Slides>
  <Notes>7</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COSMA Principles  7.5 International Sport Management 7.6 Diversity in Sport Management (previously 7.6 &amp; 7.7)  Dr. Colleen Colles, MSU Denver </vt:lpstr>
      <vt:lpstr>7.5 International Sport Management</vt:lpstr>
      <vt:lpstr>International Sport Management</vt:lpstr>
      <vt:lpstr>What does it mean to internationalize your curriculum… </vt:lpstr>
      <vt:lpstr>Need for International Sport Management</vt:lpstr>
      <vt:lpstr>Opportunities &amp; Challenges</vt:lpstr>
      <vt:lpstr>Meeting this Principle</vt:lpstr>
      <vt:lpstr> Some schools… </vt:lpstr>
      <vt:lpstr>Increasing engagement</vt:lpstr>
      <vt:lpstr>Jane Knight (2013) “internationalization at home”</vt:lpstr>
      <vt:lpstr>7.6 Diversity in Sport Management</vt:lpstr>
      <vt:lpstr>Diversity in Sport Management</vt:lpstr>
      <vt:lpstr>What does it mean to demonstrate Diversity in Sport Management? </vt:lpstr>
      <vt:lpstr>How are we meeting this Principle? </vt:lpstr>
      <vt:lpstr>Examples from our peers… </vt:lpstr>
      <vt:lpstr>Thank You for attending!  Questions or Comments?  Dr. Colleen Colles, MSU Denver </vt:lpstr>
    </vt:vector>
  </TitlesOfParts>
  <Company>Metropolitan State University of Denver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Information Technology</dc:creator>
  <cp:lastModifiedBy>Heather Alderman</cp:lastModifiedBy>
  <cp:revision>33</cp:revision>
  <dcterms:created xsi:type="dcterms:W3CDTF">2013-08-31T00:08:14Z</dcterms:created>
  <dcterms:modified xsi:type="dcterms:W3CDTF">2017-02-06T14:19:14Z</dcterms:modified>
</cp:coreProperties>
</file>