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microsoft.com/office/2020/02/relationships/classificationlabels" Target="docMetadata/LabelInfo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15"/>
  </p:notesMasterIdLst>
  <p:handoutMasterIdLst>
    <p:handoutMasterId r:id="rId16"/>
  </p:handoutMasterIdLst>
  <p:sldIdLst>
    <p:sldId id="446" r:id="rId5"/>
    <p:sldId id="447" r:id="rId6"/>
    <p:sldId id="427" r:id="rId7"/>
    <p:sldId id="433" r:id="rId8"/>
    <p:sldId id="450" r:id="rId9"/>
    <p:sldId id="426" r:id="rId10"/>
    <p:sldId id="452" r:id="rId11"/>
    <p:sldId id="453" r:id="rId12"/>
    <p:sldId id="451" r:id="rId13"/>
    <p:sldId id="44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9"/>
    <a:srgbClr val="8C5896"/>
    <a:srgbClr val="7C6560"/>
    <a:srgbClr val="29282D"/>
    <a:srgbClr val="E288B6"/>
    <a:srgbClr val="D75078"/>
    <a:srgbClr val="B38F6A"/>
    <a:srgbClr val="6667AB"/>
    <a:srgbClr val="BBBBBB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14" d="100"/>
          <a:sy n="114" d="100"/>
        </p:scale>
        <p:origin x="-120" y="-328"/>
      </p:cViewPr>
      <p:guideLst>
        <p:guide orient="horz" pos="3672"/>
        <p:guide orient="horz" pos="4056"/>
        <p:guide orient="horz" pos="1488"/>
        <p:guide orient="horz" pos="312"/>
        <p:guide orient="horz" pos="2160"/>
        <p:guide orient="horz" pos="2304"/>
        <p:guide pos="288"/>
        <p:guide pos="3816"/>
        <p:guide pos="74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640" y="-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microsoft.com/office/2018/10/relationships/authors" Target="author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A69E4-EFBB-4687-8058-A94EE1B5781B}" type="datetimeFigureOut">
              <a:rPr lang="en-US" smtClean="0"/>
              <a:t>2/8/22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4FE7-BA7C-4FF4-9756-C6A1F2BCA3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546B2-EB9C-4E9C-8793-C25F32D58B9A}" type="datetimeFigureOut">
              <a:rPr lang="en-US" smtClean="0"/>
              <a:t>2/8/22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3F1C3-4FA3-4491-97F4-43CA9C8BDF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2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Jennifer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0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Jennifer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68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Aaron, Jennifer, and audience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2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Aaron’s students share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3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xmlns="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xmlns="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xmlns="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xmlns="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xmlns="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xmlns="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Balance ac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xmlns="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xmlns="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xmlns="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xmlns="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xmlns="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xmlns="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xmlns="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xmlns="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xmlns="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xmlns="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xmlns="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xmlns="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xmlns="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Star of the show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xmlns="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xmlns="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xmlns="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xmlns="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xmlns="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xmlns="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Star of the sh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2/8/22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2/8/22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2/8/22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2/8/22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bstract image of curvy lines">
            <a:extLst>
              <a:ext uri="{FF2B5EF4-FFF2-40B4-BE49-F238E27FC236}">
                <a16:creationId xmlns:a16="http://schemas.microsoft.com/office/drawing/2014/main" xmlns="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0"/>
            <a:ext cx="12191550" cy="685799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5034"/>
            <a:ext cx="10495052" cy="1371600"/>
          </a:xfrm>
        </p:spPr>
        <p:txBody>
          <a:bodyPr anchor="t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Sharing stories: Social Justice Conversations in the Sport Management classroom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/>
              <a:t>Jennifer VanSickle, University of Indianapolis</a:t>
            </a:r>
            <a:br>
              <a:rPr lang="en-US" sz="2000" b="1" dirty="0"/>
            </a:br>
            <a:r>
              <a:rPr lang="en-US" sz="2000" b="1" dirty="0"/>
              <a:t>Aaron Livingston, grambling state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E4EF4-8D58-4BFD-9454-26C0FB62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D8AA20-608C-4737-B926-56858E7E7E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540000"/>
            <a:ext cx="6591300" cy="3403600"/>
          </a:xfrm>
        </p:spPr>
        <p:txBody>
          <a:bodyPr tIns="0" bIns="0">
            <a:no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B20C6C-45E3-4E4C-90FE-16001AF4580A}"/>
              </a:ext>
            </a:extLst>
          </p:cNvPr>
          <p:cNvSpPr txBox="1"/>
          <p:nvPr/>
        </p:nvSpPr>
        <p:spPr>
          <a:xfrm>
            <a:off x="788934" y="3300967"/>
            <a:ext cx="6095342" cy="838306"/>
          </a:xfrm>
          <a:prstGeom prst="rect">
            <a:avLst/>
          </a:prstGeom>
          <a:solidFill>
            <a:srgbClr val="B9B9B9"/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JVANSICKLE@UINDY.EDU </a:t>
            </a:r>
          </a:p>
          <a:p>
            <a:pPr>
              <a:lnSpc>
                <a:spcPts val="2000"/>
              </a:lnSpc>
            </a:pP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LIVINGSTONA@GRAM.EDU</a:t>
            </a:r>
          </a:p>
        </p:txBody>
      </p:sp>
    </p:spTree>
    <p:extLst>
      <p:ext uri="{BB962C8B-B14F-4D97-AF65-F5344CB8AC3E}">
        <p14:creationId xmlns:p14="http://schemas.microsoft.com/office/powerpoint/2010/main" val="36644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on a rock while looking at the ocean wave with outstretched arms">
            <a:extLst>
              <a:ext uri="{FF2B5EF4-FFF2-40B4-BE49-F238E27FC236}">
                <a16:creationId xmlns:a16="http://schemas.microsoft.com/office/drawing/2014/main" xmlns="" id="{8C1A64BB-92C4-44CC-9AB7-8416F1B9B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6768AB">
              <a:alpha val="75000"/>
            </a:srgbClr>
          </a:solidFill>
        </p:spPr>
      </p:pic>
      <p:sp>
        <p:nvSpPr>
          <p:cNvPr id="9" name="Rectangle 8" descr="Shaded overlay">
            <a:extLst>
              <a:ext uri="{FF2B5EF4-FFF2-40B4-BE49-F238E27FC236}">
                <a16:creationId xmlns:a16="http://schemas.microsoft.com/office/drawing/2014/main" xmlns="" id="{558C501A-DC1F-4BA4-BFFA-44EF8845A3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8AB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</p:spPr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0" y="2240280"/>
            <a:ext cx="4645152" cy="4197096"/>
          </a:xfrm>
        </p:spPr>
        <p:txBody>
          <a:bodyPr/>
          <a:lstStyle/>
          <a:p>
            <a:pPr algn="ctr"/>
            <a:r>
              <a:rPr lang="en-US" sz="3200" dirty="0"/>
              <a:t>To share ideas about how to have social justice conversations in a sport management classroom. </a:t>
            </a:r>
          </a:p>
        </p:txBody>
      </p:sp>
    </p:spTree>
    <p:extLst>
      <p:ext uri="{BB962C8B-B14F-4D97-AF65-F5344CB8AC3E}">
        <p14:creationId xmlns:p14="http://schemas.microsoft.com/office/powerpoint/2010/main" val="389851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A44986A6-583D-4323-BBE6-0C4C3B14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social justice?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91B0F8-EDCA-43C7-A602-F46DA2202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779776"/>
            <a:ext cx="3465576" cy="3255264"/>
          </a:xfrm>
        </p:spPr>
        <p:txBody>
          <a:bodyPr>
            <a:noAutofit/>
          </a:bodyPr>
          <a:lstStyle/>
          <a:p>
            <a:r>
              <a:rPr lang="en-US" dirty="0"/>
              <a:t>	</a:t>
            </a:r>
            <a:r>
              <a:rPr lang="en-US" sz="3200" dirty="0"/>
              <a:t>WHY NOW? 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41CB42D-A527-44ED-ADE2-30B3266BA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923A2276-AE17-8048-AE32-D9290E672D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750" r="10750"/>
          <a:stretch>
            <a:fillRect/>
          </a:stretch>
        </p:blipFill>
        <p:spPr>
          <a:xfrm>
            <a:off x="4711700" y="12700"/>
            <a:ext cx="7480300" cy="6858000"/>
          </a:xfrm>
        </p:spPr>
      </p:pic>
    </p:spTree>
    <p:extLst>
      <p:ext uri="{BB962C8B-B14F-4D97-AF65-F5344CB8AC3E}">
        <p14:creationId xmlns:p14="http://schemas.microsoft.com/office/powerpoint/2010/main" val="270817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conversations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540000"/>
            <a:ext cx="7001838" cy="3403600"/>
          </a:xfrm>
        </p:spPr>
        <p:txBody>
          <a:bodyPr/>
          <a:lstStyle/>
          <a:p>
            <a:pPr lvl="1"/>
            <a:r>
              <a:rPr lang="en-US" dirty="0"/>
              <a:t>1. Lead with your goals</a:t>
            </a:r>
          </a:p>
          <a:p>
            <a:pPr lvl="1"/>
            <a:r>
              <a:rPr lang="en-US" dirty="0"/>
              <a:t>2. Provide pre-discussion assignments</a:t>
            </a:r>
          </a:p>
          <a:p>
            <a:pPr lvl="1"/>
            <a:r>
              <a:rPr lang="en-US" dirty="0"/>
              <a:t>3. Establish guidelines</a:t>
            </a:r>
          </a:p>
          <a:p>
            <a:pPr lvl="2"/>
            <a:r>
              <a:rPr lang="en-US" dirty="0"/>
              <a:t>-Listen respectfully</a:t>
            </a:r>
          </a:p>
          <a:p>
            <a:pPr lvl="2"/>
            <a:r>
              <a:rPr lang="en-US" dirty="0"/>
              <a:t>-Be open-minded</a:t>
            </a:r>
          </a:p>
          <a:p>
            <a:pPr lvl="2"/>
            <a:r>
              <a:rPr lang="en-US" dirty="0"/>
              <a:t>-Allow everyone to speak</a:t>
            </a:r>
          </a:p>
          <a:p>
            <a:pPr lvl="2"/>
            <a:r>
              <a:rPr lang="en-US" dirty="0"/>
              <a:t>-Avoid inflammatory language</a:t>
            </a:r>
          </a:p>
          <a:p>
            <a:pPr lvl="2"/>
            <a:r>
              <a:rPr lang="en-US" dirty="0"/>
              <a:t>-Ask questions </a:t>
            </a:r>
          </a:p>
          <a:p>
            <a:pPr lvl="2"/>
            <a:r>
              <a:rPr lang="en-US" dirty="0"/>
              <a:t>-Don’t expect a student to speak on behalf of their group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9F3E1DE2-F20D-624F-BCD6-1668E7BE4B0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30512" t="11283" r="30512"/>
          <a:stretch/>
        </p:blipFill>
        <p:spPr>
          <a:xfrm>
            <a:off x="8115300" y="1674688"/>
            <a:ext cx="3410712" cy="4281612"/>
          </a:xfrm>
        </p:spPr>
      </p:pic>
    </p:spTree>
    <p:extLst>
      <p:ext uri="{BB962C8B-B14F-4D97-AF65-F5344CB8AC3E}">
        <p14:creationId xmlns:p14="http://schemas.microsoft.com/office/powerpoint/2010/main" val="294338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conversations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540000"/>
            <a:ext cx="7467600" cy="3403600"/>
          </a:xfrm>
        </p:spPr>
        <p:txBody>
          <a:bodyPr/>
          <a:lstStyle/>
          <a:p>
            <a:pPr lvl="1"/>
            <a:r>
              <a:rPr lang="en-US" dirty="0"/>
              <a:t>4. Admit this may be difficult or awkward</a:t>
            </a:r>
          </a:p>
          <a:p>
            <a:pPr lvl="2"/>
            <a:r>
              <a:rPr lang="en-US" dirty="0"/>
              <a:t>-Explain why it is important</a:t>
            </a:r>
          </a:p>
          <a:p>
            <a:pPr lvl="2"/>
            <a:r>
              <a:rPr lang="en-US" dirty="0"/>
              <a:t>-Be vulnerable yourself</a:t>
            </a:r>
          </a:p>
          <a:p>
            <a:pPr lvl="1"/>
            <a:r>
              <a:rPr lang="en-US" dirty="0"/>
              <a:t>5. Be careful about sharing your views as the </a:t>
            </a:r>
          </a:p>
          <a:p>
            <a:pPr lvl="1"/>
            <a:r>
              <a:rPr lang="en-US" dirty="0"/>
              <a:t>            instructor</a:t>
            </a:r>
          </a:p>
          <a:p>
            <a:pPr lvl="1"/>
            <a:r>
              <a:rPr lang="en-US" dirty="0"/>
              <a:t>6. Provide structured opportunities for </a:t>
            </a:r>
          </a:p>
          <a:p>
            <a:pPr lvl="1"/>
            <a:r>
              <a:rPr lang="en-US" dirty="0"/>
              <a:t>      input/reflection</a:t>
            </a:r>
          </a:p>
          <a:p>
            <a:pPr lvl="2"/>
            <a:r>
              <a:rPr lang="en-US" dirty="0"/>
              <a:t>    small group discussions; thought papers</a:t>
            </a:r>
          </a:p>
          <a:p>
            <a:pPr lvl="1"/>
            <a:r>
              <a:rPr lang="en-US" dirty="0"/>
              <a:t>7. Be ready for inappropriate language or </a:t>
            </a:r>
          </a:p>
          <a:p>
            <a:pPr lvl="1"/>
            <a:r>
              <a:rPr lang="en-US" dirty="0"/>
              <a:t>       microaggressions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9F3E1DE2-F20D-624F-BCD6-1668E7BE4B0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30512" t="11283" r="30512"/>
          <a:stretch/>
        </p:blipFill>
        <p:spPr>
          <a:xfrm>
            <a:off x="8115300" y="1674688"/>
            <a:ext cx="3410712" cy="4281612"/>
          </a:xfrm>
        </p:spPr>
      </p:pic>
    </p:spTree>
    <p:extLst>
      <p:ext uri="{BB962C8B-B14F-4D97-AF65-F5344CB8AC3E}">
        <p14:creationId xmlns:p14="http://schemas.microsoft.com/office/powerpoint/2010/main" val="1583103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6A8C9-9EB6-43DA-BD3E-58FAC14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/>
          <a:p>
            <a:r>
              <a:rPr lang="en-US" dirty="0"/>
              <a:t>Social Justice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EACE68-C884-4900-BA05-58DEA151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4946904" cy="2871216"/>
          </a:xfrm>
        </p:spPr>
        <p:txBody>
          <a:bodyPr/>
          <a:lstStyle/>
          <a:p>
            <a:pPr lvl="1"/>
            <a:endParaRPr lang="en-US" dirty="0"/>
          </a:p>
          <a:p>
            <a:pPr lvl="2"/>
            <a:r>
              <a:rPr lang="en-US" dirty="0"/>
              <a:t>Effective Strategies </a:t>
            </a:r>
          </a:p>
          <a:p>
            <a:pPr lvl="3"/>
            <a:r>
              <a:rPr lang="en-US" dirty="0"/>
              <a:t>Debate</a:t>
            </a:r>
          </a:p>
          <a:p>
            <a:pPr lvl="3"/>
            <a:r>
              <a:rPr lang="en-US" dirty="0"/>
              <a:t>Discussion</a:t>
            </a:r>
          </a:p>
          <a:p>
            <a:pPr lvl="3"/>
            <a:r>
              <a:rPr lang="en-US" dirty="0"/>
              <a:t>Seminar</a:t>
            </a:r>
          </a:p>
        </p:txBody>
      </p:sp>
      <p:pic>
        <p:nvPicPr>
          <p:cNvPr id="8" name="Picture Placeholder 7" descr="A picture of a dog with his left ear standing up and wearing a scarf">
            <a:extLst>
              <a:ext uri="{FF2B5EF4-FFF2-40B4-BE49-F238E27FC236}">
                <a16:creationId xmlns:a16="http://schemas.microsoft.com/office/drawing/2014/main" xmlns="" id="{285E2395-F258-4D5F-8EC1-2192791DA1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091" r="8809"/>
          <a:stretch/>
        </p:blipFill>
        <p:spPr>
          <a:xfrm>
            <a:off x="7178040" y="457200"/>
            <a:ext cx="4562856" cy="6400800"/>
          </a:xfrm>
        </p:spPr>
      </p:pic>
    </p:spTree>
    <p:extLst>
      <p:ext uri="{BB962C8B-B14F-4D97-AF65-F5344CB8AC3E}">
        <p14:creationId xmlns:p14="http://schemas.microsoft.com/office/powerpoint/2010/main" val="164613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 and Social Justice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2"/>
            <a:r>
              <a:rPr lang="en-US" dirty="0"/>
              <a:t>Sport and Social Justice</a:t>
            </a:r>
          </a:p>
          <a:p>
            <a:pPr lvl="3"/>
            <a:r>
              <a:rPr lang="en-US" dirty="0"/>
              <a:t>The Intersection:</a:t>
            </a:r>
          </a:p>
          <a:p>
            <a:pPr lvl="3"/>
            <a:r>
              <a:rPr lang="en-US" dirty="0"/>
              <a:t>	Race </a:t>
            </a:r>
          </a:p>
          <a:p>
            <a:pPr lvl="3"/>
            <a:r>
              <a:rPr lang="en-US" dirty="0"/>
              <a:t>	Racism </a:t>
            </a:r>
          </a:p>
          <a:p>
            <a:pPr lvl="3"/>
            <a:r>
              <a:rPr lang="en-US" dirty="0"/>
              <a:t>	Social Injustice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87770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Techniques to Address</a:t>
            </a:r>
            <a:br>
              <a:rPr lang="en-US" dirty="0"/>
            </a:br>
            <a:r>
              <a:rPr lang="en-US" dirty="0"/>
              <a:t>sensitive Issues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3"/>
            <a:r>
              <a:rPr lang="en-US" dirty="0"/>
              <a:t>Body language</a:t>
            </a:r>
          </a:p>
          <a:p>
            <a:pPr lvl="3"/>
            <a:r>
              <a:rPr lang="en-US" dirty="0"/>
              <a:t>Eye contact</a:t>
            </a:r>
          </a:p>
          <a:p>
            <a:pPr lvl="3"/>
            <a:r>
              <a:rPr lang="en-US" dirty="0"/>
              <a:t>Summarizing</a:t>
            </a:r>
          </a:p>
          <a:p>
            <a:pPr lvl="3"/>
            <a:r>
              <a:rPr lang="en-US" dirty="0"/>
              <a:t>Paraphrasing</a:t>
            </a:r>
          </a:p>
          <a:p>
            <a:pPr lvl="3"/>
            <a:r>
              <a:rPr lang="en-US" dirty="0"/>
              <a:t>Responding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19236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A7195-EC4C-E540-968F-0C00EE27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Students’ perspectives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ABDF28-5ACF-9B48-9FB5-D808B9589A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835563"/>
            <a:ext cx="4946904" cy="3491345"/>
          </a:xfrm>
        </p:spPr>
        <p:txBody>
          <a:bodyPr/>
          <a:lstStyle/>
          <a:p>
            <a:r>
              <a:rPr lang="en-US" dirty="0"/>
              <a:t>What do you believe are the most important when addressing social justice issues in the classroom ?</a:t>
            </a:r>
          </a:p>
          <a:p>
            <a:endParaRPr lang="en-US" dirty="0"/>
          </a:p>
          <a:p>
            <a:r>
              <a:rPr lang="en-US" dirty="0"/>
              <a:t>What do you feel a key components to consider addressing the intersection of sport?</a:t>
            </a:r>
          </a:p>
          <a:p>
            <a:r>
              <a:rPr lang="en-US" dirty="0"/>
              <a:t> 	Race</a:t>
            </a:r>
          </a:p>
          <a:p>
            <a:r>
              <a:rPr lang="en-US" dirty="0"/>
              <a:t>	Racism</a:t>
            </a:r>
          </a:p>
          <a:p>
            <a:r>
              <a:rPr lang="en-US" dirty="0"/>
              <a:t>	Social Injustice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0078F4-44C1-7E4E-882A-0F69AB09FD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1375" r="31375"/>
          <a:stretch>
            <a:fillRect/>
          </a:stretch>
        </p:blipFill>
        <p:spPr>
          <a:xfrm>
            <a:off x="6698751" y="457200"/>
            <a:ext cx="5042145" cy="6400800"/>
          </a:xfrm>
        </p:spPr>
      </p:pic>
    </p:spTree>
    <p:extLst>
      <p:ext uri="{BB962C8B-B14F-4D97-AF65-F5344CB8AC3E}">
        <p14:creationId xmlns:p14="http://schemas.microsoft.com/office/powerpoint/2010/main" val="3192268410"/>
      </p:ext>
    </p:extLst>
  </p:cSld>
  <p:clrMapOvr>
    <a:masterClrMapping/>
  </p:clrMapOvr>
</p:sld>
</file>

<file path=ppt/theme/theme1.xml><?xml version="1.0" encoding="utf-8"?>
<a:theme xmlns:a="http://schemas.openxmlformats.org/drawingml/2006/main" name="Balancing Act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r of the show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tf66906339_win32</Template>
  <TotalTime>0</TotalTime>
  <Words>238</Words>
  <Application>Microsoft Macintosh PowerPoint</Application>
  <PresentationFormat>Custom</PresentationFormat>
  <Paragraphs>69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Balancing Act</vt:lpstr>
      <vt:lpstr>Wellspring</vt:lpstr>
      <vt:lpstr>Star of the show</vt:lpstr>
      <vt:lpstr>Amusements</vt:lpstr>
      <vt:lpstr>Sharing stories: Social Justice Conversations in the Sport Management classroom  Jennifer VanSickle, University of Indianapolis Aaron Livingston, grambling state </vt:lpstr>
      <vt:lpstr>purpose</vt:lpstr>
      <vt:lpstr>Why social justice? </vt:lpstr>
      <vt:lpstr>Preparing for conversations</vt:lpstr>
      <vt:lpstr>Preparing for conversations</vt:lpstr>
      <vt:lpstr>Social Justice  </vt:lpstr>
      <vt:lpstr>Sport and Social Justice</vt:lpstr>
      <vt:lpstr>Techniques to Address sensitive Issues </vt:lpstr>
      <vt:lpstr>Students’ perspectives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2021-12-08T21:54:28Z</dcterms:created>
  <dcterms:modified xsi:type="dcterms:W3CDTF">2022-02-08T16:08:20Z</dcterms:modified>
</cp:coreProperties>
</file>