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ppt/tags/tag28.xml" ContentType="application/vnd.openxmlformats-officedocument.presentationml.tags+xml"/>
  <Override PartName="/ppt/notesSlides/notesSlide26.xml" ContentType="application/vnd.openxmlformats-officedocument.presentationml.notesSlide+xml"/>
  <Override PartName="/ppt/tags/tag29.xml" ContentType="application/vnd.openxmlformats-officedocument.presentationml.tags+xml"/>
  <Override PartName="/ppt/notesSlides/notesSlide27.xml" ContentType="application/vnd.openxmlformats-officedocument.presentationml.notesSlide+xml"/>
  <Override PartName="/ppt/tags/tag30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8" r:id="rId2"/>
    <p:sldId id="257" r:id="rId3"/>
    <p:sldId id="259" r:id="rId4"/>
    <p:sldId id="28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7" r:id="rId14"/>
    <p:sldId id="286" r:id="rId15"/>
    <p:sldId id="269" r:id="rId16"/>
    <p:sldId id="268" r:id="rId17"/>
    <p:sldId id="271" r:id="rId18"/>
    <p:sldId id="272" r:id="rId19"/>
    <p:sldId id="273" r:id="rId20"/>
    <p:sldId id="280" r:id="rId21"/>
    <p:sldId id="281" r:id="rId22"/>
    <p:sldId id="277" r:id="rId23"/>
    <p:sldId id="278" r:id="rId24"/>
    <p:sldId id="282" r:id="rId25"/>
    <p:sldId id="283" r:id="rId26"/>
    <p:sldId id="288" r:id="rId27"/>
    <p:sldId id="285" r:id="rId28"/>
    <p:sldId id="274" r:id="rId29"/>
    <p:sldId id="279" r:id="rId30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A74"/>
    <a:srgbClr val="99CC00"/>
    <a:srgbClr val="FFD053"/>
    <a:srgbClr val="0E4133"/>
    <a:srgbClr val="4C7051"/>
    <a:srgbClr val="427049"/>
    <a:srgbClr val="6D866D"/>
    <a:srgbClr val="1F4F41"/>
    <a:srgbClr val="235848"/>
    <a:srgbClr val="0F45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73" d="100"/>
          <a:sy n="73" d="100"/>
        </p:scale>
        <p:origin x="-129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F73F9FA-4B05-4115-99A8-657C5B6886B6}" type="datetime1">
              <a:rPr lang="en-US"/>
              <a:pPr>
                <a:defRPr/>
              </a:pPr>
              <a:t>2/11/2016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D69974E-6523-4BB4-8C7E-E5885AEED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520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B926FAB-95C9-4403-8AD4-A0E615EA2B23}" type="datetime1">
              <a:rPr lang="en-US"/>
              <a:pPr>
                <a:defRPr/>
              </a:pPr>
              <a:t>2/11/2016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9900D93-21D9-41CE-B10F-EFF6ED4F5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837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 a way to deliberately prepare students to be ready to work for a sport property should be considered a top priority for academicians. Implementing and training students to understand and use sport industry specific software could be considered one way to bridge this disconnect.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have a particular project or exercise and are tying it to a particular outcome, exercises such as this use of technology may increase adherence to a particular learning outcome especially if individuals are visual learners vs. just writing down lecture notes.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0D93-21D9-41CE-B10F-EFF6ED4F509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5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idx="1"/>
          </p:nvPr>
        </p:nvSpPr>
        <p:spPr>
          <a:xfrm>
            <a:off x="1676400" y="741998"/>
            <a:ext cx="7239000" cy="457200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600">
                <a:solidFill>
                  <a:srgbClr val="4C7051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Vertical Text Placeholder 12"/>
          <p:cNvSpPr>
            <a:spLocks noGrp="1"/>
          </p:cNvSpPr>
          <p:nvPr>
            <p:ph type="body" orient="vert" sz="quarter" idx="11"/>
          </p:nvPr>
        </p:nvSpPr>
        <p:spPr>
          <a:xfrm rot="16200000">
            <a:off x="4811136" y="-3134735"/>
            <a:ext cx="923330" cy="7192802"/>
          </a:xfrm>
          <a:prstGeom prst="rect">
            <a:avLst/>
          </a:prstGeom>
        </p:spPr>
        <p:txBody>
          <a:bodyPr vert="eaVert" anchor="t">
            <a:no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800" b="0" i="0" u="none" strike="noStrike" kern="1200" cap="all" spc="0" normalizeH="0" baseline="0" noProof="0">
                <a:ln>
                  <a:noFill/>
                </a:ln>
                <a:solidFill>
                  <a:srgbClr val="1F4F41"/>
                </a:solidFill>
                <a:effectLst/>
                <a:uLnTx/>
                <a:uFillTx/>
                <a:latin typeface="Georgia"/>
                <a:cs typeface="Georgia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657601"/>
            <a:ext cx="7772400" cy="4572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300">
                <a:solidFill>
                  <a:srgbClr val="4C7051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2313" y="2906713"/>
            <a:ext cx="7772400" cy="750887"/>
          </a:xfrm>
          <a:prstGeom prst="rect">
            <a:avLst/>
          </a:prstGeom>
        </p:spPr>
        <p:txBody>
          <a:bodyPr anchor="t"/>
          <a:lstStyle>
            <a:lvl1pPr algn="ctr">
              <a:defRPr sz="3500" b="0" i="0" cap="none" baseline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1676400" y="741998"/>
            <a:ext cx="7239000" cy="457200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600">
                <a:solidFill>
                  <a:srgbClr val="4C7051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Vertical Text Placeholder 12"/>
          <p:cNvSpPr>
            <a:spLocks noGrp="1"/>
          </p:cNvSpPr>
          <p:nvPr>
            <p:ph type="body" orient="vert" sz="quarter" idx="11"/>
          </p:nvPr>
        </p:nvSpPr>
        <p:spPr>
          <a:xfrm rot="16200000">
            <a:off x="4891801" y="-3215400"/>
            <a:ext cx="762000" cy="7192802"/>
          </a:xfrm>
          <a:prstGeom prst="rect">
            <a:avLst/>
          </a:prstGeom>
        </p:spPr>
        <p:txBody>
          <a:bodyPr vert="eaVert" anchor="t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F4F41"/>
                </a:solidFill>
                <a:effectLst/>
                <a:uLnTx/>
                <a:uFillTx/>
                <a:latin typeface="Georgia"/>
                <a:cs typeface="Georgia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>
              <a:defRPr sz="17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>
              <a:defRPr sz="13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>
              <a:defRPr sz="13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1676400" y="741998"/>
            <a:ext cx="7239000" cy="457200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600">
                <a:solidFill>
                  <a:srgbClr val="4C7051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Vertical Text Placeholder 12"/>
          <p:cNvSpPr>
            <a:spLocks noGrp="1"/>
          </p:cNvSpPr>
          <p:nvPr>
            <p:ph type="body" orient="vert" sz="quarter" idx="11"/>
          </p:nvPr>
        </p:nvSpPr>
        <p:spPr>
          <a:xfrm rot="16200000">
            <a:off x="4891801" y="-3215400"/>
            <a:ext cx="762000" cy="7192802"/>
          </a:xfrm>
          <a:prstGeom prst="rect">
            <a:avLst/>
          </a:prstGeom>
        </p:spPr>
        <p:txBody>
          <a:bodyPr vert="eaVert" anchor="t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F4F41"/>
                </a:solidFill>
                <a:effectLst/>
                <a:uLnTx/>
                <a:uFillTx/>
                <a:latin typeface="Georgia"/>
                <a:cs typeface="Georgia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500" b="0" i="0" cap="none" baseline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00">
                <a:solidFill>
                  <a:srgbClr val="4C7051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1676400" y="741998"/>
            <a:ext cx="7239000" cy="457200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600">
                <a:solidFill>
                  <a:srgbClr val="4C7051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Vertical Text Placeholder 12"/>
          <p:cNvSpPr>
            <a:spLocks noGrp="1"/>
          </p:cNvSpPr>
          <p:nvPr>
            <p:ph type="body" orient="vert" sz="quarter" idx="11"/>
          </p:nvPr>
        </p:nvSpPr>
        <p:spPr>
          <a:xfrm rot="16200000">
            <a:off x="4891801" y="-3215400"/>
            <a:ext cx="762000" cy="7192802"/>
          </a:xfrm>
          <a:prstGeom prst="rect">
            <a:avLst/>
          </a:prstGeom>
        </p:spPr>
        <p:txBody>
          <a:bodyPr vert="eaVert" anchor="t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F4F41"/>
                </a:solidFill>
                <a:effectLst/>
                <a:uLnTx/>
                <a:uFillTx/>
                <a:latin typeface="Georgia"/>
                <a:cs typeface="Georgia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>
              <a:defRPr sz="17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rgbClr val="404040"/>
                </a:solidFill>
                <a:latin typeface="Arial"/>
                <a:cs typeface="Arial"/>
              </a:defRPr>
            </a:lvl1pPr>
            <a:lvl2pPr>
              <a:defRPr sz="2100">
                <a:solidFill>
                  <a:srgbClr val="404040"/>
                </a:solidFill>
                <a:latin typeface="Arial"/>
                <a:cs typeface="Arial"/>
              </a:defRPr>
            </a:lvl2pPr>
            <a:lvl3pPr>
              <a:defRPr sz="1700">
                <a:solidFill>
                  <a:srgbClr val="404040"/>
                </a:solidFill>
                <a:latin typeface="Arial"/>
                <a:cs typeface="Arial"/>
              </a:defRPr>
            </a:lvl3pPr>
            <a:lvl4pPr>
              <a:defRPr sz="1500">
                <a:solidFill>
                  <a:srgbClr val="404040"/>
                </a:solidFill>
                <a:latin typeface="Arial"/>
                <a:cs typeface="Arial"/>
              </a:defRPr>
            </a:lvl4pPr>
            <a:lvl5pPr>
              <a:defRPr sz="1500">
                <a:solidFill>
                  <a:srgbClr val="40404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1676400" y="741998"/>
            <a:ext cx="7239000" cy="457200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600">
                <a:solidFill>
                  <a:srgbClr val="4C7051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Vertical Text Placeholder 12"/>
          <p:cNvSpPr>
            <a:spLocks noGrp="1"/>
          </p:cNvSpPr>
          <p:nvPr>
            <p:ph type="body" orient="vert" sz="quarter" idx="11"/>
          </p:nvPr>
        </p:nvSpPr>
        <p:spPr>
          <a:xfrm rot="16200000">
            <a:off x="4891801" y="-3215400"/>
            <a:ext cx="762000" cy="7192802"/>
          </a:xfrm>
          <a:prstGeom prst="rect">
            <a:avLst/>
          </a:prstGeom>
        </p:spPr>
        <p:txBody>
          <a:bodyPr vert="eaVert" anchor="t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F4F41"/>
                </a:solidFill>
                <a:effectLst/>
                <a:uLnTx/>
                <a:uFillTx/>
                <a:latin typeface="Georgia"/>
                <a:cs typeface="Georgia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00" b="1">
                <a:solidFill>
                  <a:srgbClr val="40404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300">
                <a:solidFill>
                  <a:srgbClr val="404040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404040"/>
                </a:solidFill>
              </a:defRPr>
            </a:lvl2pPr>
            <a:lvl3pPr>
              <a:defRPr sz="1800">
                <a:solidFill>
                  <a:srgbClr val="404040"/>
                </a:solidFill>
              </a:defRPr>
            </a:lvl3pPr>
            <a:lvl4pPr>
              <a:defRPr sz="1600">
                <a:solidFill>
                  <a:srgbClr val="404040"/>
                </a:solidFill>
              </a:defRPr>
            </a:lvl4pPr>
            <a:lvl5pPr>
              <a:defRPr sz="1600">
                <a:solidFill>
                  <a:srgbClr val="40404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00" b="1">
                <a:solidFill>
                  <a:srgbClr val="40404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300">
                <a:solidFill>
                  <a:srgbClr val="404040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404040"/>
                </a:solidFill>
              </a:defRPr>
            </a:lvl2pPr>
            <a:lvl3pPr>
              <a:defRPr sz="1800">
                <a:solidFill>
                  <a:srgbClr val="404040"/>
                </a:solidFill>
              </a:defRPr>
            </a:lvl3pPr>
            <a:lvl4pPr>
              <a:defRPr sz="1600">
                <a:solidFill>
                  <a:srgbClr val="404040"/>
                </a:solidFill>
              </a:defRPr>
            </a:lvl4pPr>
            <a:lvl5pPr>
              <a:defRPr sz="1600">
                <a:solidFill>
                  <a:srgbClr val="40404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1676400" y="741998"/>
            <a:ext cx="7239000" cy="457200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600">
                <a:solidFill>
                  <a:srgbClr val="4C7051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Vertical Text Placeholder 12"/>
          <p:cNvSpPr>
            <a:spLocks noGrp="1"/>
          </p:cNvSpPr>
          <p:nvPr>
            <p:ph type="body" orient="vert" sz="quarter" idx="11"/>
          </p:nvPr>
        </p:nvSpPr>
        <p:spPr>
          <a:xfrm rot="16200000">
            <a:off x="4891801" y="-3215400"/>
            <a:ext cx="762000" cy="7192802"/>
          </a:xfrm>
          <a:prstGeom prst="rect">
            <a:avLst/>
          </a:prstGeom>
        </p:spPr>
        <p:txBody>
          <a:bodyPr vert="eaVert" anchor="t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F4F41"/>
                </a:solidFill>
                <a:effectLst/>
                <a:uLnTx/>
                <a:uFillTx/>
                <a:latin typeface="Georgia"/>
                <a:cs typeface="Georgia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3008313" cy="114300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75050" y="1676400"/>
            <a:ext cx="5111750" cy="4449763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404040"/>
                </a:solidFill>
                <a:latin typeface="Arial"/>
                <a:cs typeface="Arial"/>
              </a:defRPr>
            </a:lvl1pPr>
            <a:lvl2pPr>
              <a:defRPr sz="2300">
                <a:solidFill>
                  <a:srgbClr val="404040"/>
                </a:solidFill>
                <a:latin typeface="Arial"/>
                <a:cs typeface="Arial"/>
              </a:defRPr>
            </a:lvl2pPr>
            <a:lvl3pPr>
              <a:defRPr sz="1900">
                <a:solidFill>
                  <a:srgbClr val="404040"/>
                </a:solidFill>
                <a:latin typeface="Arial"/>
                <a:cs typeface="Arial"/>
              </a:defRPr>
            </a:lvl3pPr>
            <a:lvl4pPr>
              <a:defRPr sz="1500">
                <a:solidFill>
                  <a:srgbClr val="404040"/>
                </a:solidFill>
                <a:latin typeface="Arial"/>
                <a:cs typeface="Arial"/>
              </a:defRPr>
            </a:lvl4pPr>
            <a:lvl5pPr>
              <a:defRPr sz="1500">
                <a:solidFill>
                  <a:srgbClr val="404040"/>
                </a:solidFill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19400"/>
            <a:ext cx="3008313" cy="3306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04040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1676400" y="741998"/>
            <a:ext cx="7239000" cy="457200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600">
                <a:solidFill>
                  <a:srgbClr val="4C7051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Vertical Text Placeholder 12"/>
          <p:cNvSpPr>
            <a:spLocks noGrp="1"/>
          </p:cNvSpPr>
          <p:nvPr>
            <p:ph type="body" orient="vert" sz="quarter" idx="11"/>
          </p:nvPr>
        </p:nvSpPr>
        <p:spPr>
          <a:xfrm rot="16200000">
            <a:off x="4891801" y="-3215400"/>
            <a:ext cx="762000" cy="7192802"/>
          </a:xfrm>
          <a:prstGeom prst="rect">
            <a:avLst/>
          </a:prstGeom>
        </p:spPr>
        <p:txBody>
          <a:bodyPr vert="eaVert" anchor="t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F4F41"/>
                </a:solidFill>
                <a:effectLst/>
                <a:uLnTx/>
                <a:uFillTx/>
                <a:latin typeface="Georgia"/>
                <a:cs typeface="Georgia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23999"/>
            <a:ext cx="5486400" cy="3203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04040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1676400" y="741998"/>
            <a:ext cx="7239000" cy="457200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600">
                <a:solidFill>
                  <a:srgbClr val="4C7051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Vertical Text Placeholder 12"/>
          <p:cNvSpPr>
            <a:spLocks noGrp="1"/>
          </p:cNvSpPr>
          <p:nvPr>
            <p:ph type="body" orient="vert" sz="quarter" idx="11"/>
          </p:nvPr>
        </p:nvSpPr>
        <p:spPr>
          <a:xfrm rot="16200000">
            <a:off x="4891801" y="-3215400"/>
            <a:ext cx="762000" cy="7192802"/>
          </a:xfrm>
          <a:prstGeom prst="rect">
            <a:avLst/>
          </a:prstGeom>
        </p:spPr>
        <p:txBody>
          <a:bodyPr vert="eaVert" anchor="t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F4F41"/>
                </a:solidFill>
                <a:effectLst/>
                <a:uLnTx/>
                <a:uFillTx/>
                <a:latin typeface="Georgia"/>
                <a:cs typeface="Georgia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A74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SLU_lines2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19050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 userDrawn="1"/>
        </p:nvCxnSpPr>
        <p:spPr>
          <a:xfrm>
            <a:off x="0" y="6704012"/>
            <a:ext cx="9144000" cy="1588"/>
          </a:xfrm>
          <a:prstGeom prst="line">
            <a:avLst/>
          </a:prstGeom>
          <a:ln w="317500">
            <a:gradFill flip="none" rotWithShape="1">
              <a:gsLst>
                <a:gs pos="0">
                  <a:srgbClr val="6D866D">
                    <a:alpha val="70000"/>
                  </a:srgbClr>
                </a:gs>
                <a:gs pos="100000">
                  <a:srgbClr val="FFFFFF"/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dt="0"/>
  <p:txStyles>
    <p:titleStyle>
      <a:lvl1pPr algn="r" defTabSz="457200" rtl="0" fontAlgn="base">
        <a:spcBef>
          <a:spcPct val="0"/>
        </a:spcBef>
        <a:spcAft>
          <a:spcPct val="0"/>
        </a:spcAft>
        <a:defRPr sz="4400" kern="1200">
          <a:solidFill>
            <a:srgbClr val="0E4133"/>
          </a:solidFill>
          <a:latin typeface="Times New Roman"/>
          <a:ea typeface="+mj-ea"/>
          <a:cs typeface="Times New Roman"/>
        </a:defRPr>
      </a:lvl1pPr>
      <a:lvl2pPr algn="r" defTabSz="457200" rtl="0" fontAlgn="base">
        <a:spcBef>
          <a:spcPct val="0"/>
        </a:spcBef>
        <a:spcAft>
          <a:spcPct val="0"/>
        </a:spcAft>
        <a:defRPr sz="4400">
          <a:solidFill>
            <a:srgbClr val="0E4133"/>
          </a:solidFill>
          <a:latin typeface="Times New Roman" pitchFamily="18" charset="0"/>
          <a:cs typeface="Times New Roman" pitchFamily="18" charset="0"/>
        </a:defRPr>
      </a:lvl2pPr>
      <a:lvl3pPr algn="r" defTabSz="457200" rtl="0" fontAlgn="base">
        <a:spcBef>
          <a:spcPct val="0"/>
        </a:spcBef>
        <a:spcAft>
          <a:spcPct val="0"/>
        </a:spcAft>
        <a:defRPr sz="4400">
          <a:solidFill>
            <a:srgbClr val="0E4133"/>
          </a:solidFill>
          <a:latin typeface="Times New Roman" pitchFamily="18" charset="0"/>
          <a:cs typeface="Times New Roman" pitchFamily="18" charset="0"/>
        </a:defRPr>
      </a:lvl3pPr>
      <a:lvl4pPr algn="r" defTabSz="457200" rtl="0" fontAlgn="base">
        <a:spcBef>
          <a:spcPct val="0"/>
        </a:spcBef>
        <a:spcAft>
          <a:spcPct val="0"/>
        </a:spcAft>
        <a:defRPr sz="4400">
          <a:solidFill>
            <a:srgbClr val="0E4133"/>
          </a:solidFill>
          <a:latin typeface="Times New Roman" pitchFamily="18" charset="0"/>
          <a:cs typeface="Times New Roman" pitchFamily="18" charset="0"/>
        </a:defRPr>
      </a:lvl4pPr>
      <a:lvl5pPr algn="r" defTabSz="457200" rtl="0" fontAlgn="base">
        <a:spcBef>
          <a:spcPct val="0"/>
        </a:spcBef>
        <a:spcAft>
          <a:spcPct val="0"/>
        </a:spcAft>
        <a:defRPr sz="4400">
          <a:solidFill>
            <a:srgbClr val="0E4133"/>
          </a:solidFill>
          <a:latin typeface="Times New Roman" pitchFamily="18" charset="0"/>
          <a:cs typeface="Times New Roman" pitchFamily="18" charset="0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4400">
          <a:solidFill>
            <a:srgbClr val="0E4133"/>
          </a:solidFill>
          <a:latin typeface="Times New Roman" pitchFamily="18" charset="0"/>
          <a:cs typeface="Times New Roman" pitchFamily="18" charset="0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4400">
          <a:solidFill>
            <a:srgbClr val="0E4133"/>
          </a:solidFill>
          <a:latin typeface="Times New Roman" pitchFamily="18" charset="0"/>
          <a:cs typeface="Times New Roman" pitchFamily="18" charset="0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4400">
          <a:solidFill>
            <a:srgbClr val="0E4133"/>
          </a:solidFill>
          <a:latin typeface="Times New Roman" pitchFamily="18" charset="0"/>
          <a:cs typeface="Times New Roman" pitchFamily="18" charset="0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4400">
          <a:solidFill>
            <a:srgbClr val="0E4133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4.tm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hyperlink" Target="https://www.polleverywhere.com/multiple_choice_polls/jdndosLh4I0Qs8J" TargetMode="External"/><Relationship Id="rId4" Type="http://schemas.openxmlformats.org/officeDocument/2006/relationships/hyperlink" Target="https://www.polleverywhere.com/free_text_polls/67hKPIK0ioIJRl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21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22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23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14GHP2IjzDk" TargetMode="External"/><Relationship Id="rId1" Type="http://schemas.openxmlformats.org/officeDocument/2006/relationships/tags" Target="../tags/tag26.xm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816429" y="3505200"/>
            <a:ext cx="7656513" cy="2590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Dr. Steven Carney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Dr. Judy Holcomb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Dr. Susan Foster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Phil </a:t>
            </a:r>
            <a:r>
              <a:rPr lang="en-US" dirty="0" err="1">
                <a:solidFill>
                  <a:schemeClr val="tx1"/>
                </a:solidFill>
              </a:rPr>
              <a:t>Hatlem</a:t>
            </a:r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Dr. Leon Mohan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Dr. Dene Williamson</a:t>
            </a:r>
          </a:p>
          <a:p>
            <a:pPr algn="l"/>
            <a:endParaRPr lang="en-US" dirty="0" smtClean="0">
              <a:latin typeface="Georgia" pitchFamily="18" charset="0"/>
              <a:ea typeface="Georgia" pitchFamily="18" charset="0"/>
              <a:cs typeface="Georgia" pitchFamily="18" charset="0"/>
            </a:endParaRPr>
          </a:p>
        </p:txBody>
      </p:sp>
      <p:sp>
        <p:nvSpPr>
          <p:cNvPr id="3075" name="Title 2"/>
          <p:cNvSpPr>
            <a:spLocks noGrp="1"/>
          </p:cNvSpPr>
          <p:nvPr>
            <p:ph type="title"/>
          </p:nvPr>
        </p:nvSpPr>
        <p:spPr bwMode="auto">
          <a:xfrm>
            <a:off x="457200" y="1219200"/>
            <a:ext cx="8229600" cy="1295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z="2800" dirty="0"/>
              <a:t>Using Technology to Facilitate Active </a:t>
            </a:r>
            <a:r>
              <a:rPr lang="en-US" sz="2800" dirty="0" smtClean="0"/>
              <a:t>Learning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solidFill>
                  <a:srgbClr val="262626"/>
                </a:solidFill>
                <a:latin typeface="Georgia" panose="02040502050405020303" pitchFamily="18" charset="0"/>
              </a:rPr>
              <a:t>COSMA </a:t>
            </a:r>
            <a:r>
              <a:rPr lang="en-US" sz="2800" dirty="0">
                <a:solidFill>
                  <a:srgbClr val="262626"/>
                </a:solidFill>
                <a:latin typeface="Georgia" panose="02040502050405020303" pitchFamily="18" charset="0"/>
              </a:rPr>
              <a:t>Conference</a:t>
            </a:r>
            <a:r>
              <a:rPr lang="en-US" sz="2800" dirty="0">
                <a:latin typeface="Georgia" panose="02040502050405020303" pitchFamily="18" charset="0"/>
              </a:rPr>
              <a:t> </a:t>
            </a:r>
            <a:br>
              <a:rPr lang="en-US" sz="2800" dirty="0">
                <a:latin typeface="Georgia" panose="02040502050405020303" pitchFamily="18" charset="0"/>
              </a:rPr>
            </a:br>
            <a:r>
              <a:rPr lang="en-US" sz="2800" dirty="0">
                <a:latin typeface="Georgia" panose="02040502050405020303" pitchFamily="18" charset="0"/>
              </a:rPr>
              <a:t>February 11, 2016   </a:t>
            </a:r>
            <a:endParaRPr lang="en-US" sz="2800" dirty="0" smtClean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3077" name="Vertical Text Placeholder 4"/>
          <p:cNvSpPr>
            <a:spLocks noGrp="1"/>
          </p:cNvSpPr>
          <p:nvPr>
            <p:ph type="body" orient="vert" sz="quarter" idx="11"/>
          </p:nvPr>
        </p:nvSpPr>
        <p:spPr bwMode="auto">
          <a:xfrm rot="16200000">
            <a:off x="4739483" y="-3367882"/>
            <a:ext cx="762000" cy="7497764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</a:pPr>
            <a:r>
              <a:rPr lang="en-US" sz="4800" dirty="0"/>
              <a:t>Saint Leo University </a:t>
            </a:r>
            <a:r>
              <a:rPr lang="en-US" sz="1600" dirty="0"/>
              <a:t>Founded in </a:t>
            </a:r>
            <a:r>
              <a:rPr lang="en-US" sz="1600" dirty="0" smtClean="0"/>
              <a:t>1889</a:t>
            </a:r>
            <a:endParaRPr lang="en-US" sz="48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6" y="883013"/>
            <a:ext cx="3178758" cy="2919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22907" r="58255" b="38912"/>
          <a:stretch/>
        </p:blipFill>
        <p:spPr>
          <a:xfrm>
            <a:off x="4267200" y="883014"/>
            <a:ext cx="4680606" cy="2919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2" r="5971"/>
          <a:stretch/>
        </p:blipFill>
        <p:spPr>
          <a:xfrm>
            <a:off x="643385" y="3906414"/>
            <a:ext cx="3721519" cy="2621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/>
          <a:stretch/>
        </p:blipFill>
        <p:spPr>
          <a:xfrm>
            <a:off x="4572000" y="3906414"/>
            <a:ext cx="4272440" cy="2570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618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2501" t="16274" r="13635" b="4899"/>
          <a:stretch/>
        </p:blipFill>
        <p:spPr>
          <a:xfrm>
            <a:off x="176349" y="882069"/>
            <a:ext cx="4243251" cy="2545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299" t="16666" r="13324" b="5209"/>
          <a:stretch/>
        </p:blipFill>
        <p:spPr>
          <a:xfrm>
            <a:off x="4674347" y="858532"/>
            <a:ext cx="4350999" cy="2569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1933" t="15625" r="13104" b="7292"/>
          <a:stretch/>
        </p:blipFill>
        <p:spPr>
          <a:xfrm>
            <a:off x="176349" y="3584956"/>
            <a:ext cx="4267202" cy="2466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4861" t="15625" r="13689" b="4167"/>
          <a:stretch/>
        </p:blipFill>
        <p:spPr>
          <a:xfrm>
            <a:off x="4723713" y="3539423"/>
            <a:ext cx="4115487" cy="2597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83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2052" name="Text Placeholder 41"/>
          <p:cNvSpPr>
            <a:spLocks noGrp="1"/>
          </p:cNvSpPr>
          <p:nvPr>
            <p:ph type="body" idx="1"/>
          </p:nvPr>
        </p:nvSpPr>
        <p:spPr bwMode="auto">
          <a:xfrm>
            <a:off x="722312" y="2133600"/>
            <a:ext cx="7888287" cy="1066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 dirty="0" smtClean="0">
                <a:latin typeface="Georgia" pitchFamily="18" charset="0"/>
                <a:ea typeface="Georgia" pitchFamily="18" charset="0"/>
                <a:cs typeface="Georgia" pitchFamily="18" charset="0"/>
              </a:rPr>
              <a:t>What is </a:t>
            </a:r>
            <a:r>
              <a:rPr lang="en-US" sz="2800" dirty="0" err="1" smtClean="0">
                <a:latin typeface="Georgia" pitchFamily="18" charset="0"/>
                <a:ea typeface="Georgia" pitchFamily="18" charset="0"/>
                <a:cs typeface="Georgia" pitchFamily="18" charset="0"/>
              </a:rPr>
              <a:t>AwareManager</a:t>
            </a:r>
            <a:r>
              <a:rPr lang="en-US" sz="2800" dirty="0" smtClean="0">
                <a:latin typeface="Georgia" pitchFamily="18" charset="0"/>
                <a:ea typeface="Georgia" pitchFamily="18" charset="0"/>
                <a:cs typeface="Georgia" pitchFamily="18" charset="0"/>
              </a:rPr>
              <a:t>?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Facility management software</a:t>
            </a:r>
          </a:p>
          <a:p>
            <a:pPr algn="l"/>
            <a:endParaRPr lang="en-US" sz="2400" dirty="0" smtClean="0">
              <a:solidFill>
                <a:schemeClr val="tx1"/>
              </a:solidFill>
              <a:latin typeface="Georgia" pitchFamily="18" charset="0"/>
              <a:ea typeface="Georgia" pitchFamily="18" charset="0"/>
              <a:cs typeface="Georgia" pitchFamily="18" charset="0"/>
            </a:endParaRPr>
          </a:p>
        </p:txBody>
      </p:sp>
      <p:pic>
        <p:nvPicPr>
          <p:cNvPr id="5" name="Picture 4" descr="C:\Users\steven.carney\Documents\Research\COSMA\AwareManager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90600"/>
            <a:ext cx="43434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5" r="36131" b="10835"/>
          <a:stretch/>
        </p:blipFill>
        <p:spPr>
          <a:xfrm>
            <a:off x="76200" y="3200400"/>
            <a:ext cx="3091403" cy="30271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1" r="3284" b="6242"/>
          <a:stretch/>
        </p:blipFill>
        <p:spPr>
          <a:xfrm>
            <a:off x="3108846" y="3200400"/>
            <a:ext cx="3002507" cy="3006613"/>
          </a:xfrm>
          <a:prstGeom prst="rect">
            <a:avLst/>
          </a:prstGeom>
        </p:spPr>
      </p:pic>
      <p:pic>
        <p:nvPicPr>
          <p:cNvPr id="8" name="Picture 7" descr="PicPick Editor - [Image 5.png]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5" t="36923" r="60162" b="34565"/>
          <a:stretch/>
        </p:blipFill>
        <p:spPr>
          <a:xfrm>
            <a:off x="6111353" y="3200400"/>
            <a:ext cx="2946935" cy="26040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358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2052" name="Text Placeholder 41"/>
          <p:cNvSpPr>
            <a:spLocks noGrp="1"/>
          </p:cNvSpPr>
          <p:nvPr>
            <p:ph type="body" idx="1"/>
          </p:nvPr>
        </p:nvSpPr>
        <p:spPr bwMode="auto">
          <a:xfrm>
            <a:off x="722313" y="2209800"/>
            <a:ext cx="7772400" cy="4191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 dirty="0" smtClean="0">
                <a:latin typeface="Georgia" pitchFamily="18" charset="0"/>
                <a:ea typeface="Georgia" pitchFamily="18" charset="0"/>
                <a:cs typeface="Georgia" pitchFamily="18" charset="0"/>
              </a:rPr>
              <a:t>Benefits for our Sport Business students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Sport industry-specific software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Applications for: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	</a:t>
            </a:r>
            <a:r>
              <a:rPr lang="en-US" sz="2400" dirty="0" smtClean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customer service,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	</a:t>
            </a:r>
            <a:r>
              <a:rPr lang="en-US" sz="2400" dirty="0" smtClean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housekeeping and maintenance,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	</a:t>
            </a:r>
            <a:r>
              <a:rPr lang="en-US" sz="2400" dirty="0" smtClean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facility scheduling and management, and 	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	</a:t>
            </a:r>
            <a:r>
              <a:rPr lang="en-US" sz="2400" dirty="0" smtClean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liability and risk management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Gets the students out of the classroom</a:t>
            </a:r>
          </a:p>
          <a:p>
            <a:pPr algn="l"/>
            <a:endParaRPr lang="en-US" dirty="0" smtClean="0">
              <a:solidFill>
                <a:schemeClr val="tx1"/>
              </a:solidFill>
              <a:latin typeface="Georgia" pitchFamily="18" charset="0"/>
              <a:ea typeface="Georgia" pitchFamily="18" charset="0"/>
              <a:cs typeface="Georgia" pitchFamily="18" charset="0"/>
            </a:endParaRPr>
          </a:p>
        </p:txBody>
      </p:sp>
      <p:pic>
        <p:nvPicPr>
          <p:cNvPr id="5" name="Picture 4" descr="C:\Users\steven.carney\Documents\Research\COSMA\AwareManager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90600"/>
            <a:ext cx="43434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193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Introduce the students to the app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Assign each student an inspection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Students submit a work request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Assign the request to another student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Students complete the work request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Students are asked to generate a list of ways the software and app can be used to manage facilities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Georgia" panose="02040502050405020303" pitchFamily="18" charset="0"/>
              </a:rPr>
              <a:t>Introduce the students to the </a:t>
            </a:r>
            <a:r>
              <a:rPr lang="en-US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software</a:t>
            </a:r>
          </a:p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435428" y="1143000"/>
            <a:ext cx="8257903" cy="68580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tx1"/>
                </a:solidFill>
              </a:rPr>
              <a:t>How do I use </a:t>
            </a:r>
            <a:r>
              <a:rPr lang="en-US" sz="3200" dirty="0" err="1" smtClean="0">
                <a:solidFill>
                  <a:schemeClr val="tx1"/>
                </a:solidFill>
              </a:rPr>
              <a:t>AwareManager</a:t>
            </a:r>
            <a:r>
              <a:rPr lang="en-US" sz="3200" dirty="0" smtClean="0">
                <a:solidFill>
                  <a:schemeClr val="tx1"/>
                </a:solidFill>
              </a:rPr>
              <a:t>?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649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pic>
        <p:nvPicPr>
          <p:cNvPr id="6" name="Picture 3" descr="C:\Users\steven.carney\Documents\Research\COSMA\iPhone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87906"/>
            <a:ext cx="2819400" cy="501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steven.carney\Documents\Research\COSMA\iPhon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19200"/>
            <a:ext cx="278467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steven.carney\Documents\Research\COSMA\iPhone 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928" y="1219200"/>
            <a:ext cx="2784671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807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pic>
        <p:nvPicPr>
          <p:cNvPr id="6" name="Picture 3" descr="C:\Users\steven.carney\Documents\Research\COSMA\iPhone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51" y="1295400"/>
            <a:ext cx="2757333" cy="490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teven.carney\Documents\Research\COSMA\iPhone 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95400"/>
            <a:ext cx="2757333" cy="490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teven.carney\Documents\Research\COSMA\iPhone 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914" y="1295399"/>
            <a:ext cx="2757332" cy="490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1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2052" name="Text Placeholder 41"/>
          <p:cNvSpPr>
            <a:spLocks noGrp="1"/>
          </p:cNvSpPr>
          <p:nvPr>
            <p:ph type="body" idx="1"/>
          </p:nvPr>
        </p:nvSpPr>
        <p:spPr bwMode="auto">
          <a:xfrm>
            <a:off x="722313" y="1828800"/>
            <a:ext cx="7772400" cy="457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Simple free-text message voting application for live audiences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Benefits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Enhances active student learning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Allows professors to assess concepts that need more discussion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Allows students to assess their knowledge compared to classmates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Re-emphasis of certain concepts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Students get to use their cellphones in class!!!</a:t>
            </a:r>
          </a:p>
          <a:p>
            <a:pPr algn="l"/>
            <a:endParaRPr lang="en-US" dirty="0" smtClean="0">
              <a:latin typeface="Georgia" pitchFamily="18" charset="0"/>
              <a:ea typeface="Georgia" pitchFamily="18" charset="0"/>
              <a:cs typeface="Georgia" pitchFamily="18" charset="0"/>
            </a:endParaRPr>
          </a:p>
        </p:txBody>
      </p:sp>
      <p:sp>
        <p:nvSpPr>
          <p:cNvPr id="2053" name="Title 40"/>
          <p:cNvSpPr>
            <a:spLocks noGrp="1"/>
          </p:cNvSpPr>
          <p:nvPr>
            <p:ph type="title"/>
          </p:nvPr>
        </p:nvSpPr>
        <p:spPr bwMode="auto">
          <a:xfrm>
            <a:off x="722313" y="1066801"/>
            <a:ext cx="77724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latin typeface="Georgia" pitchFamily="18" charset="0"/>
                <a:cs typeface="Times New Roman" pitchFamily="18" charset="0"/>
              </a:rPr>
              <a:t>Poll Everywhere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721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2052" name="Text Placeholder 41"/>
          <p:cNvSpPr>
            <a:spLocks noGrp="1"/>
          </p:cNvSpPr>
          <p:nvPr>
            <p:ph type="body" idx="1"/>
          </p:nvPr>
        </p:nvSpPr>
        <p:spPr bwMode="auto">
          <a:xfrm>
            <a:off x="722313" y="1752600"/>
            <a:ext cx="7772400" cy="464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Sport Marketing Course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Begin class with a simple question to determine level of knowledge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Midway through class, ask students to text a free-response specific to a concept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What is the best sport marketing campaign that went viral?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This leads to class discussion as we pick a few response to discuss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End class with a couple of questions to test certain important concepts</a:t>
            </a:r>
          </a:p>
          <a:p>
            <a:pPr algn="l"/>
            <a:endParaRPr lang="en-US" dirty="0" smtClean="0">
              <a:solidFill>
                <a:schemeClr val="tx1"/>
              </a:solidFill>
              <a:latin typeface="Georgia" pitchFamily="18" charset="0"/>
              <a:ea typeface="Georgia" pitchFamily="18" charset="0"/>
              <a:cs typeface="Georgia" pitchFamily="18" charset="0"/>
            </a:endParaRPr>
          </a:p>
        </p:txBody>
      </p:sp>
      <p:sp>
        <p:nvSpPr>
          <p:cNvPr id="2053" name="Title 40"/>
          <p:cNvSpPr>
            <a:spLocks noGrp="1"/>
          </p:cNvSpPr>
          <p:nvPr>
            <p:ph type="title"/>
          </p:nvPr>
        </p:nvSpPr>
        <p:spPr bwMode="auto">
          <a:xfrm>
            <a:off x="722313" y="1066801"/>
            <a:ext cx="77724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latin typeface="Georgia" pitchFamily="18" charset="0"/>
                <a:cs typeface="Times New Roman" pitchFamily="18" charset="0"/>
              </a:rPr>
              <a:t>Poll Everywhere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061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2052" name="Text Placeholder 41"/>
          <p:cNvSpPr>
            <a:spLocks noGrp="1"/>
          </p:cNvSpPr>
          <p:nvPr>
            <p:ph type="body" idx="1"/>
          </p:nvPr>
        </p:nvSpPr>
        <p:spPr bwMode="auto">
          <a:xfrm>
            <a:off x="722313" y="1905001"/>
            <a:ext cx="7772400" cy="449579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Sample Polls</a:t>
            </a:r>
          </a:p>
          <a:p>
            <a:pPr algn="l"/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Word </a:t>
            </a:r>
            <a:r>
              <a:rPr lang="en-US" dirty="0"/>
              <a:t>Cloud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https://www.polleverywhere.com/free_text_polls/67hKPIK0ioIJRld </a:t>
            </a:r>
            <a:r>
              <a:rPr lang="en-US" dirty="0" smtClean="0">
                <a:hlinkClick r:id="rId4"/>
              </a:rPr>
              <a:t> 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 LEONMOHAN766 to 37607 then text response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Multiple Choice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https://www.polleverywhere.com/multiple_choice_polls/jdndosLh4I0Qs8J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 LEONMOHAN766 to 37607 then text response</a:t>
            </a:r>
          </a:p>
          <a:p>
            <a:pPr algn="l"/>
            <a:endParaRPr lang="en-US" dirty="0" smtClean="0">
              <a:latin typeface="Georgia" pitchFamily="18" charset="0"/>
              <a:ea typeface="Georgia" pitchFamily="18" charset="0"/>
              <a:cs typeface="Georgia" pitchFamily="18" charset="0"/>
            </a:endParaRPr>
          </a:p>
        </p:txBody>
      </p:sp>
      <p:sp>
        <p:nvSpPr>
          <p:cNvPr id="2053" name="Title 40"/>
          <p:cNvSpPr>
            <a:spLocks noGrp="1"/>
          </p:cNvSpPr>
          <p:nvPr>
            <p:ph type="title"/>
          </p:nvPr>
        </p:nvSpPr>
        <p:spPr bwMode="auto">
          <a:xfrm>
            <a:off x="722313" y="1066801"/>
            <a:ext cx="77724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latin typeface="Georgia" pitchFamily="18" charset="0"/>
                <a:cs typeface="Times New Roman" pitchFamily="18" charset="0"/>
              </a:rPr>
              <a:t>Poll Everywhere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81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2052" name="Text Placeholder 41"/>
          <p:cNvSpPr>
            <a:spLocks noGrp="1"/>
          </p:cNvSpPr>
          <p:nvPr>
            <p:ph type="body" idx="1"/>
          </p:nvPr>
        </p:nvSpPr>
        <p:spPr bwMode="auto">
          <a:xfrm>
            <a:off x="722313" y="1981200"/>
            <a:ext cx="7772400" cy="4419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Using </a:t>
            </a:r>
            <a:r>
              <a:rPr lang="en-US" sz="2800" dirty="0">
                <a:solidFill>
                  <a:schemeClr val="tx1"/>
                </a:solidFill>
              </a:rPr>
              <a:t>technology to </a:t>
            </a:r>
            <a:r>
              <a:rPr lang="en-US" sz="2800" dirty="0" smtClean="0">
                <a:solidFill>
                  <a:schemeClr val="tx1"/>
                </a:solidFill>
              </a:rPr>
              <a:t>Facilitate </a:t>
            </a:r>
            <a:r>
              <a:rPr lang="en-US" sz="2800" dirty="0">
                <a:solidFill>
                  <a:schemeClr val="tx1"/>
                </a:solidFill>
              </a:rPr>
              <a:t>A</a:t>
            </a:r>
            <a:r>
              <a:rPr lang="en-US" sz="2800" dirty="0" smtClean="0">
                <a:solidFill>
                  <a:schemeClr val="tx1"/>
                </a:solidFill>
              </a:rPr>
              <a:t>ctive </a:t>
            </a:r>
            <a:r>
              <a:rPr lang="en-US" sz="2800" dirty="0">
                <a:solidFill>
                  <a:schemeClr val="tx1"/>
                </a:solidFill>
              </a:rPr>
              <a:t>L</a:t>
            </a:r>
            <a:r>
              <a:rPr lang="en-US" sz="2800" dirty="0" smtClean="0">
                <a:solidFill>
                  <a:schemeClr val="tx1"/>
                </a:solidFill>
              </a:rPr>
              <a:t>earning</a:t>
            </a:r>
            <a:endParaRPr lang="en-US" sz="2800" dirty="0">
              <a:solidFill>
                <a:schemeClr val="tx1"/>
              </a:solidFill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Technology in the Sport Business </a:t>
            </a:r>
            <a:r>
              <a:rPr lang="en-US" sz="2800" dirty="0" smtClean="0">
                <a:solidFill>
                  <a:schemeClr val="tx1"/>
                </a:solidFill>
              </a:rPr>
              <a:t>Classroom</a:t>
            </a:r>
            <a:endParaRPr lang="en-US" sz="2800" dirty="0">
              <a:solidFill>
                <a:schemeClr val="tx1"/>
              </a:solidFill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The Sales Game</a:t>
            </a:r>
          </a:p>
          <a:p>
            <a:pPr lvl="1"/>
            <a:r>
              <a:rPr lang="en-US" sz="2000" dirty="0" err="1">
                <a:solidFill>
                  <a:schemeClr val="tx1"/>
                </a:solidFill>
                <a:latin typeface="Georgia" panose="02040502050405020303" pitchFamily="18" charset="0"/>
              </a:rPr>
              <a:t>AwareManager</a:t>
            </a:r>
            <a:endParaRPr lang="en-US" sz="20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Poll Everywhere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Turning Point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Smartboard applications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Technology in the School of Business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Conclusions and Recommendations</a:t>
            </a:r>
          </a:p>
          <a:p>
            <a:pPr algn="l"/>
            <a:endParaRPr lang="en-US" dirty="0" smtClean="0">
              <a:latin typeface="Georgia" pitchFamily="18" charset="0"/>
              <a:ea typeface="Georgia" pitchFamily="18" charset="0"/>
              <a:cs typeface="Georgia" pitchFamily="18" charset="0"/>
            </a:endParaRPr>
          </a:p>
        </p:txBody>
      </p:sp>
      <p:sp>
        <p:nvSpPr>
          <p:cNvPr id="2053" name="Title 40"/>
          <p:cNvSpPr>
            <a:spLocks noGrp="1"/>
          </p:cNvSpPr>
          <p:nvPr>
            <p:ph type="title"/>
          </p:nvPr>
        </p:nvSpPr>
        <p:spPr bwMode="auto">
          <a:xfrm>
            <a:off x="722313" y="1066801"/>
            <a:ext cx="77724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 dirty="0"/>
              <a:t>Using Technology to Facilitate Active Learning</a:t>
            </a:r>
            <a:endParaRPr lang="en-US" sz="2800" dirty="0" smtClean="0">
              <a:latin typeface="Georgia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2052" name="Text Placeholder 41"/>
          <p:cNvSpPr>
            <a:spLocks noGrp="1"/>
          </p:cNvSpPr>
          <p:nvPr>
            <p:ph type="body" idx="1"/>
          </p:nvPr>
        </p:nvSpPr>
        <p:spPr bwMode="auto">
          <a:xfrm>
            <a:off x="722313" y="2209800"/>
            <a:ext cx="7772400" cy="4191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Turning Point is a software package – uses </a:t>
            </a:r>
            <a:r>
              <a:rPr lang="en-US" sz="2400" dirty="0" err="1" smtClean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Powerpoint</a:t>
            </a:r>
            <a:endParaRPr lang="en-US" sz="2400" dirty="0" smtClean="0">
              <a:solidFill>
                <a:schemeClr val="tx1"/>
              </a:solidFill>
              <a:latin typeface="Georgia" pitchFamily="18" charset="0"/>
              <a:ea typeface="Georgia" pitchFamily="18" charset="0"/>
              <a:cs typeface="Georgia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Clicking devices tied to a student’s name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Exam Review </a:t>
            </a:r>
            <a:endParaRPr lang="en-US" sz="2400" dirty="0">
              <a:solidFill>
                <a:schemeClr val="tx1"/>
              </a:solidFill>
              <a:latin typeface="Georgia" pitchFamily="18" charset="0"/>
              <a:ea typeface="Georgia" pitchFamily="18" charset="0"/>
              <a:cs typeface="Georgia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Active learning tool to keep students engaged – Opinion polls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Jeopardy style gaming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Fill-in-the-blank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Essay</a:t>
            </a:r>
          </a:p>
        </p:txBody>
      </p:sp>
      <p:sp>
        <p:nvSpPr>
          <p:cNvPr id="2053" name="Title 40"/>
          <p:cNvSpPr>
            <a:spLocks noGrp="1"/>
          </p:cNvSpPr>
          <p:nvPr>
            <p:ph type="title"/>
          </p:nvPr>
        </p:nvSpPr>
        <p:spPr bwMode="auto">
          <a:xfrm>
            <a:off x="722313" y="1066801"/>
            <a:ext cx="77724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latin typeface="Georgia" pitchFamily="18" charset="0"/>
                <a:cs typeface="Times New Roman" pitchFamily="18" charset="0"/>
              </a:rPr>
              <a:t>Using Turning Point and Clickers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98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2052" name="Text Placeholder 41"/>
          <p:cNvSpPr>
            <a:spLocks noGrp="1"/>
          </p:cNvSpPr>
          <p:nvPr>
            <p:ph type="body" idx="1"/>
          </p:nvPr>
        </p:nvSpPr>
        <p:spPr bwMode="auto">
          <a:xfrm>
            <a:off x="722313" y="2209800"/>
            <a:ext cx="7772400" cy="4191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Georgia" pitchFamily="18" charset="0"/>
              <a:ea typeface="Georgia" pitchFamily="18" charset="0"/>
              <a:cs typeface="Georgia" pitchFamily="18" charset="0"/>
            </a:endParaRPr>
          </a:p>
        </p:txBody>
      </p:sp>
      <p:sp>
        <p:nvSpPr>
          <p:cNvPr id="2053" name="Title 40"/>
          <p:cNvSpPr>
            <a:spLocks noGrp="1"/>
          </p:cNvSpPr>
          <p:nvPr>
            <p:ph type="title"/>
          </p:nvPr>
        </p:nvSpPr>
        <p:spPr bwMode="auto">
          <a:xfrm>
            <a:off x="722313" y="1066801"/>
            <a:ext cx="77724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Georgia" pitchFamily="18" charset="0"/>
                <a:cs typeface="Times New Roman" pitchFamily="18" charset="0"/>
              </a:rPr>
              <a:t>Using Turning Point and Clickers</a:t>
            </a:r>
          </a:p>
        </p:txBody>
      </p:sp>
      <p:pic>
        <p:nvPicPr>
          <p:cNvPr id="4" name="Picture 3" descr="Turning point slides COSMA.pptx - Microsoft PowerPoin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398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2052" name="Text Placeholder 41"/>
          <p:cNvSpPr>
            <a:spLocks noGrp="1"/>
          </p:cNvSpPr>
          <p:nvPr>
            <p:ph type="body" idx="1"/>
          </p:nvPr>
        </p:nvSpPr>
        <p:spPr bwMode="auto">
          <a:xfrm>
            <a:off x="722313" y="2209800"/>
            <a:ext cx="7772400" cy="4191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endParaRPr lang="en-US" dirty="0" smtClean="0">
              <a:latin typeface="Georgia" pitchFamily="18" charset="0"/>
              <a:ea typeface="Georgia" pitchFamily="18" charset="0"/>
              <a:cs typeface="Georgia" pitchFamily="18" charset="0"/>
            </a:endParaRPr>
          </a:p>
        </p:txBody>
      </p:sp>
      <p:sp>
        <p:nvSpPr>
          <p:cNvPr id="2053" name="Title 40"/>
          <p:cNvSpPr>
            <a:spLocks noGrp="1"/>
          </p:cNvSpPr>
          <p:nvPr>
            <p:ph type="title"/>
          </p:nvPr>
        </p:nvSpPr>
        <p:spPr bwMode="auto">
          <a:xfrm>
            <a:off x="722313" y="1066801"/>
            <a:ext cx="77724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endParaRPr lang="en-US" sz="2800" dirty="0" smtClean="0"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2" name="Picture 1" descr="Microsoft Excel - Book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869949"/>
            <a:ext cx="9220200" cy="56789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96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2052" name="Text Placeholder 41"/>
          <p:cNvSpPr>
            <a:spLocks noGrp="1"/>
          </p:cNvSpPr>
          <p:nvPr>
            <p:ph type="body" idx="1"/>
          </p:nvPr>
        </p:nvSpPr>
        <p:spPr bwMode="auto">
          <a:xfrm>
            <a:off x="722313" y="2209800"/>
            <a:ext cx="7772400" cy="4191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endParaRPr lang="en-US" dirty="0" smtClean="0">
              <a:latin typeface="Georgia" pitchFamily="18" charset="0"/>
              <a:ea typeface="Georgia" pitchFamily="18" charset="0"/>
              <a:cs typeface="Georgia" pitchFamily="18" charset="0"/>
            </a:endParaRPr>
          </a:p>
        </p:txBody>
      </p:sp>
      <p:sp>
        <p:nvSpPr>
          <p:cNvPr id="2053" name="Title 40"/>
          <p:cNvSpPr>
            <a:spLocks noGrp="1"/>
          </p:cNvSpPr>
          <p:nvPr>
            <p:ph type="title"/>
          </p:nvPr>
        </p:nvSpPr>
        <p:spPr bwMode="auto">
          <a:xfrm>
            <a:off x="722313" y="1066801"/>
            <a:ext cx="77724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endParaRPr lang="en-US" sz="2800" dirty="0" smtClean="0"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2" name="Picture 1" descr="Microsoft Excel - Book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950"/>
            <a:ext cx="9144000" cy="55642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863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2052" name="Text Placeholder 41"/>
          <p:cNvSpPr>
            <a:spLocks noGrp="1"/>
          </p:cNvSpPr>
          <p:nvPr>
            <p:ph type="body" idx="1"/>
          </p:nvPr>
        </p:nvSpPr>
        <p:spPr bwMode="auto">
          <a:xfrm>
            <a:off x="722313" y="1905001"/>
            <a:ext cx="7772400" cy="449579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All Saint Leo Classrooms have 2-4 Smartboards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Element of Learning – Repetition/Visual learning exercises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Students like going to the board and playing with them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I use them for class review after a lecture or section</a:t>
            </a:r>
          </a:p>
        </p:txBody>
      </p:sp>
      <p:sp>
        <p:nvSpPr>
          <p:cNvPr id="2053" name="Title 40"/>
          <p:cNvSpPr>
            <a:spLocks noGrp="1"/>
          </p:cNvSpPr>
          <p:nvPr>
            <p:ph type="title"/>
          </p:nvPr>
        </p:nvSpPr>
        <p:spPr bwMode="auto">
          <a:xfrm>
            <a:off x="722313" y="1066801"/>
            <a:ext cx="77724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latin typeface="Georgia" pitchFamily="18" charset="0"/>
                <a:cs typeface="Times New Roman" pitchFamily="18" charset="0"/>
              </a:rPr>
              <a:t>Smartboard Applications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64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2052" name="Text Placeholder 41"/>
          <p:cNvSpPr>
            <a:spLocks noGrp="1"/>
          </p:cNvSpPr>
          <p:nvPr>
            <p:ph type="body" idx="1"/>
          </p:nvPr>
        </p:nvSpPr>
        <p:spPr bwMode="auto">
          <a:xfrm>
            <a:off x="722313" y="2209800"/>
            <a:ext cx="7772400" cy="4191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Georgia" pitchFamily="18" charset="0"/>
              <a:ea typeface="Georgia" pitchFamily="18" charset="0"/>
              <a:cs typeface="Georgia" pitchFamily="18" charset="0"/>
            </a:endParaRPr>
          </a:p>
          <a:p>
            <a:endParaRPr lang="en-US" dirty="0">
              <a:latin typeface="Georgia" pitchFamily="18" charset="0"/>
              <a:ea typeface="Georgia" pitchFamily="18" charset="0"/>
              <a:cs typeface="Georgia" pitchFamily="18" charset="0"/>
            </a:endParaRPr>
          </a:p>
          <a:p>
            <a:endParaRPr lang="en-US" dirty="0" smtClean="0">
              <a:latin typeface="Georgia" pitchFamily="18" charset="0"/>
              <a:ea typeface="Georgia" pitchFamily="18" charset="0"/>
              <a:cs typeface="Georgia" pitchFamily="18" charset="0"/>
            </a:endParaRPr>
          </a:p>
          <a:p>
            <a:endParaRPr lang="en-US" dirty="0">
              <a:latin typeface="Georgia" pitchFamily="18" charset="0"/>
              <a:ea typeface="Georgia" pitchFamily="18" charset="0"/>
              <a:cs typeface="Georgia" pitchFamily="18" charset="0"/>
            </a:endParaRPr>
          </a:p>
          <a:p>
            <a:r>
              <a:rPr lang="en-US" dirty="0" smtClean="0">
                <a:latin typeface="Georgia" pitchFamily="18" charset="0"/>
                <a:ea typeface="Georgia" pitchFamily="18" charset="0"/>
                <a:cs typeface="Georgia" pitchFamily="18" charset="0"/>
              </a:rPr>
              <a:t>Insert Video of Active Learning</a:t>
            </a:r>
          </a:p>
        </p:txBody>
      </p:sp>
      <p:sp>
        <p:nvSpPr>
          <p:cNvPr id="2053" name="Title 40"/>
          <p:cNvSpPr>
            <a:spLocks noGrp="1"/>
          </p:cNvSpPr>
          <p:nvPr>
            <p:ph type="title"/>
          </p:nvPr>
        </p:nvSpPr>
        <p:spPr bwMode="auto">
          <a:xfrm>
            <a:off x="722313" y="1066801"/>
            <a:ext cx="77724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latin typeface="Georgia" pitchFamily="18" charset="0"/>
                <a:cs typeface="Times New Roman" pitchFamily="18" charset="0"/>
              </a:rPr>
              <a:t>Smart Board Applications</a:t>
            </a:r>
          </a:p>
        </p:txBody>
      </p:sp>
      <p:pic>
        <p:nvPicPr>
          <p:cNvPr id="6" name="14GHP2IjzDk"/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70389" y="1828800"/>
            <a:ext cx="7876247" cy="44303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58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2052" name="Text Placeholder 41"/>
          <p:cNvSpPr>
            <a:spLocks noGrp="1"/>
          </p:cNvSpPr>
          <p:nvPr>
            <p:ph type="body" idx="1"/>
          </p:nvPr>
        </p:nvSpPr>
        <p:spPr bwMode="auto">
          <a:xfrm>
            <a:off x="722313" y="1905001"/>
            <a:ext cx="7772400" cy="449579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dirty="0" err="1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SMARTboard</a:t>
            </a:r>
            <a:r>
              <a:rPr lang="en-US" dirty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 (Hardware)</a:t>
            </a:r>
          </a:p>
          <a:p>
            <a:pPr algn="l"/>
            <a:endParaRPr lang="en-US" sz="1400" dirty="0">
              <a:solidFill>
                <a:schemeClr val="tx1"/>
              </a:solidFill>
              <a:latin typeface="Georgia" pitchFamily="18" charset="0"/>
              <a:ea typeface="Georgia" pitchFamily="18" charset="0"/>
              <a:cs typeface="Georgia" pitchFamily="18" charset="0"/>
            </a:endParaRPr>
          </a:p>
          <a:p>
            <a:pPr algn="l"/>
            <a:r>
              <a:rPr lang="en-US" dirty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Meeting </a:t>
            </a:r>
            <a:r>
              <a:rPr lang="en-US" dirty="0" err="1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ProPlus</a:t>
            </a:r>
            <a:r>
              <a:rPr lang="en-US" dirty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 (Software)</a:t>
            </a:r>
          </a:p>
          <a:p>
            <a:pPr marL="342900" indent="-342900" algn="l">
              <a:buFont typeface="Georgia" panose="02040502050405020303" pitchFamily="18" charset="0"/>
              <a:buChar char="◊"/>
            </a:pPr>
            <a:r>
              <a:rPr lang="en-US" dirty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	Whiteboard</a:t>
            </a:r>
          </a:p>
          <a:p>
            <a:pPr marL="342900" indent="-342900" algn="l">
              <a:buFont typeface="Georgia" panose="02040502050405020303" pitchFamily="18" charset="0"/>
              <a:buChar char="◊"/>
            </a:pPr>
            <a:r>
              <a:rPr lang="en-US" dirty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	Convert to text</a:t>
            </a:r>
          </a:p>
          <a:p>
            <a:pPr marL="342900" indent="-342900" algn="l">
              <a:buFont typeface="Georgia" panose="02040502050405020303" pitchFamily="18" charset="0"/>
              <a:buChar char="◊"/>
            </a:pPr>
            <a:r>
              <a:rPr lang="en-US" dirty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	Draw on Applications</a:t>
            </a:r>
          </a:p>
          <a:p>
            <a:pPr marL="342900" indent="-342900" algn="l">
              <a:buFont typeface="Georgia" panose="02040502050405020303" pitchFamily="18" charset="0"/>
              <a:buChar char="◊"/>
            </a:pPr>
            <a:r>
              <a:rPr lang="en-US" dirty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	Screen Shot</a:t>
            </a:r>
          </a:p>
          <a:p>
            <a:pPr algn="l"/>
            <a:endParaRPr lang="en-US" sz="1400" dirty="0">
              <a:solidFill>
                <a:schemeClr val="tx1"/>
              </a:solidFill>
              <a:latin typeface="Georgia" pitchFamily="18" charset="0"/>
              <a:ea typeface="Georgia" pitchFamily="18" charset="0"/>
              <a:cs typeface="Georgia" pitchFamily="18" charset="0"/>
            </a:endParaRPr>
          </a:p>
          <a:p>
            <a:pPr algn="l"/>
            <a:r>
              <a:rPr lang="en-US" dirty="0" err="1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Bridgit</a:t>
            </a:r>
            <a:r>
              <a:rPr lang="en-US" dirty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 (Interactive Conferencing Software)</a:t>
            </a:r>
          </a:p>
          <a:p>
            <a:pPr algn="l"/>
            <a:r>
              <a:rPr lang="en-US" dirty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	Remote Control</a:t>
            </a:r>
          </a:p>
          <a:p>
            <a:pPr algn="l"/>
            <a:r>
              <a:rPr lang="en-US" dirty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	Content Sharing/Collaboration</a:t>
            </a:r>
          </a:p>
          <a:p>
            <a:pPr algn="l"/>
            <a:endParaRPr lang="en-US" dirty="0" smtClean="0">
              <a:latin typeface="Georgia" pitchFamily="18" charset="0"/>
              <a:ea typeface="Georgia" pitchFamily="18" charset="0"/>
              <a:cs typeface="Georgia" pitchFamily="18" charset="0"/>
            </a:endParaRPr>
          </a:p>
        </p:txBody>
      </p:sp>
      <p:sp>
        <p:nvSpPr>
          <p:cNvPr id="2053" name="Title 40"/>
          <p:cNvSpPr>
            <a:spLocks noGrp="1"/>
          </p:cNvSpPr>
          <p:nvPr>
            <p:ph type="title"/>
          </p:nvPr>
        </p:nvSpPr>
        <p:spPr bwMode="auto">
          <a:xfrm>
            <a:off x="722313" y="1066801"/>
            <a:ext cx="77724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 dirty="0">
                <a:latin typeface="Georgia" pitchFamily="18" charset="0"/>
                <a:cs typeface="Times New Roman" pitchFamily="18" charset="0"/>
              </a:rPr>
              <a:t>School of Business Technology</a:t>
            </a:r>
            <a:endParaRPr lang="en-US" sz="2800" dirty="0" smtClean="0">
              <a:latin typeface="Georgia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564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pic>
        <p:nvPicPr>
          <p:cNvPr id="5" name="Picture 2" descr="Silktouch™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66" y="1064274"/>
            <a:ext cx="3733800" cy="24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Object awareness™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021" y="1055565"/>
            <a:ext cx="3644143" cy="240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" y="3547853"/>
            <a:ext cx="496982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14400" eaLnBrk="0" hangingPunct="0"/>
            <a:r>
              <a:rPr lang="en-US" altLang="en-US" sz="1600" b="1" dirty="0" err="1">
                <a:solidFill>
                  <a:srgbClr val="FF0000"/>
                </a:solidFill>
                <a:latin typeface="proxima_nova_ltsemibold"/>
              </a:rPr>
              <a:t>Silktouch</a:t>
            </a:r>
            <a:r>
              <a:rPr lang="en-US" altLang="en-US" sz="1600" b="1" dirty="0">
                <a:solidFill>
                  <a:srgbClr val="FF0000"/>
                </a:solidFill>
                <a:latin typeface="proxima_nova_ltsemibold"/>
              </a:rPr>
              <a:t>™</a:t>
            </a:r>
            <a:r>
              <a:rPr lang="en-US" altLang="en-US" sz="1600" dirty="0">
                <a:solidFill>
                  <a:srgbClr val="FFFFFF"/>
                </a:solidFill>
              </a:rPr>
              <a:t> </a:t>
            </a:r>
            <a:endParaRPr lang="en-US" altLang="en-US" sz="16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lvl="0" algn="r" defTabSz="914400" eaLnBrk="0" hangingPunct="0"/>
            <a:r>
              <a:rPr lang="en-US" altLang="en-US" sz="1600" dirty="0">
                <a:latin typeface="Arial" panose="020B0604020202020204" pitchFamily="34" charset="0"/>
              </a:rPr>
              <a:t>Responds to your lightest touch accurately from corner to corner.</a:t>
            </a:r>
          </a:p>
          <a:p>
            <a:pPr lvl="0" algn="r" defTabSz="914400" eaLnBrk="0" fontAlgn="ctr" hangingPunct="0"/>
            <a:endParaRPr lang="en-US" altLang="en-US" sz="1600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lvl="0" algn="r" defTabSz="914400" eaLnBrk="0" hangingPunct="0"/>
            <a:r>
              <a:rPr lang="en-US" altLang="en-US" sz="1600" b="1" dirty="0">
                <a:solidFill>
                  <a:srgbClr val="FF0000"/>
                </a:solidFill>
                <a:latin typeface="proxima_nova_ltsemibold"/>
              </a:rPr>
              <a:t>Pen ID™</a:t>
            </a:r>
            <a:r>
              <a:rPr lang="en-US" altLang="en-US" sz="1600" dirty="0">
                <a:solidFill>
                  <a:srgbClr val="FF0000"/>
                </a:solidFill>
              </a:rPr>
              <a:t> </a:t>
            </a:r>
            <a:endParaRPr lang="en-US" altLang="en-US" sz="16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0" algn="r" defTabSz="914400" eaLnBrk="0" hangingPunct="0"/>
            <a:r>
              <a:rPr lang="en-US" altLang="en-US" sz="1600" dirty="0">
                <a:latin typeface="Arial" panose="020B0604020202020204" pitchFamily="34" charset="0"/>
              </a:rPr>
              <a:t>Two people can write in different </a:t>
            </a:r>
            <a:r>
              <a:rPr lang="en-US" altLang="en-US" sz="1600" dirty="0" smtClean="0">
                <a:latin typeface="Arial" panose="020B0604020202020204" pitchFamily="34" charset="0"/>
              </a:rPr>
              <a:t>colors </a:t>
            </a:r>
            <a:r>
              <a:rPr lang="en-US" altLang="en-US" sz="1600" dirty="0">
                <a:latin typeface="Arial" panose="020B0604020202020204" pitchFamily="34" charset="0"/>
              </a:rPr>
              <a:t>at the same time.</a:t>
            </a:r>
          </a:p>
          <a:p>
            <a:pPr lvl="0" algn="r" defTabSz="914400" eaLnBrk="0" fontAlgn="ctr" hangingPunct="0"/>
            <a:endParaRPr lang="en-US" altLang="en-US" sz="1600" dirty="0">
              <a:latin typeface="Arial" panose="020B0604020202020204" pitchFamily="34" charset="0"/>
            </a:endParaRPr>
          </a:p>
          <a:p>
            <a:pPr lvl="0" algn="r" defTabSz="914400" eaLnBrk="0" hangingPunct="0"/>
            <a:r>
              <a:rPr lang="en-US" altLang="en-US" sz="1600" b="1" dirty="0">
                <a:solidFill>
                  <a:srgbClr val="FF0000"/>
                </a:solidFill>
                <a:latin typeface="proxima_nova_ltsemibold"/>
              </a:rPr>
              <a:t>Object awareness™</a:t>
            </a:r>
            <a:r>
              <a:rPr lang="en-US" altLang="en-US" sz="1600" dirty="0">
                <a:solidFill>
                  <a:srgbClr val="FF0000"/>
                </a:solidFill>
              </a:rPr>
              <a:t> </a:t>
            </a:r>
            <a:endParaRPr lang="en-US" altLang="en-US" sz="16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0" algn="r" defTabSz="914400" eaLnBrk="0" hangingPunct="0"/>
            <a:r>
              <a:rPr lang="en-US" altLang="en-US" sz="1600" dirty="0">
                <a:latin typeface="Arial" panose="020B0604020202020204" pitchFamily="34" charset="0"/>
              </a:rPr>
              <a:t>Fingers select. Pens write. </a:t>
            </a:r>
            <a:r>
              <a:rPr lang="en-US" altLang="en-US" sz="1600" dirty="0" err="1" smtClean="0">
                <a:latin typeface="Arial" panose="020B0604020202020204" pitchFamily="34" charset="0"/>
              </a:rPr>
              <a:t>Palmsrase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smtClean="0">
                <a:latin typeface="Arial" panose="020B0604020202020204" pitchFamily="34" charset="0"/>
              </a:rPr>
              <a:t>- knows </a:t>
            </a:r>
            <a:r>
              <a:rPr lang="en-US" altLang="en-US" sz="1600" dirty="0">
                <a:latin typeface="Arial" panose="020B0604020202020204" pitchFamily="34" charset="0"/>
              </a:rPr>
              <a:t>the difference</a:t>
            </a:r>
            <a:r>
              <a:rPr lang="en-US" altLang="en-US" sz="1400" dirty="0">
                <a:solidFill>
                  <a:srgbClr val="FFFFFF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8" name="Picture 3" descr="Pen iD™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021" y="3657600"/>
            <a:ext cx="3914775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333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2052" name="Text Placeholder 41"/>
          <p:cNvSpPr>
            <a:spLocks noGrp="1"/>
          </p:cNvSpPr>
          <p:nvPr>
            <p:ph type="body" idx="1"/>
          </p:nvPr>
        </p:nvSpPr>
        <p:spPr bwMode="auto">
          <a:xfrm>
            <a:off x="722313" y="1905001"/>
            <a:ext cx="7772400" cy="449579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Finding ways to purposefully prepare students to work in an increasingly technology-reliant sport industry should be considered a top priority.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Constructing contexts where sport business students can learn to use sport industry specific software should be considered.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 new millennial student, and the upcoming next wave of students – Generation Z – learn very differently as compared to previous generations.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The use of technology and Gamification </a:t>
            </a:r>
            <a:r>
              <a:rPr lang="en-US" sz="2000" dirty="0">
                <a:solidFill>
                  <a:schemeClr val="tx1"/>
                </a:solidFill>
              </a:rPr>
              <a:t>can provide sport business </a:t>
            </a:r>
            <a:r>
              <a:rPr lang="en-US" sz="2000" dirty="0" smtClean="0">
                <a:solidFill>
                  <a:schemeClr val="tx1"/>
                </a:solidFill>
              </a:rPr>
              <a:t>students </a:t>
            </a:r>
            <a:r>
              <a:rPr lang="en-US" sz="2000" dirty="0">
                <a:solidFill>
                  <a:schemeClr val="tx1"/>
                </a:solidFill>
              </a:rPr>
              <a:t>with a more authentic learning context to develop critical thinking and communication skills – and prepare for a future in the global sport industry.  </a:t>
            </a:r>
          </a:p>
          <a:p>
            <a:pPr algn="l"/>
            <a:endParaRPr lang="en-US" dirty="0" smtClean="0">
              <a:solidFill>
                <a:schemeClr val="tx1"/>
              </a:solidFill>
              <a:latin typeface="Georgia" pitchFamily="18" charset="0"/>
              <a:ea typeface="Georgia" pitchFamily="18" charset="0"/>
              <a:cs typeface="Georgia" pitchFamily="18" charset="0"/>
            </a:endParaRPr>
          </a:p>
        </p:txBody>
      </p:sp>
      <p:sp>
        <p:nvSpPr>
          <p:cNvPr id="2053" name="Title 40"/>
          <p:cNvSpPr>
            <a:spLocks noGrp="1"/>
          </p:cNvSpPr>
          <p:nvPr>
            <p:ph type="title"/>
          </p:nvPr>
        </p:nvSpPr>
        <p:spPr bwMode="auto">
          <a:xfrm>
            <a:off x="722313" y="1066801"/>
            <a:ext cx="77724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latin typeface="Georgia" pitchFamily="18" charset="0"/>
                <a:cs typeface="Times New Roman" pitchFamily="18" charset="0"/>
              </a:rPr>
              <a:t>Conclusions and Recommendations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032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2052" name="Text Placeholder 41"/>
          <p:cNvSpPr>
            <a:spLocks noGrp="1"/>
          </p:cNvSpPr>
          <p:nvPr>
            <p:ph type="body" idx="1"/>
          </p:nvPr>
        </p:nvSpPr>
        <p:spPr bwMode="auto">
          <a:xfrm>
            <a:off x="722313" y="1905001"/>
            <a:ext cx="7772400" cy="449579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sz="2400" dirty="0" smtClean="0">
              <a:latin typeface="Georgia" pitchFamily="18" charset="0"/>
              <a:cs typeface="Times New Roman" pitchFamily="18" charset="0"/>
            </a:endParaRPr>
          </a:p>
          <a:p>
            <a:endParaRPr lang="en-US" sz="2400" dirty="0">
              <a:latin typeface="Georgia" pitchFamily="18" charset="0"/>
              <a:cs typeface="Times New Roman" pitchFamily="18" charset="0"/>
            </a:endParaRPr>
          </a:p>
          <a:p>
            <a:endParaRPr lang="en-US" sz="2400" dirty="0" smtClean="0">
              <a:latin typeface="Georgia" pitchFamily="18" charset="0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Questions</a:t>
            </a:r>
            <a:r>
              <a:rPr lang="en-US" sz="4400" dirty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?</a:t>
            </a:r>
            <a:endParaRPr lang="en-US" sz="4400" dirty="0" smtClean="0">
              <a:solidFill>
                <a:schemeClr val="tx1"/>
              </a:solidFill>
              <a:latin typeface="Georgia" pitchFamily="18" charset="0"/>
              <a:ea typeface="Georgia" pitchFamily="18" charset="0"/>
              <a:cs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870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2052" name="Text Placeholder 41"/>
          <p:cNvSpPr>
            <a:spLocks noGrp="1"/>
          </p:cNvSpPr>
          <p:nvPr>
            <p:ph type="body" idx="1"/>
          </p:nvPr>
        </p:nvSpPr>
        <p:spPr bwMode="auto">
          <a:xfrm>
            <a:off x="722313" y="2209800"/>
            <a:ext cx="7772400" cy="4191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“Technology </a:t>
            </a:r>
            <a:r>
              <a:rPr lang="en-US" dirty="0">
                <a:solidFill>
                  <a:schemeClr val="tx1"/>
                </a:solidFill>
              </a:rPr>
              <a:t>is embedded into students’ lives, and students are generally </a:t>
            </a:r>
            <a:r>
              <a:rPr lang="en-US" dirty="0" smtClean="0">
                <a:solidFill>
                  <a:schemeClr val="tx1"/>
                </a:solidFill>
              </a:rPr>
              <a:t>inclined to </a:t>
            </a:r>
            <a:r>
              <a:rPr lang="en-US" dirty="0">
                <a:solidFill>
                  <a:schemeClr val="tx1"/>
                </a:solidFill>
              </a:rPr>
              <a:t>use and to have favorable attitudes toward technology. However, </a:t>
            </a:r>
            <a:r>
              <a:rPr lang="en-US" dirty="0" smtClean="0">
                <a:solidFill>
                  <a:schemeClr val="tx1"/>
                </a:solidFill>
              </a:rPr>
              <a:t>technology has </a:t>
            </a:r>
            <a:r>
              <a:rPr lang="en-US" dirty="0">
                <a:solidFill>
                  <a:schemeClr val="tx1"/>
                </a:solidFill>
              </a:rPr>
              <a:t>only a moderate influence on students’ active involvement in </a:t>
            </a:r>
            <a:r>
              <a:rPr lang="en-US" dirty="0" smtClean="0">
                <a:solidFill>
                  <a:schemeClr val="tx1"/>
                </a:solidFill>
              </a:rPr>
              <a:t>particular courses </a:t>
            </a:r>
            <a:r>
              <a:rPr lang="en-US" dirty="0">
                <a:solidFill>
                  <a:schemeClr val="tx1"/>
                </a:solidFill>
              </a:rPr>
              <a:t>or as a connector with other students and faculty</a:t>
            </a:r>
            <a:r>
              <a:rPr lang="en-US" dirty="0" smtClean="0">
                <a:solidFill>
                  <a:schemeClr val="tx1"/>
                </a:solidFill>
              </a:rPr>
              <a:t>.”</a:t>
            </a:r>
          </a:p>
          <a:p>
            <a:r>
              <a:rPr lang="en-US" dirty="0" smtClean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Dahlstrom</a:t>
            </a:r>
            <a:r>
              <a:rPr lang="en-US" dirty="0" smtClean="0">
                <a:solidFill>
                  <a:schemeClr val="tx1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 &amp; Bichsel, 2015)</a:t>
            </a:r>
          </a:p>
        </p:txBody>
      </p:sp>
      <p:sp>
        <p:nvSpPr>
          <p:cNvPr id="2053" name="Title 40"/>
          <p:cNvSpPr>
            <a:spLocks noGrp="1"/>
          </p:cNvSpPr>
          <p:nvPr>
            <p:ph type="title"/>
          </p:nvPr>
        </p:nvSpPr>
        <p:spPr bwMode="auto">
          <a:xfrm>
            <a:off x="722312" y="1066801"/>
            <a:ext cx="8269287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 dirty="0"/>
              <a:t>Using Technology to Facilitate Active Learning</a:t>
            </a:r>
            <a:endParaRPr lang="en-US" sz="2800" dirty="0" smtClean="0">
              <a:latin typeface="Georgia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852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2052" name="Text Placeholder 41"/>
          <p:cNvSpPr>
            <a:spLocks noGrp="1"/>
          </p:cNvSpPr>
          <p:nvPr>
            <p:ph type="body" idx="1"/>
          </p:nvPr>
        </p:nvSpPr>
        <p:spPr bwMode="auto">
          <a:xfrm>
            <a:off x="722313" y="2209800"/>
            <a:ext cx="7772400" cy="4191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dirty="0" err="1">
                <a:solidFill>
                  <a:schemeClr val="tx1"/>
                </a:solidFill>
              </a:rPr>
              <a:t>Sivin-Kachala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 err="1">
                <a:solidFill>
                  <a:schemeClr val="tx1"/>
                </a:solidFill>
              </a:rPr>
              <a:t>Bialo</a:t>
            </a:r>
            <a:r>
              <a:rPr lang="en-US" dirty="0">
                <a:solidFill>
                  <a:schemeClr val="tx1"/>
                </a:solidFill>
              </a:rPr>
              <a:t> (2000) reported positive and consistent patterns when students were engaged in technology-rich environments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Even </a:t>
            </a:r>
            <a:r>
              <a:rPr lang="en-US" dirty="0">
                <a:solidFill>
                  <a:schemeClr val="tx1"/>
                </a:solidFill>
              </a:rPr>
              <a:t>so, reports indicate that faculty members are not using technology in ways that make a difference in student learning (Anderson, 2000; Cuban, 2001; </a:t>
            </a:r>
            <a:r>
              <a:rPr lang="en-US" dirty="0" err="1">
                <a:solidFill>
                  <a:schemeClr val="tx1"/>
                </a:solidFill>
              </a:rPr>
              <a:t>McCannon</a:t>
            </a:r>
            <a:r>
              <a:rPr lang="en-US" dirty="0">
                <a:solidFill>
                  <a:schemeClr val="tx1"/>
                </a:solidFill>
              </a:rPr>
              <a:t> &amp; Crews, 2000).</a:t>
            </a:r>
            <a:endParaRPr lang="en-US" dirty="0" smtClean="0">
              <a:solidFill>
                <a:schemeClr val="tx1"/>
              </a:solidFill>
              <a:latin typeface="Georgia" pitchFamily="18" charset="0"/>
              <a:ea typeface="Georgia" pitchFamily="18" charset="0"/>
              <a:cs typeface="Georgia" pitchFamily="18" charset="0"/>
            </a:endParaRPr>
          </a:p>
        </p:txBody>
      </p:sp>
      <p:sp>
        <p:nvSpPr>
          <p:cNvPr id="2053" name="Title 40"/>
          <p:cNvSpPr>
            <a:spLocks noGrp="1"/>
          </p:cNvSpPr>
          <p:nvPr>
            <p:ph type="title"/>
          </p:nvPr>
        </p:nvSpPr>
        <p:spPr bwMode="auto">
          <a:xfrm>
            <a:off x="722312" y="1066801"/>
            <a:ext cx="8269287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 dirty="0"/>
              <a:t>Using Technology to Facilitate Active Learning</a:t>
            </a:r>
            <a:endParaRPr lang="en-US" sz="2800" dirty="0" smtClean="0">
              <a:latin typeface="Georgia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443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2052" name="Text Placeholder 41"/>
          <p:cNvSpPr>
            <a:spLocks noGrp="1"/>
          </p:cNvSpPr>
          <p:nvPr>
            <p:ph type="body" idx="1"/>
          </p:nvPr>
        </p:nvSpPr>
        <p:spPr bwMode="auto">
          <a:xfrm>
            <a:off x="722313" y="2209800"/>
            <a:ext cx="7772400" cy="4191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The Sales </a:t>
            </a:r>
            <a:r>
              <a:rPr lang="en-US" sz="2400" dirty="0" smtClean="0">
                <a:solidFill>
                  <a:schemeClr val="tx1"/>
                </a:solidFill>
              </a:rPr>
              <a:t>Game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 err="1">
                <a:solidFill>
                  <a:schemeClr val="tx1"/>
                </a:solidFill>
              </a:rPr>
              <a:t>AwareManager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Poll Everywhere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Turning Point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Smartboard </a:t>
            </a:r>
            <a:r>
              <a:rPr lang="en-US" sz="2400" dirty="0" smtClean="0">
                <a:solidFill>
                  <a:schemeClr val="tx1"/>
                </a:solidFill>
              </a:rPr>
              <a:t>Applications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dirty="0" smtClean="0">
              <a:latin typeface="Georgia" pitchFamily="18" charset="0"/>
              <a:ea typeface="Georgia" pitchFamily="18" charset="0"/>
              <a:cs typeface="Georgia" pitchFamily="18" charset="0"/>
            </a:endParaRPr>
          </a:p>
        </p:txBody>
      </p:sp>
      <p:sp>
        <p:nvSpPr>
          <p:cNvPr id="2053" name="Title 40"/>
          <p:cNvSpPr>
            <a:spLocks noGrp="1"/>
          </p:cNvSpPr>
          <p:nvPr>
            <p:ph type="title"/>
          </p:nvPr>
        </p:nvSpPr>
        <p:spPr bwMode="auto">
          <a:xfrm>
            <a:off x="722312" y="1066801"/>
            <a:ext cx="8269288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/>
              <a:t>Technology in the Sport Business </a:t>
            </a:r>
            <a:r>
              <a:rPr lang="en-US" sz="3200" dirty="0" smtClean="0"/>
              <a:t>Classroom</a:t>
            </a:r>
            <a:endParaRPr lang="en-US" sz="3200" dirty="0" smtClean="0">
              <a:latin typeface="Georgia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957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2052" name="Text Placeholder 41"/>
          <p:cNvSpPr>
            <a:spLocks noGrp="1"/>
          </p:cNvSpPr>
          <p:nvPr>
            <p:ph type="body" idx="1"/>
          </p:nvPr>
        </p:nvSpPr>
        <p:spPr bwMode="auto">
          <a:xfrm>
            <a:off x="722313" y="2209800"/>
            <a:ext cx="7772400" cy="4191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By 2020, </a:t>
            </a:r>
          </a:p>
          <a:p>
            <a:r>
              <a:rPr lang="en-US" b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50% of ‘millennials’ </a:t>
            </a:r>
          </a:p>
          <a:p>
            <a:r>
              <a:rPr lang="en-US" b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will have logged </a:t>
            </a:r>
          </a:p>
          <a:p>
            <a:r>
              <a:rPr lang="en-US" b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over 10,000 hours </a:t>
            </a:r>
          </a:p>
          <a:p>
            <a:r>
              <a:rPr lang="en-US" b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on some type </a:t>
            </a:r>
          </a:p>
          <a:p>
            <a:r>
              <a:rPr lang="en-US" b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of gaming platform </a:t>
            </a:r>
          </a:p>
          <a:p>
            <a:r>
              <a:rPr lang="en-US" b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before the age of 21</a:t>
            </a: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(Shore, 2011)</a:t>
            </a:r>
            <a:endParaRPr lang="en-US" dirty="0">
              <a:solidFill>
                <a:schemeClr val="tx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l"/>
            <a:endParaRPr lang="en-US" dirty="0" smtClean="0">
              <a:solidFill>
                <a:schemeClr val="tx1"/>
              </a:solidFill>
              <a:latin typeface="Georgia" pitchFamily="18" charset="0"/>
              <a:ea typeface="Georgia" pitchFamily="18" charset="0"/>
              <a:cs typeface="Georgia" pitchFamily="18" charset="0"/>
            </a:endParaRPr>
          </a:p>
        </p:txBody>
      </p:sp>
      <p:sp>
        <p:nvSpPr>
          <p:cNvPr id="2053" name="Title 40"/>
          <p:cNvSpPr>
            <a:spLocks noGrp="1"/>
          </p:cNvSpPr>
          <p:nvPr>
            <p:ph type="title"/>
          </p:nvPr>
        </p:nvSpPr>
        <p:spPr bwMode="auto">
          <a:xfrm>
            <a:off x="722313" y="1066801"/>
            <a:ext cx="77724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latin typeface="Georgia" pitchFamily="18" charset="0"/>
                <a:cs typeface="Times New Roman" pitchFamily="18" charset="0"/>
              </a:rPr>
              <a:t>The Sales Game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081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pic>
        <p:nvPicPr>
          <p:cNvPr id="5" name="Picture 4" descr="http://www.commercelab.ca/wp-content/uploads/2013/10/gamification_wordle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7"/>
          <a:stretch/>
        </p:blipFill>
        <p:spPr bwMode="auto">
          <a:xfrm>
            <a:off x="415834" y="1676400"/>
            <a:ext cx="8427883" cy="4419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958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2052" name="Text Placeholder 41"/>
          <p:cNvSpPr>
            <a:spLocks noGrp="1"/>
          </p:cNvSpPr>
          <p:nvPr>
            <p:ph type="body" idx="1"/>
          </p:nvPr>
        </p:nvSpPr>
        <p:spPr bwMode="auto">
          <a:xfrm>
            <a:off x="722313" y="2209800"/>
            <a:ext cx="7772400" cy="4191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>
                <a:solidFill>
                  <a:schemeClr val="tx1"/>
                </a:solidFill>
              </a:rPr>
              <a:t>“</a:t>
            </a:r>
            <a:r>
              <a:rPr lang="en-US" sz="2400" dirty="0">
                <a:solidFill>
                  <a:schemeClr val="tx1"/>
                </a:solidFill>
              </a:rPr>
              <a:t>Only recently tertiary educators have become interested in gamification as a means to increase engagement” </a:t>
            </a:r>
            <a:r>
              <a:rPr lang="en-US" sz="2400" dirty="0" smtClean="0">
                <a:solidFill>
                  <a:schemeClr val="tx1"/>
                </a:solidFill>
              </a:rPr>
              <a:t>(Cronk, </a:t>
            </a:r>
            <a:r>
              <a:rPr lang="en-US" sz="2400" dirty="0">
                <a:solidFill>
                  <a:schemeClr val="tx1"/>
                </a:solidFill>
              </a:rPr>
              <a:t>2012)</a:t>
            </a:r>
            <a:endParaRPr lang="en-US" sz="2400" dirty="0" smtClean="0">
              <a:solidFill>
                <a:schemeClr val="tx1"/>
              </a:solidFill>
              <a:latin typeface="Georgia" pitchFamily="18" charset="0"/>
              <a:ea typeface="Georgia" pitchFamily="18" charset="0"/>
              <a:cs typeface="Georgia" pitchFamily="18" charset="0"/>
            </a:endParaRPr>
          </a:p>
        </p:txBody>
      </p:sp>
      <p:sp>
        <p:nvSpPr>
          <p:cNvPr id="2053" name="Title 40"/>
          <p:cNvSpPr>
            <a:spLocks noGrp="1"/>
          </p:cNvSpPr>
          <p:nvPr>
            <p:ph type="title"/>
          </p:nvPr>
        </p:nvSpPr>
        <p:spPr bwMode="auto">
          <a:xfrm>
            <a:off x="722313" y="1066801"/>
            <a:ext cx="77724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latin typeface="Georgia" pitchFamily="18" charset="0"/>
                <a:cs typeface="Times New Roman" pitchFamily="18" charset="0"/>
              </a:rPr>
              <a:t>The Sales Game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925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47800" y="88900"/>
            <a:ext cx="7543800" cy="781050"/>
          </a:xfrm>
          <a:prstGeom prst="rect">
            <a:avLst/>
          </a:prstGeo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en-US" sz="48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Saint Leo University </a:t>
            </a:r>
            <a:r>
              <a:rPr lang="en-US" sz="1600" dirty="0" smtClean="0">
                <a:solidFill>
                  <a:srgbClr val="1F4F41"/>
                </a:solidFill>
                <a:latin typeface="Georgia"/>
                <a:ea typeface="+mj-ea"/>
                <a:cs typeface="Georgia"/>
              </a:rPr>
              <a:t>Founded in 1889</a:t>
            </a:r>
            <a:endParaRPr lang="en-US" sz="4800" dirty="0">
              <a:solidFill>
                <a:srgbClr val="1F4F41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2053" name="Title 40"/>
          <p:cNvSpPr>
            <a:spLocks noGrp="1"/>
          </p:cNvSpPr>
          <p:nvPr>
            <p:ph type="title"/>
          </p:nvPr>
        </p:nvSpPr>
        <p:spPr bwMode="auto">
          <a:xfrm>
            <a:off x="722313" y="869950"/>
            <a:ext cx="7772400" cy="103505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latin typeface="Georgia" pitchFamily="18" charset="0"/>
                <a:cs typeface="Times New Roman" pitchFamily="18" charset="0"/>
              </a:rPr>
              <a:t>The Sales Game</a:t>
            </a:r>
          </a:p>
        </p:txBody>
      </p:sp>
      <p:pic>
        <p:nvPicPr>
          <p:cNvPr id="6" name="The Training Game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094" y="1676400"/>
            <a:ext cx="8099425" cy="45559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846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BARVISIBLE" val="True"/>
  <p:tag name="CSVFORMAT" val="0"/>
  <p:tag name="COUNTDOWNSTYLE" val="-1"/>
  <p:tag name="COUNTDOWNSECONDS" val="10"/>
  <p:tag name="BACKUPSESSIONS" val="True"/>
  <p:tag name="REVIEWONLY" val="False"/>
  <p:tag name="RACEENDPOINTS" val="100"/>
  <p:tag name="PARTICIPANTSINLEADERBOARD" val="5"/>
  <p:tag name="BUBBLESIZEVISIBLE" val="True"/>
  <p:tag name="CUSTOMGRIDBACKCOLOR" val="-2830136"/>
  <p:tag name="CUSTOMCELLBACKCOLOR3" val="-268652"/>
  <p:tag name="DISPLAYDEVICENUMBER" val="True"/>
  <p:tag name="AUTOSIZEGRID" val="True"/>
  <p:tag name="POLLINGCYCLE" val="2"/>
  <p:tag name="INCLUDENONRESPONDERS" val="False"/>
  <p:tag name="CORRECTPOINTVALUE" val="1"/>
  <p:tag name="ZEROBASED" val="False"/>
  <p:tag name="FIBDISPLAYRESULTS" val="True"/>
  <p:tag name="PRRESPONSE1" val="10"/>
  <p:tag name="PRRESPONSE5" val="6"/>
  <p:tag name="PRRESPONSE9" val="2"/>
  <p:tag name="TASKPANEKEY" val="4dd01400-e6e4-4b28-bc2d-8fe3e8f3d4b3"/>
  <p:tag name="USESECONDARYMONITOR" val="True"/>
  <p:tag name="ANSWERNOWTEXT" val="Answer Now"/>
  <p:tag name="INPUTSOURCE" val="1"/>
  <p:tag name="CHARTVALUEFORMAT" val="0%"/>
  <p:tag name="STDCHART" val="1"/>
  <p:tag name="TEAMSINLEADERBOARD" val="5"/>
  <p:tag name="BUBBLEGROUPING" val="3"/>
  <p:tag name="CUSTOMCELLBACKCOLOR2" val="-13395457"/>
  <p:tag name="DISPLAYDEVICEID" val="True"/>
  <p:tag name="GRIDPOSITION" val="1"/>
  <p:tag name="RESETCHARTS" val="True"/>
  <p:tag name="INCORRECTPOINTVALUE" val="0"/>
  <p:tag name="CHARTSCALE" val="True"/>
  <p:tag name="FIBDISPLAYKEYWORDS" val="True"/>
  <p:tag name="PRRESPONSE6" val="5"/>
  <p:tag name="SHOWFLASHWARNING" val="True"/>
  <p:tag name="EXPANDSHOWBAR" val="True"/>
  <p:tag name="RESPCOUNTERSTYLE" val="-1"/>
  <p:tag name="ALLOWDUPLICATES" val="False"/>
  <p:tag name="AUTOUPDATEALIASES" val="True"/>
  <p:tag name="MAXRESPONDERS" val="5"/>
  <p:tag name="CUSTOMCELLFORECOLOR" val="-16777216"/>
  <p:tag name="DISPLAYNAME" val="True"/>
  <p:tag name="GRIDFONTSIZE" val="12"/>
  <p:tag name="INCLUDEPPT" val="True"/>
  <p:tag name="AUTOADJUSTPARTRANGE" val="True"/>
  <p:tag name="PRRESPONSE2" val="9"/>
  <p:tag name="PRRESPONSE8" val="3"/>
  <p:tag name="POWERPOINTVERSION" val="14.0"/>
  <p:tag name="RESPCOUNTERFORMAT" val="0"/>
  <p:tag name="AUTOADVANCE" val="False"/>
  <p:tag name="SKIPREMAININGRACESLIDES" val="True"/>
  <p:tag name="CUSTOMCELLBACKCOLOR1" val="-657956"/>
  <p:tag name="GRIDROTATIONINTERVAL" val="2"/>
  <p:tag name="MULTIRESPDIVISOR" val="1"/>
  <p:tag name="ADVANCEDSETTINGSVIEW" val="False"/>
  <p:tag name="PRRESPONSE4" val="7"/>
  <p:tag name="TPVERSION" val="2008"/>
  <p:tag name="RESPTABLESTYLE" val="-1"/>
  <p:tag name="RACERSMAXDISPLAYED" val="5"/>
  <p:tag name="DEFAULTNUMTEAMS" val="5"/>
  <p:tag name="GRIDSIZE" val="{Width=800, Height=600}"/>
  <p:tag name="REALTIMEBACKUP" val="False"/>
  <p:tag name="PRRESPONSE3" val="8"/>
  <p:tag name="SAVECSVWITHSESSION" val="False"/>
  <p:tag name="BACKUPMAINTENANCE" val="7"/>
  <p:tag name="BUBBLEVALUEFORMAT" val="0.0"/>
  <p:tag name="CHARTCOLORS" val="0"/>
  <p:tag name="FIBNUMRESULTS" val="5"/>
  <p:tag name="ALWAYSOPENPOLL" val="False"/>
  <p:tag name="ROTATIONINTERVAL" val="2"/>
  <p:tag name="USESCHEMECOLORS" val="True"/>
  <p:tag name="REALTIMEBACKUPPATH" val="(None)"/>
  <p:tag name="BULLETTYPE" val="3"/>
  <p:tag name="BUBBLENAMEVISIBLE" val="True"/>
  <p:tag name="ALLOWUSERFEEDBACK" val="True"/>
  <p:tag name="ANSWERNOWSTYLE" val="-1"/>
  <p:tag name="GRIDOPACITY" val="90"/>
  <p:tag name="PRRESPONSE10" val="1"/>
  <p:tag name="CHARTLABELS" val="1"/>
  <p:tag name="RACEANIMATIONSPEED" val="3"/>
  <p:tag name="NUMRESPONSES" val="1"/>
  <p:tag name="CUSTOMCELLBACKCOLOR4" val="-8355712"/>
  <p:tag name="PRRESPONSE7" val="4"/>
  <p:tag name="FIBINCLUDEOTHER" val="True"/>
  <p:tag name="DELIMITERS" val="3.1"/>
  <p:tag name="TPFULLVERSION" val="4.3.2.117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1030</Words>
  <Application>Microsoft Office PowerPoint</Application>
  <PresentationFormat>On-screen Show (4:3)</PresentationFormat>
  <Paragraphs>195</Paragraphs>
  <Slides>29</Slides>
  <Notes>28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Using Technology to Facilitate Active Learning  COSMA Conference  February 11, 2016   </vt:lpstr>
      <vt:lpstr>Using Technology to Facilitate Active Learning</vt:lpstr>
      <vt:lpstr>Using Technology to Facilitate Active Learning</vt:lpstr>
      <vt:lpstr>Using Technology to Facilitate Active Learning</vt:lpstr>
      <vt:lpstr>Technology in the Sport Business Classroom</vt:lpstr>
      <vt:lpstr>The Sales Game</vt:lpstr>
      <vt:lpstr>PowerPoint Presentation</vt:lpstr>
      <vt:lpstr>The Sales Game</vt:lpstr>
      <vt:lpstr>The Sales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Poll Everywhere</vt:lpstr>
      <vt:lpstr>Poll Everywhere</vt:lpstr>
      <vt:lpstr>Poll Everywhere</vt:lpstr>
      <vt:lpstr>Using Turning Point and Clickers</vt:lpstr>
      <vt:lpstr>Using Turning Point and Clickers</vt:lpstr>
      <vt:lpstr>PowerPoint Presentation</vt:lpstr>
      <vt:lpstr>PowerPoint Presentation</vt:lpstr>
      <vt:lpstr>Smartboard Applications</vt:lpstr>
      <vt:lpstr>Smart Board Applications</vt:lpstr>
      <vt:lpstr>School of Business Technology</vt:lpstr>
      <vt:lpstr>PowerPoint Presentation</vt:lpstr>
      <vt:lpstr>Conclusions and Recommendations</vt:lpstr>
      <vt:lpstr>PowerPoint Presentation</vt:lpstr>
    </vt:vector>
  </TitlesOfParts>
  <Company>Saint Leo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Jaime Wharton</dc:creator>
  <cp:lastModifiedBy>Steven Carney</cp:lastModifiedBy>
  <cp:revision>53</cp:revision>
  <cp:lastPrinted>2009-09-25T19:24:18Z</cp:lastPrinted>
  <dcterms:created xsi:type="dcterms:W3CDTF">2009-10-09T17:34:49Z</dcterms:created>
  <dcterms:modified xsi:type="dcterms:W3CDTF">2016-02-11T20:33:50Z</dcterms:modified>
</cp:coreProperties>
</file>