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8" r:id="rId3"/>
    <p:sldId id="259" r:id="rId4"/>
    <p:sldId id="260" r:id="rId5"/>
    <p:sldId id="261" r:id="rId6"/>
    <p:sldId id="263" r:id="rId7"/>
    <p:sldId id="262" r:id="rId8"/>
    <p:sldId id="264" r:id="rId9"/>
    <p:sldId id="266" r:id="rId10"/>
    <p:sldId id="265" r:id="rId11"/>
    <p:sldId id="268"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4" autoAdjust="0"/>
    <p:restoredTop sz="94660"/>
  </p:normalViewPr>
  <p:slideViewPr>
    <p:cSldViewPr snapToGrid="0">
      <p:cViewPr varScale="1">
        <p:scale>
          <a:sx n="81" d="100"/>
          <a:sy n="81" d="100"/>
        </p:scale>
        <p:origin x="-312"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136F76-8385-48F7-81E0-F814E9162B36}" type="datetimeFigureOut">
              <a:rPr lang="en-US" smtClean="0"/>
              <a:t>2/12/18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51BA9E-A757-462F-A9E1-C426757A6352}" type="slidenum">
              <a:rPr lang="en-US" smtClean="0"/>
              <a:t>‹#›</a:t>
            </a:fld>
            <a:endParaRPr lang="en-US"/>
          </a:p>
        </p:txBody>
      </p:sp>
    </p:spTree>
    <p:extLst>
      <p:ext uri="{BB962C8B-B14F-4D97-AF65-F5344CB8AC3E}">
        <p14:creationId xmlns:p14="http://schemas.microsoft.com/office/powerpoint/2010/main" val="2142816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Sports market analytics contributes to sport management education in many ways. From this list, select the top five areas that could benefit your program the most.
https://www.polleverywhere.com/multiple_choice_polls/3wSIC69m9P5ZG4T</a:t>
            </a:r>
          </a:p>
        </p:txBody>
      </p:sp>
      <p:sp>
        <p:nvSpPr>
          <p:cNvPr id="4" name="Slide Number Placeholder 3"/>
          <p:cNvSpPr>
            <a:spLocks noGrp="1"/>
          </p:cNvSpPr>
          <p:nvPr>
            <p:ph type="sldNum" sz="quarter" idx="10"/>
          </p:nvPr>
        </p:nvSpPr>
        <p:spPr/>
        <p:txBody>
          <a:bodyPr/>
          <a:lstStyle/>
          <a:p>
            <a:fld id="{1C4BCB7D-BF4E-1446-AA25-7CBBEE977063}" type="slidenum">
              <a:rPr lang="en-US" smtClean="0"/>
              <a:t>6</a:t>
            </a:fld>
            <a:endParaRPr lang="en-US" dirty="0"/>
          </a:p>
        </p:txBody>
      </p:sp>
    </p:spTree>
    <p:extLst>
      <p:ext uri="{BB962C8B-B14F-4D97-AF65-F5344CB8AC3E}">
        <p14:creationId xmlns:p14="http://schemas.microsoft.com/office/powerpoint/2010/main" val="1058109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Sports market analytics informs many topic areas in sport management/business. From this list, list the top five areas that are most useful for your program.
https://www.polleverywhere.com/multiple_choice_polls/JqId7vA1Jjlw5Ze</a:t>
            </a:r>
          </a:p>
        </p:txBody>
      </p:sp>
      <p:sp>
        <p:nvSpPr>
          <p:cNvPr id="4" name="Slide Number Placeholder 3"/>
          <p:cNvSpPr>
            <a:spLocks noGrp="1"/>
          </p:cNvSpPr>
          <p:nvPr>
            <p:ph type="sldNum" sz="quarter" idx="10"/>
          </p:nvPr>
        </p:nvSpPr>
        <p:spPr/>
        <p:txBody>
          <a:bodyPr/>
          <a:lstStyle/>
          <a:p>
            <a:fld id="{1C4BCB7D-BF4E-1446-AA25-7CBBEE977063}" type="slidenum">
              <a:rPr lang="en-US" smtClean="0"/>
              <a:t>7</a:t>
            </a:fld>
            <a:endParaRPr lang="en-US" dirty="0"/>
          </a:p>
        </p:txBody>
      </p:sp>
    </p:spTree>
    <p:extLst>
      <p:ext uri="{BB962C8B-B14F-4D97-AF65-F5344CB8AC3E}">
        <p14:creationId xmlns:p14="http://schemas.microsoft.com/office/powerpoint/2010/main" val="823649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51BA9E-A757-462F-A9E1-C426757A6352}" type="slidenum">
              <a:rPr lang="en-US" smtClean="0"/>
              <a:t>10</a:t>
            </a:fld>
            <a:endParaRPr lang="en-US"/>
          </a:p>
        </p:txBody>
      </p:sp>
    </p:spTree>
    <p:extLst>
      <p:ext uri="{BB962C8B-B14F-4D97-AF65-F5344CB8AC3E}">
        <p14:creationId xmlns:p14="http://schemas.microsoft.com/office/powerpoint/2010/main" val="1897314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2/12/18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2/12/18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2/12/18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2/12/18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2/12/18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2/12/18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2/12/18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2/12/18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2/12/18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2/12/18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2/12/18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2/12/18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portsmarketanalytics.com/" TargetMode="Externa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http://sportsmarketanalytics.com/" TargetMode="Externa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ortsmarketanalytics.com/" TargetMode="Externa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mailto:richard@sbrnet.com" TargetMode="External"/><Relationship Id="rId4" Type="http://schemas.openxmlformats.org/officeDocument/2006/relationships/hyperlink" Target="mailto:mylesschrag@yahoo.com" TargetMode="External"/><Relationship Id="rId5"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hyperlink" Target="http://sportsmarketanalytic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ortsmarketanalytics.com/" TargetMode="Externa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ortsmarketanalytics.com/" TargetMode="Externa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ortsmarketanalytics.com/" TargetMode="Externa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ortsmarketanalytics.com/" TargetMode="Externa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png"/><Relationship Id="rId5" Type="http://schemas.openxmlformats.org/officeDocument/2006/relationships/hyperlink" Target="https://www.liveslides.com/download" TargetMode="External"/><Relationship Id="rId6" Type="http://schemas.openxmlformats.org/officeDocument/2006/relationships/hyperlink" Target="https://www.polleverywhere.com/multiple_choice_polls/3wSIC69m9P5ZG4T" TargetMode="External"/><Relationship Id="rId1" Type="http://schemas.openxmlformats.org/officeDocument/2006/relationships/tags" Target="../tags/tag1.xml"/><Relationship Id="rId2"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2.png"/><Relationship Id="rId5" Type="http://schemas.openxmlformats.org/officeDocument/2006/relationships/hyperlink" Target="https://www.liveslides.com/download" TargetMode="External"/><Relationship Id="rId6" Type="http://schemas.openxmlformats.org/officeDocument/2006/relationships/hyperlink" Target="https://www.polleverywhere.com/multiple_choice_polls/JqId7vA1Jjlw5Ze" TargetMode="External"/><Relationship Id="rId1" Type="http://schemas.openxmlformats.org/officeDocument/2006/relationships/tags" Target="../tags/tag2.xml"/><Relationship Id="rId2"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ortsmarketanalytics.com/" TargetMode="Externa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hyperlink" Target="http://sportsmarketanalytic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C1E0CF-15F6-4AE5-AE63-6721241B2A67}"/>
              </a:ext>
            </a:extLst>
          </p:cNvPr>
          <p:cNvSpPr>
            <a:spLocks noGrp="1"/>
          </p:cNvSpPr>
          <p:nvPr>
            <p:ph type="ctrTitle"/>
          </p:nvPr>
        </p:nvSpPr>
        <p:spPr>
          <a:xfrm>
            <a:off x="1097280" y="758952"/>
            <a:ext cx="10058400" cy="3566160"/>
          </a:xfrm>
        </p:spPr>
        <p:txBody>
          <a:bodyPr/>
          <a:lstStyle/>
          <a:p>
            <a:r>
              <a:rPr lang="en-US" dirty="0"/>
              <a:t>How to Determine </a:t>
            </a:r>
            <a:br>
              <a:rPr lang="en-US" dirty="0"/>
            </a:br>
            <a:r>
              <a:rPr lang="en-US" dirty="0"/>
              <a:t>the Value of a Championship</a:t>
            </a:r>
          </a:p>
        </p:txBody>
      </p:sp>
      <p:sp>
        <p:nvSpPr>
          <p:cNvPr id="3" name="Subtitle 2">
            <a:extLst>
              <a:ext uri="{FF2B5EF4-FFF2-40B4-BE49-F238E27FC236}">
                <a16:creationId xmlns:a16="http://schemas.microsoft.com/office/drawing/2014/main" xmlns="" id="{370715C7-66F1-4AB4-85A1-C08B773C705F}"/>
              </a:ext>
            </a:extLst>
          </p:cNvPr>
          <p:cNvSpPr>
            <a:spLocks noGrp="1"/>
          </p:cNvSpPr>
          <p:nvPr>
            <p:ph type="subTitle" idx="1"/>
          </p:nvPr>
        </p:nvSpPr>
        <p:spPr>
          <a:xfrm>
            <a:off x="1100050" y="4455621"/>
            <a:ext cx="10482349" cy="1272518"/>
          </a:xfrm>
        </p:spPr>
        <p:txBody>
          <a:bodyPr>
            <a:normAutofit/>
          </a:bodyPr>
          <a:lstStyle/>
          <a:p>
            <a:r>
              <a:rPr lang="en-US" b="1" dirty="0"/>
              <a:t>Applying Analytics to the classroom in a Non-intimidating way </a:t>
            </a:r>
            <a:endParaRPr lang="en-US" b="1" dirty="0">
              <a:solidFill>
                <a:srgbClr val="FF0000"/>
              </a:solidFill>
            </a:endParaRPr>
          </a:p>
          <a:p>
            <a:r>
              <a:rPr lang="en-US" i="1" dirty="0"/>
              <a:t>COSMA 2018, Jacksonville, Florida  </a:t>
            </a:r>
          </a:p>
        </p:txBody>
      </p:sp>
      <p:pic>
        <p:nvPicPr>
          <p:cNvPr id="7" name="Content Placeholder 3" descr="http://sportsmarketanalytics.com/images/logo.aspx">
            <a:hlinkClick r:id="rId2"/>
            <a:extLst>
              <a:ext uri="{FF2B5EF4-FFF2-40B4-BE49-F238E27FC236}">
                <a16:creationId xmlns:a16="http://schemas.microsoft.com/office/drawing/2014/main" xmlns="" id="{169C86A8-D1B4-4954-9CFE-0C275C73114A}"/>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7633434" y="5773696"/>
            <a:ext cx="3810000" cy="857250"/>
          </a:xfrm>
          <a:prstGeom prst="rect">
            <a:avLst/>
          </a:prstGeom>
          <a:noFill/>
          <a:ln>
            <a:noFill/>
          </a:ln>
        </p:spPr>
      </p:pic>
    </p:spTree>
    <p:extLst>
      <p:ext uri="{BB962C8B-B14F-4D97-AF65-F5344CB8AC3E}">
        <p14:creationId xmlns:p14="http://schemas.microsoft.com/office/powerpoint/2010/main" val="3846219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95D988-E827-4530-8644-B7E4846F9B7B}"/>
              </a:ext>
            </a:extLst>
          </p:cNvPr>
          <p:cNvSpPr>
            <a:spLocks noGrp="1"/>
          </p:cNvSpPr>
          <p:nvPr>
            <p:ph type="title"/>
          </p:nvPr>
        </p:nvSpPr>
        <p:spPr/>
        <p:txBody>
          <a:bodyPr/>
          <a:lstStyle/>
          <a:p>
            <a:r>
              <a:rPr lang="en-US" dirty="0"/>
              <a:t>…But HOW is it Important? </a:t>
            </a:r>
          </a:p>
        </p:txBody>
      </p:sp>
      <p:pic>
        <p:nvPicPr>
          <p:cNvPr id="4" name="Content Placeholder 3" descr="http://sportsmarketanalytics.com/images/logo.aspx">
            <a:hlinkClick r:id="rId3"/>
            <a:extLst>
              <a:ext uri="{FF2B5EF4-FFF2-40B4-BE49-F238E27FC236}">
                <a16:creationId xmlns:a16="http://schemas.microsoft.com/office/drawing/2014/main" xmlns="" id="{F31038E2-01AB-4816-8762-9DA58AE3DFD1}"/>
              </a:ext>
            </a:extLst>
          </p:cNvPr>
          <p:cNvPicPr>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7811856" y="5769902"/>
            <a:ext cx="3810000" cy="857250"/>
          </a:xfrm>
          <a:prstGeom prst="rect">
            <a:avLst/>
          </a:prstGeom>
          <a:noFill/>
          <a:ln>
            <a:noFill/>
          </a:ln>
        </p:spPr>
      </p:pic>
      <p:sp>
        <p:nvSpPr>
          <p:cNvPr id="7" name="Content Placeholder 6">
            <a:extLst>
              <a:ext uri="{FF2B5EF4-FFF2-40B4-BE49-F238E27FC236}">
                <a16:creationId xmlns:a16="http://schemas.microsoft.com/office/drawing/2014/main" xmlns="" id="{3FAE598D-DE28-4124-B9D7-A8FB2E4B7D02}"/>
              </a:ext>
            </a:extLst>
          </p:cNvPr>
          <p:cNvSpPr>
            <a:spLocks noGrp="1"/>
          </p:cNvSpPr>
          <p:nvPr>
            <p:ph idx="1"/>
          </p:nvPr>
        </p:nvSpPr>
        <p:spPr/>
        <p:txBody>
          <a:bodyPr>
            <a:normAutofit fontScale="92500" lnSpcReduction="10000"/>
          </a:bodyPr>
          <a:lstStyle/>
          <a:p>
            <a:pPr marL="201168" lvl="1" indent="0">
              <a:buNone/>
            </a:pPr>
            <a:r>
              <a:rPr lang="en-US" sz="2200" dirty="0"/>
              <a:t>That is the question, for students and then as professionals, at a detailed level. The other four charts delve into that. </a:t>
            </a:r>
          </a:p>
          <a:p>
            <a:pPr marL="201168" lvl="1" indent="0">
              <a:buNone/>
            </a:pPr>
            <a:r>
              <a:rPr lang="en-US" sz="2200" dirty="0"/>
              <a:t>We want to help you get in the weeds with your students, but not get lost when you’re there. </a:t>
            </a:r>
          </a:p>
          <a:p>
            <a:pPr marL="201168" lvl="1" indent="0">
              <a:buNone/>
            </a:pPr>
            <a:endParaRPr lang="en-US" sz="2200" dirty="0"/>
          </a:p>
          <a:p>
            <a:pPr marL="201168" lvl="1" indent="0">
              <a:buNone/>
            </a:pPr>
            <a:r>
              <a:rPr lang="en-US" sz="2200" dirty="0"/>
              <a:t>We provide SMA charts for </a:t>
            </a:r>
          </a:p>
          <a:p>
            <a:pPr marL="384048" lvl="2" indent="0">
              <a:buNone/>
            </a:pPr>
            <a:r>
              <a:rPr lang="en-US" sz="1900" dirty="0"/>
              <a:t>Age (older GS fans)</a:t>
            </a:r>
          </a:p>
          <a:p>
            <a:pPr marL="384048" lvl="2" indent="0">
              <a:buNone/>
            </a:pPr>
            <a:r>
              <a:rPr lang="en-US" sz="1900" dirty="0"/>
              <a:t>Household Income (growth in less affluent fans for GS)</a:t>
            </a:r>
          </a:p>
          <a:p>
            <a:pPr marL="384048" lvl="2" indent="0">
              <a:buNone/>
            </a:pPr>
            <a:r>
              <a:rPr lang="en-US" sz="1900" dirty="0"/>
              <a:t>Gender (more female fans for both)</a:t>
            </a:r>
          </a:p>
          <a:p>
            <a:pPr marL="384048" lvl="2" indent="0">
              <a:buNone/>
            </a:pPr>
            <a:r>
              <a:rPr lang="en-US" sz="1900" dirty="0"/>
              <a:t>Region (outside of home territory growth for both teams)</a:t>
            </a:r>
          </a:p>
          <a:p>
            <a:pPr marL="384048" lvl="2" indent="0">
              <a:buNone/>
            </a:pPr>
            <a:r>
              <a:rPr lang="en-US" sz="1900" dirty="0"/>
              <a:t>Most Popular Jersey Sales (another way to measure fan interest and monetization of it)</a:t>
            </a:r>
          </a:p>
          <a:p>
            <a:pPr marL="201168" lvl="1" indent="0">
              <a:buNone/>
            </a:pPr>
            <a:endParaRPr lang="en-US" sz="2200" dirty="0"/>
          </a:p>
          <a:p>
            <a:pPr marL="201168" lvl="1" indent="0">
              <a:buNone/>
            </a:pPr>
            <a:r>
              <a:rPr lang="en-US" sz="2200" dirty="0"/>
              <a:t>Questions are not always cut and dried; great for discussion. Our questions and commentary can help you prepare for it.   </a:t>
            </a:r>
          </a:p>
        </p:txBody>
      </p:sp>
    </p:spTree>
    <p:extLst>
      <p:ext uri="{BB962C8B-B14F-4D97-AF65-F5344CB8AC3E}">
        <p14:creationId xmlns:p14="http://schemas.microsoft.com/office/powerpoint/2010/main" val="2036923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7E1EBC-1BD5-4AD1-887F-A5E2FD83FAFD}"/>
              </a:ext>
            </a:extLst>
          </p:cNvPr>
          <p:cNvSpPr>
            <a:spLocks noGrp="1"/>
          </p:cNvSpPr>
          <p:nvPr>
            <p:ph type="title"/>
          </p:nvPr>
        </p:nvSpPr>
        <p:spPr/>
        <p:txBody>
          <a:bodyPr/>
          <a:lstStyle/>
          <a:p>
            <a:r>
              <a:rPr lang="en-US" dirty="0"/>
              <a:t>Conclusion	</a:t>
            </a:r>
          </a:p>
        </p:txBody>
      </p:sp>
      <p:sp>
        <p:nvSpPr>
          <p:cNvPr id="3" name="Content Placeholder 2">
            <a:extLst>
              <a:ext uri="{FF2B5EF4-FFF2-40B4-BE49-F238E27FC236}">
                <a16:creationId xmlns:a16="http://schemas.microsoft.com/office/drawing/2014/main" xmlns="" id="{88F98A4E-770C-4A94-A11A-5864B50DAED5}"/>
              </a:ext>
            </a:extLst>
          </p:cNvPr>
          <p:cNvSpPr>
            <a:spLocks noGrp="1"/>
          </p:cNvSpPr>
          <p:nvPr>
            <p:ph idx="1"/>
          </p:nvPr>
        </p:nvSpPr>
        <p:spPr/>
        <p:txBody>
          <a:bodyPr>
            <a:normAutofit/>
          </a:bodyPr>
          <a:lstStyle/>
          <a:p>
            <a:r>
              <a:rPr lang="en-US" dirty="0"/>
              <a:t>Hotspot is one small aspect of SMA—one question with one example from one sport. You can do so much more. </a:t>
            </a:r>
          </a:p>
          <a:p>
            <a:r>
              <a:rPr lang="en-US" dirty="0"/>
              <a:t>I haven’t talked about </a:t>
            </a:r>
          </a:p>
          <a:p>
            <a:pPr lvl="1"/>
            <a:r>
              <a:rPr lang="en-US" sz="1900" dirty="0"/>
              <a:t>SMA Interactive, </a:t>
            </a:r>
          </a:p>
          <a:p>
            <a:pPr lvl="1"/>
            <a:r>
              <a:rPr lang="en-US" sz="1900" dirty="0"/>
              <a:t>Sponsorship Influence Index, </a:t>
            </a:r>
          </a:p>
          <a:p>
            <a:pPr lvl="1"/>
            <a:r>
              <a:rPr lang="en-US" sz="1900" dirty="0"/>
              <a:t>our complementary product Brand Share Index, </a:t>
            </a:r>
          </a:p>
          <a:p>
            <a:pPr lvl="1"/>
            <a:r>
              <a:rPr lang="en-US" sz="1900" dirty="0"/>
              <a:t>or the upcoming Consumer Brand Index (great for your business department colleagues, et al.)</a:t>
            </a:r>
          </a:p>
          <a:p>
            <a:pPr marL="201168" lvl="1" indent="0">
              <a:buNone/>
            </a:pPr>
            <a:endParaRPr lang="en-US" sz="2000" dirty="0"/>
          </a:p>
          <a:p>
            <a:pPr marL="201168" lvl="1" indent="0">
              <a:buNone/>
            </a:pPr>
            <a:r>
              <a:rPr lang="en-US" sz="2000" dirty="0"/>
              <a:t>If you choose to get deeper into the SMA site, you will find many opportunities to enhance your students’ education, which is why you all are here eating lunch together right now. </a:t>
            </a:r>
          </a:p>
          <a:p>
            <a:pPr lvl="1"/>
            <a:endParaRPr lang="en-US" sz="1900" dirty="0"/>
          </a:p>
        </p:txBody>
      </p:sp>
      <p:pic>
        <p:nvPicPr>
          <p:cNvPr id="4" name="Content Placeholder 3" descr="http://sportsmarketanalytics.com/images/logo.aspx">
            <a:hlinkClick r:id="rId2"/>
            <a:extLst>
              <a:ext uri="{FF2B5EF4-FFF2-40B4-BE49-F238E27FC236}">
                <a16:creationId xmlns:a16="http://schemas.microsoft.com/office/drawing/2014/main" xmlns="" id="{40C8F2C4-658C-43F8-8FF3-1ECEA0CBE092}"/>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7811856" y="5769902"/>
            <a:ext cx="3810000" cy="857250"/>
          </a:xfrm>
          <a:prstGeom prst="rect">
            <a:avLst/>
          </a:prstGeom>
          <a:noFill/>
          <a:ln>
            <a:noFill/>
          </a:ln>
        </p:spPr>
      </p:pic>
    </p:spTree>
    <p:extLst>
      <p:ext uri="{BB962C8B-B14F-4D97-AF65-F5344CB8AC3E}">
        <p14:creationId xmlns:p14="http://schemas.microsoft.com/office/powerpoint/2010/main" val="4213828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9DDDE8-E050-455A-8F53-E690DE46A6C4}"/>
              </a:ext>
            </a:extLst>
          </p:cNvPr>
          <p:cNvSpPr>
            <a:spLocks noGrp="1"/>
          </p:cNvSpPr>
          <p:nvPr>
            <p:ph type="title"/>
          </p:nvPr>
        </p:nvSpPr>
        <p:spPr/>
        <p:txBody>
          <a:bodyPr/>
          <a:lstStyle/>
          <a:p>
            <a:r>
              <a:rPr lang="en-US" dirty="0"/>
              <a:t>Sports Market Analytics: Your Partner </a:t>
            </a:r>
            <a:br>
              <a:rPr lang="en-US" dirty="0"/>
            </a:br>
            <a:r>
              <a:rPr lang="en-US" dirty="0"/>
              <a:t>in Sport Management Education</a:t>
            </a:r>
          </a:p>
        </p:txBody>
      </p:sp>
      <p:sp>
        <p:nvSpPr>
          <p:cNvPr id="3" name="Content Placeholder 2">
            <a:extLst>
              <a:ext uri="{FF2B5EF4-FFF2-40B4-BE49-F238E27FC236}">
                <a16:creationId xmlns:a16="http://schemas.microsoft.com/office/drawing/2014/main" xmlns="" id="{134F8CD0-EE71-4BBE-BD59-ACCB34339373}"/>
              </a:ext>
            </a:extLst>
          </p:cNvPr>
          <p:cNvSpPr>
            <a:spLocks noGrp="1"/>
          </p:cNvSpPr>
          <p:nvPr>
            <p:ph idx="1"/>
          </p:nvPr>
        </p:nvSpPr>
        <p:spPr/>
        <p:txBody>
          <a:bodyPr/>
          <a:lstStyle/>
          <a:p>
            <a:pPr marL="0" indent="0" algn="ctr">
              <a:buNone/>
            </a:pPr>
            <a:r>
              <a:rPr lang="en-US" dirty="0"/>
              <a:t>Thank you</a:t>
            </a:r>
          </a:p>
          <a:p>
            <a:pPr algn="ctr"/>
            <a:r>
              <a:rPr lang="en-US" dirty="0"/>
              <a:t>SMA is proud to sponsor COSMA!</a:t>
            </a:r>
          </a:p>
          <a:p>
            <a:pPr algn="ctr"/>
            <a:endParaRPr lang="en-US" dirty="0"/>
          </a:p>
          <a:p>
            <a:pPr algn="ctr"/>
            <a:r>
              <a:rPr lang="en-US" dirty="0">
                <a:hlinkClick r:id="rId2"/>
              </a:rPr>
              <a:t>http://sportsmarketanalytics.com/</a:t>
            </a:r>
            <a:r>
              <a:rPr lang="en-US" dirty="0"/>
              <a:t> </a:t>
            </a:r>
          </a:p>
          <a:p>
            <a:pPr algn="ctr"/>
            <a:endParaRPr lang="en-US" dirty="0"/>
          </a:p>
          <a:p>
            <a:pPr algn="ctr"/>
            <a:r>
              <a:rPr lang="en-US" dirty="0"/>
              <a:t>Richard Lipsey, Founder-Owner, </a:t>
            </a:r>
            <a:r>
              <a:rPr lang="en-US" dirty="0">
                <a:hlinkClick r:id="rId3"/>
              </a:rPr>
              <a:t>richard@sbrnet.com</a:t>
            </a:r>
            <a:r>
              <a:rPr lang="en-US" dirty="0"/>
              <a:t> </a:t>
            </a:r>
          </a:p>
          <a:p>
            <a:pPr algn="ctr"/>
            <a:r>
              <a:rPr lang="en-US" dirty="0"/>
              <a:t>Myles Schrag, Educational Consultant, </a:t>
            </a:r>
            <a:r>
              <a:rPr lang="en-US" dirty="0">
                <a:hlinkClick r:id="rId4"/>
              </a:rPr>
              <a:t>mylesschrag@yahoo.com</a:t>
            </a:r>
            <a:r>
              <a:rPr lang="en-US" dirty="0"/>
              <a:t> </a:t>
            </a:r>
          </a:p>
        </p:txBody>
      </p:sp>
      <p:pic>
        <p:nvPicPr>
          <p:cNvPr id="4" name="Content Placeholder 3" descr="http://sportsmarketanalytics.com/images/logo.aspx">
            <a:hlinkClick r:id="rId2"/>
            <a:extLst>
              <a:ext uri="{FF2B5EF4-FFF2-40B4-BE49-F238E27FC236}">
                <a16:creationId xmlns:a16="http://schemas.microsoft.com/office/drawing/2014/main" xmlns="" id="{49B656BC-CD5E-4C56-ADFB-D267EDCF7500}"/>
              </a:ext>
            </a:extLst>
          </p:cNvPr>
          <p:cNvPicPr>
            <a:picLocks/>
          </p:cNvPicPr>
          <p:nvPr/>
        </p:nvPicPr>
        <p:blipFill>
          <a:blip r:embed="rId5">
            <a:extLst>
              <a:ext uri="{28A0092B-C50C-407E-A947-70E740481C1C}">
                <a14:useLocalDpi xmlns:a14="http://schemas.microsoft.com/office/drawing/2010/main" val="0"/>
              </a:ext>
            </a:extLst>
          </a:blip>
          <a:srcRect/>
          <a:stretch>
            <a:fillRect/>
          </a:stretch>
        </p:blipFill>
        <p:spPr bwMode="auto">
          <a:xfrm>
            <a:off x="7811856" y="5769902"/>
            <a:ext cx="3810000" cy="857250"/>
          </a:xfrm>
          <a:prstGeom prst="rect">
            <a:avLst/>
          </a:prstGeom>
          <a:noFill/>
          <a:ln>
            <a:noFill/>
          </a:ln>
        </p:spPr>
      </p:pic>
    </p:spTree>
    <p:extLst>
      <p:ext uri="{BB962C8B-B14F-4D97-AF65-F5344CB8AC3E}">
        <p14:creationId xmlns:p14="http://schemas.microsoft.com/office/powerpoint/2010/main" val="647246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0E15B9-EE39-433E-96CA-99E8721E8512}"/>
              </a:ext>
            </a:extLst>
          </p:cNvPr>
          <p:cNvSpPr>
            <a:spLocks noGrp="1"/>
          </p:cNvSpPr>
          <p:nvPr>
            <p:ph type="title"/>
          </p:nvPr>
        </p:nvSpPr>
        <p:spPr/>
        <p:txBody>
          <a:bodyPr/>
          <a:lstStyle/>
          <a:p>
            <a:r>
              <a:rPr lang="en-US" dirty="0"/>
              <a:t>Sports Market Analytics: Who We Are </a:t>
            </a:r>
          </a:p>
        </p:txBody>
      </p:sp>
      <p:sp>
        <p:nvSpPr>
          <p:cNvPr id="3" name="Content Placeholder 2">
            <a:extLst>
              <a:ext uri="{FF2B5EF4-FFF2-40B4-BE49-F238E27FC236}">
                <a16:creationId xmlns:a16="http://schemas.microsoft.com/office/drawing/2014/main" xmlns="" id="{B4CC8755-779C-4A0F-BDB0-745554B169AA}"/>
              </a:ext>
            </a:extLst>
          </p:cNvPr>
          <p:cNvSpPr>
            <a:spLocks noGrp="1"/>
          </p:cNvSpPr>
          <p:nvPr>
            <p:ph idx="1"/>
          </p:nvPr>
        </p:nvSpPr>
        <p:spPr/>
        <p:txBody>
          <a:bodyPr>
            <a:normAutofit/>
          </a:bodyPr>
          <a:lstStyle/>
          <a:p>
            <a:pPr fontAlgn="base"/>
            <a:r>
              <a:rPr lang="en-US" dirty="0"/>
              <a:t>SMA (</a:t>
            </a:r>
            <a:r>
              <a:rPr lang="en-US" dirty="0">
                <a:hlinkClick r:id="rId2"/>
              </a:rPr>
              <a:t>http://sportsmarketanalytics.com</a:t>
            </a:r>
            <a:r>
              <a:rPr lang="en-US" dirty="0"/>
              <a:t>) provides one-stop online access via university subscription for researchers, instructors, and students studying the business of sports: </a:t>
            </a:r>
          </a:p>
          <a:p>
            <a:pPr lvl="1" fontAlgn="base"/>
            <a:r>
              <a:rPr lang="en-US" dirty="0"/>
              <a:t>Proprietary Research</a:t>
            </a:r>
          </a:p>
          <a:p>
            <a:pPr lvl="1" fontAlgn="base"/>
            <a:r>
              <a:rPr lang="en-US" dirty="0"/>
              <a:t>Industry-developed Market Research</a:t>
            </a:r>
          </a:p>
          <a:p>
            <a:pPr lvl="1" fontAlgn="base"/>
            <a:r>
              <a:rPr lang="en-US" dirty="0"/>
              <a:t>Government Statistics</a:t>
            </a:r>
          </a:p>
          <a:p>
            <a:pPr lvl="1" fontAlgn="base"/>
            <a:r>
              <a:rPr lang="en-US" dirty="0"/>
              <a:t>Facility Reports and News</a:t>
            </a:r>
          </a:p>
          <a:p>
            <a:pPr lvl="1" fontAlgn="base"/>
            <a:r>
              <a:rPr lang="en-US" dirty="0"/>
              <a:t>International Market Publications</a:t>
            </a:r>
          </a:p>
          <a:p>
            <a:pPr lvl="1" fontAlgn="base"/>
            <a:r>
              <a:rPr lang="en-US" dirty="0"/>
              <a:t>Directories</a:t>
            </a:r>
          </a:p>
          <a:p>
            <a:pPr fontAlgn="base"/>
            <a:r>
              <a:rPr lang="en-US" dirty="0"/>
              <a:t>Started in 1999 (as Sport Business Research Network, or SBRnet), only SMA provides nationwide analysis of statistical trends in each major segment of the sports market and the extent to which they interrelate.</a:t>
            </a:r>
          </a:p>
        </p:txBody>
      </p:sp>
      <p:pic>
        <p:nvPicPr>
          <p:cNvPr id="4" name="Content Placeholder 3" descr="http://sportsmarketanalytics.com/images/logo.aspx">
            <a:hlinkClick r:id="rId2"/>
            <a:extLst>
              <a:ext uri="{FF2B5EF4-FFF2-40B4-BE49-F238E27FC236}">
                <a16:creationId xmlns:a16="http://schemas.microsoft.com/office/drawing/2014/main" xmlns="" id="{1BFFFF2F-F3EE-4EF9-B9C2-DD98CB90061B}"/>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7811856" y="5769902"/>
            <a:ext cx="3810000" cy="857250"/>
          </a:xfrm>
          <a:prstGeom prst="rect">
            <a:avLst/>
          </a:prstGeom>
          <a:noFill/>
          <a:ln>
            <a:noFill/>
          </a:ln>
        </p:spPr>
      </p:pic>
    </p:spTree>
    <p:extLst>
      <p:ext uri="{BB962C8B-B14F-4D97-AF65-F5344CB8AC3E}">
        <p14:creationId xmlns:p14="http://schemas.microsoft.com/office/powerpoint/2010/main" val="3663036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DA2A13-7C08-480D-B426-CB5C9D196EED}"/>
              </a:ext>
            </a:extLst>
          </p:cNvPr>
          <p:cNvSpPr>
            <a:spLocks noGrp="1"/>
          </p:cNvSpPr>
          <p:nvPr>
            <p:ph type="title"/>
          </p:nvPr>
        </p:nvSpPr>
        <p:spPr/>
        <p:txBody>
          <a:bodyPr/>
          <a:lstStyle/>
          <a:p>
            <a:r>
              <a:rPr lang="en-US" dirty="0"/>
              <a:t>Sports Market Analytics: Who We Serve</a:t>
            </a:r>
          </a:p>
        </p:txBody>
      </p:sp>
      <p:sp>
        <p:nvSpPr>
          <p:cNvPr id="3" name="Content Placeholder 2">
            <a:extLst>
              <a:ext uri="{FF2B5EF4-FFF2-40B4-BE49-F238E27FC236}">
                <a16:creationId xmlns:a16="http://schemas.microsoft.com/office/drawing/2014/main" xmlns="" id="{CF7997D7-D5D8-48A3-B1EF-2759D6ED1A2C}"/>
              </a:ext>
            </a:extLst>
          </p:cNvPr>
          <p:cNvSpPr>
            <a:spLocks noGrp="1"/>
          </p:cNvSpPr>
          <p:nvPr>
            <p:ph idx="1"/>
          </p:nvPr>
        </p:nvSpPr>
        <p:spPr/>
        <p:txBody>
          <a:bodyPr/>
          <a:lstStyle/>
          <a:p>
            <a:pPr lvl="0"/>
            <a:r>
              <a:rPr lang="en-US" dirty="0"/>
              <a:t>All of you! (at my count, ~69% of you) </a:t>
            </a:r>
          </a:p>
          <a:p>
            <a:pPr lvl="0"/>
            <a:r>
              <a:rPr lang="en-US" dirty="0"/>
              <a:t>All types of sport management programs, and all types of business departments/schools: </a:t>
            </a:r>
          </a:p>
          <a:p>
            <a:pPr lvl="1"/>
            <a:r>
              <a:rPr lang="en-US" dirty="0"/>
              <a:t>Sport Management in Business Department (56 schools)</a:t>
            </a:r>
          </a:p>
          <a:p>
            <a:pPr lvl="1"/>
            <a:r>
              <a:rPr lang="en-US" dirty="0"/>
              <a:t>Sport Management, Not in Business Department (92 schools)</a:t>
            </a:r>
          </a:p>
          <a:p>
            <a:pPr lvl="1"/>
            <a:r>
              <a:rPr lang="en-US" dirty="0"/>
              <a:t>Business Department, No Sport Management (35 schools)</a:t>
            </a:r>
          </a:p>
          <a:p>
            <a:pPr marL="201168" lvl="1" indent="0">
              <a:buNone/>
            </a:pPr>
            <a:endParaRPr lang="en-US" dirty="0"/>
          </a:p>
          <a:p>
            <a:pPr marL="201168" lvl="1" indent="0">
              <a:buNone/>
            </a:pPr>
            <a:r>
              <a:rPr lang="en-US" sz="2000" dirty="0"/>
              <a:t>From Ivies to internationals, </a:t>
            </a:r>
          </a:p>
          <a:p>
            <a:pPr marL="201168" lvl="1" indent="0">
              <a:buNone/>
            </a:pPr>
            <a:r>
              <a:rPr lang="en-US" sz="2000" dirty="0"/>
              <a:t>from large state to small private schools, student bodies from 1,000 to 70,000,</a:t>
            </a:r>
          </a:p>
          <a:p>
            <a:pPr marL="201168" lvl="1" indent="0">
              <a:buNone/>
            </a:pPr>
            <a:r>
              <a:rPr lang="en-US" sz="2000" dirty="0"/>
              <a:t>even other disciplines—since EVERYONE is interested in reliable data </a:t>
            </a:r>
          </a:p>
          <a:p>
            <a:pPr marL="201168" lvl="1" indent="0">
              <a:buNone/>
            </a:pPr>
            <a:endParaRPr lang="en-US" sz="2000" dirty="0"/>
          </a:p>
          <a:p>
            <a:pPr marL="201168" lvl="1" indent="0">
              <a:buNone/>
            </a:pPr>
            <a:endParaRPr lang="en-US" sz="2000" dirty="0"/>
          </a:p>
        </p:txBody>
      </p:sp>
      <p:pic>
        <p:nvPicPr>
          <p:cNvPr id="4" name="Content Placeholder 3" descr="http://sportsmarketanalytics.com/images/logo.aspx">
            <a:hlinkClick r:id="rId2"/>
            <a:extLst>
              <a:ext uri="{FF2B5EF4-FFF2-40B4-BE49-F238E27FC236}">
                <a16:creationId xmlns:a16="http://schemas.microsoft.com/office/drawing/2014/main" xmlns="" id="{8BCD949D-D53D-4BFB-8EAE-2E5BE8F389DA}"/>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7811856" y="5769902"/>
            <a:ext cx="3810000" cy="857250"/>
          </a:xfrm>
          <a:prstGeom prst="rect">
            <a:avLst/>
          </a:prstGeom>
          <a:noFill/>
          <a:ln>
            <a:noFill/>
          </a:ln>
        </p:spPr>
      </p:pic>
    </p:spTree>
    <p:extLst>
      <p:ext uri="{BB962C8B-B14F-4D97-AF65-F5344CB8AC3E}">
        <p14:creationId xmlns:p14="http://schemas.microsoft.com/office/powerpoint/2010/main" val="2011065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CD3C5C-A283-492E-B6F5-1E1C7CCF157B}"/>
              </a:ext>
            </a:extLst>
          </p:cNvPr>
          <p:cNvSpPr>
            <a:spLocks noGrp="1"/>
          </p:cNvSpPr>
          <p:nvPr>
            <p:ph type="title"/>
          </p:nvPr>
        </p:nvSpPr>
        <p:spPr/>
        <p:txBody>
          <a:bodyPr/>
          <a:lstStyle/>
          <a:p>
            <a:r>
              <a:rPr lang="en-US" dirty="0"/>
              <a:t>COSMA: Who You Are</a:t>
            </a:r>
          </a:p>
        </p:txBody>
      </p:sp>
      <p:sp>
        <p:nvSpPr>
          <p:cNvPr id="3" name="Content Placeholder 2">
            <a:extLst>
              <a:ext uri="{FF2B5EF4-FFF2-40B4-BE49-F238E27FC236}">
                <a16:creationId xmlns:a16="http://schemas.microsoft.com/office/drawing/2014/main" xmlns="" id="{6EF40E17-1B62-4412-99E8-EA840C610914}"/>
              </a:ext>
            </a:extLst>
          </p:cNvPr>
          <p:cNvSpPr>
            <a:spLocks noGrp="1"/>
          </p:cNvSpPr>
          <p:nvPr>
            <p:ph idx="1"/>
          </p:nvPr>
        </p:nvSpPr>
        <p:spPr/>
        <p:txBody>
          <a:bodyPr>
            <a:normAutofit fontScale="92500"/>
          </a:bodyPr>
          <a:lstStyle/>
          <a:p>
            <a:r>
              <a:rPr lang="en-US" sz="2400" dirty="0"/>
              <a:t>Committed college instructors who want the best for your students and your programs</a:t>
            </a:r>
          </a:p>
          <a:p>
            <a:r>
              <a:rPr lang="en-US" sz="2400" dirty="0"/>
              <a:t>“Purpose to promote and recognize excellence in sport management education” </a:t>
            </a:r>
          </a:p>
          <a:p>
            <a:r>
              <a:rPr lang="en-US" sz="2400" dirty="0"/>
              <a:t>You provide this through different pedagogical methods using many formats. </a:t>
            </a:r>
          </a:p>
          <a:p>
            <a:r>
              <a:rPr lang="en-US" sz="2400" dirty="0"/>
              <a:t>In the field of Sport Management and COSMA’s approach, that variety is a strength. </a:t>
            </a:r>
          </a:p>
          <a:p>
            <a:r>
              <a:rPr lang="en-US" sz="2400" dirty="0"/>
              <a:t>Regardless of your comfort level with market analytics, the topic is not going away. To prepare your students to succeed, they need a basic understanding of analytics and how to apply it, no matter what area they study and go into as professionals. </a:t>
            </a:r>
          </a:p>
          <a:p>
            <a:r>
              <a:rPr lang="en-US" sz="2400" dirty="0"/>
              <a:t>You are the experts. We want to be a tool, a source of support, to help you do your job. </a:t>
            </a:r>
            <a:endParaRPr lang="en-US" dirty="0"/>
          </a:p>
          <a:p>
            <a:endParaRPr lang="en-US" dirty="0"/>
          </a:p>
        </p:txBody>
      </p:sp>
      <p:pic>
        <p:nvPicPr>
          <p:cNvPr id="4" name="Content Placeholder 3" descr="http://sportsmarketanalytics.com/images/logo.aspx">
            <a:hlinkClick r:id="rId2"/>
            <a:extLst>
              <a:ext uri="{FF2B5EF4-FFF2-40B4-BE49-F238E27FC236}">
                <a16:creationId xmlns:a16="http://schemas.microsoft.com/office/drawing/2014/main" xmlns="" id="{46BBB34B-8355-4094-A049-DEF7448A55E3}"/>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7811856" y="5769902"/>
            <a:ext cx="3810000" cy="857250"/>
          </a:xfrm>
          <a:prstGeom prst="rect">
            <a:avLst/>
          </a:prstGeom>
          <a:noFill/>
          <a:ln>
            <a:noFill/>
          </a:ln>
        </p:spPr>
      </p:pic>
    </p:spTree>
    <p:extLst>
      <p:ext uri="{BB962C8B-B14F-4D97-AF65-F5344CB8AC3E}">
        <p14:creationId xmlns:p14="http://schemas.microsoft.com/office/powerpoint/2010/main" val="3399067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0F2404-C026-4775-8D76-835156CE7DE3}"/>
              </a:ext>
            </a:extLst>
          </p:cNvPr>
          <p:cNvSpPr>
            <a:spLocks noGrp="1"/>
          </p:cNvSpPr>
          <p:nvPr>
            <p:ph type="title"/>
          </p:nvPr>
        </p:nvSpPr>
        <p:spPr/>
        <p:txBody>
          <a:bodyPr/>
          <a:lstStyle/>
          <a:p>
            <a:r>
              <a:rPr lang="en-US" dirty="0"/>
              <a:t>COSMA and Sports Market Analytics  </a:t>
            </a:r>
          </a:p>
        </p:txBody>
      </p:sp>
      <p:sp>
        <p:nvSpPr>
          <p:cNvPr id="3" name="Content Placeholder 2">
            <a:extLst>
              <a:ext uri="{FF2B5EF4-FFF2-40B4-BE49-F238E27FC236}">
                <a16:creationId xmlns:a16="http://schemas.microsoft.com/office/drawing/2014/main" xmlns="" id="{261A9FED-8F63-44D3-9BB8-4B25E7055BC7}"/>
              </a:ext>
            </a:extLst>
          </p:cNvPr>
          <p:cNvSpPr>
            <a:spLocks noGrp="1"/>
          </p:cNvSpPr>
          <p:nvPr>
            <p:ph idx="1"/>
          </p:nvPr>
        </p:nvSpPr>
        <p:spPr/>
        <p:txBody>
          <a:bodyPr/>
          <a:lstStyle/>
          <a:p>
            <a:r>
              <a:rPr lang="en-US" dirty="0"/>
              <a:t>To clarify: Market analytics … not performance analytics</a:t>
            </a:r>
          </a:p>
          <a:p>
            <a:r>
              <a:rPr lang="en-US" dirty="0"/>
              <a:t>SMA (the company) is a unique resource. Reliable real-world data, longitudinal, through our own nationwide survey. </a:t>
            </a:r>
          </a:p>
          <a:p>
            <a:r>
              <a:rPr lang="en-US" dirty="0"/>
              <a:t>In a moment, I’ll provide just one example out of millions you could create for classroom use. </a:t>
            </a:r>
          </a:p>
          <a:p>
            <a:pPr marL="0" indent="0">
              <a:buNone/>
            </a:pPr>
            <a:r>
              <a:rPr lang="en-US" dirty="0"/>
              <a:t> </a:t>
            </a:r>
          </a:p>
          <a:p>
            <a:endParaRPr lang="en-US" dirty="0"/>
          </a:p>
        </p:txBody>
      </p:sp>
      <p:pic>
        <p:nvPicPr>
          <p:cNvPr id="4" name="Content Placeholder 3" descr="http://sportsmarketanalytics.com/images/logo.aspx">
            <a:hlinkClick r:id="rId2"/>
            <a:extLst>
              <a:ext uri="{FF2B5EF4-FFF2-40B4-BE49-F238E27FC236}">
                <a16:creationId xmlns:a16="http://schemas.microsoft.com/office/drawing/2014/main" xmlns="" id="{7A00F600-BEC2-4E07-B8ED-617B14B24877}"/>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7811856" y="5769902"/>
            <a:ext cx="3810000" cy="857250"/>
          </a:xfrm>
          <a:prstGeom prst="rect">
            <a:avLst/>
          </a:prstGeom>
          <a:noFill/>
          <a:ln>
            <a:noFill/>
          </a:ln>
        </p:spPr>
      </p:pic>
    </p:spTree>
    <p:extLst>
      <p:ext uri="{BB962C8B-B14F-4D97-AF65-F5344CB8AC3E}">
        <p14:creationId xmlns:p14="http://schemas.microsoft.com/office/powerpoint/2010/main" val="1683196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1524001" y="0"/>
            <a:ext cx="9144001" cy="6858000"/>
          </a:xfrm>
          <a:prstGeom prst="rect">
            <a:avLst/>
          </a:prstGeom>
        </p:spPr>
      </p:pic>
      <p:sp>
        <p:nvSpPr>
          <p:cNvPr id="3" name="Rectangle 2">
            <a:hlinkClick r:id="rId5"/>
          </p:cNvPr>
          <p:cNvSpPr/>
          <p:nvPr/>
        </p:nvSpPr>
        <p:spPr>
          <a:xfrm>
            <a:off x="4838701" y="4876800"/>
            <a:ext cx="2625367" cy="62568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action="ppaction://hlinkfile"/>
          </p:cNvPr>
          <p:cNvSpPr/>
          <p:nvPr/>
        </p:nvSpPr>
        <p:spPr>
          <a:xfrm>
            <a:off x="3118934" y="622301"/>
            <a:ext cx="5638800" cy="391159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39941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1524001" y="0"/>
            <a:ext cx="9144001" cy="6858000"/>
          </a:xfrm>
          <a:prstGeom prst="rect">
            <a:avLst/>
          </a:prstGeom>
        </p:spPr>
      </p:pic>
      <p:sp>
        <p:nvSpPr>
          <p:cNvPr id="3" name="Rectangle 2">
            <a:hlinkClick r:id="rId5"/>
          </p:cNvPr>
          <p:cNvSpPr/>
          <p:nvPr/>
        </p:nvSpPr>
        <p:spPr>
          <a:xfrm>
            <a:off x="4838701" y="4876800"/>
            <a:ext cx="2625367" cy="62568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action="ppaction://hlinkfile"/>
          </p:cNvPr>
          <p:cNvSpPr/>
          <p:nvPr/>
        </p:nvSpPr>
        <p:spPr>
          <a:xfrm>
            <a:off x="3263900" y="622301"/>
            <a:ext cx="5638800" cy="391159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6286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5B1925-6C45-4540-91BF-4FE74478B90A}"/>
              </a:ext>
            </a:extLst>
          </p:cNvPr>
          <p:cNvSpPr>
            <a:spLocks noGrp="1"/>
          </p:cNvSpPr>
          <p:nvPr>
            <p:ph type="title"/>
          </p:nvPr>
        </p:nvSpPr>
        <p:spPr/>
        <p:txBody>
          <a:bodyPr/>
          <a:lstStyle/>
          <a:p>
            <a:r>
              <a:rPr lang="en-US" dirty="0"/>
              <a:t>Hotspots</a:t>
            </a:r>
          </a:p>
        </p:txBody>
      </p:sp>
      <p:sp>
        <p:nvSpPr>
          <p:cNvPr id="3" name="Content Placeholder 2">
            <a:extLst>
              <a:ext uri="{FF2B5EF4-FFF2-40B4-BE49-F238E27FC236}">
                <a16:creationId xmlns:a16="http://schemas.microsoft.com/office/drawing/2014/main" xmlns="" id="{F5F6DFC1-6EB3-4F88-9891-4D6BEB77811D}"/>
              </a:ext>
            </a:extLst>
          </p:cNvPr>
          <p:cNvSpPr>
            <a:spLocks noGrp="1"/>
          </p:cNvSpPr>
          <p:nvPr>
            <p:ph idx="1"/>
          </p:nvPr>
        </p:nvSpPr>
        <p:spPr/>
        <p:txBody>
          <a:bodyPr>
            <a:normAutofit/>
          </a:bodyPr>
          <a:lstStyle/>
          <a:p>
            <a:r>
              <a:rPr lang="en-US" dirty="0"/>
              <a:t>Regular—free—newsletter courtesy of SMA</a:t>
            </a:r>
          </a:p>
          <a:p>
            <a:r>
              <a:rPr lang="en-US" dirty="0"/>
              <a:t>Go to </a:t>
            </a:r>
            <a:r>
              <a:rPr lang="en-US" dirty="0">
                <a:hlinkClick r:id="rId2"/>
              </a:rPr>
              <a:t>http://sportsmarketanalytics.com</a:t>
            </a:r>
            <a:r>
              <a:rPr lang="en-US" dirty="0"/>
              <a:t>, click on SMA Hotspot in upper right corner</a:t>
            </a:r>
          </a:p>
          <a:p>
            <a:r>
              <a:rPr lang="en-US" dirty="0"/>
              <a:t>Single topic introduced and then discussed using several charts </a:t>
            </a:r>
            <a:r>
              <a:rPr lang="en-US" i="1" dirty="0"/>
              <a:t>from the SMA database</a:t>
            </a:r>
            <a:r>
              <a:rPr lang="en-US" dirty="0"/>
              <a:t>, followed by a short commentary and questions for classroom discussion. </a:t>
            </a:r>
          </a:p>
          <a:p>
            <a:r>
              <a:rPr lang="en-US" dirty="0"/>
              <a:t>Handout: What is the value of a championship? </a:t>
            </a:r>
          </a:p>
          <a:p>
            <a:r>
              <a:rPr lang="en-US" dirty="0"/>
              <a:t>A practical, provocative, fun—not intimidating—question for students to grapple with. To do so with reliable data will only make them better researchers and professionals </a:t>
            </a:r>
          </a:p>
          <a:p>
            <a:r>
              <a:rPr lang="en-US" dirty="0"/>
              <a:t>Hotspot is just a miniscule part of the SMA site, but if you aren’t aware of it, it is a free tool you can take home with you. If you are aware of it, this is a reminder that each month we have new material for you</a:t>
            </a:r>
          </a:p>
          <a:p>
            <a:endParaRPr lang="en-US" dirty="0"/>
          </a:p>
          <a:p>
            <a:endParaRPr lang="en-US" dirty="0"/>
          </a:p>
        </p:txBody>
      </p:sp>
      <p:pic>
        <p:nvPicPr>
          <p:cNvPr id="4" name="Content Placeholder 3" descr="http://sportsmarketanalytics.com/images/logo.aspx">
            <a:hlinkClick r:id="rId2"/>
            <a:extLst>
              <a:ext uri="{FF2B5EF4-FFF2-40B4-BE49-F238E27FC236}">
                <a16:creationId xmlns:a16="http://schemas.microsoft.com/office/drawing/2014/main" xmlns="" id="{F7A56588-2F7C-4AD6-B5BD-0A186136C93D}"/>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7811856" y="5769902"/>
            <a:ext cx="3810000" cy="857250"/>
          </a:xfrm>
          <a:prstGeom prst="rect">
            <a:avLst/>
          </a:prstGeom>
          <a:noFill/>
          <a:ln>
            <a:noFill/>
          </a:ln>
        </p:spPr>
      </p:pic>
    </p:spTree>
    <p:extLst>
      <p:ext uri="{BB962C8B-B14F-4D97-AF65-F5344CB8AC3E}">
        <p14:creationId xmlns:p14="http://schemas.microsoft.com/office/powerpoint/2010/main" val="4009024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12F772-25F6-4FA7-A208-08465C260F7C}"/>
              </a:ext>
            </a:extLst>
          </p:cNvPr>
          <p:cNvSpPr>
            <a:spLocks noGrp="1"/>
          </p:cNvSpPr>
          <p:nvPr>
            <p:ph type="title"/>
          </p:nvPr>
        </p:nvSpPr>
        <p:spPr/>
        <p:txBody>
          <a:bodyPr/>
          <a:lstStyle/>
          <a:p>
            <a:r>
              <a:rPr lang="en-US" dirty="0"/>
              <a:t>Winning is Important … </a:t>
            </a:r>
          </a:p>
        </p:txBody>
      </p:sp>
      <p:sp>
        <p:nvSpPr>
          <p:cNvPr id="3" name="Content Placeholder 2">
            <a:extLst>
              <a:ext uri="{FF2B5EF4-FFF2-40B4-BE49-F238E27FC236}">
                <a16:creationId xmlns:a16="http://schemas.microsoft.com/office/drawing/2014/main" xmlns="" id="{1511C9EA-797A-4465-8E78-F3913CB21749}"/>
              </a:ext>
            </a:extLst>
          </p:cNvPr>
          <p:cNvSpPr>
            <a:spLocks noGrp="1"/>
          </p:cNvSpPr>
          <p:nvPr>
            <p:ph idx="1"/>
          </p:nvPr>
        </p:nvSpPr>
        <p:spPr/>
        <p:txBody>
          <a:bodyPr/>
          <a:lstStyle/>
          <a:p>
            <a:pPr marL="0" indent="0">
              <a:buNone/>
            </a:pPr>
            <a:r>
              <a:rPr lang="en-US" dirty="0"/>
              <a:t>This is not surprising, at a broad level. First chart overwhelmingly shows that. </a:t>
            </a:r>
          </a:p>
        </p:txBody>
      </p:sp>
      <p:pic>
        <p:nvPicPr>
          <p:cNvPr id="4" name="Content Placeholder 3" descr="http://sportsmarketanalytics.com/images/logo.aspx">
            <a:hlinkClick r:id="rId2"/>
            <a:extLst>
              <a:ext uri="{FF2B5EF4-FFF2-40B4-BE49-F238E27FC236}">
                <a16:creationId xmlns:a16="http://schemas.microsoft.com/office/drawing/2014/main" xmlns="" id="{C0F26E96-7D1B-4EEB-98B9-F00677F80702}"/>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7811856" y="5769902"/>
            <a:ext cx="3810000" cy="857250"/>
          </a:xfrm>
          <a:prstGeom prst="rect">
            <a:avLst/>
          </a:prstGeom>
          <a:noFill/>
          <a:ln>
            <a:noFill/>
          </a:ln>
        </p:spPr>
      </p:pic>
      <p:pic>
        <p:nvPicPr>
          <p:cNvPr id="5" name="Content Placeholder 5">
            <a:extLst>
              <a:ext uri="{FF2B5EF4-FFF2-40B4-BE49-F238E27FC236}">
                <a16:creationId xmlns:a16="http://schemas.microsoft.com/office/drawing/2014/main" xmlns="" id="{AD6EEC98-5BBA-4657-A6B9-0AB7EAA51F56}"/>
              </a:ext>
            </a:extLst>
          </p:cNvPr>
          <p:cNvPicPr>
            <a:picLocks noChangeAspect="1"/>
          </p:cNvPicPr>
          <p:nvPr/>
        </p:nvPicPr>
        <p:blipFill>
          <a:blip r:embed="rId4"/>
          <a:stretch>
            <a:fillRect/>
          </a:stretch>
        </p:blipFill>
        <p:spPr>
          <a:xfrm>
            <a:off x="1175336" y="2565155"/>
            <a:ext cx="6183079" cy="3055060"/>
          </a:xfrm>
          <a:prstGeom prst="rect">
            <a:avLst/>
          </a:prstGeom>
        </p:spPr>
      </p:pic>
    </p:spTree>
    <p:extLst>
      <p:ext uri="{BB962C8B-B14F-4D97-AF65-F5344CB8AC3E}">
        <p14:creationId xmlns:p14="http://schemas.microsoft.com/office/powerpoint/2010/main" val="14016440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POLL_EMBED_ID" val="true"/>
</p:tagLst>
</file>

<file path=ppt/tags/tag2.xml><?xml version="1.0" encoding="utf-8"?>
<p:tagLst xmlns:a="http://schemas.openxmlformats.org/drawingml/2006/main" xmlns:r="http://schemas.openxmlformats.org/officeDocument/2006/relationships" xmlns:p="http://schemas.openxmlformats.org/presentationml/2006/main">
  <p:tag name="__PE_POLL_EMBED_ID" val="true"/>
</p:tagLst>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1732</TotalTime>
  <Words>892</Words>
  <Application>Microsoft Macintosh PowerPoint</Application>
  <PresentationFormat>Custom</PresentationFormat>
  <Paragraphs>77</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Retrospect</vt:lpstr>
      <vt:lpstr>How to Determine  the Value of a Championship</vt:lpstr>
      <vt:lpstr>Sports Market Analytics: Who We Are </vt:lpstr>
      <vt:lpstr>Sports Market Analytics: Who We Serve</vt:lpstr>
      <vt:lpstr>COSMA: Who You Are</vt:lpstr>
      <vt:lpstr>COSMA and Sports Market Analytics  </vt:lpstr>
      <vt:lpstr>PowerPoint Presentation</vt:lpstr>
      <vt:lpstr>PowerPoint Presentation</vt:lpstr>
      <vt:lpstr>Hotspots</vt:lpstr>
      <vt:lpstr>Winning is Important … </vt:lpstr>
      <vt:lpstr>…But HOW is it Important? </vt:lpstr>
      <vt:lpstr>Conclusion </vt:lpstr>
      <vt:lpstr>Sports Market Analytics: Your Partner  in Sport Management Education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Determine  the Value of a Championship</dc:title>
  <dc:creator>Myles Schrag</dc:creator>
  <cp:lastModifiedBy>Heather Alderman</cp:lastModifiedBy>
  <cp:revision>21</cp:revision>
  <dcterms:created xsi:type="dcterms:W3CDTF">2018-02-08T02:03:14Z</dcterms:created>
  <dcterms:modified xsi:type="dcterms:W3CDTF">2018-02-12T16:17:08Z</dcterms:modified>
</cp:coreProperties>
</file>