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4" d="100"/>
          <a:sy n="174" d="100"/>
        </p:scale>
        <p:origin x="-96" y="-24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454786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c62882f38_1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c62882f38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Aim is to create awareness, education, and skill sets that will allow Sport Management leaders to better assist athletes with mental and social issues as part of a holistic approach to overall wellness and health (Maybe use under Importance slide?)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4c5d1c8205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4c5d1c8205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4c5d1c8205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4c5d1c8205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c5d1c8205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c5d1c8205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Lauren facilitates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b122679d4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b122679d4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4f673f952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4f673f95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c5d1c8205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c5d1c8205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Amy - Impacts &amp; challenges to athletes and athletic performance are as diverse as the individual athletes themselves.  Physical injury, depression, substance abuse, exploitation and eating disorders are just the tip of the iceberg in regards to possible impacts that could damage a student or elite athlete (Gill, 2014).  These concerns can impact a multitude of environments (e.g. personal, home, school, occupational).  Is the current sport management curriculum adept at managing issues outside the sports arena as a part of a holistic perspective?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4c62882f38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4c62882f38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are an unlimited number of examples that can be provided.  Being able to appropriately recognize and manage mental and social impacts to vulnerable athletes, organizations and communities would entail a more holistic approach that can be of great benefit to all levels of sport management.  While it is not the expectation for sport management curriculum to include instruction on how to diagnose, counsel and create treatment plans for athletes, each individual within sport organizations can do their part in rducing issues and risk factors for athletes.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4c5d1c8205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4c5d1c8205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*Lauren </a:t>
            </a:r>
            <a:endParaRPr/>
          </a:p>
          <a:p>
            <a:pPr marL="0" lvl="0" indent="0" algn="l" rtl="0">
              <a:spcBef>
                <a:spcPts val="0"/>
              </a:spcBef>
              <a:spcAft>
                <a:spcPts val="0"/>
              </a:spcAft>
              <a:buNone/>
            </a:pPr>
            <a:endParaRPr/>
          </a:p>
          <a:p>
            <a:pPr marL="0" lvl="0" indent="0" algn="l" rtl="0">
              <a:spcBef>
                <a:spcPts val="0"/>
              </a:spcBef>
              <a:spcAft>
                <a:spcPts val="0"/>
              </a:spcAft>
              <a:buNone/>
            </a:pPr>
            <a:r>
              <a:rPr lang="en"/>
              <a:t>Micro, mezzo, macro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b122679d4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b122679d4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Amy facilitates :)</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
              <a:t>Let’s discuss and come up with a consensus.  My thoughts on why it is important is it is “an opportunity create a set of armor for coaches, faculty members, athletic directors, and other sport management leaders with the appropriate tools to combat mental and social issues among their athletes” (from my abstract) which I feel they are unprepared for when confronted with in everyday scenarios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teach a sound theoretical base of holistic care to students/preparing students</a:t>
            </a:r>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c5d1c8205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4c5d1c820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a:t>Social Work in Sport Management Curriculum </a:t>
            </a:r>
            <a:endParaRPr sz="3600"/>
          </a:p>
        </p:txBody>
      </p:sp>
      <p:sp>
        <p:nvSpPr>
          <p:cNvPr id="63" name="Google Shape;63;p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Amy Cox, LMSW</a:t>
            </a:r>
            <a:endParaRPr/>
          </a:p>
          <a:p>
            <a:pPr marL="0" lvl="0" indent="0" algn="ctr" rtl="0">
              <a:spcBef>
                <a:spcPts val="0"/>
              </a:spcBef>
              <a:spcAft>
                <a:spcPts val="0"/>
              </a:spcAft>
              <a:buNone/>
            </a:pPr>
            <a:r>
              <a:rPr lang="en"/>
              <a:t>Lauren Beasley, LMSW</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Potential Specialty Courses</a:t>
            </a:r>
            <a:endParaRPr/>
          </a:p>
        </p:txBody>
      </p:sp>
      <p:sp>
        <p:nvSpPr>
          <p:cNvPr id="117" name="Google Shape;117;p22"/>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i="1">
                <a:solidFill>
                  <a:srgbClr val="1155CC"/>
                </a:solidFill>
              </a:rPr>
              <a:t>Mental Health Awareness in Sports</a:t>
            </a:r>
            <a:r>
              <a:rPr lang="en"/>
              <a:t> - designed to assist in the recognition of general warning signs &amp; symptoms of common mental health concerns for athletes; provide general assessment skills to identify issues/concerns with athletes that would hinder their overall well-being</a:t>
            </a:r>
            <a:endParaRPr/>
          </a:p>
          <a:p>
            <a:pPr marL="0" lvl="0" indent="0" algn="l" rtl="0">
              <a:spcBef>
                <a:spcPts val="1600"/>
              </a:spcBef>
              <a:spcAft>
                <a:spcPts val="1600"/>
              </a:spcAft>
              <a:buNone/>
            </a:pPr>
            <a:r>
              <a:rPr lang="en" b="1" i="1">
                <a:solidFill>
                  <a:srgbClr val="1155CC"/>
                </a:solidFill>
              </a:rPr>
              <a:t>Self-Care in Sport Management</a:t>
            </a:r>
            <a:r>
              <a:rPr lang="en"/>
              <a:t> - designed to teach the practice of self-care for leaders in Sport Management; increase awareness &amp; decrease stress, anxiety, tension, depression, etc.</a:t>
            </a:r>
            <a:endParaRPr/>
          </a:p>
        </p:txBody>
      </p:sp>
      <p:sp>
        <p:nvSpPr>
          <p:cNvPr id="118" name="Google Shape;118;p22"/>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i="1">
                <a:solidFill>
                  <a:srgbClr val="1155CC"/>
                </a:solidFill>
              </a:rPr>
              <a:t>Social Justice in Sports</a:t>
            </a:r>
            <a:r>
              <a:rPr lang="en"/>
              <a:t> - designed to explore the concepts of justice, social change, and conflict within the realm of sports; examine political, economic, media, educational and institutional challenges</a:t>
            </a:r>
            <a:endParaRPr/>
          </a:p>
          <a:p>
            <a:pPr marL="0" lvl="0" indent="0" algn="l" rtl="0">
              <a:spcBef>
                <a:spcPts val="1600"/>
              </a:spcBef>
              <a:spcAft>
                <a:spcPts val="1600"/>
              </a:spcAft>
              <a:buNone/>
            </a:pPr>
            <a:r>
              <a:rPr lang="en" b="1" i="1">
                <a:solidFill>
                  <a:srgbClr val="1155CC"/>
                </a:solidFill>
              </a:rPr>
              <a:t>Research in Resources</a:t>
            </a:r>
            <a:r>
              <a:rPr lang="en"/>
              <a:t> - designed to increase knowledge needed to research resources that promote overall health &amp; well-being for athletes on a micro, mezzo, and macro level; assist in recognition of applicable resources for varied sets of circumstances that impact athletes, teams, organizations &amp; communities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Case Example </a:t>
            </a:r>
            <a:endParaRPr/>
          </a:p>
        </p:txBody>
      </p:sp>
      <p:sp>
        <p:nvSpPr>
          <p:cNvPr id="124" name="Google Shape;124;p23"/>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a:t>You are an academic advisor working with an African American male basketball player. He is struggling with classes, and expresses anxiety about his performance on the court.</a:t>
            </a:r>
            <a:endParaRPr sz="1800"/>
          </a:p>
        </p:txBody>
      </p:sp>
      <p:pic>
        <p:nvPicPr>
          <p:cNvPr id="125" name="Google Shape;125;p23"/>
          <p:cNvPicPr preferRelativeResize="0"/>
          <p:nvPr/>
        </p:nvPicPr>
        <p:blipFill>
          <a:blip r:embed="rId3">
            <a:alphaModFix/>
          </a:blip>
          <a:stretch>
            <a:fillRect/>
          </a:stretch>
        </p:blipFill>
        <p:spPr>
          <a:xfrm>
            <a:off x="3634575" y="204800"/>
            <a:ext cx="5256800" cy="464445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1314825"/>
            <a:ext cx="8520600" cy="212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600"/>
              <a:t>What is Social Work?</a:t>
            </a:r>
            <a:endParaRPr sz="9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NASW Code of Ethics </a:t>
            </a:r>
            <a:endParaRPr/>
          </a:p>
        </p:txBody>
      </p:sp>
      <p:sp>
        <p:nvSpPr>
          <p:cNvPr id="74" name="Google Shape;74;p1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AutoNum type="arabicPeriod"/>
            </a:pPr>
            <a:r>
              <a:rPr lang="en" sz="2400"/>
              <a:t>Service</a:t>
            </a:r>
            <a:endParaRPr sz="2400"/>
          </a:p>
          <a:p>
            <a:pPr marL="457200" lvl="0" indent="-381000" algn="l" rtl="0">
              <a:spcBef>
                <a:spcPts val="0"/>
              </a:spcBef>
              <a:spcAft>
                <a:spcPts val="0"/>
              </a:spcAft>
              <a:buSzPts val="2400"/>
              <a:buAutoNum type="arabicPeriod"/>
            </a:pPr>
            <a:r>
              <a:rPr lang="en" sz="2400"/>
              <a:t>Social Justice </a:t>
            </a:r>
            <a:endParaRPr sz="2400"/>
          </a:p>
          <a:p>
            <a:pPr marL="457200" lvl="0" indent="-381000" algn="l" rtl="0">
              <a:spcBef>
                <a:spcPts val="0"/>
              </a:spcBef>
              <a:spcAft>
                <a:spcPts val="0"/>
              </a:spcAft>
              <a:buSzPts val="2400"/>
              <a:buAutoNum type="arabicPeriod"/>
            </a:pPr>
            <a:r>
              <a:rPr lang="en" sz="2400"/>
              <a:t>Dignity &amp; Worth of the Person </a:t>
            </a:r>
            <a:endParaRPr sz="2400"/>
          </a:p>
          <a:p>
            <a:pPr marL="457200" lvl="0" indent="-381000" algn="l" rtl="0">
              <a:spcBef>
                <a:spcPts val="0"/>
              </a:spcBef>
              <a:spcAft>
                <a:spcPts val="0"/>
              </a:spcAft>
              <a:buSzPts val="2400"/>
              <a:buAutoNum type="arabicPeriod"/>
            </a:pPr>
            <a:r>
              <a:rPr lang="en" sz="2400"/>
              <a:t>Importance of Human Relationships</a:t>
            </a:r>
            <a:endParaRPr sz="2400"/>
          </a:p>
          <a:p>
            <a:pPr marL="457200" lvl="0" indent="-381000" algn="l" rtl="0">
              <a:spcBef>
                <a:spcPts val="0"/>
              </a:spcBef>
              <a:spcAft>
                <a:spcPts val="0"/>
              </a:spcAft>
              <a:buSzPts val="2400"/>
              <a:buAutoNum type="arabicPeriod"/>
            </a:pPr>
            <a:r>
              <a:rPr lang="en" sz="2400"/>
              <a:t>Integrity </a:t>
            </a:r>
            <a:endParaRPr sz="2400"/>
          </a:p>
          <a:p>
            <a:pPr marL="457200" lvl="0" indent="-381000" algn="l" rtl="0">
              <a:spcBef>
                <a:spcPts val="0"/>
              </a:spcBef>
              <a:spcAft>
                <a:spcPts val="0"/>
              </a:spcAft>
              <a:buSzPts val="2400"/>
              <a:buAutoNum type="arabicPeriod"/>
            </a:pPr>
            <a:r>
              <a:rPr lang="en" sz="2400"/>
              <a:t>Competence</a:t>
            </a:r>
            <a:endParaRPr sz="2400"/>
          </a:p>
          <a:p>
            <a:pPr marL="457200" lvl="0" indent="0" algn="l" rtl="0">
              <a:spcBef>
                <a:spcPts val="1600"/>
              </a:spcBef>
              <a:spcAft>
                <a:spcPts val="1600"/>
              </a:spcAft>
              <a:buNone/>
            </a:pPr>
            <a:r>
              <a:rPr lang="en" sz="2400"/>
              <a:t>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body" idx="1"/>
          </p:nvPr>
        </p:nvSpPr>
        <p:spPr>
          <a:xfrm>
            <a:off x="311700" y="717875"/>
            <a:ext cx="8520600" cy="335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b="1"/>
              <a:t>Macro:</a:t>
            </a:r>
            <a:endParaRPr sz="3000" b="1"/>
          </a:p>
          <a:p>
            <a:pPr marL="457200" lvl="0" indent="-419100" algn="ctr" rtl="0">
              <a:spcBef>
                <a:spcPts val="1600"/>
              </a:spcBef>
              <a:spcAft>
                <a:spcPts val="0"/>
              </a:spcAft>
              <a:buSzPts val="3000"/>
              <a:buChar char="❖"/>
            </a:pPr>
            <a:r>
              <a:rPr lang="en" sz="3000"/>
              <a:t>Social Justice/Policy</a:t>
            </a:r>
            <a:endParaRPr sz="3000"/>
          </a:p>
          <a:p>
            <a:pPr marL="0" lvl="0" indent="0" algn="ctr" rtl="0">
              <a:spcBef>
                <a:spcPts val="1600"/>
              </a:spcBef>
              <a:spcAft>
                <a:spcPts val="0"/>
              </a:spcAft>
              <a:buClr>
                <a:schemeClr val="dk1"/>
              </a:buClr>
              <a:buSzPts val="1100"/>
              <a:buFont typeface="Arial"/>
              <a:buNone/>
            </a:pPr>
            <a:r>
              <a:rPr lang="en" sz="3000" b="1"/>
              <a:t>Micro: </a:t>
            </a:r>
            <a:endParaRPr sz="3000" b="1"/>
          </a:p>
          <a:p>
            <a:pPr marL="457200" lvl="0" indent="-419100" algn="ctr" rtl="0">
              <a:spcBef>
                <a:spcPts val="1600"/>
              </a:spcBef>
              <a:spcAft>
                <a:spcPts val="0"/>
              </a:spcAft>
              <a:buSzPts val="3000"/>
              <a:buChar char="❖"/>
            </a:pPr>
            <a:r>
              <a:rPr lang="en" sz="3000"/>
              <a:t>Mental Health</a:t>
            </a:r>
            <a:endParaRPr sz="3000"/>
          </a:p>
          <a:p>
            <a:pPr marL="457200" lvl="0" indent="-419100" algn="ctr" rtl="0">
              <a:spcBef>
                <a:spcPts val="0"/>
              </a:spcBef>
              <a:spcAft>
                <a:spcPts val="0"/>
              </a:spcAft>
              <a:buSzPts val="3000"/>
              <a:buChar char="❖"/>
            </a:pPr>
            <a:r>
              <a:rPr lang="en" sz="3000"/>
              <a:t>Case Management  </a:t>
            </a:r>
            <a:endParaRPr sz="3000"/>
          </a:p>
          <a:p>
            <a:pPr marL="457200" lvl="0" indent="0" algn="ctr" rtl="0">
              <a:spcBef>
                <a:spcPts val="1600"/>
              </a:spcBef>
              <a:spcAft>
                <a:spcPts val="0"/>
              </a:spcAft>
              <a:buNone/>
            </a:pPr>
            <a:endParaRPr/>
          </a:p>
          <a:p>
            <a:pPr marL="0" lvl="0" indent="0" algn="ctr"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is a Biopsychosocial Assessment?</a:t>
            </a:r>
            <a:endParaRPr/>
          </a:p>
        </p:txBody>
      </p:sp>
      <p:sp>
        <p:nvSpPr>
          <p:cNvPr id="85" name="Google Shape;85;p17"/>
          <p:cNvSpPr txBox="1">
            <a:spLocks noGrp="1"/>
          </p:cNvSpPr>
          <p:nvPr>
            <p:ph type="body" idx="1"/>
          </p:nvPr>
        </p:nvSpPr>
        <p:spPr>
          <a:xfrm>
            <a:off x="311700" y="1225225"/>
            <a:ext cx="4209000" cy="3526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i="1">
                <a:solidFill>
                  <a:srgbClr val="1155CC"/>
                </a:solidFill>
              </a:rPr>
              <a:t>Bio</a:t>
            </a:r>
            <a:r>
              <a:rPr lang="en" sz="2000"/>
              <a:t> - physical aspects of a person’s life</a:t>
            </a:r>
            <a:endParaRPr sz="2000"/>
          </a:p>
          <a:p>
            <a:pPr marL="0" lvl="0" indent="0" algn="l" rtl="0">
              <a:spcBef>
                <a:spcPts val="1600"/>
              </a:spcBef>
              <a:spcAft>
                <a:spcPts val="0"/>
              </a:spcAft>
              <a:buNone/>
            </a:pPr>
            <a:r>
              <a:rPr lang="en" sz="2000" b="1" i="1">
                <a:solidFill>
                  <a:srgbClr val="1155CC"/>
                </a:solidFill>
              </a:rPr>
              <a:t>Psycho</a:t>
            </a:r>
            <a:r>
              <a:rPr lang="en" sz="2000"/>
              <a:t> - individuals’ functioning and cognitive or thought processes</a:t>
            </a:r>
            <a:endParaRPr sz="2000"/>
          </a:p>
          <a:p>
            <a:pPr marL="0" lvl="0" indent="0" algn="l" rtl="0">
              <a:spcBef>
                <a:spcPts val="1600"/>
              </a:spcBef>
              <a:spcAft>
                <a:spcPts val="0"/>
              </a:spcAft>
              <a:buNone/>
            </a:pPr>
            <a:r>
              <a:rPr lang="en" sz="2000" b="1" i="1">
                <a:solidFill>
                  <a:srgbClr val="1155CC"/>
                </a:solidFill>
              </a:rPr>
              <a:t>Social</a:t>
            </a:r>
            <a:r>
              <a:rPr lang="en" sz="2000"/>
              <a:t> - interactions with others and the social environment</a:t>
            </a:r>
            <a:endParaRPr sz="2000"/>
          </a:p>
          <a:p>
            <a:pPr marL="0" lvl="0" indent="0" algn="l" rtl="0">
              <a:spcBef>
                <a:spcPts val="1600"/>
              </a:spcBef>
              <a:spcAft>
                <a:spcPts val="1600"/>
              </a:spcAft>
              <a:buNone/>
            </a:pPr>
            <a:r>
              <a:rPr lang="en" sz="1200"/>
              <a:t>(Zastrow, Kirst-Ashman, &amp; Hessenauer, 2016)</a:t>
            </a:r>
            <a:endParaRPr sz="1200"/>
          </a:p>
        </p:txBody>
      </p:sp>
      <p:pic>
        <p:nvPicPr>
          <p:cNvPr id="86" name="Google Shape;86;p17" descr="See the source image"/>
          <p:cNvPicPr preferRelativeResize="0"/>
          <p:nvPr/>
        </p:nvPicPr>
        <p:blipFill>
          <a:blip r:embed="rId3">
            <a:alphaModFix/>
          </a:blip>
          <a:stretch>
            <a:fillRect/>
          </a:stretch>
        </p:blipFill>
        <p:spPr>
          <a:xfrm>
            <a:off x="4761100" y="1084225"/>
            <a:ext cx="3913450" cy="39134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Biopsychosocial Assessment - Example</a:t>
            </a:r>
            <a:endParaRPr/>
          </a:p>
        </p:txBody>
      </p:sp>
      <p:sp>
        <p:nvSpPr>
          <p:cNvPr id="92" name="Google Shape;92;p18"/>
          <p:cNvSpPr txBox="1">
            <a:spLocks noGrp="1"/>
          </p:cNvSpPr>
          <p:nvPr>
            <p:ph type="body" idx="1"/>
          </p:nvPr>
        </p:nvSpPr>
        <p:spPr>
          <a:xfrm>
            <a:off x="311700" y="1225225"/>
            <a:ext cx="52569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Athlete with an Eating Disorder</a:t>
            </a:r>
            <a:endParaRPr/>
          </a:p>
          <a:p>
            <a:pPr marL="0" lvl="0" indent="0" algn="l" rtl="0">
              <a:spcBef>
                <a:spcPts val="1600"/>
              </a:spcBef>
              <a:spcAft>
                <a:spcPts val="0"/>
              </a:spcAft>
              <a:buNone/>
            </a:pPr>
            <a:r>
              <a:rPr lang="en" b="1" i="1">
                <a:solidFill>
                  <a:srgbClr val="1155CC"/>
                </a:solidFill>
              </a:rPr>
              <a:t>BIO</a:t>
            </a:r>
            <a:r>
              <a:rPr lang="en"/>
              <a:t> - weight, height, malnutrition, dehydration, kidney failure, low bone density, dry skin, hair loss, etc.</a:t>
            </a:r>
            <a:endParaRPr/>
          </a:p>
          <a:p>
            <a:pPr marL="0" lvl="0" indent="0" algn="l" rtl="0">
              <a:spcBef>
                <a:spcPts val="1600"/>
              </a:spcBef>
              <a:spcAft>
                <a:spcPts val="0"/>
              </a:spcAft>
              <a:buNone/>
            </a:pPr>
            <a:r>
              <a:rPr lang="en" b="1" i="1">
                <a:solidFill>
                  <a:srgbClr val="1155CC"/>
                </a:solidFill>
              </a:rPr>
              <a:t>PSYCHO</a:t>
            </a:r>
            <a:r>
              <a:rPr lang="en"/>
              <a:t> - maladaptive eating-related behaviors, depression, anxiety, guilt, etc.</a:t>
            </a:r>
            <a:endParaRPr/>
          </a:p>
          <a:p>
            <a:pPr marL="0" lvl="0" indent="0" algn="l" rtl="0">
              <a:spcBef>
                <a:spcPts val="1600"/>
              </a:spcBef>
              <a:spcAft>
                <a:spcPts val="1600"/>
              </a:spcAft>
              <a:buNone/>
            </a:pPr>
            <a:r>
              <a:rPr lang="en" b="1" i="1">
                <a:solidFill>
                  <a:srgbClr val="1155CC"/>
                </a:solidFill>
              </a:rPr>
              <a:t>SOCIAL</a:t>
            </a:r>
            <a:r>
              <a:rPr lang="en"/>
              <a:t> - external pressures to be thin (coaches, media, teammates)</a:t>
            </a:r>
            <a:endParaRPr/>
          </a:p>
        </p:txBody>
      </p:sp>
      <p:pic>
        <p:nvPicPr>
          <p:cNvPr id="93" name="Google Shape;93;p18" descr="See the source image"/>
          <p:cNvPicPr preferRelativeResize="0"/>
          <p:nvPr/>
        </p:nvPicPr>
        <p:blipFill>
          <a:blip r:embed="rId3">
            <a:alphaModFix/>
          </a:blip>
          <a:stretch>
            <a:fillRect/>
          </a:stretch>
        </p:blipFill>
        <p:spPr>
          <a:xfrm>
            <a:off x="4769701" y="1423000"/>
            <a:ext cx="4946249" cy="28141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55900" y="1722450"/>
            <a:ext cx="3878700" cy="1698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b="1"/>
              <a:t>Person-In-Environment</a:t>
            </a:r>
            <a:endParaRPr sz="3600" b="1"/>
          </a:p>
        </p:txBody>
      </p:sp>
      <p:pic>
        <p:nvPicPr>
          <p:cNvPr id="99" name="Google Shape;99;p19"/>
          <p:cNvPicPr preferRelativeResize="0"/>
          <p:nvPr/>
        </p:nvPicPr>
        <p:blipFill>
          <a:blip r:embed="rId3">
            <a:alphaModFix/>
          </a:blip>
          <a:stretch>
            <a:fillRect/>
          </a:stretch>
        </p:blipFill>
        <p:spPr>
          <a:xfrm>
            <a:off x="3768725" y="249525"/>
            <a:ext cx="5256800" cy="464445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Why is this important for sport management?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393925"/>
            <a:ext cx="8520600" cy="831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600"/>
              <a:t>Two Ways to Incorporate Social Work Theory into Sport Management Curriculum </a:t>
            </a:r>
            <a:endParaRPr sz="3600"/>
          </a:p>
        </p:txBody>
      </p:sp>
      <p:sp>
        <p:nvSpPr>
          <p:cNvPr id="110" name="Google Shape;110;p21"/>
          <p:cNvSpPr txBox="1">
            <a:spLocks noGrp="1"/>
          </p:cNvSpPr>
          <p:nvPr>
            <p:ph type="body" idx="1"/>
          </p:nvPr>
        </p:nvSpPr>
        <p:spPr>
          <a:xfrm>
            <a:off x="311700" y="1225225"/>
            <a:ext cx="3999900" cy="3765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a:t>Speciality Courses</a:t>
            </a:r>
            <a:endParaRPr sz="2400" b="1"/>
          </a:p>
          <a:p>
            <a:pPr marL="457200" lvl="0" indent="-342900" algn="l" rtl="0">
              <a:spcBef>
                <a:spcPts val="1600"/>
              </a:spcBef>
              <a:spcAft>
                <a:spcPts val="0"/>
              </a:spcAft>
              <a:buSzPts val="1800"/>
              <a:buChar char="●"/>
            </a:pPr>
            <a:r>
              <a:rPr lang="en" sz="1800"/>
              <a:t>Provide specialized courses within Sport Management curriculum that  address specific instances of need within the realm of sports</a:t>
            </a:r>
            <a:br>
              <a:rPr lang="en" sz="1800"/>
            </a:br>
            <a:endParaRPr sz="1800"/>
          </a:p>
          <a:p>
            <a:pPr marL="457200" lvl="0" indent="-342900" algn="l" rtl="0">
              <a:spcBef>
                <a:spcPts val="0"/>
              </a:spcBef>
              <a:spcAft>
                <a:spcPts val="0"/>
              </a:spcAft>
              <a:buSzPts val="1800"/>
              <a:buChar char="●"/>
            </a:pPr>
            <a:r>
              <a:rPr lang="en" sz="1800"/>
              <a:t>Mental health &amp; social issues, advocacy, self-efficacy,and more </a:t>
            </a:r>
            <a:endParaRPr sz="1800"/>
          </a:p>
        </p:txBody>
      </p:sp>
      <p:sp>
        <p:nvSpPr>
          <p:cNvPr id="111" name="Google Shape;111;p21"/>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a:t>Integrating into Existing Curriculum</a:t>
            </a:r>
            <a:endParaRPr sz="2400" b="1"/>
          </a:p>
          <a:p>
            <a:pPr marL="457200" lvl="0" indent="-342900" algn="l" rtl="0">
              <a:spcBef>
                <a:spcPts val="1600"/>
              </a:spcBef>
              <a:spcAft>
                <a:spcPts val="0"/>
              </a:spcAft>
              <a:buSzPts val="1800"/>
              <a:buChar char="●"/>
            </a:pPr>
            <a:r>
              <a:rPr lang="en" sz="1800"/>
              <a:t>Holistic Care </a:t>
            </a:r>
            <a:endParaRPr sz="1800"/>
          </a:p>
          <a:p>
            <a:pPr marL="914400" lvl="1" indent="-342900" algn="l" rtl="0">
              <a:spcBef>
                <a:spcPts val="0"/>
              </a:spcBef>
              <a:spcAft>
                <a:spcPts val="0"/>
              </a:spcAft>
              <a:buSzPts val="1800"/>
              <a:buChar char="○"/>
            </a:pPr>
            <a:r>
              <a:rPr lang="en" sz="1800"/>
              <a:t>Intercollegiate Athletics</a:t>
            </a:r>
            <a:endParaRPr sz="1800"/>
          </a:p>
          <a:p>
            <a:pPr marL="914400" lvl="1" indent="-342900" algn="l" rtl="0">
              <a:spcBef>
                <a:spcPts val="0"/>
              </a:spcBef>
              <a:spcAft>
                <a:spcPts val="0"/>
              </a:spcAft>
              <a:buSzPts val="1800"/>
              <a:buChar char="○"/>
            </a:pPr>
            <a:r>
              <a:rPr lang="en" sz="1800"/>
              <a:t>Sport Ethics </a:t>
            </a:r>
            <a:endParaRPr sz="1800"/>
          </a:p>
          <a:p>
            <a:pPr marL="914400" lvl="1" indent="-342900" algn="l" rtl="0">
              <a:spcBef>
                <a:spcPts val="0"/>
              </a:spcBef>
              <a:spcAft>
                <a:spcPts val="0"/>
              </a:spcAft>
              <a:buSzPts val="1800"/>
              <a:buChar char="○"/>
            </a:pPr>
            <a:r>
              <a:rPr lang="en" sz="1800"/>
              <a:t>Sociology of Sport </a:t>
            </a:r>
            <a:endParaRPr sz="1800"/>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732</Words>
  <Application>Microsoft Macintosh PowerPoint</Application>
  <PresentationFormat>On-screen Show (16:9)</PresentationFormat>
  <Paragraphs>58</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Economica</vt:lpstr>
      <vt:lpstr>Open Sans</vt:lpstr>
      <vt:lpstr>Luxe</vt:lpstr>
      <vt:lpstr>Social Work in Sport Management Curriculum </vt:lpstr>
      <vt:lpstr>What is Social Work?</vt:lpstr>
      <vt:lpstr>NASW Code of Ethics </vt:lpstr>
      <vt:lpstr>PowerPoint Presentation</vt:lpstr>
      <vt:lpstr>What is a Biopsychosocial Assessment?</vt:lpstr>
      <vt:lpstr>Biopsychosocial Assessment - Example</vt:lpstr>
      <vt:lpstr>Person-In-Environment</vt:lpstr>
      <vt:lpstr>Why is this important for sport management?</vt:lpstr>
      <vt:lpstr>Two Ways to Incorporate Social Work Theory into Sport Management Curriculum </vt:lpstr>
      <vt:lpstr>Potential Specialty Courses</vt:lpstr>
      <vt:lpstr>Case Example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in Sport Management Curriculum </dc:title>
  <cp:lastModifiedBy>Heather Alderman</cp:lastModifiedBy>
  <cp:revision>1</cp:revision>
  <dcterms:modified xsi:type="dcterms:W3CDTF">2019-02-19T15:59:50Z</dcterms:modified>
</cp:coreProperties>
</file>