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2" r:id="rId3"/>
    <p:sldId id="258" r:id="rId4"/>
    <p:sldId id="259" r:id="rId5"/>
    <p:sldId id="260" r:id="rId6"/>
    <p:sldId id="261" r:id="rId7"/>
    <p:sldId id="262" r:id="rId8"/>
    <p:sldId id="269" r:id="rId9"/>
    <p:sldId id="263" r:id="rId10"/>
    <p:sldId id="264" r:id="rId11"/>
    <p:sldId id="265" r:id="rId12"/>
    <p:sldId id="266" r:id="rId13"/>
    <p:sldId id="268" r:id="rId14"/>
    <p:sldId id="267" r:id="rId15"/>
    <p:sldId id="273"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5" d="100"/>
          <a:sy n="135" d="100"/>
        </p:scale>
        <p:origin x="-920"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CC804A-833B-4439-8B87-578AB8C37642}" type="datetimeFigureOut">
              <a:rPr lang="en-US" smtClean="0"/>
              <a:t>2/11/20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4294BE-9588-4FDD-B3E6-A6B71A6EC970}" type="slidenum">
              <a:rPr lang="en-US" smtClean="0"/>
              <a:t>‹#›</a:t>
            </a:fld>
            <a:endParaRPr lang="en-US"/>
          </a:p>
        </p:txBody>
      </p:sp>
    </p:spTree>
    <p:extLst>
      <p:ext uri="{BB962C8B-B14F-4D97-AF65-F5344CB8AC3E}">
        <p14:creationId xmlns:p14="http://schemas.microsoft.com/office/powerpoint/2010/main" val="4082956201"/>
      </p:ext>
    </p:extLst>
  </p:cSld>
  <p:clrMapOvr>
    <a:masterClrMapping/>
  </p:clrMapOvr>
  <p:transition xmlns:p14="http://schemas.microsoft.com/office/powerpoint/2010/mai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CC804A-833B-4439-8B87-578AB8C37642}" type="datetimeFigureOut">
              <a:rPr lang="en-US" smtClean="0"/>
              <a:t>2/11/20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4294BE-9588-4FDD-B3E6-A6B71A6EC970}" type="slidenum">
              <a:rPr lang="en-US" smtClean="0"/>
              <a:t>‹#›</a:t>
            </a:fld>
            <a:endParaRPr lang="en-US"/>
          </a:p>
        </p:txBody>
      </p:sp>
    </p:spTree>
    <p:extLst>
      <p:ext uri="{BB962C8B-B14F-4D97-AF65-F5344CB8AC3E}">
        <p14:creationId xmlns:p14="http://schemas.microsoft.com/office/powerpoint/2010/main" val="3929004558"/>
      </p:ext>
    </p:extLst>
  </p:cSld>
  <p:clrMapOvr>
    <a:masterClrMapping/>
  </p:clrMapOvr>
  <p:transition xmlns:p14="http://schemas.microsoft.com/office/powerpoint/2010/mai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CC804A-833B-4439-8B87-578AB8C37642}" type="datetimeFigureOut">
              <a:rPr lang="en-US" smtClean="0"/>
              <a:t>2/11/20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4294BE-9588-4FDD-B3E6-A6B71A6EC970}" type="slidenum">
              <a:rPr lang="en-US" smtClean="0"/>
              <a:t>‹#›</a:t>
            </a:fld>
            <a:endParaRPr lang="en-US"/>
          </a:p>
        </p:txBody>
      </p:sp>
    </p:spTree>
    <p:extLst>
      <p:ext uri="{BB962C8B-B14F-4D97-AF65-F5344CB8AC3E}">
        <p14:creationId xmlns:p14="http://schemas.microsoft.com/office/powerpoint/2010/main" val="3708930039"/>
      </p:ext>
    </p:extLst>
  </p:cSld>
  <p:clrMapOvr>
    <a:masterClrMapping/>
  </p:clrMapOvr>
  <p:transition xmlns:p14="http://schemas.microsoft.com/office/powerpoint/2010/mai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CC804A-833B-4439-8B87-578AB8C37642}" type="datetimeFigureOut">
              <a:rPr lang="en-US" smtClean="0"/>
              <a:t>2/11/20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4294BE-9588-4FDD-B3E6-A6B71A6EC970}" type="slidenum">
              <a:rPr lang="en-US" smtClean="0"/>
              <a:t>‹#›</a:t>
            </a:fld>
            <a:endParaRPr lang="en-US"/>
          </a:p>
        </p:txBody>
      </p:sp>
    </p:spTree>
    <p:extLst>
      <p:ext uri="{BB962C8B-B14F-4D97-AF65-F5344CB8AC3E}">
        <p14:creationId xmlns:p14="http://schemas.microsoft.com/office/powerpoint/2010/main" val="562901816"/>
      </p:ext>
    </p:extLst>
  </p:cSld>
  <p:clrMapOvr>
    <a:masterClrMapping/>
  </p:clrMapOvr>
  <p:transition xmlns:p14="http://schemas.microsoft.com/office/powerpoint/2010/mai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CC804A-833B-4439-8B87-578AB8C37642}" type="datetimeFigureOut">
              <a:rPr lang="en-US" smtClean="0"/>
              <a:t>2/11/20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4294BE-9588-4FDD-B3E6-A6B71A6EC970}" type="slidenum">
              <a:rPr lang="en-US" smtClean="0"/>
              <a:t>‹#›</a:t>
            </a:fld>
            <a:endParaRPr lang="en-US"/>
          </a:p>
        </p:txBody>
      </p:sp>
    </p:spTree>
    <p:extLst>
      <p:ext uri="{BB962C8B-B14F-4D97-AF65-F5344CB8AC3E}">
        <p14:creationId xmlns:p14="http://schemas.microsoft.com/office/powerpoint/2010/main" val="3601382536"/>
      </p:ext>
    </p:extLst>
  </p:cSld>
  <p:clrMapOvr>
    <a:masterClrMapping/>
  </p:clrMapOvr>
  <p:transition xmlns:p14="http://schemas.microsoft.com/office/powerpoint/2010/mai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CC804A-833B-4439-8B87-578AB8C37642}" type="datetimeFigureOut">
              <a:rPr lang="en-US" smtClean="0"/>
              <a:t>2/11/20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4294BE-9588-4FDD-B3E6-A6B71A6EC970}" type="slidenum">
              <a:rPr lang="en-US" smtClean="0"/>
              <a:t>‹#›</a:t>
            </a:fld>
            <a:endParaRPr lang="en-US"/>
          </a:p>
        </p:txBody>
      </p:sp>
    </p:spTree>
    <p:extLst>
      <p:ext uri="{BB962C8B-B14F-4D97-AF65-F5344CB8AC3E}">
        <p14:creationId xmlns:p14="http://schemas.microsoft.com/office/powerpoint/2010/main" val="1966505608"/>
      </p:ext>
    </p:extLst>
  </p:cSld>
  <p:clrMapOvr>
    <a:masterClrMapping/>
  </p:clrMapOvr>
  <p:transition xmlns:p14="http://schemas.microsoft.com/office/powerpoint/2010/mai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CC804A-833B-4439-8B87-578AB8C37642}" type="datetimeFigureOut">
              <a:rPr lang="en-US" smtClean="0"/>
              <a:t>2/11/20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4294BE-9588-4FDD-B3E6-A6B71A6EC970}" type="slidenum">
              <a:rPr lang="en-US" smtClean="0"/>
              <a:t>‹#›</a:t>
            </a:fld>
            <a:endParaRPr lang="en-US"/>
          </a:p>
        </p:txBody>
      </p:sp>
    </p:spTree>
    <p:extLst>
      <p:ext uri="{BB962C8B-B14F-4D97-AF65-F5344CB8AC3E}">
        <p14:creationId xmlns:p14="http://schemas.microsoft.com/office/powerpoint/2010/main" val="3344500607"/>
      </p:ext>
    </p:extLst>
  </p:cSld>
  <p:clrMapOvr>
    <a:masterClrMapping/>
  </p:clrMapOvr>
  <p:transition xmlns:p14="http://schemas.microsoft.com/office/powerpoint/2010/mai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CC804A-833B-4439-8B87-578AB8C37642}" type="datetimeFigureOut">
              <a:rPr lang="en-US" smtClean="0"/>
              <a:t>2/11/20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4294BE-9588-4FDD-B3E6-A6B71A6EC970}" type="slidenum">
              <a:rPr lang="en-US" smtClean="0"/>
              <a:t>‹#›</a:t>
            </a:fld>
            <a:endParaRPr lang="en-US"/>
          </a:p>
        </p:txBody>
      </p:sp>
    </p:spTree>
    <p:extLst>
      <p:ext uri="{BB962C8B-B14F-4D97-AF65-F5344CB8AC3E}">
        <p14:creationId xmlns:p14="http://schemas.microsoft.com/office/powerpoint/2010/main" val="2272477166"/>
      </p:ext>
    </p:extLst>
  </p:cSld>
  <p:clrMapOvr>
    <a:masterClrMapping/>
  </p:clrMapOvr>
  <p:transition xmlns:p14="http://schemas.microsoft.com/office/powerpoint/2010/mai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CC804A-833B-4439-8B87-578AB8C37642}" type="datetimeFigureOut">
              <a:rPr lang="en-US" smtClean="0"/>
              <a:t>2/11/20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4294BE-9588-4FDD-B3E6-A6B71A6EC970}" type="slidenum">
              <a:rPr lang="en-US" smtClean="0"/>
              <a:t>‹#›</a:t>
            </a:fld>
            <a:endParaRPr lang="en-US"/>
          </a:p>
        </p:txBody>
      </p:sp>
    </p:spTree>
    <p:extLst>
      <p:ext uri="{BB962C8B-B14F-4D97-AF65-F5344CB8AC3E}">
        <p14:creationId xmlns:p14="http://schemas.microsoft.com/office/powerpoint/2010/main" val="1717393267"/>
      </p:ext>
    </p:extLst>
  </p:cSld>
  <p:clrMapOvr>
    <a:masterClrMapping/>
  </p:clrMapOvr>
  <p:transition xmlns:p14="http://schemas.microsoft.com/office/powerpoint/2010/mai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CC804A-833B-4439-8B87-578AB8C37642}" type="datetimeFigureOut">
              <a:rPr lang="en-US" smtClean="0"/>
              <a:t>2/11/20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4294BE-9588-4FDD-B3E6-A6B71A6EC970}" type="slidenum">
              <a:rPr lang="en-US" smtClean="0"/>
              <a:t>‹#›</a:t>
            </a:fld>
            <a:endParaRPr lang="en-US"/>
          </a:p>
        </p:txBody>
      </p:sp>
    </p:spTree>
    <p:extLst>
      <p:ext uri="{BB962C8B-B14F-4D97-AF65-F5344CB8AC3E}">
        <p14:creationId xmlns:p14="http://schemas.microsoft.com/office/powerpoint/2010/main" val="968188014"/>
      </p:ext>
    </p:extLst>
  </p:cSld>
  <p:clrMapOvr>
    <a:masterClrMapping/>
  </p:clrMapOvr>
  <p:transition xmlns:p14="http://schemas.microsoft.com/office/powerpoint/2010/mai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CC804A-833B-4439-8B87-578AB8C37642}" type="datetimeFigureOut">
              <a:rPr lang="en-US" smtClean="0"/>
              <a:t>2/11/20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4294BE-9588-4FDD-B3E6-A6B71A6EC970}" type="slidenum">
              <a:rPr lang="en-US" smtClean="0"/>
              <a:t>‹#›</a:t>
            </a:fld>
            <a:endParaRPr lang="en-US"/>
          </a:p>
        </p:txBody>
      </p:sp>
    </p:spTree>
    <p:extLst>
      <p:ext uri="{BB962C8B-B14F-4D97-AF65-F5344CB8AC3E}">
        <p14:creationId xmlns:p14="http://schemas.microsoft.com/office/powerpoint/2010/main" val="4143114422"/>
      </p:ext>
    </p:extLst>
  </p:cSld>
  <p:clrMapOvr>
    <a:masterClrMapping/>
  </p:clrMapOvr>
  <p:transition xmlns:p14="http://schemas.microsoft.com/office/powerpoint/2010/main" spd="slow">
    <p:wipe dir="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CC804A-833B-4439-8B87-578AB8C37642}" type="datetimeFigureOut">
              <a:rPr lang="en-US" smtClean="0"/>
              <a:t>2/11/20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4294BE-9588-4FDD-B3E6-A6B71A6EC970}" type="slidenum">
              <a:rPr lang="en-US" smtClean="0"/>
              <a:t>‹#›</a:t>
            </a:fld>
            <a:endParaRPr lang="en-US"/>
          </a:p>
        </p:txBody>
      </p:sp>
    </p:spTree>
    <p:extLst>
      <p:ext uri="{BB962C8B-B14F-4D97-AF65-F5344CB8AC3E}">
        <p14:creationId xmlns:p14="http://schemas.microsoft.com/office/powerpoint/2010/main" val="42602262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xmlns:p14="http://schemas.microsoft.com/office/powerpoint/2010/main" spd="slow">
    <p:wipe dir="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rcase@odu.ed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Sport Management Online Education:  A View Toward the Future</a:t>
            </a:r>
            <a:endParaRPr lang="en-US" b="1" dirty="0"/>
          </a:p>
        </p:txBody>
      </p:sp>
      <p:sp>
        <p:nvSpPr>
          <p:cNvPr id="3" name="Content Placeholder 2"/>
          <p:cNvSpPr>
            <a:spLocks noGrp="1"/>
          </p:cNvSpPr>
          <p:nvPr>
            <p:ph idx="1"/>
          </p:nvPr>
        </p:nvSpPr>
        <p:spPr/>
        <p:txBody>
          <a:bodyPr>
            <a:normAutofit lnSpcReduction="10000"/>
          </a:bodyPr>
          <a:lstStyle/>
          <a:p>
            <a:pPr marL="0" indent="0">
              <a:buNone/>
            </a:pPr>
            <a:endParaRPr lang="en-US" dirty="0" smtClean="0"/>
          </a:p>
          <a:p>
            <a:pPr marL="0" indent="0">
              <a:buNone/>
            </a:pPr>
            <a:endParaRPr lang="en-US" dirty="0"/>
          </a:p>
          <a:p>
            <a:pPr marL="0" indent="0">
              <a:buNone/>
            </a:pPr>
            <a:r>
              <a:rPr lang="en-US" dirty="0" smtClean="0"/>
              <a:t>                             Robert Case, PhD</a:t>
            </a:r>
          </a:p>
          <a:p>
            <a:pPr marL="0" indent="0">
              <a:buNone/>
            </a:pPr>
            <a:r>
              <a:rPr lang="en-US" dirty="0"/>
              <a:t> </a:t>
            </a:r>
            <a:r>
              <a:rPr lang="en-US" dirty="0" smtClean="0"/>
              <a:t>                            Sport Management Program</a:t>
            </a:r>
          </a:p>
          <a:p>
            <a:pPr marL="0" indent="0">
              <a:buNone/>
            </a:pPr>
            <a:r>
              <a:rPr lang="en-US" dirty="0"/>
              <a:t> </a:t>
            </a:r>
            <a:r>
              <a:rPr lang="en-US" dirty="0" smtClean="0"/>
              <a:t>                            Old Dominion University</a:t>
            </a:r>
          </a:p>
          <a:p>
            <a:pPr marL="0" indent="0">
              <a:buNone/>
            </a:pPr>
            <a:r>
              <a:rPr lang="en-US" dirty="0"/>
              <a:t> </a:t>
            </a:r>
            <a:r>
              <a:rPr lang="en-US" dirty="0" smtClean="0"/>
              <a:t>                            Norfolk, Virginia 23529</a:t>
            </a:r>
          </a:p>
          <a:p>
            <a:pPr marL="0" indent="0">
              <a:buNone/>
            </a:pPr>
            <a:r>
              <a:rPr lang="en-US" dirty="0"/>
              <a:t> </a:t>
            </a:r>
            <a:r>
              <a:rPr lang="en-US" dirty="0" smtClean="0"/>
              <a:t>                            </a:t>
            </a:r>
            <a:r>
              <a:rPr lang="en-US" dirty="0" smtClean="0">
                <a:hlinkClick r:id="rId2"/>
              </a:rPr>
              <a:t>rcase@odu.edu</a:t>
            </a:r>
            <a:endParaRPr lang="en-US" dirty="0" smtClean="0"/>
          </a:p>
          <a:p>
            <a:pPr marL="0" indent="0">
              <a:buNone/>
            </a:pPr>
            <a:r>
              <a:rPr lang="en-US" dirty="0"/>
              <a:t> </a:t>
            </a:r>
            <a:r>
              <a:rPr lang="en-US" dirty="0" smtClean="0"/>
              <a:t>                            757-469-9695 cell &amp; text</a:t>
            </a:r>
            <a:endParaRPr lang="en-US" dirty="0"/>
          </a:p>
        </p:txBody>
      </p:sp>
    </p:spTree>
    <p:extLst>
      <p:ext uri="{BB962C8B-B14F-4D97-AF65-F5344CB8AC3E}">
        <p14:creationId xmlns:p14="http://schemas.microsoft.com/office/powerpoint/2010/main" val="2176576485"/>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Disadvantages of Online Classes</a:t>
            </a:r>
            <a:endParaRPr lang="en-US" b="1" dirty="0"/>
          </a:p>
        </p:txBody>
      </p:sp>
      <p:sp>
        <p:nvSpPr>
          <p:cNvPr id="3" name="Content Placeholder 2"/>
          <p:cNvSpPr>
            <a:spLocks noGrp="1"/>
          </p:cNvSpPr>
          <p:nvPr>
            <p:ph idx="1"/>
          </p:nvPr>
        </p:nvSpPr>
        <p:spPr/>
        <p:txBody>
          <a:bodyPr>
            <a:normAutofit lnSpcReduction="10000"/>
          </a:bodyPr>
          <a:lstStyle/>
          <a:p>
            <a:r>
              <a:rPr lang="en-US" dirty="0" smtClean="0"/>
              <a:t>Academic standards may be lowered to admit online students who do not qualify for regular on campus admission.</a:t>
            </a:r>
          </a:p>
          <a:p>
            <a:r>
              <a:rPr lang="en-US" dirty="0" smtClean="0"/>
              <a:t>Some students live in campus dorms but take online classes. </a:t>
            </a:r>
          </a:p>
          <a:p>
            <a:r>
              <a:rPr lang="en-US" dirty="0" smtClean="0"/>
              <a:t>Online classes can be suspect if a separate  distance learning department does not exist to oversee the development and quality control of online courses.</a:t>
            </a:r>
            <a:endParaRPr lang="en-US" dirty="0"/>
          </a:p>
        </p:txBody>
      </p:sp>
    </p:spTree>
    <p:extLst>
      <p:ext uri="{BB962C8B-B14F-4D97-AF65-F5344CB8AC3E}">
        <p14:creationId xmlns:p14="http://schemas.microsoft.com/office/powerpoint/2010/main" val="2407526514"/>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Disadvantages of Online Classes</a:t>
            </a:r>
            <a:endParaRPr lang="en-US" b="1" dirty="0"/>
          </a:p>
        </p:txBody>
      </p:sp>
      <p:sp>
        <p:nvSpPr>
          <p:cNvPr id="3" name="Content Placeholder 2"/>
          <p:cNvSpPr>
            <a:spLocks noGrp="1"/>
          </p:cNvSpPr>
          <p:nvPr>
            <p:ph idx="1"/>
          </p:nvPr>
        </p:nvSpPr>
        <p:spPr/>
        <p:txBody>
          <a:bodyPr>
            <a:normAutofit fontScale="85000" lnSpcReduction="10000"/>
          </a:bodyPr>
          <a:lstStyle/>
          <a:p>
            <a:r>
              <a:rPr lang="en-US" dirty="0" smtClean="0"/>
              <a:t>Technical problems may occur from time to time.  You must have an excellent IT support staff.</a:t>
            </a:r>
          </a:p>
          <a:p>
            <a:r>
              <a:rPr lang="en-US" dirty="0" smtClean="0"/>
              <a:t>Some full-time faculty are resistant to teaching online classes.</a:t>
            </a:r>
          </a:p>
          <a:p>
            <a:r>
              <a:rPr lang="en-US" dirty="0" smtClean="0"/>
              <a:t>The faculty teaching load for online classes may not be the same as on campus classes.</a:t>
            </a:r>
          </a:p>
          <a:p>
            <a:r>
              <a:rPr lang="en-US" dirty="0" smtClean="0"/>
              <a:t>Developing an excellent online sport management curriculum and courses does take time and effort. </a:t>
            </a:r>
          </a:p>
          <a:p>
            <a:r>
              <a:rPr lang="en-US" dirty="0" smtClean="0"/>
              <a:t>Training of online instructors does take time and money.  They must know how to use Blackboard and other online platforms as well as delivery methods.</a:t>
            </a:r>
          </a:p>
          <a:p>
            <a:endParaRPr lang="en-US" dirty="0" smtClean="0"/>
          </a:p>
          <a:p>
            <a:pPr marL="0" indent="0">
              <a:buNone/>
            </a:pPr>
            <a:endParaRPr lang="en-US" dirty="0"/>
          </a:p>
        </p:txBody>
      </p:sp>
    </p:spTree>
    <p:extLst>
      <p:ext uri="{BB962C8B-B14F-4D97-AF65-F5344CB8AC3E}">
        <p14:creationId xmlns:p14="http://schemas.microsoft.com/office/powerpoint/2010/main" val="2964239720"/>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Disadvantages of Online Classes</a:t>
            </a:r>
            <a:endParaRPr lang="en-US" b="1" dirty="0"/>
          </a:p>
        </p:txBody>
      </p:sp>
      <p:sp>
        <p:nvSpPr>
          <p:cNvPr id="3" name="Content Placeholder 2"/>
          <p:cNvSpPr>
            <a:spLocks noGrp="1"/>
          </p:cNvSpPr>
          <p:nvPr>
            <p:ph idx="1"/>
          </p:nvPr>
        </p:nvSpPr>
        <p:spPr/>
        <p:txBody>
          <a:bodyPr/>
          <a:lstStyle/>
          <a:p>
            <a:r>
              <a:rPr lang="en-US" dirty="0" smtClean="0"/>
              <a:t>Recruiting students for online graduate programs may be difficult because Athletic Department GAs may only be available as on campus students.</a:t>
            </a:r>
          </a:p>
          <a:p>
            <a:r>
              <a:rPr lang="en-US" dirty="0" smtClean="0"/>
              <a:t>Internships and event planning courses offered online need to be creative in order to effectively place and evaluate students.</a:t>
            </a:r>
          </a:p>
          <a:p>
            <a:pPr marL="0" indent="0">
              <a:buNone/>
            </a:pPr>
            <a:endParaRPr lang="en-US" dirty="0"/>
          </a:p>
        </p:txBody>
      </p:sp>
    </p:spTree>
    <p:extLst>
      <p:ext uri="{BB962C8B-B14F-4D97-AF65-F5344CB8AC3E}">
        <p14:creationId xmlns:p14="http://schemas.microsoft.com/office/powerpoint/2010/main" val="689665053"/>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Disadvantages of Online Classes</a:t>
            </a:r>
            <a:endParaRPr lang="en-US" b="1" dirty="0"/>
          </a:p>
        </p:txBody>
      </p:sp>
      <p:sp>
        <p:nvSpPr>
          <p:cNvPr id="3" name="Content Placeholder 2"/>
          <p:cNvSpPr>
            <a:spLocks noGrp="1"/>
          </p:cNvSpPr>
          <p:nvPr>
            <p:ph idx="1"/>
          </p:nvPr>
        </p:nvSpPr>
        <p:spPr/>
        <p:txBody>
          <a:bodyPr>
            <a:normAutofit lnSpcReduction="10000"/>
          </a:bodyPr>
          <a:lstStyle/>
          <a:p>
            <a:r>
              <a:rPr lang="en-US" dirty="0" smtClean="0"/>
              <a:t>The personal touch is missing with online programs.  Sometimes you may have students who you will never see face to face and they will still graduate. </a:t>
            </a:r>
          </a:p>
          <a:p>
            <a:r>
              <a:rPr lang="en-US" dirty="0" smtClean="0"/>
              <a:t>Body language and face to face interaction is lacking in many online programs. </a:t>
            </a:r>
          </a:p>
          <a:p>
            <a:r>
              <a:rPr lang="en-US" dirty="0" smtClean="0"/>
              <a:t>To actively advertise online programs, it can be difficult and expensive through search engine optimization methods.</a:t>
            </a:r>
            <a:endParaRPr lang="en-US" dirty="0"/>
          </a:p>
        </p:txBody>
      </p:sp>
    </p:spTree>
    <p:extLst>
      <p:ext uri="{BB962C8B-B14F-4D97-AF65-F5344CB8AC3E}">
        <p14:creationId xmlns:p14="http://schemas.microsoft.com/office/powerpoint/2010/main" val="630569085"/>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 Reality of Online Education</a:t>
            </a:r>
            <a:endParaRPr lang="en-US" b="1" dirty="0"/>
          </a:p>
        </p:txBody>
      </p:sp>
      <p:sp>
        <p:nvSpPr>
          <p:cNvPr id="3" name="Content Placeholder 2"/>
          <p:cNvSpPr>
            <a:spLocks noGrp="1"/>
          </p:cNvSpPr>
          <p:nvPr>
            <p:ph idx="1"/>
          </p:nvPr>
        </p:nvSpPr>
        <p:spPr/>
        <p:txBody>
          <a:bodyPr>
            <a:normAutofit fontScale="85000" lnSpcReduction="10000"/>
          </a:bodyPr>
          <a:lstStyle/>
          <a:p>
            <a:r>
              <a:rPr lang="en-US" dirty="0" smtClean="0"/>
              <a:t>Research suggests that student performance, knowledge, and outcomes are similar between online and on campus courses.</a:t>
            </a:r>
          </a:p>
          <a:p>
            <a:r>
              <a:rPr lang="en-US" dirty="0" smtClean="0"/>
              <a:t>Online programs are here to stay and they will become more prevalent with each passing year.  </a:t>
            </a:r>
          </a:p>
          <a:p>
            <a:r>
              <a:rPr lang="en-US" dirty="0" smtClean="0"/>
              <a:t>The slogan now becomes:  “If you snooze, you lose” as you may be left behind in terms of online offerings. </a:t>
            </a:r>
          </a:p>
          <a:p>
            <a:r>
              <a:rPr lang="en-US" dirty="0" smtClean="0"/>
              <a:t>A institutional philosophy toward online education needs to be established  by the university.</a:t>
            </a:r>
          </a:p>
          <a:p>
            <a:r>
              <a:rPr lang="en-US" dirty="0" smtClean="0"/>
              <a:t>How does online education fit into the strategic plan of the university and the values of the department?</a:t>
            </a:r>
          </a:p>
          <a:p>
            <a:endParaRPr lang="en-US" dirty="0"/>
          </a:p>
        </p:txBody>
      </p:sp>
    </p:spTree>
    <p:extLst>
      <p:ext uri="{BB962C8B-B14F-4D97-AF65-F5344CB8AC3E}">
        <p14:creationId xmlns:p14="http://schemas.microsoft.com/office/powerpoint/2010/main" val="295677404"/>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Reality of Online Education</a:t>
            </a:r>
            <a:endParaRPr lang="en-US" b="1" dirty="0"/>
          </a:p>
        </p:txBody>
      </p:sp>
      <p:sp>
        <p:nvSpPr>
          <p:cNvPr id="3" name="Content Placeholder 2"/>
          <p:cNvSpPr>
            <a:spLocks noGrp="1"/>
          </p:cNvSpPr>
          <p:nvPr>
            <p:ph idx="1"/>
          </p:nvPr>
        </p:nvSpPr>
        <p:spPr/>
        <p:txBody>
          <a:bodyPr>
            <a:normAutofit/>
          </a:bodyPr>
          <a:lstStyle/>
          <a:p>
            <a:r>
              <a:rPr lang="en-US" dirty="0" smtClean="0"/>
              <a:t>Online education can be a breeding ground for scams.  </a:t>
            </a:r>
          </a:p>
          <a:p>
            <a:r>
              <a:rPr lang="en-US" dirty="0" smtClean="0"/>
              <a:t>In other disciplines, online scams have been prevalent where students were cheated out of money and a quality education.</a:t>
            </a:r>
          </a:p>
          <a:p>
            <a:r>
              <a:rPr lang="en-US" dirty="0" smtClean="0"/>
              <a:t>High standards for online programs must be maintained and the “cash cow” syndrome with low standards must </a:t>
            </a:r>
            <a:r>
              <a:rPr lang="en-US" smtClean="0"/>
              <a:t>be avoided.  </a:t>
            </a:r>
            <a:endParaRPr lang="en-US" dirty="0"/>
          </a:p>
        </p:txBody>
      </p:sp>
    </p:spTree>
    <p:extLst>
      <p:ext uri="{BB962C8B-B14F-4D97-AF65-F5344CB8AC3E}">
        <p14:creationId xmlns:p14="http://schemas.microsoft.com/office/powerpoint/2010/main" val="3062453117"/>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Can COSMA Do?</a:t>
            </a:r>
            <a:endParaRPr lang="en-US" b="1" dirty="0"/>
          </a:p>
        </p:txBody>
      </p:sp>
      <p:sp>
        <p:nvSpPr>
          <p:cNvPr id="3" name="Content Placeholder 2"/>
          <p:cNvSpPr>
            <a:spLocks noGrp="1"/>
          </p:cNvSpPr>
          <p:nvPr>
            <p:ph idx="1"/>
          </p:nvPr>
        </p:nvSpPr>
        <p:spPr/>
        <p:txBody>
          <a:bodyPr>
            <a:normAutofit fontScale="85000" lnSpcReduction="20000"/>
          </a:bodyPr>
          <a:lstStyle/>
          <a:p>
            <a:r>
              <a:rPr lang="en-US" dirty="0" smtClean="0"/>
              <a:t>It can serve to be a steading influence in the online program chaos that will likely surface in future years.  </a:t>
            </a:r>
          </a:p>
          <a:p>
            <a:r>
              <a:rPr lang="en-US" dirty="0" smtClean="0"/>
              <a:t>Continue to place online programs on the accreditation radar.  </a:t>
            </a:r>
          </a:p>
          <a:p>
            <a:r>
              <a:rPr lang="en-US" dirty="0" smtClean="0"/>
              <a:t>COSMA can recognize that there are some differences between online and on campus sport management courses and curriculums.</a:t>
            </a:r>
          </a:p>
          <a:p>
            <a:r>
              <a:rPr lang="en-US" dirty="0" smtClean="0"/>
              <a:t>Eventually COSMA can think about establishing online program rubrics, checklists, policies, and even forming a sub-committee to look at possible accreditation issues related to online programs in sport management.   </a:t>
            </a:r>
            <a:endParaRPr lang="en-US" dirty="0"/>
          </a:p>
        </p:txBody>
      </p:sp>
    </p:spTree>
    <p:extLst>
      <p:ext uri="{BB962C8B-B14F-4D97-AF65-F5344CB8AC3E}">
        <p14:creationId xmlns:p14="http://schemas.microsoft.com/office/powerpoint/2010/main" val="56112667"/>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References</a:t>
            </a:r>
            <a:endParaRPr lang="en-US" b="1" dirty="0"/>
          </a:p>
        </p:txBody>
      </p:sp>
      <p:sp>
        <p:nvSpPr>
          <p:cNvPr id="3" name="Content Placeholder 2"/>
          <p:cNvSpPr>
            <a:spLocks noGrp="1"/>
          </p:cNvSpPr>
          <p:nvPr>
            <p:ph idx="1"/>
          </p:nvPr>
        </p:nvSpPr>
        <p:spPr/>
        <p:txBody>
          <a:bodyPr>
            <a:noAutofit/>
          </a:bodyPr>
          <a:lstStyle/>
          <a:p>
            <a:pPr marL="0" indent="0">
              <a:buNone/>
            </a:pPr>
            <a:r>
              <a:rPr lang="en-US" sz="1400" dirty="0" smtClean="0">
                <a:latin typeface="Times New Roman" panose="02020603050405020304" pitchFamily="18" charset="0"/>
                <a:cs typeface="Times New Roman" panose="02020603050405020304" pitchFamily="18" charset="0"/>
              </a:rPr>
              <a:t>Bernard</a:t>
            </a:r>
            <a:r>
              <a:rPr lang="en-US" sz="1400" dirty="0">
                <a:latin typeface="Times New Roman" panose="02020603050405020304" pitchFamily="18" charset="0"/>
                <a:cs typeface="Times New Roman" panose="02020603050405020304" pitchFamily="18" charset="0"/>
              </a:rPr>
              <a:t>, R., </a:t>
            </a:r>
            <a:r>
              <a:rPr lang="en-US" sz="1400" dirty="0" err="1">
                <a:latin typeface="Times New Roman" panose="02020603050405020304" pitchFamily="18" charset="0"/>
                <a:cs typeface="Times New Roman" panose="02020603050405020304" pitchFamily="18" charset="0"/>
              </a:rPr>
              <a:t>Abrami</a:t>
            </a:r>
            <a:r>
              <a:rPr lang="en-US" sz="1400" dirty="0">
                <a:latin typeface="Times New Roman" panose="02020603050405020304" pitchFamily="18" charset="0"/>
                <a:cs typeface="Times New Roman" panose="02020603050405020304" pitchFamily="18" charset="0"/>
              </a:rPr>
              <a:t>, P., Lou, Y., </a:t>
            </a:r>
            <a:r>
              <a:rPr lang="en-US" sz="1400" dirty="0" err="1">
                <a:latin typeface="Times New Roman" panose="02020603050405020304" pitchFamily="18" charset="0"/>
                <a:cs typeface="Times New Roman" panose="02020603050405020304" pitchFamily="18" charset="0"/>
              </a:rPr>
              <a:t>Borokhovski</a:t>
            </a:r>
            <a:r>
              <a:rPr lang="en-US" sz="1400" dirty="0">
                <a:latin typeface="Times New Roman" panose="02020603050405020304" pitchFamily="18" charset="0"/>
                <a:cs typeface="Times New Roman" panose="02020603050405020304" pitchFamily="18" charset="0"/>
              </a:rPr>
              <a:t>, E., Wade, A., </a:t>
            </a:r>
            <a:r>
              <a:rPr lang="en-US" sz="1400" dirty="0" err="1">
                <a:latin typeface="Times New Roman" panose="02020603050405020304" pitchFamily="18" charset="0"/>
                <a:cs typeface="Times New Roman" panose="02020603050405020304" pitchFamily="18" charset="0"/>
              </a:rPr>
              <a:t>Wozney</a:t>
            </a:r>
            <a:r>
              <a:rPr lang="en-US" sz="1400" dirty="0">
                <a:latin typeface="Times New Roman" panose="02020603050405020304" pitchFamily="18" charset="0"/>
                <a:cs typeface="Times New Roman" panose="02020603050405020304" pitchFamily="18" charset="0"/>
              </a:rPr>
              <a:t>, L., Wallet, P</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Fiset</a:t>
            </a:r>
            <a:r>
              <a:rPr lang="en-US" sz="1400" dirty="0">
                <a:latin typeface="Times New Roman" panose="02020603050405020304" pitchFamily="18" charset="0"/>
                <a:cs typeface="Times New Roman" panose="02020603050405020304" pitchFamily="18" charset="0"/>
              </a:rPr>
              <a:t>, M., &amp; Huang, B. </a:t>
            </a:r>
            <a:r>
              <a:rPr lang="en-US" sz="1400" dirty="0" smtClean="0">
                <a:latin typeface="Times New Roman" panose="02020603050405020304" pitchFamily="18" charset="0"/>
                <a:cs typeface="Times New Roman" panose="02020603050405020304" pitchFamily="18" charset="0"/>
              </a:rPr>
              <a:t>   </a:t>
            </a:r>
          </a:p>
          <a:p>
            <a:pPr marL="0" indent="0">
              <a:buNone/>
            </a:pP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2004). </a:t>
            </a:r>
            <a:r>
              <a:rPr lang="en-US" sz="1400" dirty="0" smtClean="0">
                <a:latin typeface="Times New Roman" panose="02020603050405020304" pitchFamily="18" charset="0"/>
                <a:cs typeface="Times New Roman" panose="02020603050405020304" pitchFamily="18" charset="0"/>
              </a:rPr>
              <a:t>How </a:t>
            </a:r>
            <a:r>
              <a:rPr lang="en-US" sz="1400" dirty="0">
                <a:latin typeface="Times New Roman" panose="02020603050405020304" pitchFamily="18" charset="0"/>
                <a:cs typeface="Times New Roman" panose="02020603050405020304" pitchFamily="18" charset="0"/>
              </a:rPr>
              <a:t>does distance education compare </a:t>
            </a:r>
            <a:r>
              <a:rPr lang="en-US" sz="1400" dirty="0" smtClean="0">
                <a:latin typeface="Times New Roman" panose="02020603050405020304" pitchFamily="18" charset="0"/>
                <a:cs typeface="Times New Roman" panose="02020603050405020304" pitchFamily="18" charset="0"/>
              </a:rPr>
              <a:t>with classroom </a:t>
            </a:r>
            <a:r>
              <a:rPr lang="en-US" sz="1400" dirty="0">
                <a:latin typeface="Times New Roman" panose="02020603050405020304" pitchFamily="18" charset="0"/>
                <a:cs typeface="Times New Roman" panose="02020603050405020304" pitchFamily="18" charset="0"/>
              </a:rPr>
              <a:t>instruction? A meta-analysis of empirical </a:t>
            </a:r>
            <a:r>
              <a:rPr lang="en-US" sz="1400" dirty="0" smtClean="0">
                <a:latin typeface="Times New Roman" panose="02020603050405020304" pitchFamily="18" charset="0"/>
                <a:cs typeface="Times New Roman" panose="02020603050405020304" pitchFamily="18" charset="0"/>
              </a:rPr>
              <a:t> </a:t>
            </a:r>
          </a:p>
          <a:p>
            <a:pPr marL="0" indent="0">
              <a:buNone/>
            </a:pP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         literature. Review of Educational </a:t>
            </a:r>
            <a:r>
              <a:rPr lang="en-US" sz="1400" dirty="0">
                <a:latin typeface="Times New Roman" panose="02020603050405020304" pitchFamily="18" charset="0"/>
                <a:cs typeface="Times New Roman" panose="02020603050405020304" pitchFamily="18" charset="0"/>
              </a:rPr>
              <a:t>Research, 74, 379-439.</a:t>
            </a:r>
          </a:p>
          <a:p>
            <a:pPr marL="0" indent="0">
              <a:buNone/>
            </a:pPr>
            <a:r>
              <a:rPr lang="en-US" sz="1400" dirty="0">
                <a:latin typeface="Times New Roman" panose="02020603050405020304" pitchFamily="18" charset="0"/>
                <a:cs typeface="Times New Roman" panose="02020603050405020304" pitchFamily="18" charset="0"/>
              </a:rPr>
              <a:t>Bennett, G.  (2002).  Web-based instruction in sport management.  Sport Management Review</a:t>
            </a:r>
            <a:r>
              <a:rPr lang="en-US" sz="1400" dirty="0" smtClean="0">
                <a:latin typeface="Times New Roman" panose="02020603050405020304" pitchFamily="18" charset="0"/>
                <a:cs typeface="Times New Roman" panose="02020603050405020304" pitchFamily="18" charset="0"/>
              </a:rPr>
              <a:t>, 5(1</a:t>
            </a:r>
            <a:r>
              <a:rPr lang="en-US" sz="1400" dirty="0">
                <a:latin typeface="Times New Roman" panose="02020603050405020304" pitchFamily="18" charset="0"/>
                <a:cs typeface="Times New Roman" panose="02020603050405020304" pitchFamily="18" charset="0"/>
              </a:rPr>
              <a:t>), 45-68.</a:t>
            </a:r>
          </a:p>
          <a:p>
            <a:pPr marL="0" indent="0">
              <a:buNone/>
            </a:pPr>
            <a:r>
              <a:rPr lang="en-US" sz="1400" dirty="0">
                <a:latin typeface="Times New Roman" panose="02020603050405020304" pitchFamily="18" charset="0"/>
                <a:cs typeface="Times New Roman" panose="02020603050405020304" pitchFamily="18" charset="0"/>
              </a:rPr>
              <a:t>Bennett, G., Green, F. (2001).  Promoting service learning via online instruction.  College </a:t>
            </a:r>
            <a:r>
              <a:rPr lang="en-US" sz="1400" dirty="0" smtClean="0">
                <a:latin typeface="Times New Roman" panose="02020603050405020304" pitchFamily="18" charset="0"/>
                <a:cs typeface="Times New Roman" panose="02020603050405020304" pitchFamily="18" charset="0"/>
              </a:rPr>
              <a:t>Student </a:t>
            </a:r>
            <a:r>
              <a:rPr lang="en-US" sz="1400" dirty="0">
                <a:latin typeface="Times New Roman" panose="02020603050405020304" pitchFamily="18" charset="0"/>
                <a:cs typeface="Times New Roman" panose="02020603050405020304" pitchFamily="18" charset="0"/>
              </a:rPr>
              <a:t>Journal, </a:t>
            </a:r>
            <a:r>
              <a:rPr lang="en-US" sz="1400" dirty="0" smtClean="0">
                <a:latin typeface="Times New Roman" panose="02020603050405020304" pitchFamily="18" charset="0"/>
                <a:cs typeface="Times New Roman" panose="02020603050405020304" pitchFamily="18" charset="0"/>
              </a:rPr>
              <a:t>491- </a:t>
            </a:r>
          </a:p>
          <a:p>
            <a:pPr marL="0" indent="0">
              <a:buNone/>
            </a:pP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          497</a:t>
            </a:r>
            <a:r>
              <a:rPr lang="en-US" sz="1400" dirty="0">
                <a:latin typeface="Times New Roman" panose="02020603050405020304" pitchFamily="18" charset="0"/>
                <a:cs typeface="Times New Roman" panose="02020603050405020304" pitchFamily="18" charset="0"/>
              </a:rPr>
              <a:t>.  </a:t>
            </a:r>
          </a:p>
          <a:p>
            <a:pPr marL="0" indent="0">
              <a:buNone/>
            </a:pPr>
            <a:r>
              <a:rPr lang="en-US" sz="1400" dirty="0" err="1">
                <a:latin typeface="Times New Roman" panose="02020603050405020304" pitchFamily="18" charset="0"/>
                <a:cs typeface="Times New Roman" panose="02020603050405020304" pitchFamily="18" charset="0"/>
              </a:rPr>
              <a:t>Feintuch</a:t>
            </a:r>
            <a:r>
              <a:rPr lang="en-US" sz="1400" dirty="0">
                <a:latin typeface="Times New Roman" panose="02020603050405020304" pitchFamily="18" charset="0"/>
                <a:cs typeface="Times New Roman" panose="02020603050405020304" pitchFamily="18" charset="0"/>
              </a:rPr>
              <a:t>, H. (2010). Keeping their distance. Diverse: Issues in Higher Education, 27(3), 20.</a:t>
            </a:r>
          </a:p>
          <a:p>
            <a:pPr marL="0" indent="0">
              <a:buNone/>
            </a:pPr>
            <a:r>
              <a:rPr lang="en-US" sz="1400" dirty="0">
                <a:latin typeface="Times New Roman" panose="02020603050405020304" pitchFamily="18" charset="0"/>
                <a:cs typeface="Times New Roman" panose="02020603050405020304" pitchFamily="18" charset="0"/>
              </a:rPr>
              <a:t>Harrington, D. (1999). Teaching statistics: A comparison of traditional classroom </a:t>
            </a:r>
            <a:r>
              <a:rPr lang="en-US" sz="1400" dirty="0" smtClean="0">
                <a:latin typeface="Times New Roman" panose="02020603050405020304" pitchFamily="18" charset="0"/>
                <a:cs typeface="Times New Roman" panose="02020603050405020304" pitchFamily="18" charset="0"/>
              </a:rPr>
              <a:t>and programmed </a:t>
            </a:r>
          </a:p>
          <a:p>
            <a:pPr marL="0" indent="0">
              <a:buNone/>
            </a:pP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          instruction/distance learning </a:t>
            </a:r>
            <a:r>
              <a:rPr lang="en-US" sz="1400" dirty="0">
                <a:latin typeface="Times New Roman" panose="02020603050405020304" pitchFamily="18" charset="0"/>
                <a:cs typeface="Times New Roman" panose="02020603050405020304" pitchFamily="18" charset="0"/>
              </a:rPr>
              <a:t>approaches. Journal of Social </a:t>
            </a:r>
            <a:r>
              <a:rPr lang="en-US" sz="1400" dirty="0" smtClean="0">
                <a:latin typeface="Times New Roman" panose="02020603050405020304" pitchFamily="18" charset="0"/>
                <a:cs typeface="Times New Roman" panose="02020603050405020304" pitchFamily="18" charset="0"/>
              </a:rPr>
              <a:t>Work Education</a:t>
            </a:r>
            <a:r>
              <a:rPr lang="en-US" sz="1400" dirty="0">
                <a:latin typeface="Times New Roman" panose="02020603050405020304" pitchFamily="18" charset="0"/>
                <a:cs typeface="Times New Roman" panose="02020603050405020304" pitchFamily="18" charset="0"/>
              </a:rPr>
              <a:t>, 35(3), 343-352.</a:t>
            </a:r>
          </a:p>
          <a:p>
            <a:pPr marL="0" indent="0">
              <a:buNone/>
            </a:pPr>
            <a:r>
              <a:rPr lang="en-US" sz="1400" dirty="0">
                <a:latin typeface="Times New Roman" panose="02020603050405020304" pitchFamily="18" charset="0"/>
                <a:cs typeface="Times New Roman" panose="02020603050405020304" pitchFamily="18" charset="0"/>
              </a:rPr>
              <a:t>Harris, D., &amp; Parrish, D. (2006). The art of online teaching: Online instruction </a:t>
            </a:r>
            <a:r>
              <a:rPr lang="en-US" sz="1400" dirty="0" smtClean="0">
                <a:latin typeface="Times New Roman" panose="02020603050405020304" pitchFamily="18" charset="0"/>
                <a:cs typeface="Times New Roman" panose="02020603050405020304" pitchFamily="18" charset="0"/>
              </a:rPr>
              <a:t>versus in-class </a:t>
            </a:r>
            <a:r>
              <a:rPr lang="en-US" sz="1400" dirty="0">
                <a:latin typeface="Times New Roman" panose="02020603050405020304" pitchFamily="18" charset="0"/>
                <a:cs typeface="Times New Roman" panose="02020603050405020304" pitchFamily="18" charset="0"/>
              </a:rPr>
              <a:t>instruction. </a:t>
            </a:r>
            <a:r>
              <a:rPr lang="en-US" sz="1400" dirty="0" smtClean="0">
                <a:latin typeface="Times New Roman" panose="02020603050405020304" pitchFamily="18" charset="0"/>
                <a:cs typeface="Times New Roman" panose="02020603050405020304" pitchFamily="18" charset="0"/>
              </a:rPr>
              <a:t>   </a:t>
            </a:r>
          </a:p>
          <a:p>
            <a:pPr marL="0" indent="0">
              <a:buNone/>
            </a:pP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           Journal of Technology </a:t>
            </a:r>
            <a:r>
              <a:rPr lang="en-US" sz="1400" dirty="0">
                <a:latin typeface="Times New Roman" panose="02020603050405020304" pitchFamily="18" charset="0"/>
                <a:cs typeface="Times New Roman" panose="02020603050405020304" pitchFamily="18" charset="0"/>
              </a:rPr>
              <a:t>in Human Services, 24(2/3), 105-117.</a:t>
            </a:r>
          </a:p>
          <a:p>
            <a:pPr marL="0" indent="0">
              <a:buNone/>
            </a:pPr>
            <a:r>
              <a:rPr lang="en-US" sz="1400" dirty="0" err="1">
                <a:latin typeface="Times New Roman" panose="02020603050405020304" pitchFamily="18" charset="0"/>
                <a:cs typeface="Times New Roman" panose="02020603050405020304" pitchFamily="18" charset="0"/>
              </a:rPr>
              <a:t>Quillen</a:t>
            </a:r>
            <a:r>
              <a:rPr lang="en-US" sz="1400" dirty="0">
                <a:latin typeface="Times New Roman" panose="02020603050405020304" pitchFamily="18" charset="0"/>
                <a:cs typeface="Times New Roman" panose="02020603050405020304" pitchFamily="18" charset="0"/>
              </a:rPr>
              <a:t>, I. (2010). E-learning delivery debated. Education Week, 29(30), 5.</a:t>
            </a:r>
          </a:p>
          <a:p>
            <a:pPr marL="0" indent="0">
              <a:buNone/>
            </a:pPr>
            <a:r>
              <a:rPr lang="en-US" sz="1400" dirty="0" err="1">
                <a:latin typeface="Times New Roman" panose="02020603050405020304" pitchFamily="18" charset="0"/>
                <a:cs typeface="Times New Roman" panose="02020603050405020304" pitchFamily="18" charset="0"/>
              </a:rPr>
              <a:t>Toch</a:t>
            </a:r>
            <a:r>
              <a:rPr lang="en-US" sz="1400" dirty="0">
                <a:latin typeface="Times New Roman" panose="02020603050405020304" pitchFamily="18" charset="0"/>
                <a:cs typeface="Times New Roman" panose="02020603050405020304" pitchFamily="18" charset="0"/>
              </a:rPr>
              <a:t>, T. (2010). In an era of online learning, schools still matter. Phi Delta </a:t>
            </a:r>
            <a:r>
              <a:rPr lang="en-US" sz="1400" dirty="0" err="1" smtClean="0">
                <a:latin typeface="Times New Roman" panose="02020603050405020304" pitchFamily="18" charset="0"/>
                <a:cs typeface="Times New Roman" panose="02020603050405020304" pitchFamily="18" charset="0"/>
              </a:rPr>
              <a:t>Kappan</a:t>
            </a:r>
            <a:r>
              <a:rPr lang="en-US" sz="1400" dirty="0" smtClean="0">
                <a:latin typeface="Times New Roman" panose="02020603050405020304" pitchFamily="18" charset="0"/>
                <a:cs typeface="Times New Roman" panose="02020603050405020304" pitchFamily="18" charset="0"/>
              </a:rPr>
              <a:t>, 91(7</a:t>
            </a:r>
            <a:r>
              <a:rPr lang="en-US" sz="1400" dirty="0">
                <a:latin typeface="Times New Roman" panose="02020603050405020304" pitchFamily="18" charset="0"/>
                <a:cs typeface="Times New Roman" panose="02020603050405020304" pitchFamily="18" charset="0"/>
              </a:rPr>
              <a:t>), 72-73.</a:t>
            </a:r>
          </a:p>
          <a:p>
            <a:pPr marL="0" indent="0">
              <a:buNone/>
            </a:pPr>
            <a:r>
              <a:rPr lang="en-US" sz="1400" dirty="0">
                <a:latin typeface="Times New Roman" panose="02020603050405020304" pitchFamily="18" charset="0"/>
                <a:cs typeface="Times New Roman" panose="02020603050405020304" pitchFamily="18" charset="0"/>
              </a:rPr>
              <a:t> Zhao, Y., Lei, J., Yan, B., Lai, C., &amp; Tan, H.S. (2005). What makes the difference? </a:t>
            </a:r>
            <a:r>
              <a:rPr lang="en-US" sz="1400" dirty="0" smtClean="0">
                <a:latin typeface="Times New Roman" panose="02020603050405020304" pitchFamily="18" charset="0"/>
                <a:cs typeface="Times New Roman" panose="02020603050405020304" pitchFamily="18" charset="0"/>
              </a:rPr>
              <a:t>A practical </a:t>
            </a:r>
            <a:r>
              <a:rPr lang="en-US" sz="1400" dirty="0">
                <a:latin typeface="Times New Roman" panose="02020603050405020304" pitchFamily="18" charset="0"/>
                <a:cs typeface="Times New Roman" panose="02020603050405020304" pitchFamily="18" charset="0"/>
              </a:rPr>
              <a:t>analysis of </a:t>
            </a:r>
            <a:endParaRPr lang="en-US" sz="1400" dirty="0" smtClean="0">
              <a:latin typeface="Times New Roman" panose="02020603050405020304" pitchFamily="18" charset="0"/>
              <a:cs typeface="Times New Roman" panose="02020603050405020304" pitchFamily="18" charset="0"/>
            </a:endParaRPr>
          </a:p>
          <a:p>
            <a:pPr marL="0" indent="0">
              <a:buNone/>
            </a:pP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           research on </a:t>
            </a:r>
            <a:r>
              <a:rPr lang="en-US" sz="1400" dirty="0">
                <a:latin typeface="Times New Roman" panose="02020603050405020304" pitchFamily="18" charset="0"/>
                <a:cs typeface="Times New Roman" panose="02020603050405020304" pitchFamily="18" charset="0"/>
              </a:rPr>
              <a:t>the effectiveness of distance education. </a:t>
            </a:r>
            <a:r>
              <a:rPr lang="en-US" sz="1400" dirty="0" smtClean="0">
                <a:latin typeface="Times New Roman" panose="02020603050405020304" pitchFamily="18" charset="0"/>
                <a:cs typeface="Times New Roman" panose="02020603050405020304" pitchFamily="18" charset="0"/>
              </a:rPr>
              <a:t>Teachers College </a:t>
            </a:r>
            <a:r>
              <a:rPr lang="en-US" sz="1400" dirty="0">
                <a:latin typeface="Times New Roman" panose="02020603050405020304" pitchFamily="18" charset="0"/>
                <a:cs typeface="Times New Roman" panose="02020603050405020304" pitchFamily="18" charset="0"/>
              </a:rPr>
              <a:t>Record, 107, 1836-1884.</a:t>
            </a:r>
          </a:p>
        </p:txBody>
      </p:sp>
    </p:spTree>
    <p:extLst>
      <p:ext uri="{BB962C8B-B14F-4D97-AF65-F5344CB8AC3E}">
        <p14:creationId xmlns:p14="http://schemas.microsoft.com/office/powerpoint/2010/main" val="2433803800"/>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History</a:t>
            </a:r>
            <a:endParaRPr lang="en-US" b="1" dirty="0"/>
          </a:p>
        </p:txBody>
      </p:sp>
      <p:sp>
        <p:nvSpPr>
          <p:cNvPr id="3" name="Content Placeholder 2"/>
          <p:cNvSpPr>
            <a:spLocks noGrp="1"/>
          </p:cNvSpPr>
          <p:nvPr>
            <p:ph idx="1"/>
          </p:nvPr>
        </p:nvSpPr>
        <p:spPr/>
        <p:txBody>
          <a:bodyPr>
            <a:noAutofit/>
          </a:bodyPr>
          <a:lstStyle/>
          <a:p>
            <a:r>
              <a:rPr lang="en-US" sz="1600" dirty="0" smtClean="0">
                <a:latin typeface="Times New Roman" panose="02020603050405020304" pitchFamily="18" charset="0"/>
                <a:cs typeface="Times New Roman" panose="02020603050405020304" pitchFamily="18" charset="0"/>
              </a:rPr>
              <a:t>Online education first started out as distance learning or correspondence courses where students were mailed  books and study guides. This was before the internet.  Quality control of these courses was very difficult to manage.</a:t>
            </a:r>
          </a:p>
          <a:p>
            <a:r>
              <a:rPr lang="en-US" sz="1600" dirty="0" smtClean="0">
                <a:latin typeface="Times New Roman" panose="02020603050405020304" pitchFamily="18" charset="0"/>
                <a:cs typeface="Times New Roman" panose="02020603050405020304" pitchFamily="18" charset="0"/>
              </a:rPr>
              <a:t>This presenter remembers teaching a Sport and Society course through Montana State University back in the 1980s where lectures were video taped and send to libraries throughout Montana along with a textbook and study guide.  Once a week a conference call would take place with the instructor and students throughout the state. The power of technology was realized even back in those days as top sport figures from throughout the United States could be brought into the conference call discussions with the class.  </a:t>
            </a:r>
          </a:p>
          <a:p>
            <a:r>
              <a:rPr lang="en-US" sz="1600" dirty="0" smtClean="0">
                <a:latin typeface="Times New Roman" panose="02020603050405020304" pitchFamily="18" charset="0"/>
                <a:cs typeface="Times New Roman" panose="02020603050405020304" pitchFamily="18" charset="0"/>
              </a:rPr>
              <a:t>Sometimes the course instructor would travel to locations throughout Montana where students were gathered to meet the students and conduct the conference call from their location.  This “personal touch” was very valuable in adding a personal side to the class.</a:t>
            </a:r>
          </a:p>
          <a:p>
            <a:r>
              <a:rPr lang="en-US" sz="1600" dirty="0" smtClean="0">
                <a:latin typeface="Times New Roman" panose="02020603050405020304" pitchFamily="18" charset="0"/>
                <a:cs typeface="Times New Roman" panose="02020603050405020304" pitchFamily="18" charset="0"/>
              </a:rPr>
              <a:t>Some years later the same instructor was introduced to </a:t>
            </a:r>
            <a:r>
              <a:rPr lang="en-US" sz="1600" dirty="0" err="1" smtClean="0">
                <a:latin typeface="Times New Roman" panose="02020603050405020304" pitchFamily="18" charset="0"/>
                <a:cs typeface="Times New Roman" panose="02020603050405020304" pitchFamily="18" charset="0"/>
              </a:rPr>
              <a:t>Teletechnic</a:t>
            </a:r>
            <a:r>
              <a:rPr lang="en-US" sz="1600" dirty="0" smtClean="0">
                <a:latin typeface="Times New Roman" panose="02020603050405020304" pitchFamily="18" charset="0"/>
                <a:cs typeface="Times New Roman" panose="02020603050405020304" pitchFamily="18" charset="0"/>
              </a:rPr>
              <a:t> Satellite technology where classes could be taught in a classroom and beamed out to students who were located many miles away at </a:t>
            </a:r>
            <a:r>
              <a:rPr lang="en-US" sz="1600" dirty="0" err="1" smtClean="0">
                <a:latin typeface="Times New Roman" panose="02020603050405020304" pitchFamily="18" charset="0"/>
                <a:cs typeface="Times New Roman" panose="02020603050405020304" pitchFamily="18" charset="0"/>
              </a:rPr>
              <a:t>Teletechnic</a:t>
            </a:r>
            <a:r>
              <a:rPr lang="en-US" sz="1600" dirty="0" smtClean="0">
                <a:latin typeface="Times New Roman" panose="02020603050405020304" pitchFamily="18" charset="0"/>
                <a:cs typeface="Times New Roman" panose="02020603050405020304" pitchFamily="18" charset="0"/>
              </a:rPr>
              <a:t> Centers.  This method of instruction was useful in offering classes to Navy personnel who were stationed on aircraft carriers throughout the world.  Then came the internet and online education as we know it.  Student can now go online to watch and interact with class in a variety of ways.</a:t>
            </a:r>
          </a:p>
        </p:txBody>
      </p:sp>
    </p:spTree>
    <p:extLst>
      <p:ext uri="{BB962C8B-B14F-4D97-AF65-F5344CB8AC3E}">
        <p14:creationId xmlns:p14="http://schemas.microsoft.com/office/powerpoint/2010/main" val="404542118"/>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Times They Are A Changing</a:t>
            </a:r>
            <a:endParaRPr lang="en-US" b="1" dirty="0"/>
          </a:p>
        </p:txBody>
      </p:sp>
      <p:sp>
        <p:nvSpPr>
          <p:cNvPr id="3" name="Content Placeholder 2"/>
          <p:cNvSpPr>
            <a:spLocks noGrp="1"/>
          </p:cNvSpPr>
          <p:nvPr>
            <p:ph idx="1"/>
          </p:nvPr>
        </p:nvSpPr>
        <p:spPr/>
        <p:txBody>
          <a:bodyPr/>
          <a:lstStyle/>
          <a:p>
            <a:r>
              <a:rPr lang="en-US" dirty="0" smtClean="0"/>
              <a:t>More and more online sport management programs (undergraduate and graduate) are being added with each passing year.</a:t>
            </a:r>
          </a:p>
          <a:p>
            <a:pPr marL="0" indent="0">
              <a:buNone/>
            </a:pPr>
            <a:endParaRPr lang="en-US" dirty="0" smtClean="0"/>
          </a:p>
          <a:p>
            <a:r>
              <a:rPr lang="en-US" dirty="0" smtClean="0"/>
              <a:t>Some of the online programs have a residency requirement.  Some of the online programs are online but still meet face to face via technology (e.g., Zoom, WebEx). </a:t>
            </a:r>
          </a:p>
          <a:p>
            <a:endParaRPr lang="en-US" dirty="0"/>
          </a:p>
        </p:txBody>
      </p:sp>
    </p:spTree>
    <p:extLst>
      <p:ext uri="{BB962C8B-B14F-4D97-AF65-F5344CB8AC3E}">
        <p14:creationId xmlns:p14="http://schemas.microsoft.com/office/powerpoint/2010/main" val="232442789"/>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Times They Are A Changing</a:t>
            </a:r>
            <a:endParaRPr lang="en-US" b="1" dirty="0"/>
          </a:p>
        </p:txBody>
      </p:sp>
      <p:sp>
        <p:nvSpPr>
          <p:cNvPr id="3" name="Content Placeholder 2"/>
          <p:cNvSpPr>
            <a:spLocks noGrp="1"/>
          </p:cNvSpPr>
          <p:nvPr>
            <p:ph idx="1"/>
          </p:nvPr>
        </p:nvSpPr>
        <p:spPr/>
        <p:txBody>
          <a:bodyPr>
            <a:normAutofit fontScale="70000" lnSpcReduction="20000"/>
          </a:bodyPr>
          <a:lstStyle/>
          <a:p>
            <a:endParaRPr lang="en-US" dirty="0" smtClean="0"/>
          </a:p>
          <a:p>
            <a:r>
              <a:rPr lang="en-US" sz="3400" dirty="0" smtClean="0">
                <a:latin typeface="Times New Roman" panose="02020603050405020304" pitchFamily="18" charset="0"/>
                <a:cs typeface="Times New Roman" panose="02020603050405020304" pitchFamily="18" charset="0"/>
              </a:rPr>
              <a:t>Some of the programs are Blackboard or Canvas based and include </a:t>
            </a:r>
            <a:r>
              <a:rPr lang="en-US" sz="3400" dirty="0" err="1" smtClean="0">
                <a:latin typeface="Times New Roman" panose="02020603050405020304" pitchFamily="18" charset="0"/>
                <a:cs typeface="Times New Roman" panose="02020603050405020304" pitchFamily="18" charset="0"/>
              </a:rPr>
              <a:t>powerpoint</a:t>
            </a:r>
            <a:r>
              <a:rPr lang="en-US" sz="3400" dirty="0" smtClean="0">
                <a:latin typeface="Times New Roman" panose="02020603050405020304" pitchFamily="18" charset="0"/>
                <a:cs typeface="Times New Roman" panose="02020603050405020304" pitchFamily="18" charset="0"/>
              </a:rPr>
              <a:t> slides, audio capabilities, videos, discussion boards, blogs, textbook readings, case studies, chapter review questions, application questions, group presentations, interactive exercises, etc. </a:t>
            </a:r>
          </a:p>
          <a:p>
            <a:pPr marL="0" indent="0">
              <a:buNone/>
            </a:pPr>
            <a:endParaRPr lang="en-US" sz="3400" dirty="0" smtClean="0">
              <a:latin typeface="Times New Roman" panose="02020603050405020304" pitchFamily="18" charset="0"/>
              <a:cs typeface="Times New Roman" panose="02020603050405020304" pitchFamily="18" charset="0"/>
            </a:endParaRPr>
          </a:p>
          <a:p>
            <a:r>
              <a:rPr lang="en-US" sz="3400" dirty="0" smtClean="0">
                <a:latin typeface="Times New Roman" panose="02020603050405020304" pitchFamily="18" charset="0"/>
                <a:cs typeface="Times New Roman" panose="02020603050405020304" pitchFamily="18" charset="0"/>
              </a:rPr>
              <a:t>Some of the programs have a PLE learning environment where a written narrative is developed and content is provided along with a series of assignments that are timeline and deadline oriented.  Changes can be made to the PLE environment very quickly. Faculty training and IT support can be streamlined when compared to traditional Blackboard online classes.</a:t>
            </a:r>
            <a:endParaRPr lang="en-US" sz="3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5266149"/>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Times They Are A Changing</a:t>
            </a:r>
            <a:endParaRPr lang="en-US" b="1" dirty="0"/>
          </a:p>
        </p:txBody>
      </p:sp>
      <p:sp>
        <p:nvSpPr>
          <p:cNvPr id="3" name="Content Placeholder 2"/>
          <p:cNvSpPr>
            <a:spLocks noGrp="1"/>
          </p:cNvSpPr>
          <p:nvPr>
            <p:ph idx="1"/>
          </p:nvPr>
        </p:nvSpPr>
        <p:spPr/>
        <p:txBody>
          <a:bodyPr/>
          <a:lstStyle/>
          <a:p>
            <a:endParaRPr lang="en-US" dirty="0" smtClean="0"/>
          </a:p>
          <a:p>
            <a:r>
              <a:rPr lang="en-US" dirty="0" smtClean="0"/>
              <a:t>Newer online formats combine all of the above along with high tech interactive lessons and exercises, e-books, study guides, and learning activities.  Some of the classes meet face to face online while others don’t meet in person at any point.  </a:t>
            </a:r>
            <a:endParaRPr lang="en-US" dirty="0"/>
          </a:p>
        </p:txBody>
      </p:sp>
    </p:spTree>
    <p:extLst>
      <p:ext uri="{BB962C8B-B14F-4D97-AF65-F5344CB8AC3E}">
        <p14:creationId xmlns:p14="http://schemas.microsoft.com/office/powerpoint/2010/main" val="4032904936"/>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Advantages of Online Classes</a:t>
            </a:r>
            <a:endParaRPr lang="en-US" b="1" dirty="0"/>
          </a:p>
        </p:txBody>
      </p:sp>
      <p:sp>
        <p:nvSpPr>
          <p:cNvPr id="3" name="Content Placeholder 2"/>
          <p:cNvSpPr>
            <a:spLocks noGrp="1"/>
          </p:cNvSpPr>
          <p:nvPr>
            <p:ph idx="1"/>
          </p:nvPr>
        </p:nvSpPr>
        <p:spPr/>
        <p:txBody>
          <a:bodyPr>
            <a:normAutofit fontScale="85000" lnSpcReduction="20000"/>
          </a:bodyPr>
          <a:lstStyle/>
          <a:p>
            <a:r>
              <a:rPr lang="en-US" dirty="0" smtClean="0"/>
              <a:t>Convenient for the students.  They are flexible and can be used through laptops, I pads, I-phones, and other mobile  devices.</a:t>
            </a:r>
          </a:p>
          <a:p>
            <a:r>
              <a:rPr lang="en-US" dirty="0" smtClean="0"/>
              <a:t>Online courses can be offered anytime and anywhere.</a:t>
            </a:r>
          </a:p>
          <a:p>
            <a:r>
              <a:rPr lang="en-US" dirty="0" smtClean="0"/>
              <a:t>They can be cost effective (particularly internet based courses).  No brick and mortar required.</a:t>
            </a:r>
          </a:p>
          <a:p>
            <a:r>
              <a:rPr lang="en-US" dirty="0" smtClean="0"/>
              <a:t>Power of technology and the internet are at your fingertips.  Anything you can do in a face to face (on campus) class can be done online.</a:t>
            </a:r>
          </a:p>
          <a:p>
            <a:r>
              <a:rPr lang="en-US" dirty="0" smtClean="0"/>
              <a:t>With online timelines and deadlines for the students, they tend to read the materials and complete assignments in a timely manner. </a:t>
            </a:r>
          </a:p>
          <a:p>
            <a:endParaRPr lang="en-US" dirty="0"/>
          </a:p>
        </p:txBody>
      </p:sp>
    </p:spTree>
    <p:extLst>
      <p:ext uri="{BB962C8B-B14F-4D97-AF65-F5344CB8AC3E}">
        <p14:creationId xmlns:p14="http://schemas.microsoft.com/office/powerpoint/2010/main" val="1191918939"/>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Advantages of Online Classes</a:t>
            </a:r>
            <a:endParaRPr lang="en-US" b="1" dirty="0"/>
          </a:p>
        </p:txBody>
      </p:sp>
      <p:sp>
        <p:nvSpPr>
          <p:cNvPr id="3" name="Content Placeholder 2"/>
          <p:cNvSpPr>
            <a:spLocks noGrp="1"/>
          </p:cNvSpPr>
          <p:nvPr>
            <p:ph idx="1"/>
          </p:nvPr>
        </p:nvSpPr>
        <p:spPr/>
        <p:txBody>
          <a:bodyPr>
            <a:normAutofit fontScale="85000" lnSpcReduction="20000"/>
          </a:bodyPr>
          <a:lstStyle/>
          <a:p>
            <a:r>
              <a:rPr lang="en-US" dirty="0" smtClean="0"/>
              <a:t>Online courses free up space for on campus classes.</a:t>
            </a:r>
          </a:p>
          <a:p>
            <a:r>
              <a:rPr lang="en-US" dirty="0" smtClean="0"/>
              <a:t>You can teach online classes right out of your home any semester including summer.</a:t>
            </a:r>
          </a:p>
          <a:p>
            <a:r>
              <a:rPr lang="en-US" dirty="0" smtClean="0"/>
              <a:t>Some programs even have a rolling online course where you can start the course anytime.</a:t>
            </a:r>
          </a:p>
          <a:p>
            <a:r>
              <a:rPr lang="en-US" dirty="0" smtClean="0"/>
              <a:t>Online courses can provide funding for faculty travel, etc.</a:t>
            </a:r>
          </a:p>
          <a:p>
            <a:r>
              <a:rPr lang="en-US" dirty="0" smtClean="0"/>
              <a:t>Larger enrollments can be scheduled for online courses and the enrollment cap can go beyond 30.</a:t>
            </a:r>
          </a:p>
          <a:p>
            <a:r>
              <a:rPr lang="en-US" dirty="0" smtClean="0"/>
              <a:t>You may recruit students who you would not otherwise be attracted to your program from out of state.</a:t>
            </a:r>
          </a:p>
          <a:p>
            <a:pPr marL="0" indent="0">
              <a:buNone/>
            </a:pPr>
            <a:endParaRPr lang="en-US" dirty="0"/>
          </a:p>
        </p:txBody>
      </p:sp>
    </p:spTree>
    <p:extLst>
      <p:ext uri="{BB962C8B-B14F-4D97-AF65-F5344CB8AC3E}">
        <p14:creationId xmlns:p14="http://schemas.microsoft.com/office/powerpoint/2010/main" val="11484736"/>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Advantages of Online Classes</a:t>
            </a:r>
            <a:endParaRPr lang="en-US" b="1" dirty="0"/>
          </a:p>
        </p:txBody>
      </p:sp>
      <p:sp>
        <p:nvSpPr>
          <p:cNvPr id="3" name="Content Placeholder 2"/>
          <p:cNvSpPr>
            <a:spLocks noGrp="1"/>
          </p:cNvSpPr>
          <p:nvPr>
            <p:ph idx="1"/>
          </p:nvPr>
        </p:nvSpPr>
        <p:spPr/>
        <p:txBody>
          <a:bodyPr/>
          <a:lstStyle/>
          <a:p>
            <a:endParaRPr lang="en-US" dirty="0" smtClean="0"/>
          </a:p>
          <a:p>
            <a:r>
              <a:rPr lang="en-US" dirty="0" smtClean="0"/>
              <a:t>Can fee up time for faculty at research universities to conduct their research.</a:t>
            </a:r>
          </a:p>
          <a:p>
            <a:r>
              <a:rPr lang="en-US" dirty="0" smtClean="0"/>
              <a:t>Etc.</a:t>
            </a:r>
            <a:endParaRPr lang="en-US" dirty="0"/>
          </a:p>
        </p:txBody>
      </p:sp>
    </p:spTree>
    <p:extLst>
      <p:ext uri="{BB962C8B-B14F-4D97-AF65-F5344CB8AC3E}">
        <p14:creationId xmlns:p14="http://schemas.microsoft.com/office/powerpoint/2010/main" val="915774801"/>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Disadvantages of Online Classes</a:t>
            </a:r>
            <a:endParaRPr lang="en-US" b="1" dirty="0"/>
          </a:p>
        </p:txBody>
      </p:sp>
      <p:sp>
        <p:nvSpPr>
          <p:cNvPr id="3" name="Content Placeholder 2"/>
          <p:cNvSpPr>
            <a:spLocks noGrp="1"/>
          </p:cNvSpPr>
          <p:nvPr>
            <p:ph idx="1"/>
          </p:nvPr>
        </p:nvSpPr>
        <p:spPr/>
        <p:txBody>
          <a:bodyPr>
            <a:normAutofit fontScale="85000" lnSpcReduction="20000"/>
          </a:bodyPr>
          <a:lstStyle/>
          <a:p>
            <a:r>
              <a:rPr lang="en-US" dirty="0" smtClean="0"/>
              <a:t>Online programs are often driven by money.  </a:t>
            </a:r>
          </a:p>
          <a:p>
            <a:r>
              <a:rPr lang="en-US" dirty="0" smtClean="0"/>
              <a:t>Sport management can be turned into a “cash cow” major.</a:t>
            </a:r>
          </a:p>
          <a:p>
            <a:r>
              <a:rPr lang="en-US" dirty="0" smtClean="0"/>
              <a:t>Adjuncts may be the primary teachers in an online program if an on campus program also exists.</a:t>
            </a:r>
          </a:p>
          <a:p>
            <a:r>
              <a:rPr lang="en-US" dirty="0" smtClean="0"/>
              <a:t>Undergraduate online programs may be dumping grounds for athletics.</a:t>
            </a:r>
          </a:p>
          <a:p>
            <a:r>
              <a:rPr lang="en-US" dirty="0" smtClean="0"/>
              <a:t>Faculty class schedules can be negatively affected because programs that offer both on campus and online sport management courses may not have enough full-faculty to teach both online and on campus.</a:t>
            </a:r>
          </a:p>
          <a:p>
            <a:endParaRPr lang="en-US" dirty="0" smtClean="0"/>
          </a:p>
          <a:p>
            <a:endParaRPr lang="en-US" dirty="0"/>
          </a:p>
        </p:txBody>
      </p:sp>
    </p:spTree>
    <p:extLst>
      <p:ext uri="{BB962C8B-B14F-4D97-AF65-F5344CB8AC3E}">
        <p14:creationId xmlns:p14="http://schemas.microsoft.com/office/powerpoint/2010/main" val="2526745827"/>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TotalTime>
  <Words>1702</Words>
  <Application>Microsoft Macintosh PowerPoint</Application>
  <PresentationFormat>On-screen Show (4:3)</PresentationFormat>
  <Paragraphs>97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Sport Management Online Education:  A View Toward the Future</vt:lpstr>
      <vt:lpstr>History</vt:lpstr>
      <vt:lpstr>The Times They Are A Changing</vt:lpstr>
      <vt:lpstr>The Times They Are A Changing</vt:lpstr>
      <vt:lpstr>The Times They Are A Changing</vt:lpstr>
      <vt:lpstr>Advantages of Online Classes</vt:lpstr>
      <vt:lpstr>Advantages of Online Classes</vt:lpstr>
      <vt:lpstr>Advantages of Online Classes</vt:lpstr>
      <vt:lpstr>Disadvantages of Online Classes</vt:lpstr>
      <vt:lpstr>Disadvantages of Online Classes</vt:lpstr>
      <vt:lpstr>Disadvantages of Online Classes</vt:lpstr>
      <vt:lpstr>Disadvantages of Online Classes</vt:lpstr>
      <vt:lpstr>Disadvantages of Online Classes</vt:lpstr>
      <vt:lpstr>The Reality of Online Education</vt:lpstr>
      <vt:lpstr>The Reality of Online Education</vt:lpstr>
      <vt:lpstr>What Can COSMA Do?</vt:lpstr>
      <vt:lpstr>References</vt:lpstr>
    </vt:vector>
  </TitlesOfParts>
  <Company>Old Dominion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Sport Management Online Education:  A View Toward the Future</dc:title>
  <dc:creator>Case, Robert W.</dc:creator>
  <cp:lastModifiedBy>Heather Alderman</cp:lastModifiedBy>
  <cp:revision>27</cp:revision>
  <dcterms:created xsi:type="dcterms:W3CDTF">2020-02-05T03:56:46Z</dcterms:created>
  <dcterms:modified xsi:type="dcterms:W3CDTF">2020-02-11T20:45:51Z</dcterms:modified>
</cp:coreProperties>
</file>