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7"/>
  </p:notesMasterIdLst>
  <p:sldIdLst>
    <p:sldId id="256" r:id="rId2"/>
    <p:sldId id="294" r:id="rId3"/>
    <p:sldId id="281" r:id="rId4"/>
    <p:sldId id="280" r:id="rId5"/>
    <p:sldId id="288" r:id="rId6"/>
    <p:sldId id="293" r:id="rId7"/>
    <p:sldId id="290" r:id="rId8"/>
    <p:sldId id="295" r:id="rId9"/>
    <p:sldId id="282" r:id="rId10"/>
    <p:sldId id="285" r:id="rId11"/>
    <p:sldId id="296" r:id="rId12"/>
    <p:sldId id="284" r:id="rId13"/>
    <p:sldId id="286" r:id="rId14"/>
    <p:sldId id="287" r:id="rId15"/>
    <p:sldId id="279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94"/>
    <p:restoredTop sz="92593"/>
  </p:normalViewPr>
  <p:slideViewPr>
    <p:cSldViewPr snapToGrid="0" snapToObjects="1">
      <p:cViewPr>
        <p:scale>
          <a:sx n="84" d="100"/>
          <a:sy n="84" d="100"/>
        </p:scale>
        <p:origin x="-156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BFBAEE-29BE-C64B-AF78-0614991A2939}" type="doc">
      <dgm:prSet loTypeId="urn:microsoft.com/office/officeart/2005/8/layout/hProcess9" loCatId="" qsTypeId="urn:microsoft.com/office/officeart/2005/8/quickstyle/simple4" qsCatId="simple" csTypeId="urn:microsoft.com/office/officeart/2005/8/colors/accent1_2" csCatId="accent1" phldr="1"/>
      <dgm:spPr/>
    </dgm:pt>
    <dgm:pt modelId="{18D33E76-4BC9-1D48-B2BE-B4891E192637}">
      <dgm:prSet phldrT="[Text]"/>
      <dgm:spPr/>
      <dgm:t>
        <a:bodyPr/>
        <a:lstStyle/>
        <a:p>
          <a:pPr algn="ctr"/>
          <a:r>
            <a:rPr lang="en-US" dirty="0" smtClean="0"/>
            <a:t>Guest Lecturer</a:t>
          </a:r>
          <a:endParaRPr lang="en-US" dirty="0"/>
        </a:p>
      </dgm:t>
    </dgm:pt>
    <dgm:pt modelId="{61CDDE2B-F65A-9240-BC31-D832FD6C250A}" type="parTrans" cxnId="{33997FC3-1CE2-3C45-B3D7-FD3423E3599E}">
      <dgm:prSet/>
      <dgm:spPr/>
      <dgm:t>
        <a:bodyPr/>
        <a:lstStyle/>
        <a:p>
          <a:endParaRPr lang="en-US"/>
        </a:p>
      </dgm:t>
    </dgm:pt>
    <dgm:pt modelId="{4832B8FE-3FBE-3B4E-8175-7A34C1AF93AF}" type="sibTrans" cxnId="{33997FC3-1CE2-3C45-B3D7-FD3423E3599E}">
      <dgm:prSet/>
      <dgm:spPr/>
      <dgm:t>
        <a:bodyPr/>
        <a:lstStyle/>
        <a:p>
          <a:endParaRPr lang="en-US"/>
        </a:p>
      </dgm:t>
    </dgm:pt>
    <dgm:pt modelId="{A87B0A4D-F770-C94B-96AF-BEA20A290E54}">
      <dgm:prSet phldrT="[Text]"/>
      <dgm:spPr/>
      <dgm:t>
        <a:bodyPr/>
        <a:lstStyle/>
        <a:p>
          <a:r>
            <a:rPr lang="en-US" dirty="0" smtClean="0"/>
            <a:t>Meeting: Learned about wants and needs</a:t>
          </a:r>
          <a:endParaRPr lang="en-US" dirty="0"/>
        </a:p>
      </dgm:t>
    </dgm:pt>
    <dgm:pt modelId="{179D078D-68C2-A143-AC76-D212D51D5753}" type="parTrans" cxnId="{C8C144E0-5F75-2A46-BEB4-7DBAA912D72F}">
      <dgm:prSet/>
      <dgm:spPr/>
      <dgm:t>
        <a:bodyPr/>
        <a:lstStyle/>
        <a:p>
          <a:endParaRPr lang="en-US"/>
        </a:p>
      </dgm:t>
    </dgm:pt>
    <dgm:pt modelId="{7457E996-06CC-7845-8285-EE39F587ED0E}" type="sibTrans" cxnId="{C8C144E0-5F75-2A46-BEB4-7DBAA912D72F}">
      <dgm:prSet/>
      <dgm:spPr/>
      <dgm:t>
        <a:bodyPr/>
        <a:lstStyle/>
        <a:p>
          <a:endParaRPr lang="en-US"/>
        </a:p>
      </dgm:t>
    </dgm:pt>
    <dgm:pt modelId="{34C11459-31D3-B546-9431-CE24B98DC204}">
      <dgm:prSet phldrT="[Text]"/>
      <dgm:spPr/>
      <dgm:t>
        <a:bodyPr/>
        <a:lstStyle/>
        <a:p>
          <a:r>
            <a:rPr lang="en-US" dirty="0" smtClean="0"/>
            <a:t>A bright idea…</a:t>
          </a:r>
          <a:endParaRPr lang="en-US" dirty="0"/>
        </a:p>
      </dgm:t>
    </dgm:pt>
    <dgm:pt modelId="{67A850C4-AFDD-5C41-B238-E617C9600065}" type="parTrans" cxnId="{4A3FE797-713C-9049-A9D5-3E99B855F61E}">
      <dgm:prSet/>
      <dgm:spPr/>
      <dgm:t>
        <a:bodyPr/>
        <a:lstStyle/>
        <a:p>
          <a:endParaRPr lang="en-US"/>
        </a:p>
      </dgm:t>
    </dgm:pt>
    <dgm:pt modelId="{B9FD4B59-EB44-8446-9251-14DE4011C767}" type="sibTrans" cxnId="{4A3FE797-713C-9049-A9D5-3E99B855F61E}">
      <dgm:prSet/>
      <dgm:spPr/>
      <dgm:t>
        <a:bodyPr/>
        <a:lstStyle/>
        <a:p>
          <a:endParaRPr lang="en-US"/>
        </a:p>
      </dgm:t>
    </dgm:pt>
    <dgm:pt modelId="{A8CC3FB5-AEAE-D042-9782-6F124867A308}">
      <dgm:prSet phldrT="[Text]"/>
      <dgm:spPr/>
      <dgm:t>
        <a:bodyPr/>
        <a:lstStyle/>
        <a:p>
          <a:r>
            <a:rPr lang="en-US" dirty="0" smtClean="0"/>
            <a:t>Connect with USATH about internships</a:t>
          </a:r>
          <a:endParaRPr lang="en-US" dirty="0"/>
        </a:p>
      </dgm:t>
    </dgm:pt>
    <dgm:pt modelId="{903A785B-B8A2-CC4D-B8B8-32D530765025}" type="parTrans" cxnId="{DF6BB1D1-AFAB-CD42-BBE1-8E076252A786}">
      <dgm:prSet/>
      <dgm:spPr/>
      <dgm:t>
        <a:bodyPr/>
        <a:lstStyle/>
        <a:p>
          <a:endParaRPr lang="en-US"/>
        </a:p>
      </dgm:t>
    </dgm:pt>
    <dgm:pt modelId="{2D51B79F-0A6A-3141-A1F8-4C3F41730DBE}" type="sibTrans" cxnId="{DF6BB1D1-AFAB-CD42-BBE1-8E076252A786}">
      <dgm:prSet/>
      <dgm:spPr/>
      <dgm:t>
        <a:bodyPr/>
        <a:lstStyle/>
        <a:p>
          <a:endParaRPr lang="en-US"/>
        </a:p>
      </dgm:t>
    </dgm:pt>
    <dgm:pt modelId="{0981F4F0-FD95-4D42-8B2A-3911E9C454FE}">
      <dgm:prSet phldrT="[Text]"/>
      <dgm:spPr/>
      <dgm:t>
        <a:bodyPr/>
        <a:lstStyle/>
        <a:p>
          <a:pPr algn="l"/>
          <a:r>
            <a:rPr lang="en-US" dirty="0" smtClean="0"/>
            <a:t>Serves on BOD of USATH</a:t>
          </a:r>
          <a:endParaRPr lang="en-US" dirty="0"/>
        </a:p>
      </dgm:t>
    </dgm:pt>
    <dgm:pt modelId="{26B4CCB4-BB8D-FA46-97F8-3F2B92A86CE8}" type="parTrans" cxnId="{ACE9241A-C533-D64D-9259-33FEC39C9D7C}">
      <dgm:prSet/>
      <dgm:spPr/>
      <dgm:t>
        <a:bodyPr/>
        <a:lstStyle/>
        <a:p>
          <a:endParaRPr lang="en-US"/>
        </a:p>
      </dgm:t>
    </dgm:pt>
    <dgm:pt modelId="{B0F4221E-DAB9-954F-9C80-CB665021BF62}" type="sibTrans" cxnId="{ACE9241A-C533-D64D-9259-33FEC39C9D7C}">
      <dgm:prSet/>
      <dgm:spPr/>
      <dgm:t>
        <a:bodyPr/>
        <a:lstStyle/>
        <a:p>
          <a:endParaRPr lang="en-US"/>
        </a:p>
      </dgm:t>
    </dgm:pt>
    <dgm:pt modelId="{D82EB2D6-A28A-5242-A529-D541D12B13E2}" type="pres">
      <dgm:prSet presAssocID="{1ABFBAEE-29BE-C64B-AF78-0614991A2939}" presName="CompostProcess" presStyleCnt="0">
        <dgm:presLayoutVars>
          <dgm:dir/>
          <dgm:resizeHandles val="exact"/>
        </dgm:presLayoutVars>
      </dgm:prSet>
      <dgm:spPr/>
    </dgm:pt>
    <dgm:pt modelId="{120C09B6-B518-D941-82CA-A66C34403173}" type="pres">
      <dgm:prSet presAssocID="{1ABFBAEE-29BE-C64B-AF78-0614991A2939}" presName="arrow" presStyleLbl="bgShp" presStyleIdx="0" presStyleCnt="1"/>
      <dgm:spPr/>
    </dgm:pt>
    <dgm:pt modelId="{30F8B628-5AB1-7C43-AB68-C6AF2D1FB30B}" type="pres">
      <dgm:prSet presAssocID="{1ABFBAEE-29BE-C64B-AF78-0614991A2939}" presName="linearProcess" presStyleCnt="0"/>
      <dgm:spPr/>
    </dgm:pt>
    <dgm:pt modelId="{DDAD7617-3511-AB48-BE80-CF8ED2E15C28}" type="pres">
      <dgm:prSet presAssocID="{18D33E76-4BC9-1D48-B2BE-B4891E192637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14CA16-0DCE-8041-90F2-1DF10F8DEF98}" type="pres">
      <dgm:prSet presAssocID="{4832B8FE-3FBE-3B4E-8175-7A34C1AF93AF}" presName="sibTrans" presStyleCnt="0"/>
      <dgm:spPr/>
    </dgm:pt>
    <dgm:pt modelId="{B5B25813-0365-4941-96BB-3FD36289B6B1}" type="pres">
      <dgm:prSet presAssocID="{A8CC3FB5-AEAE-D042-9782-6F124867A308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3FF8C3-1F06-BC4C-8A03-44A63C006DFD}" type="pres">
      <dgm:prSet presAssocID="{2D51B79F-0A6A-3141-A1F8-4C3F41730DBE}" presName="sibTrans" presStyleCnt="0"/>
      <dgm:spPr/>
    </dgm:pt>
    <dgm:pt modelId="{4215B2FA-6925-6A42-9A00-696E487D6F55}" type="pres">
      <dgm:prSet presAssocID="{A87B0A4D-F770-C94B-96AF-BEA20A290E54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0E7104-25BF-184E-944C-6120EAAC7CA7}" type="pres">
      <dgm:prSet presAssocID="{7457E996-06CC-7845-8285-EE39F587ED0E}" presName="sibTrans" presStyleCnt="0"/>
      <dgm:spPr/>
    </dgm:pt>
    <dgm:pt modelId="{F8C20CE8-9551-1E47-A577-14D00F90A8DC}" type="pres">
      <dgm:prSet presAssocID="{34C11459-31D3-B546-9431-CE24B98DC204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14C0F9F-07CC-2B45-BCD3-14D11CE8AF7C}" type="presOf" srcId="{1ABFBAEE-29BE-C64B-AF78-0614991A2939}" destId="{D82EB2D6-A28A-5242-A529-D541D12B13E2}" srcOrd="0" destOrd="0" presId="urn:microsoft.com/office/officeart/2005/8/layout/hProcess9"/>
    <dgm:cxn modelId="{DF6BB1D1-AFAB-CD42-BBE1-8E076252A786}" srcId="{1ABFBAEE-29BE-C64B-AF78-0614991A2939}" destId="{A8CC3FB5-AEAE-D042-9782-6F124867A308}" srcOrd="1" destOrd="0" parTransId="{903A785B-B8A2-CC4D-B8B8-32D530765025}" sibTransId="{2D51B79F-0A6A-3141-A1F8-4C3F41730DBE}"/>
    <dgm:cxn modelId="{DA21CB06-1154-2A40-915E-B68209A25FCA}" type="presOf" srcId="{34C11459-31D3-B546-9431-CE24B98DC204}" destId="{F8C20CE8-9551-1E47-A577-14D00F90A8DC}" srcOrd="0" destOrd="0" presId="urn:microsoft.com/office/officeart/2005/8/layout/hProcess9"/>
    <dgm:cxn modelId="{F1AD25CF-8B92-5F43-BD42-1495C078ACD6}" type="presOf" srcId="{A8CC3FB5-AEAE-D042-9782-6F124867A308}" destId="{B5B25813-0365-4941-96BB-3FD36289B6B1}" srcOrd="0" destOrd="0" presId="urn:microsoft.com/office/officeart/2005/8/layout/hProcess9"/>
    <dgm:cxn modelId="{33997FC3-1CE2-3C45-B3D7-FD3423E3599E}" srcId="{1ABFBAEE-29BE-C64B-AF78-0614991A2939}" destId="{18D33E76-4BC9-1D48-B2BE-B4891E192637}" srcOrd="0" destOrd="0" parTransId="{61CDDE2B-F65A-9240-BC31-D832FD6C250A}" sibTransId="{4832B8FE-3FBE-3B4E-8175-7A34C1AF93AF}"/>
    <dgm:cxn modelId="{30FCA169-2929-F24C-9024-3C94890C7E3C}" type="presOf" srcId="{0981F4F0-FD95-4D42-8B2A-3911E9C454FE}" destId="{DDAD7617-3511-AB48-BE80-CF8ED2E15C28}" srcOrd="0" destOrd="1" presId="urn:microsoft.com/office/officeart/2005/8/layout/hProcess9"/>
    <dgm:cxn modelId="{ACE9241A-C533-D64D-9259-33FEC39C9D7C}" srcId="{18D33E76-4BC9-1D48-B2BE-B4891E192637}" destId="{0981F4F0-FD95-4D42-8B2A-3911E9C454FE}" srcOrd="0" destOrd="0" parTransId="{26B4CCB4-BB8D-FA46-97F8-3F2B92A86CE8}" sibTransId="{B0F4221E-DAB9-954F-9C80-CB665021BF62}"/>
    <dgm:cxn modelId="{C8C144E0-5F75-2A46-BEB4-7DBAA912D72F}" srcId="{1ABFBAEE-29BE-C64B-AF78-0614991A2939}" destId="{A87B0A4D-F770-C94B-96AF-BEA20A290E54}" srcOrd="2" destOrd="0" parTransId="{179D078D-68C2-A143-AC76-D212D51D5753}" sibTransId="{7457E996-06CC-7845-8285-EE39F587ED0E}"/>
    <dgm:cxn modelId="{E93D36D8-36C7-3E4F-B57F-5595D4DADB09}" type="presOf" srcId="{18D33E76-4BC9-1D48-B2BE-B4891E192637}" destId="{DDAD7617-3511-AB48-BE80-CF8ED2E15C28}" srcOrd="0" destOrd="0" presId="urn:microsoft.com/office/officeart/2005/8/layout/hProcess9"/>
    <dgm:cxn modelId="{4A3FE797-713C-9049-A9D5-3E99B855F61E}" srcId="{1ABFBAEE-29BE-C64B-AF78-0614991A2939}" destId="{34C11459-31D3-B546-9431-CE24B98DC204}" srcOrd="3" destOrd="0" parTransId="{67A850C4-AFDD-5C41-B238-E617C9600065}" sibTransId="{B9FD4B59-EB44-8446-9251-14DE4011C767}"/>
    <dgm:cxn modelId="{8A9E488D-EC66-FD45-A9A3-770E7DD4990B}" type="presOf" srcId="{A87B0A4D-F770-C94B-96AF-BEA20A290E54}" destId="{4215B2FA-6925-6A42-9A00-696E487D6F55}" srcOrd="0" destOrd="0" presId="urn:microsoft.com/office/officeart/2005/8/layout/hProcess9"/>
    <dgm:cxn modelId="{40027B74-089E-224D-BD3D-C006DB43041C}" type="presParOf" srcId="{D82EB2D6-A28A-5242-A529-D541D12B13E2}" destId="{120C09B6-B518-D941-82CA-A66C34403173}" srcOrd="0" destOrd="0" presId="urn:microsoft.com/office/officeart/2005/8/layout/hProcess9"/>
    <dgm:cxn modelId="{FBDA39A1-5737-B142-B9E3-DF6803E86D18}" type="presParOf" srcId="{D82EB2D6-A28A-5242-A529-D541D12B13E2}" destId="{30F8B628-5AB1-7C43-AB68-C6AF2D1FB30B}" srcOrd="1" destOrd="0" presId="urn:microsoft.com/office/officeart/2005/8/layout/hProcess9"/>
    <dgm:cxn modelId="{10870F00-DCAB-BC4F-A355-B27CB007A0DF}" type="presParOf" srcId="{30F8B628-5AB1-7C43-AB68-C6AF2D1FB30B}" destId="{DDAD7617-3511-AB48-BE80-CF8ED2E15C28}" srcOrd="0" destOrd="0" presId="urn:microsoft.com/office/officeart/2005/8/layout/hProcess9"/>
    <dgm:cxn modelId="{86A1E438-B212-1145-AECC-CEE8D8584F71}" type="presParOf" srcId="{30F8B628-5AB1-7C43-AB68-C6AF2D1FB30B}" destId="{CB14CA16-0DCE-8041-90F2-1DF10F8DEF98}" srcOrd="1" destOrd="0" presId="urn:microsoft.com/office/officeart/2005/8/layout/hProcess9"/>
    <dgm:cxn modelId="{885199B6-7142-8949-A66E-9EC09F4B7106}" type="presParOf" srcId="{30F8B628-5AB1-7C43-AB68-C6AF2D1FB30B}" destId="{B5B25813-0365-4941-96BB-3FD36289B6B1}" srcOrd="2" destOrd="0" presId="urn:microsoft.com/office/officeart/2005/8/layout/hProcess9"/>
    <dgm:cxn modelId="{1FA124B8-2981-DD43-BB8F-DCCF193964E1}" type="presParOf" srcId="{30F8B628-5AB1-7C43-AB68-C6AF2D1FB30B}" destId="{083FF8C3-1F06-BC4C-8A03-44A63C006DFD}" srcOrd="3" destOrd="0" presId="urn:microsoft.com/office/officeart/2005/8/layout/hProcess9"/>
    <dgm:cxn modelId="{E8F0C25E-3E52-6A46-A2DC-D14B6BA556DE}" type="presParOf" srcId="{30F8B628-5AB1-7C43-AB68-C6AF2D1FB30B}" destId="{4215B2FA-6925-6A42-9A00-696E487D6F55}" srcOrd="4" destOrd="0" presId="urn:microsoft.com/office/officeart/2005/8/layout/hProcess9"/>
    <dgm:cxn modelId="{DD2750BE-50D9-B448-8E17-64B7B20FE44E}" type="presParOf" srcId="{30F8B628-5AB1-7C43-AB68-C6AF2D1FB30B}" destId="{EF0E7104-25BF-184E-944C-6120EAAC7CA7}" srcOrd="5" destOrd="0" presId="urn:microsoft.com/office/officeart/2005/8/layout/hProcess9"/>
    <dgm:cxn modelId="{503527B4-0833-114C-8420-28108C37CEBB}" type="presParOf" srcId="{30F8B628-5AB1-7C43-AB68-C6AF2D1FB30B}" destId="{F8C20CE8-9551-1E47-A577-14D00F90A8DC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0C09B6-B518-D941-82CA-A66C34403173}">
      <dsp:nvSpPr>
        <dsp:cNvPr id="0" name=""/>
        <dsp:cNvSpPr/>
      </dsp:nvSpPr>
      <dsp:spPr>
        <a:xfrm>
          <a:off x="637051" y="0"/>
          <a:ext cx="7219913" cy="479342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DAD7617-3511-AB48-BE80-CF8ED2E15C28}">
      <dsp:nvSpPr>
        <dsp:cNvPr id="0" name=""/>
        <dsp:cNvSpPr/>
      </dsp:nvSpPr>
      <dsp:spPr>
        <a:xfrm>
          <a:off x="5002" y="1438026"/>
          <a:ext cx="2035305" cy="191736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Guest Lecturer</a:t>
          </a:r>
          <a:endParaRPr lang="en-US" sz="24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Serves on BOD of USATH</a:t>
          </a:r>
          <a:endParaRPr lang="en-US" sz="1900" kern="1200" dirty="0"/>
        </a:p>
      </dsp:txBody>
      <dsp:txXfrm>
        <a:off x="98600" y="1531624"/>
        <a:ext cx="1848109" cy="1730172"/>
      </dsp:txXfrm>
    </dsp:sp>
    <dsp:sp modelId="{B5B25813-0365-4941-96BB-3FD36289B6B1}">
      <dsp:nvSpPr>
        <dsp:cNvPr id="0" name=""/>
        <dsp:cNvSpPr/>
      </dsp:nvSpPr>
      <dsp:spPr>
        <a:xfrm>
          <a:off x="2154571" y="1438026"/>
          <a:ext cx="2035305" cy="191736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Connect with USATH about internships</a:t>
          </a:r>
          <a:endParaRPr lang="en-US" sz="2400" kern="1200" dirty="0"/>
        </a:p>
      </dsp:txBody>
      <dsp:txXfrm>
        <a:off x="2248169" y="1531624"/>
        <a:ext cx="1848109" cy="1730172"/>
      </dsp:txXfrm>
    </dsp:sp>
    <dsp:sp modelId="{4215B2FA-6925-6A42-9A00-696E487D6F55}">
      <dsp:nvSpPr>
        <dsp:cNvPr id="0" name=""/>
        <dsp:cNvSpPr/>
      </dsp:nvSpPr>
      <dsp:spPr>
        <a:xfrm>
          <a:off x="4304139" y="1438026"/>
          <a:ext cx="2035305" cy="191736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Meeting: Learned about wants and needs</a:t>
          </a:r>
          <a:endParaRPr lang="en-US" sz="2400" kern="1200" dirty="0"/>
        </a:p>
      </dsp:txBody>
      <dsp:txXfrm>
        <a:off x="4397737" y="1531624"/>
        <a:ext cx="1848109" cy="1730172"/>
      </dsp:txXfrm>
    </dsp:sp>
    <dsp:sp modelId="{F8C20CE8-9551-1E47-A577-14D00F90A8DC}">
      <dsp:nvSpPr>
        <dsp:cNvPr id="0" name=""/>
        <dsp:cNvSpPr/>
      </dsp:nvSpPr>
      <dsp:spPr>
        <a:xfrm>
          <a:off x="6453707" y="1438026"/>
          <a:ext cx="2035305" cy="191736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 bright idea…</a:t>
          </a:r>
          <a:endParaRPr lang="en-US" sz="2400" kern="1200" dirty="0"/>
        </a:p>
      </dsp:txBody>
      <dsp:txXfrm>
        <a:off x="6547305" y="1531624"/>
        <a:ext cx="1848109" cy="17301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7F4460-6339-D341-8C8E-5F29B4A092DB}" type="datetimeFigureOut">
              <a:rPr lang="en-US" smtClean="0"/>
              <a:t>2/6/17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8ED15E-D9E1-D54C-A4B6-ECC0C732B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77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ED15E-D9E1-D54C-A4B6-ECC0C732B91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538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Increase the knowledge of this great sport while gaining applied experience for our students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ED15E-D9E1-D54C-A4B6-ECC0C732B9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5783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ED15E-D9E1-D54C-A4B6-ECC0C732B91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53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89E55-02D6-D742-8814-E812E014209E}" type="datetimeFigureOut">
              <a:rPr lang="en-US" smtClean="0"/>
              <a:t>2/6/17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41F6F-5318-F745-9D52-88D6E8ED2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56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89E55-02D6-D742-8814-E812E014209E}" type="datetimeFigureOut">
              <a:rPr lang="en-US" smtClean="0"/>
              <a:t>2/6/17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41F6F-5318-F745-9D52-88D6E8ED2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570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89E55-02D6-D742-8814-E812E014209E}" type="datetimeFigureOut">
              <a:rPr lang="en-US" smtClean="0"/>
              <a:t>2/6/17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41F6F-5318-F745-9D52-88D6E8ED2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437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89E55-02D6-D742-8814-E812E014209E}" type="datetimeFigureOut">
              <a:rPr lang="en-US" smtClean="0"/>
              <a:t>2/6/17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41F6F-5318-F745-9D52-88D6E8ED2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607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89E55-02D6-D742-8814-E812E014209E}" type="datetimeFigureOut">
              <a:rPr lang="en-US" smtClean="0"/>
              <a:t>2/6/17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41F6F-5318-F745-9D52-88D6E8ED2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588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89E55-02D6-D742-8814-E812E014209E}" type="datetimeFigureOut">
              <a:rPr lang="en-US" smtClean="0"/>
              <a:t>2/6/17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41F6F-5318-F745-9D52-88D6E8ED2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22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89E55-02D6-D742-8814-E812E014209E}" type="datetimeFigureOut">
              <a:rPr lang="en-US" smtClean="0"/>
              <a:t>2/6/17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41F6F-5318-F745-9D52-88D6E8ED2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849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89E55-02D6-D742-8814-E812E014209E}" type="datetimeFigureOut">
              <a:rPr lang="en-US" smtClean="0"/>
              <a:t>2/6/17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41F6F-5318-F745-9D52-88D6E8ED2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493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89E55-02D6-D742-8814-E812E014209E}" type="datetimeFigureOut">
              <a:rPr lang="en-US" smtClean="0"/>
              <a:t>2/6/17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41F6F-5318-F745-9D52-88D6E8ED2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563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89E55-02D6-D742-8814-E812E014209E}" type="datetimeFigureOut">
              <a:rPr lang="en-US" smtClean="0"/>
              <a:t>2/6/17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41F6F-5318-F745-9D52-88D6E8ED2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383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89E55-02D6-D742-8814-E812E014209E}" type="datetimeFigureOut">
              <a:rPr lang="en-US" smtClean="0"/>
              <a:t>2/6/17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41F6F-5318-F745-9D52-88D6E8ED2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299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89E55-02D6-D742-8814-E812E014209E}" type="datetimeFigureOut">
              <a:rPr lang="en-US" smtClean="0"/>
              <a:t>2/6/17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41F6F-5318-F745-9D52-88D6E8ED2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49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8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WHAT’s NEW at MSU Denver</a:t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powerpoint template cover pag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09059" y="791882"/>
            <a:ext cx="60063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85800" y="329932"/>
            <a:ext cx="7236981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"Going All-In: The Benefits and Challenges of a Semester-long, Cross-curricular </a:t>
            </a:r>
            <a:r>
              <a:rPr lang="en-US" sz="2800" dirty="0" smtClean="0">
                <a:solidFill>
                  <a:schemeClr val="bg1"/>
                </a:solidFill>
              </a:rPr>
              <a:t>Partnership </a:t>
            </a:r>
            <a:r>
              <a:rPr lang="en-US" sz="2800" dirty="0">
                <a:solidFill>
                  <a:schemeClr val="bg1"/>
                </a:solidFill>
              </a:rPr>
              <a:t>with USA Team Handball."</a:t>
            </a:r>
          </a:p>
          <a:p>
            <a:endParaRPr lang="en-US" b="1" dirty="0" smtClean="0">
              <a:solidFill>
                <a:schemeClr val="bg1"/>
              </a:solidFill>
            </a:endParaRPr>
          </a:p>
          <a:p>
            <a:endParaRPr lang="en-US" b="1" dirty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  <a:latin typeface="Arial Hebrew"/>
                <a:cs typeface="Arial Hebrew"/>
              </a:rPr>
              <a:t>Presenters: </a:t>
            </a:r>
            <a:endParaRPr lang="en-US" dirty="0">
              <a:solidFill>
                <a:schemeClr val="bg1"/>
              </a:solidFill>
              <a:latin typeface="Arial Hebrew"/>
              <a:cs typeface="Arial Hebrew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 Hebrew"/>
                <a:cs typeface="Arial Hebrew"/>
              </a:rPr>
              <a:t>Ms. Nicole </a:t>
            </a:r>
            <a:r>
              <a:rPr lang="en-US" dirty="0" err="1">
                <a:solidFill>
                  <a:schemeClr val="bg1"/>
                </a:solidFill>
                <a:latin typeface="Arial Hebrew"/>
                <a:cs typeface="Arial Hebrew"/>
              </a:rPr>
              <a:t>Furuiye</a:t>
            </a:r>
            <a:r>
              <a:rPr lang="en-US" dirty="0" smtClean="0">
                <a:solidFill>
                  <a:schemeClr val="bg1"/>
                </a:solidFill>
                <a:latin typeface="Arial Hebrew"/>
                <a:cs typeface="Arial Hebrew"/>
              </a:rPr>
              <a:t>, University </a:t>
            </a:r>
            <a:r>
              <a:rPr lang="en-US" dirty="0">
                <a:solidFill>
                  <a:schemeClr val="bg1"/>
                </a:solidFill>
                <a:latin typeface="Arial Hebrew"/>
                <a:cs typeface="Arial Hebrew"/>
              </a:rPr>
              <a:t>of Northern Colorado and MSU </a:t>
            </a:r>
            <a:r>
              <a:rPr lang="en-US" dirty="0" smtClean="0">
                <a:solidFill>
                  <a:schemeClr val="bg1"/>
                </a:solidFill>
                <a:latin typeface="Arial Hebrew"/>
                <a:cs typeface="Arial Hebrew"/>
              </a:rPr>
              <a:t>Denver</a:t>
            </a:r>
          </a:p>
          <a:p>
            <a:r>
              <a:rPr lang="en-US" dirty="0" smtClean="0">
                <a:solidFill>
                  <a:schemeClr val="bg1"/>
                </a:solidFill>
                <a:latin typeface="Arial Hebrew"/>
                <a:cs typeface="Arial Hebrew"/>
              </a:rPr>
              <a:t>Dr</a:t>
            </a:r>
            <a:r>
              <a:rPr lang="en-US" dirty="0">
                <a:solidFill>
                  <a:schemeClr val="bg1"/>
                </a:solidFill>
                <a:latin typeface="Arial Hebrew"/>
                <a:cs typeface="Arial Hebrew"/>
              </a:rPr>
              <a:t>. Colleen </a:t>
            </a:r>
            <a:r>
              <a:rPr lang="en-US" dirty="0" err="1">
                <a:solidFill>
                  <a:schemeClr val="bg1"/>
                </a:solidFill>
                <a:latin typeface="Arial Hebrew"/>
                <a:cs typeface="Arial Hebrew"/>
              </a:rPr>
              <a:t>Colles</a:t>
            </a:r>
            <a:r>
              <a:rPr lang="en-US" dirty="0">
                <a:solidFill>
                  <a:schemeClr val="bg1"/>
                </a:solidFill>
                <a:latin typeface="Arial Hebrew"/>
                <a:cs typeface="Arial Hebrew"/>
              </a:rPr>
              <a:t>, </a:t>
            </a:r>
            <a:r>
              <a:rPr lang="en-US" dirty="0" smtClean="0">
                <a:solidFill>
                  <a:schemeClr val="bg1"/>
                </a:solidFill>
                <a:latin typeface="Arial Hebrew"/>
                <a:cs typeface="Arial Hebrew"/>
              </a:rPr>
              <a:t>Metropolitan State University of Denver</a:t>
            </a:r>
          </a:p>
          <a:p>
            <a:r>
              <a:rPr lang="en-US" dirty="0" smtClean="0">
                <a:solidFill>
                  <a:schemeClr val="bg1"/>
                </a:solidFill>
                <a:latin typeface="Arial Hebrew"/>
                <a:cs typeface="Arial Hebrew"/>
              </a:rPr>
              <a:t>Co-author: Dr</a:t>
            </a:r>
            <a:r>
              <a:rPr lang="en-US" dirty="0">
                <a:solidFill>
                  <a:schemeClr val="bg1"/>
                </a:solidFill>
                <a:latin typeface="Arial Hebrew"/>
                <a:cs typeface="Arial Hebrew"/>
              </a:rPr>
              <a:t>. Troy </a:t>
            </a:r>
            <a:r>
              <a:rPr lang="en-US" dirty="0" smtClean="0">
                <a:solidFill>
                  <a:srgbClr val="FFFFFF"/>
                </a:solidFill>
                <a:latin typeface="Arial Hebrew"/>
                <a:cs typeface="Arial Hebrew"/>
              </a:rPr>
              <a:t>Morgan, </a:t>
            </a:r>
            <a:r>
              <a:rPr lang="en-US" dirty="0" smtClean="0">
                <a:solidFill>
                  <a:schemeClr val="bg1"/>
                </a:solidFill>
                <a:latin typeface="Arial Hebrew"/>
                <a:cs typeface="Arial Hebrew"/>
              </a:rPr>
              <a:t>Metropolitan State University of Denver</a:t>
            </a:r>
            <a:endParaRPr lang="en-US" dirty="0">
              <a:solidFill>
                <a:schemeClr val="bg1"/>
              </a:solidFill>
              <a:latin typeface="Arial Hebrew"/>
              <a:cs typeface="Arial Hebrew"/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Facebook.com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  <a:r>
              <a:rPr lang="en-US" dirty="0" err="1" smtClean="0">
                <a:solidFill>
                  <a:srgbClr val="FF0000"/>
                </a:solidFill>
              </a:rPr>
              <a:t>MetroStateSM</a:t>
            </a:r>
            <a:endParaRPr lang="en-US" dirty="0" smtClean="0">
              <a:solidFill>
                <a:srgbClr val="FF0000"/>
              </a:solidFill>
            </a:endParaRPr>
          </a:p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Twitter.com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  <a:r>
              <a:rPr lang="en-US" dirty="0" err="1" smtClean="0">
                <a:solidFill>
                  <a:srgbClr val="FF0000"/>
                </a:solidFill>
              </a:rPr>
              <a:t>MetroStateSM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914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0518" y="274638"/>
            <a:ext cx="6736282" cy="1143000"/>
          </a:xfrm>
        </p:spPr>
        <p:txBody>
          <a:bodyPr/>
          <a:lstStyle/>
          <a:p>
            <a:r>
              <a:rPr lang="en-US" dirty="0" smtClean="0"/>
              <a:t>Course Roles &amp; 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400" dirty="0"/>
              <a:t>Leadership &amp; Ethics in Sport</a:t>
            </a:r>
          </a:p>
          <a:p>
            <a:pPr lvl="1">
              <a:spcBef>
                <a:spcPts val="0"/>
              </a:spcBef>
            </a:pPr>
            <a:r>
              <a:rPr lang="en-US" sz="2400" dirty="0"/>
              <a:t>Expectations and Roles of League / Club </a:t>
            </a:r>
            <a:r>
              <a:rPr lang="en-US" sz="2400" dirty="0" smtClean="0"/>
              <a:t>officers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Sport Promotion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Market </a:t>
            </a:r>
            <a:r>
              <a:rPr lang="en-US" sz="2400" dirty="0"/>
              <a:t>club / Market research </a:t>
            </a:r>
            <a:r>
              <a:rPr lang="en-US" sz="2400" dirty="0" smtClean="0"/>
              <a:t>survey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Technology &amp; Social Media in Sport</a:t>
            </a:r>
            <a:endParaRPr lang="en-US" sz="2400" dirty="0" smtClean="0"/>
          </a:p>
          <a:p>
            <a:pPr lvl="1">
              <a:spcBef>
                <a:spcPts val="0"/>
              </a:spcBef>
            </a:pPr>
            <a:r>
              <a:rPr lang="en-US" sz="2400" dirty="0"/>
              <a:t>Social media plan</a:t>
            </a: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dirty="0" smtClean="0"/>
              <a:t>Sport Enterprise</a:t>
            </a:r>
          </a:p>
          <a:p>
            <a:pPr lvl="1">
              <a:spcBef>
                <a:spcPts val="0"/>
              </a:spcBef>
            </a:pPr>
            <a:r>
              <a:rPr lang="en-US" sz="2400" dirty="0"/>
              <a:t>Costs associated with club / league</a:t>
            </a: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dirty="0" smtClean="0"/>
              <a:t>Legal Liabilities in Sport</a:t>
            </a:r>
          </a:p>
          <a:p>
            <a:pPr lvl="1">
              <a:spcBef>
                <a:spcPts val="0"/>
              </a:spcBef>
            </a:pPr>
            <a:r>
              <a:rPr lang="en-US" sz="2400" dirty="0"/>
              <a:t>Create waivers </a:t>
            </a:r>
            <a:r>
              <a:rPr lang="en-US" sz="2400" dirty="0" smtClean="0"/>
              <a:t>and a </a:t>
            </a:r>
            <a:r>
              <a:rPr lang="en-US" sz="2400" dirty="0"/>
              <a:t>Risk </a:t>
            </a:r>
            <a:r>
              <a:rPr lang="en-US" sz="2400" dirty="0" err="1" smtClean="0"/>
              <a:t>Mgt</a:t>
            </a:r>
            <a:r>
              <a:rPr lang="en-US" sz="2400" dirty="0" smtClean="0"/>
              <a:t> </a:t>
            </a:r>
            <a:r>
              <a:rPr lang="en-US" sz="2400" dirty="0"/>
              <a:t>analysis of potential </a:t>
            </a:r>
            <a:r>
              <a:rPr lang="en-US" sz="2400" dirty="0" smtClean="0"/>
              <a:t>venues 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Organization &amp; Administration of Sport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Edit and format </a:t>
            </a:r>
            <a:r>
              <a:rPr lang="en-US" sz="2400" dirty="0"/>
              <a:t>final product.</a:t>
            </a:r>
          </a:p>
        </p:txBody>
      </p:sp>
      <p:pic>
        <p:nvPicPr>
          <p:cNvPr id="4" name="Content Placeholder 5" descr="HumanPerformance_MSUDenver_Informal_2CRev_BlueRed_WhBkgd_PA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652" r="-40652"/>
          <a:stretch>
            <a:fillRect/>
          </a:stretch>
        </p:blipFill>
        <p:spPr>
          <a:xfrm>
            <a:off x="0" y="274819"/>
            <a:ext cx="2409955" cy="1325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801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8044" y="274638"/>
            <a:ext cx="6418755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Role of HPS: 4600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3713"/>
            <a:ext cx="8229600" cy="437245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Seniors in HPS: 4600 were the only group to see all parts and create a final summary document.</a:t>
            </a:r>
          </a:p>
          <a:p>
            <a:r>
              <a:rPr lang="en-US" dirty="0" smtClean="0"/>
              <a:t>Did not capture the learning from other courses, but did learn to read, edit, revise and think critically. </a:t>
            </a:r>
          </a:p>
          <a:p>
            <a:r>
              <a:rPr lang="en-US" dirty="0" smtClean="0"/>
              <a:t>Final product: A feasibility study (at an undergraduate level with little faculty assistance)</a:t>
            </a:r>
            <a:endParaRPr lang="en-US" dirty="0"/>
          </a:p>
        </p:txBody>
      </p:sp>
      <p:pic>
        <p:nvPicPr>
          <p:cNvPr id="4" name="Content Placeholder 5" descr="HumanPerformance_MSUDenver_Informal_2CRev_BlueRed_WhBkgd_PA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652" r="-40652"/>
          <a:stretch>
            <a:fillRect/>
          </a:stretch>
        </p:blipFill>
        <p:spPr>
          <a:xfrm>
            <a:off x="149836" y="274638"/>
            <a:ext cx="2496988" cy="1373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955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8526" y="274638"/>
            <a:ext cx="6358274" cy="1143000"/>
          </a:xfrm>
        </p:spPr>
        <p:txBody>
          <a:bodyPr/>
          <a:lstStyle/>
          <a:p>
            <a:r>
              <a:rPr lang="en-US" dirty="0" smtClean="0"/>
              <a:t>Student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9304"/>
            <a:ext cx="8229600" cy="483057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Knowledge about sport of Team Handball</a:t>
            </a:r>
          </a:p>
          <a:p>
            <a:pPr lvl="1"/>
            <a:r>
              <a:rPr lang="en-US" dirty="0" smtClean="0"/>
              <a:t>95% reported their knowledge increased, with 40% reporting “extensively”</a:t>
            </a:r>
          </a:p>
          <a:p>
            <a:r>
              <a:rPr lang="en-US" dirty="0" smtClean="0"/>
              <a:t>Projects they enjoyed most: </a:t>
            </a:r>
          </a:p>
          <a:p>
            <a:pPr lvl="1"/>
            <a:r>
              <a:rPr lang="en-US" dirty="0" smtClean="0"/>
              <a:t>Social Media, Venue, Media campaign, Promotional Plan, Event</a:t>
            </a:r>
          </a:p>
          <a:p>
            <a:r>
              <a:rPr lang="en-US" dirty="0" smtClean="0"/>
              <a:t>Projects they least enjoyed: </a:t>
            </a:r>
          </a:p>
          <a:p>
            <a:pPr lvl="1"/>
            <a:r>
              <a:rPr lang="en-US" dirty="0" smtClean="0"/>
              <a:t>History &amp; Culture, Waivers</a:t>
            </a:r>
          </a:p>
          <a:p>
            <a:r>
              <a:rPr lang="en-US" dirty="0" smtClean="0"/>
              <a:t> Suggestions for improvement:</a:t>
            </a:r>
          </a:p>
          <a:p>
            <a:pPr lvl="1"/>
            <a:r>
              <a:rPr lang="en-US" dirty="0" smtClean="0"/>
              <a:t>More info upfront, better communication between faculty and with Team Handball</a:t>
            </a:r>
          </a:p>
          <a:p>
            <a:r>
              <a:rPr lang="en-US" dirty="0" smtClean="0"/>
              <a:t>Majority enjoyed it and felt it was a good learning experience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Content Placeholder 5" descr="HumanPerformance_MSUDenver_Informal_2CRev_BlueRed_WhBkgd_PA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652" r="-40652"/>
          <a:stretch>
            <a:fillRect/>
          </a:stretch>
        </p:blipFill>
        <p:spPr>
          <a:xfrm>
            <a:off x="270798" y="274638"/>
            <a:ext cx="2496988" cy="1373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414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1240" y="274638"/>
            <a:ext cx="6645560" cy="1143000"/>
          </a:xfrm>
        </p:spPr>
        <p:txBody>
          <a:bodyPr/>
          <a:lstStyle/>
          <a:p>
            <a:r>
              <a:rPr lang="en-US" dirty="0" smtClean="0"/>
              <a:t>Faculty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8831"/>
            <a:ext cx="8229600" cy="435733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Communication</a:t>
            </a:r>
          </a:p>
          <a:p>
            <a:pPr lvl="1"/>
            <a:r>
              <a:rPr lang="en-US" dirty="0" smtClean="0"/>
              <a:t>Challenge to keep everyone on the same page.</a:t>
            </a:r>
          </a:p>
          <a:p>
            <a:pPr lvl="1"/>
            <a:r>
              <a:rPr lang="en-US" dirty="0" smtClean="0"/>
              <a:t>Questions that only specific individuals could answer</a:t>
            </a:r>
          </a:p>
          <a:p>
            <a:r>
              <a:rPr lang="en-US" dirty="0" smtClean="0"/>
              <a:t>Mixed messages from USA Team Handball</a:t>
            </a:r>
          </a:p>
          <a:p>
            <a:pPr lvl="1"/>
            <a:r>
              <a:rPr lang="en-US" dirty="0" smtClean="0"/>
              <a:t>Stay focused on the goals they shared with us</a:t>
            </a:r>
          </a:p>
          <a:p>
            <a:r>
              <a:rPr lang="en-US" dirty="0" smtClean="0"/>
              <a:t>Affiliate Faculty</a:t>
            </a:r>
          </a:p>
          <a:p>
            <a:pPr lvl="1"/>
            <a:r>
              <a:rPr lang="en-US" dirty="0" smtClean="0"/>
              <a:t>Attending meetings, understanding of role, time frame for delivering final product</a:t>
            </a:r>
            <a:endParaRPr lang="en-US" dirty="0"/>
          </a:p>
        </p:txBody>
      </p:sp>
      <p:pic>
        <p:nvPicPr>
          <p:cNvPr id="4" name="Content Placeholder 5" descr="HumanPerformance_MSUDenver_Informal_2CRev_BlueRed_WhBkgd_PA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652" r="-40652"/>
          <a:stretch>
            <a:fillRect/>
          </a:stretch>
        </p:blipFill>
        <p:spPr>
          <a:xfrm>
            <a:off x="457200" y="274638"/>
            <a:ext cx="2496988" cy="1373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513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1240" y="274638"/>
            <a:ext cx="6645559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Takeaways for future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3713"/>
            <a:ext cx="8229600" cy="437245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Will we do something like this again?</a:t>
            </a:r>
          </a:p>
          <a:p>
            <a:r>
              <a:rPr lang="en-US" dirty="0" smtClean="0"/>
              <a:t>Maybe </a:t>
            </a:r>
            <a:r>
              <a:rPr lang="en-US" dirty="0" smtClean="0">
                <a:sym typeface="Wingdings"/>
              </a:rPr>
              <a:t></a:t>
            </a:r>
          </a:p>
          <a:p>
            <a:pPr lvl="1"/>
            <a:r>
              <a:rPr lang="en-US" dirty="0">
                <a:sym typeface="Wingdings"/>
              </a:rPr>
              <a:t>More lead time with organization</a:t>
            </a:r>
          </a:p>
          <a:p>
            <a:pPr lvl="1"/>
            <a:r>
              <a:rPr lang="en-US" dirty="0">
                <a:sym typeface="Wingdings"/>
              </a:rPr>
              <a:t>Identify one specific goal and stick with it</a:t>
            </a:r>
          </a:p>
          <a:p>
            <a:pPr lvl="1"/>
            <a:r>
              <a:rPr lang="en-US" dirty="0">
                <a:sym typeface="Wingdings"/>
              </a:rPr>
              <a:t>Require faculty “buy in” with multiple mandatory </a:t>
            </a:r>
            <a:r>
              <a:rPr lang="en-US" dirty="0" smtClean="0">
                <a:sym typeface="Wingdings"/>
              </a:rPr>
              <a:t>meetings</a:t>
            </a:r>
          </a:p>
          <a:p>
            <a:r>
              <a:rPr lang="en-US" dirty="0" smtClean="0"/>
              <a:t>Okay…Yes, we are!</a:t>
            </a:r>
          </a:p>
          <a:p>
            <a:pPr lvl="1"/>
            <a:r>
              <a:rPr lang="en-US" dirty="0" smtClean="0"/>
              <a:t>Celebrity Charity Game working with a member of our Advisory Board</a:t>
            </a:r>
          </a:p>
          <a:p>
            <a:pPr lvl="1"/>
            <a:r>
              <a:rPr lang="en-US" dirty="0" smtClean="0"/>
              <a:t>Narrowing it down to four classes</a:t>
            </a:r>
            <a:endParaRPr lang="en-US" dirty="0"/>
          </a:p>
          <a:p>
            <a:endParaRPr lang="en-US" dirty="0" smtClean="0">
              <a:sym typeface="Wingdings"/>
            </a:endParaRPr>
          </a:p>
        </p:txBody>
      </p:sp>
      <p:pic>
        <p:nvPicPr>
          <p:cNvPr id="4" name="Content Placeholder 5" descr="HumanPerformance_MSUDenver_Informal_2CRev_BlueRed_WhBkgd_PA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652" r="-40652"/>
          <a:stretch>
            <a:fillRect/>
          </a:stretch>
        </p:blipFill>
        <p:spPr>
          <a:xfrm>
            <a:off x="15892" y="274638"/>
            <a:ext cx="2496988" cy="1373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029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WHAT’s NEW at MSU Denver</a:t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powerpoint template cover pag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09059" y="791882"/>
            <a:ext cx="60063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85800" y="299757"/>
            <a:ext cx="7236981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Arial Hebrew"/>
                <a:cs typeface="Arial Hebrew"/>
              </a:rPr>
              <a:t>Questions?</a:t>
            </a:r>
          </a:p>
          <a:p>
            <a:pPr algn="ctr"/>
            <a:endParaRPr lang="en-US" sz="1400" b="1" dirty="0">
              <a:solidFill>
                <a:srgbClr val="FF0000"/>
              </a:solidFill>
              <a:latin typeface="Arial Hebrew"/>
              <a:cs typeface="Arial Hebrew"/>
            </a:endParaRPr>
          </a:p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Arial Hebrew"/>
                <a:cs typeface="Arial Hebrew"/>
              </a:rPr>
              <a:t>Thank you for attending</a:t>
            </a:r>
          </a:p>
          <a:p>
            <a:pPr algn="ctr"/>
            <a:endParaRPr lang="en-US" sz="2800" b="1" dirty="0" smtClean="0">
              <a:solidFill>
                <a:srgbClr val="FF0000"/>
              </a:solidFill>
              <a:latin typeface="Arial Hebrew"/>
              <a:cs typeface="Arial Hebrew"/>
            </a:endParaRPr>
          </a:p>
          <a:p>
            <a:pPr algn="ctr"/>
            <a:r>
              <a:rPr lang="en-US" sz="2800" dirty="0">
                <a:solidFill>
                  <a:schemeClr val="bg1"/>
                </a:solidFill>
              </a:rPr>
              <a:t>"Going All-In: The Benefits and Challenges of a Semester-long, Cross-curricular Partnerships with USA Team Handball."</a:t>
            </a:r>
          </a:p>
          <a:p>
            <a:pPr algn="ctr"/>
            <a:endParaRPr lang="en-US" sz="2800" b="1" dirty="0" smtClean="0">
              <a:solidFill>
                <a:srgbClr val="FF0000"/>
              </a:solidFill>
              <a:latin typeface="Arial Hebrew"/>
              <a:cs typeface="Arial Hebrew"/>
            </a:endParaRPr>
          </a:p>
          <a:p>
            <a:endParaRPr lang="en-US" b="1" dirty="0" smtClean="0">
              <a:solidFill>
                <a:schemeClr val="bg1"/>
              </a:solidFill>
              <a:latin typeface="Arial Hebrew"/>
              <a:cs typeface="Arial Hebrew"/>
            </a:endParaRPr>
          </a:p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Facebook.com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  <a:r>
              <a:rPr lang="en-US" dirty="0" err="1" smtClean="0">
                <a:solidFill>
                  <a:srgbClr val="FF0000"/>
                </a:solidFill>
              </a:rPr>
              <a:t>MetroStateSM</a:t>
            </a:r>
            <a:endParaRPr lang="en-US" dirty="0">
              <a:solidFill>
                <a:srgbClr val="FF0000"/>
              </a:solidFill>
            </a:endParaRPr>
          </a:p>
          <a:p>
            <a:pPr algn="ctr"/>
            <a:r>
              <a:rPr lang="en-US" dirty="0" err="1">
                <a:solidFill>
                  <a:srgbClr val="FF0000"/>
                </a:solidFill>
              </a:rPr>
              <a:t>T</a:t>
            </a:r>
            <a:r>
              <a:rPr lang="en-US" dirty="0" err="1" smtClean="0">
                <a:solidFill>
                  <a:srgbClr val="FF0000"/>
                </a:solidFill>
              </a:rPr>
              <a:t>witter.com</a:t>
            </a:r>
            <a:r>
              <a:rPr lang="en-US" dirty="0">
                <a:solidFill>
                  <a:srgbClr val="FF0000"/>
                </a:solidFill>
              </a:rPr>
              <a:t>/</a:t>
            </a:r>
            <a:r>
              <a:rPr lang="en-US" dirty="0" err="1" smtClean="0">
                <a:solidFill>
                  <a:srgbClr val="FF0000"/>
                </a:solidFill>
              </a:rPr>
              <a:t>MetroStateSM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530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4676" y="274638"/>
            <a:ext cx="684212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possessed us to try this?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8217959"/>
              </p:ext>
            </p:extLst>
          </p:nvPr>
        </p:nvGraphicFramePr>
        <p:xfrm>
          <a:off x="457200" y="1228902"/>
          <a:ext cx="8494016" cy="47934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86411" y="5191125"/>
            <a:ext cx="7115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It is such a great sport….What can we do to help? </a:t>
            </a:r>
            <a:endParaRPr lang="en-US" sz="2400" dirty="0"/>
          </a:p>
        </p:txBody>
      </p:sp>
      <p:pic>
        <p:nvPicPr>
          <p:cNvPr id="6" name="Content Placeholder 5" descr="HumanPerformance_MSUDenver_Informal_2CRev_BlueRed_WhBkgd_PAN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652" r="-40652"/>
          <a:stretch>
            <a:fillRect/>
          </a:stretch>
        </p:blipFill>
        <p:spPr>
          <a:xfrm>
            <a:off x="-197931" y="274638"/>
            <a:ext cx="2496988" cy="1373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919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4676" y="486293"/>
            <a:ext cx="684212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Cross-Curricular Project: Feasibility of Team Handball Club at MSU Denver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31"/>
            <a:ext cx="8229600" cy="4191032"/>
          </a:xfrm>
        </p:spPr>
        <p:txBody>
          <a:bodyPr>
            <a:normAutofit/>
          </a:bodyPr>
          <a:lstStyle/>
          <a:p>
            <a:r>
              <a:rPr lang="en-US" dirty="0" smtClean="0"/>
              <a:t>Purpose: </a:t>
            </a:r>
          </a:p>
          <a:p>
            <a:pPr lvl="1"/>
            <a:r>
              <a:rPr lang="en-US" dirty="0" smtClean="0"/>
              <a:t>Create a unique, applied experience in which all fall semester sport management students would be exposed to a cross-curricular project.  The goals of the project were to enhance compliance with COSMA principles, increases CPC contact hours, and create a mutually beneficial project for MSU Denver and USA Team Handball.</a:t>
            </a:r>
          </a:p>
          <a:p>
            <a:endParaRPr lang="en-US" dirty="0" smtClean="0"/>
          </a:p>
        </p:txBody>
      </p:sp>
      <p:pic>
        <p:nvPicPr>
          <p:cNvPr id="4" name="Content Placeholder 5" descr="HumanPerformance_MSUDenver_Informal_2CRev_BlueRed_WhBkgd_PA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652" r="-40652"/>
          <a:stretch>
            <a:fillRect/>
          </a:stretch>
        </p:blipFill>
        <p:spPr>
          <a:xfrm>
            <a:off x="0" y="274638"/>
            <a:ext cx="2496988" cy="1373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894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9556" y="274638"/>
            <a:ext cx="6857244" cy="1143000"/>
          </a:xfrm>
        </p:spPr>
        <p:txBody>
          <a:bodyPr/>
          <a:lstStyle/>
          <a:p>
            <a:r>
              <a:rPr lang="en-US" dirty="0" smtClean="0"/>
              <a:t>USA Team Handball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9068"/>
            <a:ext cx="8229600" cy="432709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Colorado </a:t>
            </a:r>
            <a:endParaRPr lang="en-US" sz="2400" dirty="0"/>
          </a:p>
          <a:p>
            <a:pPr marL="0" indent="0">
              <a:buNone/>
            </a:pPr>
            <a:r>
              <a:rPr lang="en-US" b="1" dirty="0"/>
              <a:t>2017 </a:t>
            </a:r>
            <a:endParaRPr lang="en-US" sz="2400" b="1" dirty="0"/>
          </a:p>
          <a:p>
            <a:pPr lvl="0"/>
            <a:r>
              <a:rPr lang="en-US" dirty="0"/>
              <a:t>Develop a High School Club League for boys and girls. (3-6 teams)</a:t>
            </a:r>
            <a:endParaRPr lang="en-US" sz="2400" dirty="0"/>
          </a:p>
          <a:p>
            <a:pPr lvl="1"/>
            <a:r>
              <a:rPr lang="en-US" dirty="0"/>
              <a:t>April &amp; May 15th</a:t>
            </a:r>
            <a:endParaRPr lang="en-US" sz="2000" dirty="0"/>
          </a:p>
          <a:p>
            <a:pPr lvl="0"/>
            <a:r>
              <a:rPr lang="en-US" dirty="0"/>
              <a:t>Develop a Collegiate Club Spring League for men and women.</a:t>
            </a:r>
            <a:endParaRPr lang="en-US" sz="2400" dirty="0"/>
          </a:p>
          <a:p>
            <a:pPr lvl="1"/>
            <a:r>
              <a:rPr lang="en-US" dirty="0"/>
              <a:t>US Air Force Academy, UCCS and Metro State University</a:t>
            </a:r>
            <a:endParaRPr lang="en-US" sz="2000" dirty="0"/>
          </a:p>
          <a:p>
            <a:pPr lvl="0"/>
            <a:r>
              <a:rPr lang="en-US" dirty="0"/>
              <a:t>Develop a High School Summer League for boys and girls.</a:t>
            </a:r>
            <a:endParaRPr lang="en-US" sz="2400" dirty="0"/>
          </a:p>
          <a:p>
            <a:pPr lvl="1"/>
            <a:r>
              <a:rPr lang="en-US" dirty="0"/>
              <a:t>May 15</a:t>
            </a:r>
            <a:r>
              <a:rPr lang="en-US" baseline="30000" dirty="0"/>
              <a:t>th</a:t>
            </a:r>
            <a:r>
              <a:rPr lang="en-US" dirty="0"/>
              <a:t> - June </a:t>
            </a:r>
            <a:endParaRPr lang="en-US" sz="2000" dirty="0"/>
          </a:p>
          <a:p>
            <a:pPr lvl="0"/>
            <a:r>
              <a:rPr lang="en-US" dirty="0"/>
              <a:t>Host the 1</a:t>
            </a:r>
            <a:r>
              <a:rPr lang="en-US" baseline="30000" dirty="0"/>
              <a:t>st</a:t>
            </a:r>
            <a:r>
              <a:rPr lang="en-US" dirty="0"/>
              <a:t> Annual National High School Tournament</a:t>
            </a:r>
            <a:endParaRPr lang="en-US" sz="2400" dirty="0"/>
          </a:p>
          <a:p>
            <a:pPr lvl="1"/>
            <a:r>
              <a:rPr lang="en-US" dirty="0"/>
              <a:t>Selection for Youth National Team to travel abroad</a:t>
            </a:r>
            <a:endParaRPr lang="en-US" sz="2000" dirty="0"/>
          </a:p>
          <a:p>
            <a:pPr lvl="1"/>
            <a:r>
              <a:rPr lang="en-US" dirty="0"/>
              <a:t>SF, LA, NYC, Chicago, Colorado and Auburn</a:t>
            </a:r>
            <a:endParaRPr lang="en-US" sz="2000" dirty="0"/>
          </a:p>
          <a:p>
            <a:endParaRPr lang="en-US" dirty="0"/>
          </a:p>
        </p:txBody>
      </p:sp>
      <p:pic>
        <p:nvPicPr>
          <p:cNvPr id="4" name="Content Placeholder 5" descr="HumanPerformance_MSUDenver_Informal_2CRev_BlueRed_WhBkgd_PA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652" r="-40652"/>
          <a:stretch>
            <a:fillRect/>
          </a:stretch>
        </p:blipFill>
        <p:spPr>
          <a:xfrm>
            <a:off x="0" y="274638"/>
            <a:ext cx="2496988" cy="1373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040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5398" y="274638"/>
            <a:ext cx="6751401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USA Team Handball Goals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8831"/>
            <a:ext cx="8229600" cy="435733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/>
              <a:t>2018</a:t>
            </a:r>
            <a:endParaRPr lang="en-US" sz="2400" b="1" dirty="0"/>
          </a:p>
          <a:p>
            <a:pPr lvl="0"/>
            <a:r>
              <a:rPr lang="en-US" dirty="0"/>
              <a:t>Develop a High School Club League for boys and girls. (8-10 teams)</a:t>
            </a:r>
            <a:endParaRPr lang="en-US" sz="2400" dirty="0"/>
          </a:p>
          <a:p>
            <a:pPr lvl="1"/>
            <a:r>
              <a:rPr lang="en-US" dirty="0"/>
              <a:t>April &amp; May 15th</a:t>
            </a:r>
            <a:endParaRPr lang="en-US" sz="2000" dirty="0"/>
          </a:p>
          <a:p>
            <a:pPr lvl="0"/>
            <a:r>
              <a:rPr lang="en-US" dirty="0"/>
              <a:t>Develop a Collegiate Club Fall &amp; Spring League for men and women.</a:t>
            </a:r>
            <a:endParaRPr lang="en-US" sz="2400" dirty="0"/>
          </a:p>
          <a:p>
            <a:pPr lvl="1"/>
            <a:r>
              <a:rPr lang="en-US" dirty="0"/>
              <a:t>4-5 Teams</a:t>
            </a:r>
            <a:endParaRPr lang="en-US" sz="2000" dirty="0"/>
          </a:p>
          <a:p>
            <a:pPr lvl="0"/>
            <a:r>
              <a:rPr lang="en-US" dirty="0"/>
              <a:t>Develop a High School Summer League for boys and girls.</a:t>
            </a:r>
            <a:endParaRPr lang="en-US" sz="2400" dirty="0"/>
          </a:p>
          <a:p>
            <a:pPr lvl="1"/>
            <a:r>
              <a:rPr lang="en-US" dirty="0"/>
              <a:t>May 15</a:t>
            </a:r>
            <a:r>
              <a:rPr lang="en-US" baseline="30000" dirty="0"/>
              <a:t>th</a:t>
            </a:r>
            <a:r>
              <a:rPr lang="en-US" dirty="0"/>
              <a:t> - June </a:t>
            </a:r>
            <a:endParaRPr lang="en-US" sz="2000" dirty="0"/>
          </a:p>
          <a:p>
            <a:pPr lvl="0"/>
            <a:r>
              <a:rPr lang="en-US" dirty="0"/>
              <a:t>Host the 2nd Annual National High School Tournament</a:t>
            </a:r>
            <a:endParaRPr lang="en-US" sz="2400" dirty="0"/>
          </a:p>
          <a:p>
            <a:pPr lvl="1"/>
            <a:r>
              <a:rPr lang="en-US" dirty="0"/>
              <a:t>Selection for Youth National Team to travel abroad</a:t>
            </a:r>
            <a:endParaRPr lang="en-US" sz="2000" dirty="0"/>
          </a:p>
          <a:p>
            <a:endParaRPr lang="en-US" sz="2400" dirty="0"/>
          </a:p>
          <a:p>
            <a:pPr marL="0" indent="0">
              <a:buNone/>
            </a:pPr>
            <a:r>
              <a:rPr lang="en-US" b="1" dirty="0"/>
              <a:t>Long Term National Goals (Men &amp; Women)</a:t>
            </a:r>
            <a:endParaRPr lang="en-US" sz="2400" dirty="0"/>
          </a:p>
          <a:p>
            <a:r>
              <a:rPr lang="en-US" dirty="0"/>
              <a:t>2019 	</a:t>
            </a:r>
            <a:r>
              <a:rPr lang="en-US" dirty="0" smtClean="0"/>
              <a:t>Pan </a:t>
            </a:r>
            <a:r>
              <a:rPr lang="en-US" dirty="0"/>
              <a:t>American Games Medal Contenders</a:t>
            </a:r>
            <a:endParaRPr lang="en-US" sz="2400" dirty="0"/>
          </a:p>
          <a:p>
            <a:r>
              <a:rPr lang="en-US" dirty="0"/>
              <a:t>2020		Establish a Team Handball Professional League (6-8 Cities)</a:t>
            </a:r>
            <a:endParaRPr lang="en-US" sz="2400" dirty="0"/>
          </a:p>
          <a:p>
            <a:r>
              <a:rPr lang="en-US" dirty="0"/>
              <a:t>2023		Pan American Games Medal Winner</a:t>
            </a:r>
            <a:endParaRPr lang="en-US" sz="2400" dirty="0"/>
          </a:p>
          <a:p>
            <a:r>
              <a:rPr lang="en-US" dirty="0"/>
              <a:t>2024		Qualify for Olympic Games</a:t>
            </a:r>
            <a:r>
              <a:rPr lang="en-US" sz="2400" dirty="0"/>
              <a:t> </a:t>
            </a:r>
          </a:p>
          <a:p>
            <a:endParaRPr lang="en-US" dirty="0"/>
          </a:p>
        </p:txBody>
      </p:sp>
      <p:pic>
        <p:nvPicPr>
          <p:cNvPr id="4" name="Content Placeholder 5" descr="HumanPerformance_MSUDenver_Informal_2CRev_BlueRed_WhBkgd_PA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652" r="-40652"/>
          <a:stretch>
            <a:fillRect/>
          </a:stretch>
        </p:blipFill>
        <p:spPr>
          <a:xfrm>
            <a:off x="0" y="274638"/>
            <a:ext cx="2496988" cy="1373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615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638" y="274638"/>
            <a:ext cx="6721161" cy="1143000"/>
          </a:xfrm>
        </p:spPr>
        <p:txBody>
          <a:bodyPr/>
          <a:lstStyle/>
          <a:p>
            <a:r>
              <a:rPr lang="en-US" dirty="0" smtClean="0"/>
              <a:t>What did this involve?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9068"/>
            <a:ext cx="8229600" cy="4327095"/>
          </a:xfrm>
        </p:spPr>
        <p:txBody>
          <a:bodyPr/>
          <a:lstStyle/>
          <a:p>
            <a:pPr lvl="1"/>
            <a:r>
              <a:rPr lang="en-US" dirty="0"/>
              <a:t>3 COSMA Principles (3, 7, 8)</a:t>
            </a:r>
          </a:p>
          <a:p>
            <a:pPr lvl="1"/>
            <a:r>
              <a:rPr lang="en-US" dirty="0"/>
              <a:t>14 CPCs </a:t>
            </a:r>
          </a:p>
          <a:p>
            <a:pPr lvl="1"/>
            <a:r>
              <a:rPr lang="en-US" dirty="0"/>
              <a:t>12 Courses: Sport Industry, Sport Venue, Sport Media, Sport in Society, Sport Event, Sport Governance &amp; Policy, Tech &amp; Social Media in Sport, Sport Promotion, Leadership &amp; Ethics, Sport Enterprise, Organization &amp; Administration, Legal Liabilities</a:t>
            </a:r>
          </a:p>
          <a:p>
            <a:endParaRPr lang="en-US" dirty="0"/>
          </a:p>
        </p:txBody>
      </p:sp>
      <p:pic>
        <p:nvPicPr>
          <p:cNvPr id="4" name="Content Placeholder 5" descr="HumanPerformance_MSUDenver_Informal_2CRev_BlueRed_WhBkgd_PA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652" r="-40652"/>
          <a:stretch>
            <a:fillRect/>
          </a:stretch>
        </p:blipFill>
        <p:spPr>
          <a:xfrm>
            <a:off x="255678" y="274638"/>
            <a:ext cx="2496988" cy="1373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986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04" y="574492"/>
            <a:ext cx="6448996" cy="843146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COSMA Principles</a:t>
            </a:r>
            <a:br>
              <a:rPr lang="en-US" dirty="0">
                <a:solidFill>
                  <a:prstClr val="black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3713"/>
            <a:ext cx="8229600" cy="4372450"/>
          </a:xfrm>
        </p:spPr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3</a:t>
            </a:r>
            <a:r>
              <a:rPr lang="en-US" dirty="0">
                <a:solidFill>
                  <a:prstClr val="black"/>
                </a:solidFill>
              </a:rPr>
              <a:t>: </a:t>
            </a:r>
            <a:r>
              <a:rPr lang="en-US" dirty="0" smtClean="0">
                <a:solidFill>
                  <a:prstClr val="black"/>
                </a:solidFill>
              </a:rPr>
              <a:t>Curriculum </a:t>
            </a:r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7: Internal and External Relationships, and </a:t>
            </a:r>
          </a:p>
          <a:p>
            <a:r>
              <a:rPr lang="en-US" dirty="0">
                <a:solidFill>
                  <a:prstClr val="black"/>
                </a:solidFill>
              </a:rPr>
              <a:t>8: Educational </a:t>
            </a:r>
            <a:r>
              <a:rPr lang="en-US" dirty="0" smtClean="0">
                <a:solidFill>
                  <a:prstClr val="black"/>
                </a:solidFill>
              </a:rPr>
              <a:t>Innovation</a:t>
            </a:r>
            <a:endParaRPr lang="en-US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dirty="0">
                <a:solidFill>
                  <a:prstClr val="black"/>
                </a:solidFill>
              </a:rPr>
              <a:t>The applied nature of the experience provided students with numerous contact hours in each of the fourteen COSMA common professional components. </a:t>
            </a:r>
          </a:p>
          <a:p>
            <a:endParaRPr lang="en-US" dirty="0"/>
          </a:p>
        </p:txBody>
      </p:sp>
      <p:pic>
        <p:nvPicPr>
          <p:cNvPr id="4" name="Content Placeholder 5" descr="HumanPerformance_MSUDenver_Informal_2CRev_BlueRed_WhBkgd_PA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652" r="-40652"/>
          <a:stretch>
            <a:fillRect/>
          </a:stretch>
        </p:blipFill>
        <p:spPr>
          <a:xfrm>
            <a:off x="180077" y="274638"/>
            <a:ext cx="2496988" cy="1373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03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158" y="274638"/>
            <a:ext cx="6781642" cy="1143000"/>
          </a:xfrm>
        </p:spPr>
        <p:txBody>
          <a:bodyPr/>
          <a:lstStyle/>
          <a:p>
            <a:r>
              <a:rPr lang="en-US" dirty="0" smtClean="0"/>
              <a:t>Student Learning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3713"/>
            <a:ext cx="8229600" cy="437245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SLO’s (specific to each class) were embedded into each course </a:t>
            </a:r>
          </a:p>
          <a:p>
            <a:pPr marL="0" indent="0">
              <a:buNone/>
            </a:pPr>
            <a:r>
              <a:rPr lang="en-US" dirty="0" smtClean="0"/>
              <a:t>Project SLO’s</a:t>
            </a:r>
          </a:p>
          <a:p>
            <a:r>
              <a:rPr lang="en-US" dirty="0" smtClean="0"/>
              <a:t>Upon completion of the project students should be able to:</a:t>
            </a:r>
          </a:p>
          <a:p>
            <a:pPr lvl="1"/>
            <a:r>
              <a:rPr lang="en-US" dirty="0" smtClean="0"/>
              <a:t>Explain the opportunities and challenges associated with beginning a new sport club</a:t>
            </a:r>
          </a:p>
          <a:p>
            <a:pPr lvl="1"/>
            <a:r>
              <a:rPr lang="en-US" dirty="0" smtClean="0"/>
              <a:t>Assess the level of interest in Team Handball at MSU Denver</a:t>
            </a:r>
          </a:p>
          <a:p>
            <a:pPr lvl="1"/>
            <a:r>
              <a:rPr lang="en-US" dirty="0" smtClean="0"/>
              <a:t>Discuss the importance and purpose of feasibility studies</a:t>
            </a:r>
          </a:p>
          <a:p>
            <a:pPr lvl="1"/>
            <a:r>
              <a:rPr lang="en-US" dirty="0" smtClean="0"/>
              <a:t>Create a specific segment of a feasibility study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Content Placeholder 5" descr="HumanPerformance_MSUDenver_Informal_2CRev_BlueRed_WhBkgd_PA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652" r="-40652"/>
          <a:stretch>
            <a:fillRect/>
          </a:stretch>
        </p:blipFill>
        <p:spPr>
          <a:xfrm>
            <a:off x="-182039" y="274638"/>
            <a:ext cx="2496988" cy="1373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02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158" y="274638"/>
            <a:ext cx="6781642" cy="1143000"/>
          </a:xfrm>
        </p:spPr>
        <p:txBody>
          <a:bodyPr/>
          <a:lstStyle/>
          <a:p>
            <a:r>
              <a:rPr lang="en-US" dirty="0" smtClean="0"/>
              <a:t>Course Roles &amp; 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2220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400" dirty="0" smtClean="0"/>
              <a:t>Intro to Sport Management</a:t>
            </a:r>
          </a:p>
          <a:p>
            <a:pPr lvl="1">
              <a:spcBef>
                <a:spcPts val="0"/>
              </a:spcBef>
            </a:pPr>
            <a:r>
              <a:rPr lang="en-US" sz="2400" dirty="0"/>
              <a:t>Introduction to the sport of Handball / administer market research survey</a:t>
            </a: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dirty="0" smtClean="0"/>
              <a:t>Sport Venue Operations</a:t>
            </a:r>
          </a:p>
          <a:p>
            <a:pPr lvl="1">
              <a:spcBef>
                <a:spcPts val="0"/>
              </a:spcBef>
            </a:pPr>
            <a:r>
              <a:rPr lang="en-US" sz="2400" dirty="0"/>
              <a:t>Venue scouting / </a:t>
            </a:r>
            <a:r>
              <a:rPr lang="en-US" sz="2400" dirty="0" smtClean="0"/>
              <a:t>limitations	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Sport in Society</a:t>
            </a:r>
          </a:p>
          <a:p>
            <a:pPr lvl="1">
              <a:spcBef>
                <a:spcPts val="0"/>
              </a:spcBef>
            </a:pPr>
            <a:r>
              <a:rPr lang="en-US" sz="2400" dirty="0"/>
              <a:t>Report on cultural significance of handball in the US.</a:t>
            </a: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dirty="0" smtClean="0"/>
              <a:t>Sport Event Management</a:t>
            </a:r>
          </a:p>
          <a:p>
            <a:pPr lvl="1">
              <a:spcBef>
                <a:spcPts val="0"/>
              </a:spcBef>
            </a:pPr>
            <a:r>
              <a:rPr lang="en-US" sz="2400" dirty="0"/>
              <a:t>Holding one day showcase</a:t>
            </a: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dirty="0" smtClean="0"/>
              <a:t>Sport Media Operations</a:t>
            </a:r>
          </a:p>
          <a:p>
            <a:pPr lvl="1">
              <a:spcBef>
                <a:spcPts val="0"/>
              </a:spcBef>
            </a:pPr>
            <a:r>
              <a:rPr lang="en-US" sz="2400" dirty="0"/>
              <a:t>Publicity </a:t>
            </a:r>
            <a:r>
              <a:rPr lang="en-US" sz="2400" dirty="0" smtClean="0"/>
              <a:t>campaign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Sport Governance &amp; policy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Policy &amp; procedures to start a club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</p:txBody>
      </p:sp>
      <p:pic>
        <p:nvPicPr>
          <p:cNvPr id="4" name="Content Placeholder 5" descr="HumanPerformance_MSUDenver_Informal_2CRev_BlueRed_WhBkgd_PA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652" r="-40652"/>
          <a:stretch>
            <a:fillRect/>
          </a:stretch>
        </p:blipFill>
        <p:spPr>
          <a:xfrm>
            <a:off x="285919" y="274639"/>
            <a:ext cx="2103089" cy="1156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491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5079</TotalTime>
  <Words>939</Words>
  <Application>Microsoft Macintosh PowerPoint</Application>
  <PresentationFormat>On-screen Show (4:3)</PresentationFormat>
  <Paragraphs>138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Theme</vt:lpstr>
      <vt:lpstr>WHAT’s NEW at MSU Denver </vt:lpstr>
      <vt:lpstr>What possessed us to try this?</vt:lpstr>
      <vt:lpstr>Cross-Curricular Project: Feasibility of Team Handball Club at MSU Denver</vt:lpstr>
      <vt:lpstr>USA Team Handball Goals</vt:lpstr>
      <vt:lpstr>USA Team Handball Goals Continued</vt:lpstr>
      <vt:lpstr>What did this involve?</vt:lpstr>
      <vt:lpstr>COSMA Principles </vt:lpstr>
      <vt:lpstr>Student Learning Outcomes</vt:lpstr>
      <vt:lpstr>Course Roles &amp; Assignments</vt:lpstr>
      <vt:lpstr>Course Roles &amp; Assignments</vt:lpstr>
      <vt:lpstr>Role of HPS: 4600</vt:lpstr>
      <vt:lpstr>Student Feedback</vt:lpstr>
      <vt:lpstr>Faculty Feedback</vt:lpstr>
      <vt:lpstr>Takeaways for future projects</vt:lpstr>
      <vt:lpstr>WHAT’s NEW at MSU Denver </vt:lpstr>
    </vt:vector>
  </TitlesOfParts>
  <Company>Metropolitan State University of Denver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Information Technology</dc:creator>
  <cp:lastModifiedBy>Heather Alderman</cp:lastModifiedBy>
  <cp:revision>82</cp:revision>
  <dcterms:created xsi:type="dcterms:W3CDTF">2013-08-31T00:08:14Z</dcterms:created>
  <dcterms:modified xsi:type="dcterms:W3CDTF">2017-02-06T14:17:11Z</dcterms:modified>
</cp:coreProperties>
</file>