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9"/>
  </p:notesMasterIdLst>
  <p:sldIdLst>
    <p:sldId id="256" r:id="rId2"/>
    <p:sldId id="260" r:id="rId3"/>
    <p:sldId id="257" r:id="rId4"/>
    <p:sldId id="258" r:id="rId5"/>
    <p:sldId id="261" r:id="rId6"/>
    <p:sldId id="259" r:id="rId7"/>
    <p:sldId id="262" r:id="rId8"/>
    <p:sldId id="263" r:id="rId9"/>
    <p:sldId id="264" r:id="rId10"/>
    <p:sldId id="265" r:id="rId11"/>
    <p:sldId id="266" r:id="rId12"/>
    <p:sldId id="267" r:id="rId13"/>
    <p:sldId id="268" r:id="rId14"/>
    <p:sldId id="269" r:id="rId15"/>
    <p:sldId id="272"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322" autoAdjust="0"/>
  </p:normalViewPr>
  <p:slideViewPr>
    <p:cSldViewPr snapToGrid="0">
      <p:cViewPr varScale="1">
        <p:scale>
          <a:sx n="110" d="100"/>
          <a:sy n="110" d="100"/>
        </p:scale>
        <p:origin x="-85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75A73E-756F-4627-8E1A-34D49EDE8120}" type="datetimeFigureOut">
              <a:rPr lang="en-US" smtClean="0"/>
              <a:t>2/12/19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B05B8-396F-4178-BC74-E314C7DB7DB9}" type="slidenum">
              <a:rPr lang="en-US" smtClean="0"/>
              <a:t>‹#›</a:t>
            </a:fld>
            <a:endParaRPr lang="en-US" dirty="0"/>
          </a:p>
        </p:txBody>
      </p:sp>
    </p:spTree>
    <p:extLst>
      <p:ext uri="{BB962C8B-B14F-4D97-AF65-F5344CB8AC3E}">
        <p14:creationId xmlns:p14="http://schemas.microsoft.com/office/powerpoint/2010/main" val="2172087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to 25% number is pretty consistent when you go back in the lit. </a:t>
            </a:r>
          </a:p>
        </p:txBody>
      </p:sp>
      <p:sp>
        <p:nvSpPr>
          <p:cNvPr id="4" name="Slide Number Placeholder 3"/>
          <p:cNvSpPr>
            <a:spLocks noGrp="1"/>
          </p:cNvSpPr>
          <p:nvPr>
            <p:ph type="sldNum" sz="quarter" idx="5"/>
          </p:nvPr>
        </p:nvSpPr>
        <p:spPr/>
        <p:txBody>
          <a:bodyPr/>
          <a:lstStyle/>
          <a:p>
            <a:fld id="{03EB05B8-396F-4178-BC74-E314C7DB7DB9}" type="slidenum">
              <a:rPr lang="en-US" smtClean="0"/>
              <a:t>2</a:t>
            </a:fld>
            <a:endParaRPr lang="en-US" dirty="0"/>
          </a:p>
        </p:txBody>
      </p:sp>
    </p:spTree>
    <p:extLst>
      <p:ext uri="{BB962C8B-B14F-4D97-AF65-F5344CB8AC3E}">
        <p14:creationId xmlns:p14="http://schemas.microsoft.com/office/powerpoint/2010/main" val="1057987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something about the questions? Lengith</a:t>
            </a:r>
          </a:p>
        </p:txBody>
      </p:sp>
      <p:sp>
        <p:nvSpPr>
          <p:cNvPr id="4" name="Slide Number Placeholder 3"/>
          <p:cNvSpPr>
            <a:spLocks noGrp="1"/>
          </p:cNvSpPr>
          <p:nvPr>
            <p:ph type="sldNum" sz="quarter" idx="5"/>
          </p:nvPr>
        </p:nvSpPr>
        <p:spPr/>
        <p:txBody>
          <a:bodyPr/>
          <a:lstStyle/>
          <a:p>
            <a:fld id="{03EB05B8-396F-4178-BC74-E314C7DB7DB9}" type="slidenum">
              <a:rPr lang="en-US" smtClean="0"/>
              <a:t>6</a:t>
            </a:fld>
            <a:endParaRPr lang="en-US" dirty="0"/>
          </a:p>
        </p:txBody>
      </p:sp>
    </p:spTree>
    <p:extLst>
      <p:ext uri="{BB962C8B-B14F-4D97-AF65-F5344CB8AC3E}">
        <p14:creationId xmlns:p14="http://schemas.microsoft.com/office/powerpoint/2010/main" val="941991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Chilly climate said minority</a:t>
            </a:r>
            <a:r>
              <a:rPr lang="en-US" baseline="0" dirty="0"/>
              <a:t> status could hurt self confidence, these students gained confidence by getting to know their peers</a:t>
            </a:r>
            <a:endParaRPr lang="en-US" dirty="0"/>
          </a:p>
        </p:txBody>
      </p:sp>
      <p:sp>
        <p:nvSpPr>
          <p:cNvPr id="4" name="Slide Number Placeholder 3"/>
          <p:cNvSpPr>
            <a:spLocks noGrp="1"/>
          </p:cNvSpPr>
          <p:nvPr>
            <p:ph type="sldNum" sz="quarter" idx="10"/>
          </p:nvPr>
        </p:nvSpPr>
        <p:spPr/>
        <p:txBody>
          <a:bodyPr/>
          <a:lstStyle/>
          <a:p>
            <a:fld id="{03EB05B8-396F-4178-BC74-E314C7DB7DB9}" type="slidenum">
              <a:rPr lang="en-US" smtClean="0"/>
              <a:t>8</a:t>
            </a:fld>
            <a:endParaRPr lang="en-US" dirty="0"/>
          </a:p>
        </p:txBody>
      </p:sp>
    </p:spTree>
    <p:extLst>
      <p:ext uri="{BB962C8B-B14F-4D97-AF65-F5344CB8AC3E}">
        <p14:creationId xmlns:p14="http://schemas.microsoft.com/office/powerpoint/2010/main" val="1416726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women had coping mechanisms to ensure they could participate in social conversations with their</a:t>
            </a:r>
            <a:r>
              <a:rPr lang="en-US" baseline="0" dirty="0"/>
              <a:t> male peers even when they would not otherwise have the knowledge to do so – sports apps were a popular way of doing this</a:t>
            </a:r>
          </a:p>
          <a:p>
            <a:r>
              <a:rPr lang="en-US" baseline="0" dirty="0"/>
              <a:t>Women get called on more then men  - opposite of chilly climate – women are better students, sitting near the front of the classroom, and “the female perception”</a:t>
            </a:r>
            <a:endParaRPr lang="en-US" dirty="0"/>
          </a:p>
        </p:txBody>
      </p:sp>
      <p:sp>
        <p:nvSpPr>
          <p:cNvPr id="4" name="Slide Number Placeholder 3"/>
          <p:cNvSpPr>
            <a:spLocks noGrp="1"/>
          </p:cNvSpPr>
          <p:nvPr>
            <p:ph type="sldNum" sz="quarter" idx="10"/>
          </p:nvPr>
        </p:nvSpPr>
        <p:spPr/>
        <p:txBody>
          <a:bodyPr/>
          <a:lstStyle/>
          <a:p>
            <a:fld id="{03EB05B8-396F-4178-BC74-E314C7DB7DB9}" type="slidenum">
              <a:rPr lang="en-US" smtClean="0"/>
              <a:t>9</a:t>
            </a:fld>
            <a:endParaRPr lang="en-US" dirty="0"/>
          </a:p>
        </p:txBody>
      </p:sp>
    </p:spTree>
    <p:extLst>
      <p:ext uri="{BB962C8B-B14F-4D97-AF65-F5344CB8AC3E}">
        <p14:creationId xmlns:p14="http://schemas.microsoft.com/office/powerpoint/2010/main" val="2377146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Harris Et al – taking</a:t>
            </a:r>
            <a:r>
              <a:rPr lang="en-US" baseline="0" dirty="0"/>
              <a:t> leadership as a coping mechanism</a:t>
            </a:r>
            <a:endParaRPr lang="en-US" dirty="0"/>
          </a:p>
        </p:txBody>
      </p:sp>
      <p:sp>
        <p:nvSpPr>
          <p:cNvPr id="4" name="Slide Number Placeholder 3"/>
          <p:cNvSpPr>
            <a:spLocks noGrp="1"/>
          </p:cNvSpPr>
          <p:nvPr>
            <p:ph type="sldNum" sz="quarter" idx="10"/>
          </p:nvPr>
        </p:nvSpPr>
        <p:spPr/>
        <p:txBody>
          <a:bodyPr/>
          <a:lstStyle/>
          <a:p>
            <a:fld id="{03EB05B8-396F-4178-BC74-E314C7DB7DB9}" type="slidenum">
              <a:rPr lang="en-US" smtClean="0"/>
              <a:t>10</a:t>
            </a:fld>
            <a:endParaRPr lang="en-US" dirty="0"/>
          </a:p>
        </p:txBody>
      </p:sp>
    </p:spTree>
    <p:extLst>
      <p:ext uri="{BB962C8B-B14F-4D97-AF65-F5344CB8AC3E}">
        <p14:creationId xmlns:p14="http://schemas.microsoft.com/office/powerpoint/2010/main" val="2194917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Chilly climate – those around</a:t>
            </a:r>
            <a:r>
              <a:rPr lang="en-US" baseline="0" dirty="0"/>
              <a:t> the students believe they don’t know enough about sports/watch enough sports to make a good sport manager. Knew they were going to be one of the few but maybe not how few</a:t>
            </a:r>
          </a:p>
          <a:p>
            <a:r>
              <a:rPr lang="en-US" baseline="0" dirty="0"/>
              <a:t>Chilly climate – male students don’t trust women – in this, women bear the brunt of the group work </a:t>
            </a:r>
            <a:endParaRPr lang="en-US" dirty="0"/>
          </a:p>
        </p:txBody>
      </p:sp>
      <p:sp>
        <p:nvSpPr>
          <p:cNvPr id="4" name="Slide Number Placeholder 3"/>
          <p:cNvSpPr>
            <a:spLocks noGrp="1"/>
          </p:cNvSpPr>
          <p:nvPr>
            <p:ph type="sldNum" sz="quarter" idx="10"/>
          </p:nvPr>
        </p:nvSpPr>
        <p:spPr/>
        <p:txBody>
          <a:bodyPr/>
          <a:lstStyle/>
          <a:p>
            <a:fld id="{03EB05B8-396F-4178-BC74-E314C7DB7DB9}" type="slidenum">
              <a:rPr lang="en-US" smtClean="0"/>
              <a:t>11</a:t>
            </a:fld>
            <a:endParaRPr lang="en-US" dirty="0"/>
          </a:p>
        </p:txBody>
      </p:sp>
    </p:spTree>
    <p:extLst>
      <p:ext uri="{BB962C8B-B14F-4D97-AF65-F5344CB8AC3E}">
        <p14:creationId xmlns:p14="http://schemas.microsoft.com/office/powerpoint/2010/main" val="1981618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Harris et al.,</a:t>
            </a:r>
            <a:r>
              <a:rPr lang="en-US" baseline="0" dirty="0"/>
              <a:t> mentors as coping mechanisms – but in this study also ways to </a:t>
            </a:r>
            <a:r>
              <a:rPr lang="en-US" baseline="0" dirty="0" smtClean="0"/>
              <a:t>prepare </a:t>
            </a:r>
            <a:r>
              <a:rPr lang="en-US" baseline="0" dirty="0"/>
              <a:t>themselves for future careers</a:t>
            </a:r>
            <a:endParaRPr lang="en-US" dirty="0"/>
          </a:p>
        </p:txBody>
      </p:sp>
      <p:sp>
        <p:nvSpPr>
          <p:cNvPr id="4" name="Slide Number Placeholder 3"/>
          <p:cNvSpPr>
            <a:spLocks noGrp="1"/>
          </p:cNvSpPr>
          <p:nvPr>
            <p:ph type="sldNum" sz="quarter" idx="10"/>
          </p:nvPr>
        </p:nvSpPr>
        <p:spPr/>
        <p:txBody>
          <a:bodyPr/>
          <a:lstStyle/>
          <a:p>
            <a:fld id="{03EB05B8-396F-4178-BC74-E314C7DB7DB9}" type="slidenum">
              <a:rPr lang="en-US" smtClean="0"/>
              <a:t>12</a:t>
            </a:fld>
            <a:endParaRPr lang="en-US" dirty="0"/>
          </a:p>
        </p:txBody>
      </p:sp>
    </p:spTree>
    <p:extLst>
      <p:ext uri="{BB962C8B-B14F-4D97-AF65-F5344CB8AC3E}">
        <p14:creationId xmlns:p14="http://schemas.microsoft.com/office/powerpoint/2010/main" val="1307615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female students provided support, friendship,</a:t>
            </a:r>
            <a:r>
              <a:rPr lang="en-US" baseline="0" dirty="0"/>
              <a:t> and future career networks</a:t>
            </a:r>
          </a:p>
          <a:p>
            <a:r>
              <a:rPr lang="en-US" baseline="0" dirty="0"/>
              <a:t>Figuring out which guys made good partners/group mates eased the group work pressures. Also getting to know their male classmates made them more comfortable in class</a:t>
            </a:r>
            <a:endParaRPr lang="en-US" dirty="0"/>
          </a:p>
        </p:txBody>
      </p:sp>
      <p:sp>
        <p:nvSpPr>
          <p:cNvPr id="4" name="Slide Number Placeholder 3"/>
          <p:cNvSpPr>
            <a:spLocks noGrp="1"/>
          </p:cNvSpPr>
          <p:nvPr>
            <p:ph type="sldNum" sz="quarter" idx="10"/>
          </p:nvPr>
        </p:nvSpPr>
        <p:spPr/>
        <p:txBody>
          <a:bodyPr/>
          <a:lstStyle/>
          <a:p>
            <a:fld id="{03EB05B8-396F-4178-BC74-E314C7DB7DB9}" type="slidenum">
              <a:rPr lang="en-US" smtClean="0"/>
              <a:t>13</a:t>
            </a:fld>
            <a:endParaRPr lang="en-US" dirty="0"/>
          </a:p>
        </p:txBody>
      </p:sp>
    </p:spTree>
    <p:extLst>
      <p:ext uri="{BB962C8B-B14F-4D97-AF65-F5344CB8AC3E}">
        <p14:creationId xmlns:p14="http://schemas.microsoft.com/office/powerpoint/2010/main" val="306351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5C18E53-023F-445B-B402-C978C2DAC671}" type="datetimeFigureOut">
              <a:rPr lang="en-US" smtClean="0"/>
              <a:t>2/12/19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2D0C851-7642-44B1-A213-BC3639AF7758}" type="slidenum">
              <a:rPr lang="en-US" smtClean="0"/>
              <a:t>‹#›</a:t>
            </a:fld>
            <a:endParaRPr lang="en-US" dirty="0"/>
          </a:p>
        </p:txBody>
      </p:sp>
    </p:spTree>
    <p:extLst>
      <p:ext uri="{BB962C8B-B14F-4D97-AF65-F5344CB8AC3E}">
        <p14:creationId xmlns:p14="http://schemas.microsoft.com/office/powerpoint/2010/main" val="3174229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C18E53-023F-445B-B402-C978C2DAC671}" type="datetimeFigureOut">
              <a:rPr lang="en-US" smtClean="0"/>
              <a:t>2/12/19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D0C851-7642-44B1-A213-BC3639AF7758}" type="slidenum">
              <a:rPr lang="en-US" smtClean="0"/>
              <a:t>‹#›</a:t>
            </a:fld>
            <a:endParaRPr lang="en-US" dirty="0"/>
          </a:p>
        </p:txBody>
      </p:sp>
    </p:spTree>
    <p:extLst>
      <p:ext uri="{BB962C8B-B14F-4D97-AF65-F5344CB8AC3E}">
        <p14:creationId xmlns:p14="http://schemas.microsoft.com/office/powerpoint/2010/main" val="2003959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5C18E53-023F-445B-B402-C978C2DAC671}" type="datetimeFigureOut">
              <a:rPr lang="en-US" smtClean="0"/>
              <a:t>2/12/19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2D0C851-7642-44B1-A213-BC3639AF7758}" type="slidenum">
              <a:rPr lang="en-US" smtClean="0"/>
              <a:t>‹#›</a:t>
            </a:fld>
            <a:endParaRPr lang="en-US" dirty="0"/>
          </a:p>
        </p:txBody>
      </p:sp>
    </p:spTree>
    <p:extLst>
      <p:ext uri="{BB962C8B-B14F-4D97-AF65-F5344CB8AC3E}">
        <p14:creationId xmlns:p14="http://schemas.microsoft.com/office/powerpoint/2010/main" val="407006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C18E53-023F-445B-B402-C978C2DAC671}" type="datetimeFigureOut">
              <a:rPr lang="en-US" smtClean="0"/>
              <a:t>2/12/19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C2D0C851-7642-44B1-A213-BC3639AF7758}" type="slidenum">
              <a:rPr lang="en-US" smtClean="0"/>
              <a:t>‹#›</a:t>
            </a:fld>
            <a:endParaRPr lang="en-US" dirty="0"/>
          </a:p>
        </p:txBody>
      </p:sp>
    </p:spTree>
    <p:extLst>
      <p:ext uri="{BB962C8B-B14F-4D97-AF65-F5344CB8AC3E}">
        <p14:creationId xmlns:p14="http://schemas.microsoft.com/office/powerpoint/2010/main" val="269406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5C18E53-023F-445B-B402-C978C2DAC671}" type="datetimeFigureOut">
              <a:rPr lang="en-US" smtClean="0"/>
              <a:t>2/12/19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2D0C851-7642-44B1-A213-BC3639AF7758}" type="slidenum">
              <a:rPr lang="en-US" smtClean="0"/>
              <a:t>‹#›</a:t>
            </a:fld>
            <a:endParaRPr lang="en-US" dirty="0"/>
          </a:p>
        </p:txBody>
      </p:sp>
    </p:spTree>
    <p:extLst>
      <p:ext uri="{BB962C8B-B14F-4D97-AF65-F5344CB8AC3E}">
        <p14:creationId xmlns:p14="http://schemas.microsoft.com/office/powerpoint/2010/main" val="236658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C18E53-023F-445B-B402-C978C2DAC671}" type="datetimeFigureOut">
              <a:rPr lang="en-US" smtClean="0"/>
              <a:t>2/12/19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D0C851-7642-44B1-A213-BC3639AF7758}" type="slidenum">
              <a:rPr lang="en-US" smtClean="0"/>
              <a:t>‹#›</a:t>
            </a:fld>
            <a:endParaRPr lang="en-US" dirty="0"/>
          </a:p>
        </p:txBody>
      </p:sp>
    </p:spTree>
    <p:extLst>
      <p:ext uri="{BB962C8B-B14F-4D97-AF65-F5344CB8AC3E}">
        <p14:creationId xmlns:p14="http://schemas.microsoft.com/office/powerpoint/2010/main" val="204285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C18E53-023F-445B-B402-C978C2DAC671}" type="datetimeFigureOut">
              <a:rPr lang="en-US" smtClean="0"/>
              <a:t>2/12/19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D0C851-7642-44B1-A213-BC3639AF7758}" type="slidenum">
              <a:rPr lang="en-US" smtClean="0"/>
              <a:t>‹#›</a:t>
            </a:fld>
            <a:endParaRPr lang="en-US" dirty="0"/>
          </a:p>
        </p:txBody>
      </p:sp>
    </p:spTree>
    <p:extLst>
      <p:ext uri="{BB962C8B-B14F-4D97-AF65-F5344CB8AC3E}">
        <p14:creationId xmlns:p14="http://schemas.microsoft.com/office/powerpoint/2010/main" val="178083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C18E53-023F-445B-B402-C978C2DAC671}" type="datetimeFigureOut">
              <a:rPr lang="en-US" smtClean="0"/>
              <a:t>2/12/19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D0C851-7642-44B1-A213-BC3639AF7758}" type="slidenum">
              <a:rPr lang="en-US" smtClean="0"/>
              <a:t>‹#›</a:t>
            </a:fld>
            <a:endParaRPr lang="en-US" dirty="0"/>
          </a:p>
        </p:txBody>
      </p:sp>
    </p:spTree>
    <p:extLst>
      <p:ext uri="{BB962C8B-B14F-4D97-AF65-F5344CB8AC3E}">
        <p14:creationId xmlns:p14="http://schemas.microsoft.com/office/powerpoint/2010/main" val="1493223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18E53-023F-445B-B402-C978C2DAC671}" type="datetimeFigureOut">
              <a:rPr lang="en-US" smtClean="0"/>
              <a:t>2/12/19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D0C851-7642-44B1-A213-BC3639AF7758}" type="slidenum">
              <a:rPr lang="en-US" smtClean="0"/>
              <a:t>‹#›</a:t>
            </a:fld>
            <a:endParaRPr lang="en-US" dirty="0"/>
          </a:p>
        </p:txBody>
      </p:sp>
    </p:spTree>
    <p:extLst>
      <p:ext uri="{BB962C8B-B14F-4D97-AF65-F5344CB8AC3E}">
        <p14:creationId xmlns:p14="http://schemas.microsoft.com/office/powerpoint/2010/main" val="315224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5C18E53-023F-445B-B402-C978C2DAC671}" type="datetimeFigureOut">
              <a:rPr lang="en-US" smtClean="0"/>
              <a:t>2/12/19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2D0C851-7642-44B1-A213-BC3639AF7758}" type="slidenum">
              <a:rPr lang="en-US" smtClean="0"/>
              <a:t>‹#›</a:t>
            </a:fld>
            <a:endParaRPr lang="en-US" dirty="0"/>
          </a:p>
        </p:txBody>
      </p:sp>
    </p:spTree>
    <p:extLst>
      <p:ext uri="{BB962C8B-B14F-4D97-AF65-F5344CB8AC3E}">
        <p14:creationId xmlns:p14="http://schemas.microsoft.com/office/powerpoint/2010/main" val="374403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C18E53-023F-445B-B402-C978C2DAC671}" type="datetimeFigureOut">
              <a:rPr lang="en-US" smtClean="0"/>
              <a:t>2/12/19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D0C851-7642-44B1-A213-BC3639AF7758}" type="slidenum">
              <a:rPr lang="en-US" smtClean="0"/>
              <a:t>‹#›</a:t>
            </a:fld>
            <a:endParaRPr lang="en-US" dirty="0"/>
          </a:p>
        </p:txBody>
      </p:sp>
    </p:spTree>
    <p:extLst>
      <p:ext uri="{BB962C8B-B14F-4D97-AF65-F5344CB8AC3E}">
        <p14:creationId xmlns:p14="http://schemas.microsoft.com/office/powerpoint/2010/main" val="12991579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5C18E53-023F-445B-B402-C978C2DAC671}" type="datetimeFigureOut">
              <a:rPr lang="en-US" smtClean="0"/>
              <a:t>2/12/19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2D0C851-7642-44B1-A213-BC3639AF7758}"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8496486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714605"/>
            <a:ext cx="10993549" cy="1475013"/>
          </a:xfrm>
        </p:spPr>
        <p:txBody>
          <a:bodyPr>
            <a:normAutofit/>
          </a:bodyPr>
          <a:lstStyle/>
          <a:p>
            <a:r>
              <a:rPr lang="en-US" dirty="0"/>
              <a:t>Study like a girl</a:t>
            </a:r>
          </a:p>
        </p:txBody>
      </p:sp>
      <p:sp>
        <p:nvSpPr>
          <p:cNvPr id="3" name="Subtitle 2"/>
          <p:cNvSpPr>
            <a:spLocks noGrp="1"/>
          </p:cNvSpPr>
          <p:nvPr>
            <p:ph type="subTitle" idx="1"/>
          </p:nvPr>
        </p:nvSpPr>
        <p:spPr>
          <a:xfrm>
            <a:off x="581194" y="2200284"/>
            <a:ext cx="10993546" cy="590321"/>
          </a:xfrm>
        </p:spPr>
        <p:txBody>
          <a:bodyPr>
            <a:noAutofit/>
          </a:bodyPr>
          <a:lstStyle/>
          <a:p>
            <a:r>
              <a:rPr lang="en-US" sz="2400" dirty="0">
                <a:solidFill>
                  <a:schemeClr val="accent1"/>
                </a:solidFill>
              </a:rPr>
              <a:t>An analysis of the constraints and facilitators to female sport management majors</a:t>
            </a:r>
          </a:p>
        </p:txBody>
      </p:sp>
      <p:sp>
        <p:nvSpPr>
          <p:cNvPr id="4" name="TextBox 3"/>
          <p:cNvSpPr txBox="1"/>
          <p:nvPr/>
        </p:nvSpPr>
        <p:spPr>
          <a:xfrm>
            <a:off x="581191" y="3391593"/>
            <a:ext cx="6422784" cy="523220"/>
          </a:xfrm>
          <a:prstGeom prst="rect">
            <a:avLst/>
          </a:prstGeom>
          <a:noFill/>
        </p:spPr>
        <p:txBody>
          <a:bodyPr wrap="none" rtlCol="0">
            <a:spAutoFit/>
          </a:bodyPr>
          <a:lstStyle/>
          <a:p>
            <a:r>
              <a:rPr lang="en-US" sz="2800" dirty="0">
                <a:solidFill>
                  <a:schemeClr val="bg1"/>
                </a:solidFill>
              </a:rPr>
              <a:t>Erin Morris, Ryan Vooris, and Tara Mahoney</a:t>
            </a:r>
          </a:p>
        </p:txBody>
      </p:sp>
      <p:sp>
        <p:nvSpPr>
          <p:cNvPr id="5" name="TextBox 4"/>
          <p:cNvSpPr txBox="1"/>
          <p:nvPr/>
        </p:nvSpPr>
        <p:spPr>
          <a:xfrm>
            <a:off x="581191" y="4123112"/>
            <a:ext cx="2789995" cy="830997"/>
          </a:xfrm>
          <a:prstGeom prst="rect">
            <a:avLst/>
          </a:prstGeom>
          <a:noFill/>
        </p:spPr>
        <p:txBody>
          <a:bodyPr wrap="none" rtlCol="0">
            <a:spAutoFit/>
          </a:bodyPr>
          <a:lstStyle/>
          <a:p>
            <a:r>
              <a:rPr lang="en-US" sz="2400" dirty="0">
                <a:solidFill>
                  <a:schemeClr val="bg1"/>
                </a:solidFill>
              </a:rPr>
              <a:t>COSMA Conference</a:t>
            </a:r>
          </a:p>
          <a:p>
            <a:r>
              <a:rPr lang="en-US" sz="2400" dirty="0">
                <a:solidFill>
                  <a:schemeClr val="bg1"/>
                </a:solidFill>
              </a:rPr>
              <a:t>February 8, 2019</a:t>
            </a:r>
          </a:p>
        </p:txBody>
      </p:sp>
      <p:pic>
        <p:nvPicPr>
          <p:cNvPr id="6" name="Picture 5">
            <a:extLst>
              <a:ext uri="{FF2B5EF4-FFF2-40B4-BE49-F238E27FC236}">
                <a16:creationId xmlns:a16="http://schemas.microsoft.com/office/drawing/2014/main" xmlns="" id="{D0D1FB9F-E3AE-408C-B58B-3E8E831517E0}"/>
              </a:ext>
            </a:extLst>
          </p:cNvPr>
          <p:cNvPicPr>
            <a:picLocks noChangeAspect="1"/>
          </p:cNvPicPr>
          <p:nvPr/>
        </p:nvPicPr>
        <p:blipFill>
          <a:blip r:embed="rId2"/>
          <a:stretch>
            <a:fillRect/>
          </a:stretch>
        </p:blipFill>
        <p:spPr>
          <a:xfrm>
            <a:off x="8362604" y="5410735"/>
            <a:ext cx="3212136" cy="815407"/>
          </a:xfrm>
          <a:prstGeom prst="rect">
            <a:avLst/>
          </a:prstGeom>
        </p:spPr>
      </p:pic>
    </p:spTree>
    <p:extLst>
      <p:ext uri="{BB962C8B-B14F-4D97-AF65-F5344CB8AC3E}">
        <p14:creationId xmlns:p14="http://schemas.microsoft.com/office/powerpoint/2010/main" val="2136681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Barriers</a:t>
            </a:r>
          </a:p>
        </p:txBody>
      </p:sp>
      <p:sp>
        <p:nvSpPr>
          <p:cNvPr id="3" name="Content Placeholder 2"/>
          <p:cNvSpPr>
            <a:spLocks noGrp="1"/>
          </p:cNvSpPr>
          <p:nvPr>
            <p:ph idx="1"/>
          </p:nvPr>
        </p:nvSpPr>
        <p:spPr/>
        <p:txBody>
          <a:bodyPr>
            <a:normAutofit/>
          </a:bodyPr>
          <a:lstStyle/>
          <a:p>
            <a:r>
              <a:rPr lang="en-US" sz="2400" b="1" dirty="0"/>
              <a:t>Going above and beyond</a:t>
            </a:r>
          </a:p>
          <a:p>
            <a:pPr lvl="1"/>
            <a:r>
              <a:rPr lang="en-US" sz="2000" dirty="0"/>
              <a:t>Work harder than their male peers, taking leadership positions</a:t>
            </a:r>
          </a:p>
          <a:p>
            <a:pPr lvl="1"/>
            <a:r>
              <a:rPr lang="en-US" sz="2000" dirty="0"/>
              <a:t>“Sometimes, I just volunteer myself to do it because I’m afraid they’re going to mess it up.” </a:t>
            </a:r>
          </a:p>
          <a:p>
            <a:pPr lvl="1"/>
            <a:r>
              <a:rPr lang="en-US" sz="2000" dirty="0"/>
              <a:t>“I just found myself getting a lot of experience on my own. Because I know I just have to set myself apart, because there are so many men, so I’ve just been trying to build my resume as much as I can.”</a:t>
            </a:r>
          </a:p>
        </p:txBody>
      </p:sp>
    </p:spTree>
    <p:extLst>
      <p:ext uri="{BB962C8B-B14F-4D97-AF65-F5344CB8AC3E}">
        <p14:creationId xmlns:p14="http://schemas.microsoft.com/office/powerpoint/2010/main" val="2491165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of Reality</a:t>
            </a:r>
          </a:p>
        </p:txBody>
      </p:sp>
      <p:sp>
        <p:nvSpPr>
          <p:cNvPr id="3" name="Content Placeholder 2"/>
          <p:cNvSpPr>
            <a:spLocks noGrp="1"/>
          </p:cNvSpPr>
          <p:nvPr>
            <p:ph idx="1"/>
          </p:nvPr>
        </p:nvSpPr>
        <p:spPr>
          <a:xfrm>
            <a:off x="581192" y="2180496"/>
            <a:ext cx="11314800" cy="4501658"/>
          </a:xfrm>
        </p:spPr>
        <p:txBody>
          <a:bodyPr>
            <a:normAutofit fontScale="92500" lnSpcReduction="20000"/>
          </a:bodyPr>
          <a:lstStyle/>
          <a:p>
            <a:r>
              <a:rPr lang="en-US" sz="2400" dirty="0"/>
              <a:t>Understood field as highly gendered and the implications of that</a:t>
            </a:r>
          </a:p>
          <a:p>
            <a:r>
              <a:rPr lang="en-US" sz="2400" b="1" dirty="0"/>
              <a:t>Gender dynamic of the major and the field</a:t>
            </a:r>
          </a:p>
          <a:p>
            <a:pPr lvl="1"/>
            <a:r>
              <a:rPr lang="en-US" sz="2000" dirty="0"/>
              <a:t>“Before I came to the major, people at home were like, ‘Oh, you’re gonna be a Sport Management major? You don’t know anything about sports.’ I’m like, ‘I don’t really watch sports that much, but it’s sports business.’ It’s totally different from what everyone thinks they are gonna be here.”</a:t>
            </a:r>
          </a:p>
          <a:p>
            <a:pPr lvl="1"/>
            <a:r>
              <a:rPr lang="en-US" sz="2000" dirty="0"/>
              <a:t>Chilly climate perception that women don’t know enough about sports</a:t>
            </a:r>
          </a:p>
          <a:p>
            <a:r>
              <a:rPr lang="en-US" sz="2400" b="1" dirty="0"/>
              <a:t>Workplace dynamics</a:t>
            </a:r>
          </a:p>
          <a:p>
            <a:pPr lvl="1"/>
            <a:r>
              <a:rPr lang="en-US" sz="2000" dirty="0"/>
              <a:t>“It stinks to be the only girl and have all that work put on you but then, once you do it, you're the one with the experience. So, they can say, ‘Yeah, I got a 90 on that paper.’ But they didn't do it, so now, two years down the line they're gonna have to do that paper by themselves and they don't know how because we did it for them. I'm getting the experience and they're not. Stinks for them.”</a:t>
            </a:r>
          </a:p>
          <a:p>
            <a:pPr lvl="1"/>
            <a:r>
              <a:rPr lang="en-US" sz="2100" dirty="0"/>
              <a:t>“I feel like we kind of just need to get used to it too because, when we enter into the field, it's mostly going to be males. We might have to do all the work anyway.”</a:t>
            </a:r>
          </a:p>
          <a:p>
            <a:pPr lvl="1"/>
            <a:r>
              <a:rPr lang="en-US" sz="2000" dirty="0"/>
              <a:t>Contradicts chilly climate</a:t>
            </a:r>
          </a:p>
          <a:p>
            <a:pPr lvl="1"/>
            <a:endParaRPr lang="en-US" dirty="0"/>
          </a:p>
        </p:txBody>
      </p:sp>
    </p:spTree>
    <p:extLst>
      <p:ext uri="{BB962C8B-B14F-4D97-AF65-F5344CB8AC3E}">
        <p14:creationId xmlns:p14="http://schemas.microsoft.com/office/powerpoint/2010/main" val="1563665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Networking</a:t>
            </a:r>
          </a:p>
        </p:txBody>
      </p:sp>
      <p:sp>
        <p:nvSpPr>
          <p:cNvPr id="3" name="Content Placeholder 2"/>
          <p:cNvSpPr>
            <a:spLocks noGrp="1"/>
          </p:cNvSpPr>
          <p:nvPr>
            <p:ph idx="1"/>
          </p:nvPr>
        </p:nvSpPr>
        <p:spPr>
          <a:xfrm>
            <a:off x="581192" y="2180496"/>
            <a:ext cx="11029615" cy="4070835"/>
          </a:xfrm>
        </p:spPr>
        <p:txBody>
          <a:bodyPr>
            <a:normAutofit/>
          </a:bodyPr>
          <a:lstStyle/>
          <a:p>
            <a:r>
              <a:rPr lang="en-US" sz="2400" dirty="0"/>
              <a:t>While networking helps some participants overcome barriers, and was an aspect of living the reality of the gendered nature of sport management, it was also a significant, reoccurring facet of the discussion that took multiple forms  </a:t>
            </a:r>
          </a:p>
          <a:p>
            <a:r>
              <a:rPr lang="en-US" sz="2400" b="1" dirty="0"/>
              <a:t>Traditional Networking</a:t>
            </a:r>
          </a:p>
          <a:p>
            <a:pPr lvl="1"/>
            <a:r>
              <a:rPr lang="en-US" sz="2000" dirty="0"/>
              <a:t>“My strategy is definitely to network and put myself in positions where, whether I'm in a male-dominated space or female dominated space, just to put myself in that environment and hopefully succeed.” </a:t>
            </a:r>
          </a:p>
          <a:p>
            <a:pPr lvl="1"/>
            <a:r>
              <a:rPr lang="en-US" sz="2000" dirty="0"/>
              <a:t>“I reached out to [female alumni] and she's definitely helped me a lot, just with advice and I shadowed her a couple times over winter break, so I think having someone in the field, who's also an alumni would really help.”</a:t>
            </a:r>
            <a:endParaRPr lang="en-US" b="1" dirty="0"/>
          </a:p>
          <a:p>
            <a:endParaRPr lang="en-US" dirty="0"/>
          </a:p>
        </p:txBody>
      </p:sp>
    </p:spTree>
    <p:extLst>
      <p:ext uri="{BB962C8B-B14F-4D97-AF65-F5344CB8AC3E}">
        <p14:creationId xmlns:p14="http://schemas.microsoft.com/office/powerpoint/2010/main" val="1274925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Networking</a:t>
            </a:r>
          </a:p>
        </p:txBody>
      </p:sp>
      <p:sp>
        <p:nvSpPr>
          <p:cNvPr id="3" name="Content Placeholder 2"/>
          <p:cNvSpPr>
            <a:spLocks noGrp="1"/>
          </p:cNvSpPr>
          <p:nvPr>
            <p:ph idx="1"/>
          </p:nvPr>
        </p:nvSpPr>
        <p:spPr/>
        <p:txBody>
          <a:bodyPr/>
          <a:lstStyle/>
          <a:p>
            <a:r>
              <a:rPr lang="en-US" sz="2400" b="1" dirty="0"/>
              <a:t>Female-centric networking</a:t>
            </a:r>
          </a:p>
          <a:p>
            <a:pPr lvl="1"/>
            <a:r>
              <a:rPr lang="en-US" sz="2000" dirty="0"/>
              <a:t>“With those small groups of girls that are in your class, I know we become really close because we went on a study abroad together. Some of my other friends I’ve met and become really close with just in my classes. It’s easier to make a connection and have someone to work with because you’re the only two, so you form a bond.”</a:t>
            </a:r>
          </a:p>
          <a:p>
            <a:r>
              <a:rPr lang="en-US" sz="2400" b="1" dirty="0"/>
              <a:t>Networking with male peers</a:t>
            </a:r>
          </a:p>
          <a:p>
            <a:pPr lvl="1"/>
            <a:r>
              <a:rPr lang="en-US" sz="2000" dirty="0"/>
              <a:t>“Even though you're the only girl, make connections with the guys in the class. Because you're in every class with them, they are very beneficial. If they do have a good work ethic, and they can help with what you’re working on.”</a:t>
            </a:r>
          </a:p>
        </p:txBody>
      </p:sp>
    </p:spTree>
    <p:extLst>
      <p:ext uri="{BB962C8B-B14F-4D97-AF65-F5344CB8AC3E}">
        <p14:creationId xmlns:p14="http://schemas.microsoft.com/office/powerpoint/2010/main" val="688249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Networking</a:t>
            </a:r>
          </a:p>
        </p:txBody>
      </p:sp>
      <p:sp>
        <p:nvSpPr>
          <p:cNvPr id="3" name="Content Placeholder 2"/>
          <p:cNvSpPr>
            <a:spLocks noGrp="1"/>
          </p:cNvSpPr>
          <p:nvPr>
            <p:ph idx="1"/>
          </p:nvPr>
        </p:nvSpPr>
        <p:spPr/>
        <p:txBody>
          <a:bodyPr/>
          <a:lstStyle/>
          <a:p>
            <a:r>
              <a:rPr lang="en-US" b="1" dirty="0"/>
              <a:t>Women in sport management club</a:t>
            </a:r>
            <a:endParaRPr lang="en-US" dirty="0"/>
          </a:p>
          <a:p>
            <a:pPr lvl="1"/>
            <a:r>
              <a:rPr lang="en-US" dirty="0"/>
              <a:t>“I feel like talks like these help a lot. I kind of wish it was a club like Women in Sports, so we could discuss stuff like that.”</a:t>
            </a:r>
          </a:p>
          <a:p>
            <a:pPr lvl="1"/>
            <a:r>
              <a:rPr lang="en-US" dirty="0"/>
              <a:t>“It would be cool if that did happen, then there is a familiar face walking into your class. Okay, she was there, she seems nice. If not, you're walking in with nothing with everybody else.” </a:t>
            </a:r>
          </a:p>
          <a:p>
            <a:pPr lvl="1"/>
            <a:r>
              <a:rPr lang="en-US" dirty="0"/>
              <a:t>If you did a Freshman and a Senior then, by the time the Freshman is a Senior, the person that they were mentored with is going to be four years out in the field now. That's still the same mentorship that could help you, and now you have a longer connection. You've been friends for four years.</a:t>
            </a:r>
          </a:p>
          <a:p>
            <a:pPr lvl="1"/>
            <a:r>
              <a:rPr lang="en-US" dirty="0"/>
              <a:t>Organized facilitator of female-centric networking – help with coping mechanism, understanding the reality of the field, and networking for success</a:t>
            </a:r>
          </a:p>
          <a:p>
            <a:pPr lvl="1"/>
            <a:r>
              <a:rPr lang="en-US" dirty="0"/>
              <a:t>Advantages of same-sex mentor pairing (Avery, Tonidandel, and Phillips, 2008; Morris, Arthur-Banning, &amp; McDowell, 2014)</a:t>
            </a:r>
          </a:p>
          <a:p>
            <a:pPr lvl="1"/>
            <a:endParaRPr lang="en-US" dirty="0"/>
          </a:p>
        </p:txBody>
      </p:sp>
    </p:spTree>
    <p:extLst>
      <p:ext uri="{BB962C8B-B14F-4D97-AF65-F5344CB8AC3E}">
        <p14:creationId xmlns:p14="http://schemas.microsoft.com/office/powerpoint/2010/main" val="2997561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B57418-CA4E-4AC1-8BBF-10D50DE5ADEF}"/>
              </a:ext>
            </a:extLst>
          </p:cNvPr>
          <p:cNvSpPr>
            <a:spLocks noGrp="1"/>
          </p:cNvSpPr>
          <p:nvPr>
            <p:ph type="title"/>
          </p:nvPr>
        </p:nvSpPr>
        <p:spPr/>
        <p:txBody>
          <a:bodyPr/>
          <a:lstStyle/>
          <a:p>
            <a:r>
              <a:rPr lang="en-US" dirty="0"/>
              <a:t>Limitations </a:t>
            </a:r>
          </a:p>
        </p:txBody>
      </p:sp>
      <p:sp>
        <p:nvSpPr>
          <p:cNvPr id="3" name="Content Placeholder 2">
            <a:extLst>
              <a:ext uri="{FF2B5EF4-FFF2-40B4-BE49-F238E27FC236}">
                <a16:creationId xmlns:a16="http://schemas.microsoft.com/office/drawing/2014/main" xmlns="" id="{828E798B-D315-4BF2-B13A-0C8C9586B576}"/>
              </a:ext>
            </a:extLst>
          </p:cNvPr>
          <p:cNvSpPr>
            <a:spLocks noGrp="1"/>
          </p:cNvSpPr>
          <p:nvPr>
            <p:ph idx="1"/>
          </p:nvPr>
        </p:nvSpPr>
        <p:spPr/>
        <p:txBody>
          <a:bodyPr/>
          <a:lstStyle/>
          <a:p>
            <a:r>
              <a:rPr lang="en-US" dirty="0"/>
              <a:t>Self-selecting sample. These students may be the exceptions. Others may feel the opposite but did not feel comfortable participating or want to spend the time required for a focus group. </a:t>
            </a:r>
          </a:p>
          <a:p>
            <a:r>
              <a:rPr lang="en-US" dirty="0"/>
              <a:t>Some of the themes may apply to all students (male or female).</a:t>
            </a:r>
          </a:p>
          <a:p>
            <a:r>
              <a:rPr lang="en-US" dirty="0"/>
              <a:t>Sample draws from a school with a Department of Sport Management. Majors at other schools may have difference experiences, because of the department or school (i.e. business, education, recreation, etc.). </a:t>
            </a:r>
          </a:p>
        </p:txBody>
      </p:sp>
    </p:spTree>
    <p:extLst>
      <p:ext uri="{BB962C8B-B14F-4D97-AF65-F5344CB8AC3E}">
        <p14:creationId xmlns:p14="http://schemas.microsoft.com/office/powerpoint/2010/main" val="2706024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a:t>
            </a:r>
          </a:p>
        </p:txBody>
      </p:sp>
      <p:sp>
        <p:nvSpPr>
          <p:cNvPr id="3" name="Content Placeholder 2"/>
          <p:cNvSpPr>
            <a:spLocks noGrp="1"/>
          </p:cNvSpPr>
          <p:nvPr>
            <p:ph idx="1"/>
          </p:nvPr>
        </p:nvSpPr>
        <p:spPr/>
        <p:txBody>
          <a:bodyPr>
            <a:normAutofit/>
          </a:bodyPr>
          <a:lstStyle/>
          <a:p>
            <a:endParaRPr lang="en-US" sz="2400" dirty="0"/>
          </a:p>
          <a:p>
            <a:r>
              <a:rPr lang="en-US" sz="2400" dirty="0"/>
              <a:t>Women in sport management club and/or peer mentorship program</a:t>
            </a:r>
          </a:p>
          <a:p>
            <a:r>
              <a:rPr lang="en-US" sz="2400" dirty="0"/>
              <a:t>Gender of guest speakers</a:t>
            </a:r>
          </a:p>
          <a:p>
            <a:r>
              <a:rPr lang="en-US" sz="2400" dirty="0"/>
              <a:t>Group make-up in group projects</a:t>
            </a:r>
          </a:p>
        </p:txBody>
      </p:sp>
    </p:spTree>
    <p:extLst>
      <p:ext uri="{BB962C8B-B14F-4D97-AF65-F5344CB8AC3E}">
        <p14:creationId xmlns:p14="http://schemas.microsoft.com/office/powerpoint/2010/main" val="1578631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Questions/Comments?</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8393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Sport Management</a:t>
            </a:r>
          </a:p>
        </p:txBody>
      </p:sp>
      <p:sp>
        <p:nvSpPr>
          <p:cNvPr id="3" name="Content Placeholder 2"/>
          <p:cNvSpPr>
            <a:spLocks noGrp="1"/>
          </p:cNvSpPr>
          <p:nvPr>
            <p:ph idx="1"/>
          </p:nvPr>
        </p:nvSpPr>
        <p:spPr/>
        <p:txBody>
          <a:bodyPr/>
          <a:lstStyle/>
          <a:p>
            <a:r>
              <a:rPr lang="en-US" dirty="0"/>
              <a:t>56% of College students are female (National Center for Educational Statistics, 2017)</a:t>
            </a:r>
          </a:p>
          <a:p>
            <a:r>
              <a:rPr lang="en-US" dirty="0"/>
              <a:t>25% of Sport Management majors at many institutions are female (Chen et al., 2013)</a:t>
            </a:r>
          </a:p>
          <a:p>
            <a:r>
              <a:rPr lang="en-US" dirty="0"/>
              <a:t>46.8% of US workforce is female (United States Department of Labor, 2017)</a:t>
            </a:r>
          </a:p>
          <a:p>
            <a:r>
              <a:rPr lang="en-US" dirty="0"/>
              <a:t>27-39% of front office/team administration positions are held by women in the MLB, NBA, NFL (Lapchick, 2017 &amp; 2018)</a:t>
            </a:r>
          </a:p>
        </p:txBody>
      </p:sp>
    </p:spTree>
    <p:extLst>
      <p:ext uri="{BB962C8B-B14F-4D97-AF65-F5344CB8AC3E}">
        <p14:creationId xmlns:p14="http://schemas.microsoft.com/office/powerpoint/2010/main" val="315181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Female Sport Management students</a:t>
            </a:r>
          </a:p>
        </p:txBody>
      </p:sp>
      <p:sp>
        <p:nvSpPr>
          <p:cNvPr id="3" name="Content Placeholder 2"/>
          <p:cNvSpPr>
            <a:spLocks noGrp="1"/>
          </p:cNvSpPr>
          <p:nvPr>
            <p:ph idx="1"/>
          </p:nvPr>
        </p:nvSpPr>
        <p:spPr/>
        <p:txBody>
          <a:bodyPr/>
          <a:lstStyle/>
          <a:p>
            <a:r>
              <a:rPr lang="en-US" dirty="0"/>
              <a:t>Discovery major (Harris et al., 2014)</a:t>
            </a:r>
          </a:p>
          <a:p>
            <a:r>
              <a:rPr lang="en-US" dirty="0"/>
              <a:t>Often athletes (Chen et al, 2013; Hancock &amp; Greenwell, 2013)</a:t>
            </a:r>
          </a:p>
          <a:p>
            <a:r>
              <a:rPr lang="en-US" dirty="0"/>
              <a:t>Aware of male dominated nature of major and industry (Harris et al, 2014; Harris et al., 2015)</a:t>
            </a:r>
          </a:p>
          <a:p>
            <a:r>
              <a:rPr lang="en-US" dirty="0"/>
              <a:t>Need for coping mechanisms for minority status</a:t>
            </a:r>
          </a:p>
          <a:p>
            <a:pPr lvl="1"/>
            <a:r>
              <a:rPr lang="en-US" dirty="0"/>
              <a:t>Taking leadership positions in group work, enhancing sport knowledge, faculty mentors (Harris et al., 2014)</a:t>
            </a:r>
          </a:p>
          <a:p>
            <a:r>
              <a:rPr lang="en-US" dirty="0"/>
              <a:t>Deal with negative gender stereotypes such as that women know less than men about sports (Harris et al., 2015)</a:t>
            </a:r>
          </a:p>
          <a:p>
            <a:r>
              <a:rPr lang="en-US" dirty="0"/>
              <a:t>Feel like they have to work harder to overcome gender discrimination (Harris et al., 2015)</a:t>
            </a:r>
          </a:p>
          <a:p>
            <a:endParaRPr lang="en-US" dirty="0"/>
          </a:p>
        </p:txBody>
      </p:sp>
    </p:spTree>
    <p:extLst>
      <p:ext uri="{BB962C8B-B14F-4D97-AF65-F5344CB8AC3E}">
        <p14:creationId xmlns:p14="http://schemas.microsoft.com/office/powerpoint/2010/main" val="189596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Chilly Climate</a:t>
            </a:r>
          </a:p>
        </p:txBody>
      </p:sp>
      <p:sp>
        <p:nvSpPr>
          <p:cNvPr id="3" name="Content Placeholder 2"/>
          <p:cNvSpPr>
            <a:spLocks noGrp="1"/>
          </p:cNvSpPr>
          <p:nvPr>
            <p:ph idx="1"/>
          </p:nvPr>
        </p:nvSpPr>
        <p:spPr/>
        <p:txBody>
          <a:bodyPr/>
          <a:lstStyle/>
          <a:p>
            <a:r>
              <a:rPr lang="en-US" dirty="0"/>
              <a:t>Subtle differences in how women are treated in the classroom (Hall &amp; Sandler, 1982)</a:t>
            </a:r>
          </a:p>
          <a:p>
            <a:pPr lvl="1"/>
            <a:r>
              <a:rPr lang="en-US" dirty="0"/>
              <a:t>female students being called on less frequently</a:t>
            </a:r>
          </a:p>
          <a:p>
            <a:pPr lvl="1"/>
            <a:r>
              <a:rPr lang="en-US" dirty="0"/>
              <a:t>faculty making less eye contact with female students</a:t>
            </a:r>
          </a:p>
          <a:p>
            <a:pPr lvl="1"/>
            <a:r>
              <a:rPr lang="en-US" dirty="0"/>
              <a:t>female students receiving less praise and assistance than male students</a:t>
            </a:r>
          </a:p>
          <a:p>
            <a:pPr lvl="1"/>
            <a:r>
              <a:rPr lang="en-US" dirty="0"/>
              <a:t>male students not trusting female students to complete group work adequately</a:t>
            </a:r>
          </a:p>
          <a:p>
            <a:r>
              <a:rPr lang="en-US" dirty="0"/>
              <a:t>More pronounced in male dominated majors (Harris et al., 2014)</a:t>
            </a:r>
          </a:p>
          <a:p>
            <a:r>
              <a:rPr lang="en-US" dirty="0"/>
              <a:t>Can impact female students’ self-confidence and choice of major (Sandler, 2005)</a:t>
            </a:r>
          </a:p>
        </p:txBody>
      </p:sp>
    </p:spTree>
    <p:extLst>
      <p:ext uri="{BB962C8B-B14F-4D97-AF65-F5344CB8AC3E}">
        <p14:creationId xmlns:p14="http://schemas.microsoft.com/office/powerpoint/2010/main" val="3324343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Statement</a:t>
            </a:r>
          </a:p>
        </p:txBody>
      </p:sp>
      <p:sp>
        <p:nvSpPr>
          <p:cNvPr id="3" name="Content Placeholder 2"/>
          <p:cNvSpPr>
            <a:spLocks noGrp="1"/>
          </p:cNvSpPr>
          <p:nvPr>
            <p:ph idx="1"/>
          </p:nvPr>
        </p:nvSpPr>
        <p:spPr/>
        <p:txBody>
          <a:bodyPr/>
          <a:lstStyle/>
          <a:p>
            <a:r>
              <a:rPr lang="en-US" dirty="0"/>
              <a:t>The purpose of this study was to gain a better understanding of female students’ experiences within the sport management major by talking directly with female students in controlled focus groups</a:t>
            </a:r>
          </a:p>
        </p:txBody>
      </p:sp>
    </p:spTree>
    <p:extLst>
      <p:ext uri="{BB962C8B-B14F-4D97-AF65-F5344CB8AC3E}">
        <p14:creationId xmlns:p14="http://schemas.microsoft.com/office/powerpoint/2010/main" val="396679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a:xfrm>
            <a:off x="581192" y="2180496"/>
            <a:ext cx="11029615" cy="4270180"/>
          </a:xfrm>
        </p:spPr>
        <p:txBody>
          <a:bodyPr/>
          <a:lstStyle/>
          <a:p>
            <a:r>
              <a:rPr lang="en-US" dirty="0"/>
              <a:t>20.1% of students in this sport management department are female</a:t>
            </a:r>
          </a:p>
          <a:p>
            <a:r>
              <a:rPr lang="en-US" dirty="0"/>
              <a:t>15 participants</a:t>
            </a:r>
          </a:p>
          <a:p>
            <a:pPr lvl="1"/>
            <a:r>
              <a:rPr lang="en-US" dirty="0"/>
              <a:t>13 undergraduate, 2 master’s students</a:t>
            </a:r>
          </a:p>
          <a:p>
            <a:r>
              <a:rPr lang="en-US" dirty="0"/>
              <a:t>Semi-structured focus group interviews</a:t>
            </a:r>
          </a:p>
          <a:p>
            <a:pPr lvl="1"/>
            <a:r>
              <a:rPr lang="en-US" dirty="0"/>
              <a:t>3 focus groups with 3-6 participants per group, with each about 45 minutes to an hour</a:t>
            </a:r>
          </a:p>
          <a:p>
            <a:r>
              <a:rPr lang="en-US" dirty="0"/>
              <a:t>Inductive Coding</a:t>
            </a:r>
          </a:p>
          <a:p>
            <a:pPr lvl="1"/>
            <a:r>
              <a:rPr lang="en-US" dirty="0"/>
              <a:t>Individually by all 3 authors</a:t>
            </a:r>
          </a:p>
          <a:p>
            <a:pPr lvl="1"/>
            <a:r>
              <a:rPr lang="en-US" dirty="0"/>
              <a:t>Authors discussed similarities and differences until agreement on 3 main themes and subthemes</a:t>
            </a:r>
          </a:p>
          <a:p>
            <a:r>
              <a:rPr lang="en-US" dirty="0"/>
              <a:t>Themes: Overcoming Barriers, Understanding Reality, Networking</a:t>
            </a:r>
          </a:p>
          <a:p>
            <a:pPr lvl="1"/>
            <a:endParaRPr lang="en-US" dirty="0"/>
          </a:p>
          <a:p>
            <a:endParaRPr lang="en-US" dirty="0"/>
          </a:p>
        </p:txBody>
      </p:sp>
    </p:spTree>
    <p:extLst>
      <p:ext uri="{BB962C8B-B14F-4D97-AF65-F5344CB8AC3E}">
        <p14:creationId xmlns:p14="http://schemas.microsoft.com/office/powerpoint/2010/main" val="73565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Themes and Subthemes</a:t>
            </a:r>
          </a:p>
        </p:txBody>
      </p:sp>
      <p:sp>
        <p:nvSpPr>
          <p:cNvPr id="3" name="Content Placeholder 2"/>
          <p:cNvSpPr>
            <a:spLocks noGrp="1"/>
          </p:cNvSpPr>
          <p:nvPr>
            <p:ph sz="half" idx="1"/>
          </p:nvPr>
        </p:nvSpPr>
        <p:spPr/>
        <p:txBody>
          <a:bodyPr>
            <a:normAutofit/>
          </a:bodyPr>
          <a:lstStyle/>
          <a:p>
            <a:r>
              <a:rPr lang="en-US" dirty="0"/>
              <a:t>Overcoming Barrier</a:t>
            </a:r>
          </a:p>
          <a:p>
            <a:pPr lvl="1"/>
            <a:r>
              <a:rPr lang="en-US" dirty="0"/>
              <a:t>Interacting with others</a:t>
            </a:r>
          </a:p>
          <a:p>
            <a:pPr lvl="1"/>
            <a:r>
              <a:rPr lang="en-US" dirty="0"/>
              <a:t>Joining the conversation</a:t>
            </a:r>
          </a:p>
          <a:p>
            <a:pPr lvl="1"/>
            <a:r>
              <a:rPr lang="en-US" dirty="0"/>
              <a:t>Using minority status to an advantage</a:t>
            </a:r>
          </a:p>
          <a:p>
            <a:pPr lvl="1"/>
            <a:r>
              <a:rPr lang="en-US" dirty="0"/>
              <a:t>Going above and beyond</a:t>
            </a:r>
          </a:p>
          <a:p>
            <a:r>
              <a:rPr lang="en-US" dirty="0"/>
              <a:t>Understanding Reality</a:t>
            </a:r>
          </a:p>
          <a:p>
            <a:pPr lvl="1"/>
            <a:r>
              <a:rPr lang="en-US" dirty="0"/>
              <a:t>Gender dynamic of major and field</a:t>
            </a:r>
          </a:p>
          <a:p>
            <a:pPr lvl="1"/>
            <a:r>
              <a:rPr lang="en-US" dirty="0"/>
              <a:t>Workplace dynamics</a:t>
            </a:r>
          </a:p>
        </p:txBody>
      </p:sp>
      <p:sp>
        <p:nvSpPr>
          <p:cNvPr id="4" name="Content Placeholder 3"/>
          <p:cNvSpPr>
            <a:spLocks noGrp="1"/>
          </p:cNvSpPr>
          <p:nvPr>
            <p:ph sz="half" idx="2"/>
          </p:nvPr>
        </p:nvSpPr>
        <p:spPr/>
        <p:txBody>
          <a:bodyPr>
            <a:normAutofit/>
          </a:bodyPr>
          <a:lstStyle/>
          <a:p>
            <a:r>
              <a:rPr lang="en-US" dirty="0"/>
              <a:t>Networking</a:t>
            </a:r>
          </a:p>
          <a:p>
            <a:pPr lvl="1"/>
            <a:r>
              <a:rPr lang="en-US" dirty="0"/>
              <a:t>Traditional networking</a:t>
            </a:r>
          </a:p>
          <a:p>
            <a:pPr lvl="1"/>
            <a:r>
              <a:rPr lang="en-US" dirty="0"/>
              <a:t>Female centric networking</a:t>
            </a:r>
          </a:p>
          <a:p>
            <a:pPr lvl="1"/>
            <a:r>
              <a:rPr lang="en-US" dirty="0"/>
              <a:t>Networking with male peers</a:t>
            </a:r>
          </a:p>
          <a:p>
            <a:pPr lvl="1"/>
            <a:r>
              <a:rPr lang="en-US" dirty="0"/>
              <a:t>Women in sport management club</a:t>
            </a:r>
          </a:p>
          <a:p>
            <a:endParaRPr lang="en-US" dirty="0"/>
          </a:p>
          <a:p>
            <a:endParaRPr lang="en-US" dirty="0"/>
          </a:p>
          <a:p>
            <a:endParaRPr lang="en-US" dirty="0"/>
          </a:p>
        </p:txBody>
      </p:sp>
    </p:spTree>
    <p:extLst>
      <p:ext uri="{BB962C8B-B14F-4D97-AF65-F5344CB8AC3E}">
        <p14:creationId xmlns:p14="http://schemas.microsoft.com/office/powerpoint/2010/main" val="23861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Barriers</a:t>
            </a:r>
          </a:p>
        </p:txBody>
      </p:sp>
      <p:sp>
        <p:nvSpPr>
          <p:cNvPr id="3" name="Content Placeholder 2"/>
          <p:cNvSpPr>
            <a:spLocks noGrp="1"/>
          </p:cNvSpPr>
          <p:nvPr>
            <p:ph idx="1"/>
          </p:nvPr>
        </p:nvSpPr>
        <p:spPr>
          <a:xfrm>
            <a:off x="581192" y="2180496"/>
            <a:ext cx="11029615" cy="4404942"/>
          </a:xfrm>
        </p:spPr>
        <p:txBody>
          <a:bodyPr>
            <a:noAutofit/>
          </a:bodyPr>
          <a:lstStyle/>
          <a:p>
            <a:r>
              <a:rPr lang="en-US" sz="2400" dirty="0"/>
              <a:t>Rarely discussed barriers but talked about mechanisms to help them succeed</a:t>
            </a:r>
          </a:p>
          <a:p>
            <a:r>
              <a:rPr lang="en-US" sz="2400" dirty="0"/>
              <a:t>Interacting with others</a:t>
            </a:r>
          </a:p>
          <a:p>
            <a:pPr lvl="1"/>
            <a:r>
              <a:rPr lang="en-US" sz="2000" dirty="0"/>
              <a:t>“I did not talk. I took [sport] videography as my first sport management class ever, and I was petrified because I was, literally, the only girl. I didn't speak two words. Then, Foundations [of Sport Management], and I talked a little bit more. I made some connections with the guys in the class, which helped. I'm still friends with some of them up til now.”</a:t>
            </a:r>
          </a:p>
          <a:p>
            <a:pPr lvl="1"/>
            <a:r>
              <a:rPr lang="en-US" sz="2000" dirty="0"/>
              <a:t>Gain confidence over time and with familiarity with classmates</a:t>
            </a:r>
          </a:p>
          <a:p>
            <a:pPr lvl="2"/>
            <a:r>
              <a:rPr lang="en-US" sz="1800" dirty="0"/>
              <a:t>“But it's funny, when you're the only two that don't know each other.  You're best friends instantly.”</a:t>
            </a:r>
          </a:p>
          <a:p>
            <a:pPr lvl="1"/>
            <a:r>
              <a:rPr lang="en-US" sz="2000" dirty="0"/>
              <a:t>Women used each-other as support systems</a:t>
            </a:r>
          </a:p>
          <a:p>
            <a:pPr lvl="1"/>
            <a:endParaRPr lang="en-US" sz="2000" dirty="0"/>
          </a:p>
          <a:p>
            <a:pPr lvl="1"/>
            <a:endParaRPr lang="en-US" sz="2000" dirty="0"/>
          </a:p>
        </p:txBody>
      </p:sp>
    </p:spTree>
    <p:extLst>
      <p:ext uri="{BB962C8B-B14F-4D97-AF65-F5344CB8AC3E}">
        <p14:creationId xmlns:p14="http://schemas.microsoft.com/office/powerpoint/2010/main" val="932748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Barriers</a:t>
            </a:r>
          </a:p>
        </p:txBody>
      </p:sp>
      <p:sp>
        <p:nvSpPr>
          <p:cNvPr id="3" name="Content Placeholder 2"/>
          <p:cNvSpPr>
            <a:spLocks noGrp="1"/>
          </p:cNvSpPr>
          <p:nvPr>
            <p:ph idx="1"/>
          </p:nvPr>
        </p:nvSpPr>
        <p:spPr>
          <a:xfrm>
            <a:off x="581192" y="2180496"/>
            <a:ext cx="11029615" cy="4501658"/>
          </a:xfrm>
        </p:spPr>
        <p:txBody>
          <a:bodyPr>
            <a:noAutofit/>
          </a:bodyPr>
          <a:lstStyle/>
          <a:p>
            <a:r>
              <a:rPr lang="en-US" sz="2400" b="1" dirty="0"/>
              <a:t>Joining the conversation</a:t>
            </a:r>
          </a:p>
          <a:p>
            <a:pPr lvl="1"/>
            <a:r>
              <a:rPr lang="en-US" sz="2000" dirty="0"/>
              <a:t>“I always scroll through it [ESPN App] in the morning, right before I go to class.”</a:t>
            </a:r>
          </a:p>
          <a:p>
            <a:pPr lvl="1"/>
            <a:r>
              <a:rPr lang="en-US" sz="2000" dirty="0"/>
              <a:t>“I have an [fantasy football] account, but I don't really stay on top of it, but whenever they talk about it, I'm like, ‘Yeah, I have an account.’ Like, I never play.”</a:t>
            </a:r>
          </a:p>
          <a:p>
            <a:r>
              <a:rPr lang="en-US" sz="2400" b="1" dirty="0"/>
              <a:t>Using minority status as an advantage</a:t>
            </a:r>
          </a:p>
          <a:p>
            <a:pPr lvl="1"/>
            <a:r>
              <a:rPr lang="en-US" sz="2000" dirty="0"/>
              <a:t>“I think the name thing is important because it’s easier to remember one girl’s name than 30 guys’ names. That might be the one name in their head so they’re gonna keep calling on you.”</a:t>
            </a:r>
          </a:p>
          <a:p>
            <a:pPr lvl="1"/>
            <a:r>
              <a:rPr lang="en-US" sz="2000" dirty="0"/>
              <a:t>“I feel like sometimes it’s almost an advantage to be a female because you do stand out. Right now, I’m shadowing to be an event manager for [athletics event director] and she wants a girl. She wants to have one girl in her event managers. Sometimes it’s almost an advantage.”</a:t>
            </a:r>
          </a:p>
          <a:p>
            <a:pPr lvl="1"/>
            <a:r>
              <a:rPr lang="en-US" sz="2000" dirty="0"/>
              <a:t>Contradicts chilly climate</a:t>
            </a:r>
          </a:p>
          <a:p>
            <a:pPr lvl="1"/>
            <a:endParaRPr lang="en-US" sz="2000" dirty="0"/>
          </a:p>
        </p:txBody>
      </p:sp>
    </p:spTree>
    <p:extLst>
      <p:ext uri="{BB962C8B-B14F-4D97-AF65-F5344CB8AC3E}">
        <p14:creationId xmlns:p14="http://schemas.microsoft.com/office/powerpoint/2010/main" val="297713925"/>
      </p:ext>
    </p:extLst>
  </p:cSld>
  <p:clrMapOvr>
    <a:masterClrMapping/>
  </p:clrMapOvr>
</p:sld>
</file>

<file path=ppt/theme/theme1.xml><?xml version="1.0" encoding="utf-8"?>
<a:theme xmlns:a="http://schemas.openxmlformats.org/drawingml/2006/main" name="Dividend">
  <a:themeElements>
    <a:clrScheme name="Custom 3">
      <a:dk1>
        <a:sysClr val="windowText" lastClr="000000"/>
      </a:dk1>
      <a:lt1>
        <a:sysClr val="window" lastClr="FFFFFF"/>
      </a:lt1>
      <a:dk2>
        <a:srgbClr val="3D3D3D"/>
      </a:dk2>
      <a:lt2>
        <a:srgbClr val="3A3A3A"/>
      </a:lt2>
      <a:accent1>
        <a:srgbClr val="990000"/>
      </a:accent1>
      <a:accent2>
        <a:srgbClr val="800000"/>
      </a:accent2>
      <a:accent3>
        <a:srgbClr val="000000"/>
      </a:accent3>
      <a:accent4>
        <a:srgbClr val="000000"/>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392</TotalTime>
  <Words>1860</Words>
  <Application>Microsoft Macintosh PowerPoint</Application>
  <PresentationFormat>Custom</PresentationFormat>
  <Paragraphs>128</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Dividend</vt:lpstr>
      <vt:lpstr>Study like a girl</vt:lpstr>
      <vt:lpstr>Women in Sport Management</vt:lpstr>
      <vt:lpstr>Female Sport Management students</vt:lpstr>
      <vt:lpstr>Chilly Climate</vt:lpstr>
      <vt:lpstr>Purpose Statement</vt:lpstr>
      <vt:lpstr>Methods</vt:lpstr>
      <vt:lpstr>Themes and Subthemes</vt:lpstr>
      <vt:lpstr>Overcoming Barriers</vt:lpstr>
      <vt:lpstr>Overcoming Barriers</vt:lpstr>
      <vt:lpstr>Overcoming Barriers</vt:lpstr>
      <vt:lpstr>Understanding of Reality</vt:lpstr>
      <vt:lpstr>Networking</vt:lpstr>
      <vt:lpstr>Networking</vt:lpstr>
      <vt:lpstr>Networking</vt:lpstr>
      <vt:lpstr>Limitations </vt:lpstr>
      <vt:lpstr>implications</vt:lpstr>
      <vt:lpstr>Questions/Comments?</vt:lpstr>
    </vt:vector>
  </TitlesOfParts>
  <Company>SUNY Cortland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like a girl</dc:title>
  <dc:creator>Erin Morris</dc:creator>
  <cp:lastModifiedBy>Heather Alderman</cp:lastModifiedBy>
  <cp:revision>17</cp:revision>
  <dcterms:created xsi:type="dcterms:W3CDTF">2019-01-22T18:51:13Z</dcterms:created>
  <dcterms:modified xsi:type="dcterms:W3CDTF">2019-02-12T18:04:46Z</dcterms:modified>
</cp:coreProperties>
</file>