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66" r:id="rId5"/>
    <p:sldId id="270" r:id="rId6"/>
    <p:sldId id="276" r:id="rId7"/>
    <p:sldId id="277" r:id="rId8"/>
    <p:sldId id="279" r:id="rId9"/>
    <p:sldId id="280" r:id="rId10"/>
    <p:sldId id="267" r:id="rId11"/>
    <p:sldId id="261" r:id="rId12"/>
    <p:sldId id="263" r:id="rId13"/>
    <p:sldId id="262" r:id="rId14"/>
    <p:sldId id="265" r:id="rId15"/>
    <p:sldId id="269" r:id="rId16"/>
    <p:sldId id="273" r:id="rId17"/>
    <p:sldId id="275"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71"/>
    <p:restoredTop sz="75100"/>
  </p:normalViewPr>
  <p:slideViewPr>
    <p:cSldViewPr snapToGrid="0" snapToObjects="1">
      <p:cViewPr varScale="1">
        <p:scale>
          <a:sx n="97" d="100"/>
          <a:sy n="97" d="100"/>
        </p:scale>
        <p:origin x="-120" y="-264"/>
      </p:cViewPr>
      <p:guideLst>
        <p:guide orient="horz" pos="2160"/>
        <p:guide pos="3840"/>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309E9-8EE4-B647-8F4A-7099C73B5709}" type="datetimeFigureOut">
              <a:rPr lang="en-US" smtClean="0"/>
              <a:t>8/18/20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12E3E-2280-4749-A564-1A475C3C50CC}" type="slidenum">
              <a:rPr lang="en-US" smtClean="0"/>
              <a:t>‹#›</a:t>
            </a:fld>
            <a:endParaRPr lang="en-US"/>
          </a:p>
        </p:txBody>
      </p:sp>
    </p:spTree>
    <p:extLst>
      <p:ext uri="{BB962C8B-B14F-4D97-AF65-F5344CB8AC3E}">
        <p14:creationId xmlns:p14="http://schemas.microsoft.com/office/powerpoint/2010/main" val="394166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ncaa.org/about/resources/inclusio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http://www.ncaa.org/about/resources/inclusion</a:t>
            </a:r>
            <a:endParaRPr lang="en-US" dirty="0"/>
          </a:p>
        </p:txBody>
      </p:sp>
      <p:sp>
        <p:nvSpPr>
          <p:cNvPr id="4" name="Slide Number Placeholder 3"/>
          <p:cNvSpPr>
            <a:spLocks noGrp="1"/>
          </p:cNvSpPr>
          <p:nvPr>
            <p:ph type="sldNum" sz="quarter" idx="5"/>
          </p:nvPr>
        </p:nvSpPr>
        <p:spPr/>
        <p:txBody>
          <a:bodyPr/>
          <a:lstStyle/>
          <a:p>
            <a:fld id="{43BE823E-CFCF-F945-B224-7386CAD80207}" type="slidenum">
              <a:rPr lang="en-US" smtClean="0"/>
              <a:t>13</a:t>
            </a:fld>
            <a:endParaRPr lang="en-US"/>
          </a:p>
        </p:txBody>
      </p:sp>
    </p:spTree>
    <p:extLst>
      <p:ext uri="{BB962C8B-B14F-4D97-AF65-F5344CB8AC3E}">
        <p14:creationId xmlns:p14="http://schemas.microsoft.com/office/powerpoint/2010/main" val="345782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27645-2C78-5742-8263-540B26A91623}" type="slidenum">
              <a:rPr lang="en-US" smtClean="0"/>
              <a:t>17</a:t>
            </a:fld>
            <a:endParaRPr lang="en-US"/>
          </a:p>
        </p:txBody>
      </p:sp>
    </p:spTree>
    <p:extLst>
      <p:ext uri="{BB962C8B-B14F-4D97-AF65-F5344CB8AC3E}">
        <p14:creationId xmlns:p14="http://schemas.microsoft.com/office/powerpoint/2010/main" val="396779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6D50B0-0412-B245-AADC-E90723F151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F98AEF8-6955-8741-BFB5-2E08A691C9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846120B-AD03-4942-B572-46CA3DCAE638}"/>
              </a:ext>
            </a:extLst>
          </p:cNvPr>
          <p:cNvSpPr>
            <a:spLocks noGrp="1"/>
          </p:cNvSpPr>
          <p:nvPr>
            <p:ph type="dt" sz="half" idx="10"/>
          </p:nvPr>
        </p:nvSpPr>
        <p:spPr/>
        <p:txBody>
          <a:bodyPr/>
          <a:lstStyle/>
          <a:p>
            <a:fld id="{8C8C07E4-A102-F548-BF68-5B27C475FE23}" type="datetimeFigureOut">
              <a:rPr lang="en-US" smtClean="0"/>
              <a:t>8/18/20</a:t>
            </a:fld>
            <a:endParaRPr lang="en-US"/>
          </a:p>
        </p:txBody>
      </p:sp>
      <p:sp>
        <p:nvSpPr>
          <p:cNvPr id="5" name="Footer Placeholder 4">
            <a:extLst>
              <a:ext uri="{FF2B5EF4-FFF2-40B4-BE49-F238E27FC236}">
                <a16:creationId xmlns:a16="http://schemas.microsoft.com/office/drawing/2014/main" xmlns="" id="{047FF71F-FDC0-F443-A02B-B64CDD0A5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C133186-5DB8-2D4C-94FB-F0BC3DB05F45}"/>
              </a:ext>
            </a:extLst>
          </p:cNvPr>
          <p:cNvSpPr>
            <a:spLocks noGrp="1"/>
          </p:cNvSpPr>
          <p:nvPr>
            <p:ph type="sldNum" sz="quarter" idx="12"/>
          </p:nvPr>
        </p:nvSpPr>
        <p:spPr/>
        <p:txBody>
          <a:bodyPr/>
          <a:lstStyle/>
          <a:p>
            <a:fld id="{AFBB8884-BF3E-9844-A96B-49DC9123622F}" type="slidenum">
              <a:rPr lang="en-US" smtClean="0"/>
              <a:t>‹#›</a:t>
            </a:fld>
            <a:endParaRPr lang="en-US"/>
          </a:p>
        </p:txBody>
      </p:sp>
    </p:spTree>
    <p:extLst>
      <p:ext uri="{BB962C8B-B14F-4D97-AF65-F5344CB8AC3E}">
        <p14:creationId xmlns:p14="http://schemas.microsoft.com/office/powerpoint/2010/main" val="25184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AC540-304C-3C43-AE58-389950C3BB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684661B-6A0C-1341-8522-00510B7A46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158590F-EEA8-274A-B3AA-8DABE60AF084}"/>
              </a:ext>
            </a:extLst>
          </p:cNvPr>
          <p:cNvSpPr>
            <a:spLocks noGrp="1"/>
          </p:cNvSpPr>
          <p:nvPr>
            <p:ph type="dt" sz="half" idx="10"/>
          </p:nvPr>
        </p:nvSpPr>
        <p:spPr/>
        <p:txBody>
          <a:bodyPr/>
          <a:lstStyle/>
          <a:p>
            <a:fld id="{8C8C07E4-A102-F548-BF68-5B27C475FE23}" type="datetimeFigureOut">
              <a:rPr lang="en-US" smtClean="0"/>
              <a:t>8/18/20</a:t>
            </a:fld>
            <a:endParaRPr lang="en-US"/>
          </a:p>
        </p:txBody>
      </p:sp>
      <p:sp>
        <p:nvSpPr>
          <p:cNvPr id="5" name="Footer Placeholder 4">
            <a:extLst>
              <a:ext uri="{FF2B5EF4-FFF2-40B4-BE49-F238E27FC236}">
                <a16:creationId xmlns:a16="http://schemas.microsoft.com/office/drawing/2014/main" xmlns="" id="{4B66F4F6-7359-374A-BE6A-B26E5C5C6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FEF469-AAEC-9640-9CB2-7B802E2E763A}"/>
              </a:ext>
            </a:extLst>
          </p:cNvPr>
          <p:cNvSpPr>
            <a:spLocks noGrp="1"/>
          </p:cNvSpPr>
          <p:nvPr>
            <p:ph type="sldNum" sz="quarter" idx="12"/>
          </p:nvPr>
        </p:nvSpPr>
        <p:spPr/>
        <p:txBody>
          <a:bodyPr/>
          <a:lstStyle/>
          <a:p>
            <a:fld id="{AFBB8884-BF3E-9844-A96B-49DC9123622F}" type="slidenum">
              <a:rPr lang="en-US" smtClean="0"/>
              <a:t>‹#›</a:t>
            </a:fld>
            <a:endParaRPr lang="en-US"/>
          </a:p>
        </p:txBody>
      </p:sp>
    </p:spTree>
    <p:extLst>
      <p:ext uri="{BB962C8B-B14F-4D97-AF65-F5344CB8AC3E}">
        <p14:creationId xmlns:p14="http://schemas.microsoft.com/office/powerpoint/2010/main" val="191804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7F43F30-7015-FA43-AB18-06D4751D03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B756872-5FF9-BE45-B180-624EDE76B9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CC8CD7-0818-4343-BE3D-004ABBFF7B66}"/>
              </a:ext>
            </a:extLst>
          </p:cNvPr>
          <p:cNvSpPr>
            <a:spLocks noGrp="1"/>
          </p:cNvSpPr>
          <p:nvPr>
            <p:ph type="dt" sz="half" idx="10"/>
          </p:nvPr>
        </p:nvSpPr>
        <p:spPr/>
        <p:txBody>
          <a:bodyPr/>
          <a:lstStyle/>
          <a:p>
            <a:fld id="{8C8C07E4-A102-F548-BF68-5B27C475FE23}" type="datetimeFigureOut">
              <a:rPr lang="en-US" smtClean="0"/>
              <a:t>8/18/20</a:t>
            </a:fld>
            <a:endParaRPr lang="en-US"/>
          </a:p>
        </p:txBody>
      </p:sp>
      <p:sp>
        <p:nvSpPr>
          <p:cNvPr id="5" name="Footer Placeholder 4">
            <a:extLst>
              <a:ext uri="{FF2B5EF4-FFF2-40B4-BE49-F238E27FC236}">
                <a16:creationId xmlns:a16="http://schemas.microsoft.com/office/drawing/2014/main" xmlns="" id="{FCACDF50-1AF4-1944-9FBB-E41F2A370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84B2C4-A709-2047-A7A0-D98AFBE9348B}"/>
              </a:ext>
            </a:extLst>
          </p:cNvPr>
          <p:cNvSpPr>
            <a:spLocks noGrp="1"/>
          </p:cNvSpPr>
          <p:nvPr>
            <p:ph type="sldNum" sz="quarter" idx="12"/>
          </p:nvPr>
        </p:nvSpPr>
        <p:spPr/>
        <p:txBody>
          <a:bodyPr/>
          <a:lstStyle/>
          <a:p>
            <a:fld id="{AFBB8884-BF3E-9844-A96B-49DC9123622F}" type="slidenum">
              <a:rPr lang="en-US" smtClean="0"/>
              <a:t>‹#›</a:t>
            </a:fld>
            <a:endParaRPr lang="en-US"/>
          </a:p>
        </p:txBody>
      </p:sp>
    </p:spTree>
    <p:extLst>
      <p:ext uri="{BB962C8B-B14F-4D97-AF65-F5344CB8AC3E}">
        <p14:creationId xmlns:p14="http://schemas.microsoft.com/office/powerpoint/2010/main" val="318848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E5788-57FE-754D-8185-E020D0F8FA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6C4A15B-53B2-4B41-B5FE-F9A0639FE9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8922C0-7117-BA4D-839B-B9EA4008F733}"/>
              </a:ext>
            </a:extLst>
          </p:cNvPr>
          <p:cNvSpPr>
            <a:spLocks noGrp="1"/>
          </p:cNvSpPr>
          <p:nvPr>
            <p:ph type="dt" sz="half" idx="10"/>
          </p:nvPr>
        </p:nvSpPr>
        <p:spPr/>
        <p:txBody>
          <a:bodyPr/>
          <a:lstStyle/>
          <a:p>
            <a:fld id="{8C8C07E4-A102-F548-BF68-5B27C475FE23}" type="datetimeFigureOut">
              <a:rPr lang="en-US" smtClean="0"/>
              <a:t>8/18/20</a:t>
            </a:fld>
            <a:endParaRPr lang="en-US"/>
          </a:p>
        </p:txBody>
      </p:sp>
      <p:sp>
        <p:nvSpPr>
          <p:cNvPr id="5" name="Footer Placeholder 4">
            <a:extLst>
              <a:ext uri="{FF2B5EF4-FFF2-40B4-BE49-F238E27FC236}">
                <a16:creationId xmlns:a16="http://schemas.microsoft.com/office/drawing/2014/main" xmlns="" id="{BCA1469C-25D6-594D-A6EA-D813395D2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EDE317A-67E3-8D41-85F3-E0BAA29C70A6}"/>
              </a:ext>
            </a:extLst>
          </p:cNvPr>
          <p:cNvSpPr>
            <a:spLocks noGrp="1"/>
          </p:cNvSpPr>
          <p:nvPr>
            <p:ph type="sldNum" sz="quarter" idx="12"/>
          </p:nvPr>
        </p:nvSpPr>
        <p:spPr/>
        <p:txBody>
          <a:bodyPr/>
          <a:lstStyle/>
          <a:p>
            <a:fld id="{AFBB8884-BF3E-9844-A96B-49DC9123622F}" type="slidenum">
              <a:rPr lang="en-US" smtClean="0"/>
              <a:t>‹#›</a:t>
            </a:fld>
            <a:endParaRPr lang="en-US"/>
          </a:p>
        </p:txBody>
      </p:sp>
    </p:spTree>
    <p:extLst>
      <p:ext uri="{BB962C8B-B14F-4D97-AF65-F5344CB8AC3E}">
        <p14:creationId xmlns:p14="http://schemas.microsoft.com/office/powerpoint/2010/main" val="254231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53ED4-EDDC-7340-875B-79EAF29E6F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F1608DA-B149-D64F-B679-0A2958729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C55DC52-26B0-8E49-BC03-6CC4EFAEAB50}"/>
              </a:ext>
            </a:extLst>
          </p:cNvPr>
          <p:cNvSpPr>
            <a:spLocks noGrp="1"/>
          </p:cNvSpPr>
          <p:nvPr>
            <p:ph type="dt" sz="half" idx="10"/>
          </p:nvPr>
        </p:nvSpPr>
        <p:spPr/>
        <p:txBody>
          <a:bodyPr/>
          <a:lstStyle/>
          <a:p>
            <a:fld id="{8C8C07E4-A102-F548-BF68-5B27C475FE23}" type="datetimeFigureOut">
              <a:rPr lang="en-US" smtClean="0"/>
              <a:t>8/18/20</a:t>
            </a:fld>
            <a:endParaRPr lang="en-US"/>
          </a:p>
        </p:txBody>
      </p:sp>
      <p:sp>
        <p:nvSpPr>
          <p:cNvPr id="5" name="Footer Placeholder 4">
            <a:extLst>
              <a:ext uri="{FF2B5EF4-FFF2-40B4-BE49-F238E27FC236}">
                <a16:creationId xmlns:a16="http://schemas.microsoft.com/office/drawing/2014/main" xmlns="" id="{FA2D427B-94FD-7642-9F43-B9D1C09A1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EE930C2-A69D-6A43-A4A4-7C08AE0AE129}"/>
              </a:ext>
            </a:extLst>
          </p:cNvPr>
          <p:cNvSpPr>
            <a:spLocks noGrp="1"/>
          </p:cNvSpPr>
          <p:nvPr>
            <p:ph type="sldNum" sz="quarter" idx="12"/>
          </p:nvPr>
        </p:nvSpPr>
        <p:spPr/>
        <p:txBody>
          <a:bodyPr/>
          <a:lstStyle/>
          <a:p>
            <a:fld id="{AFBB8884-BF3E-9844-A96B-49DC9123622F}" type="slidenum">
              <a:rPr lang="en-US" smtClean="0"/>
              <a:t>‹#›</a:t>
            </a:fld>
            <a:endParaRPr lang="en-US"/>
          </a:p>
        </p:txBody>
      </p:sp>
    </p:spTree>
    <p:extLst>
      <p:ext uri="{BB962C8B-B14F-4D97-AF65-F5344CB8AC3E}">
        <p14:creationId xmlns:p14="http://schemas.microsoft.com/office/powerpoint/2010/main" val="194074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82404-185F-BC40-9051-2B5CAEC9D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7EC10BD-12D6-0E46-9A1E-B8B8E7A49D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DCBDC27-8CD2-474A-84E1-FFBEADE737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CADE40D-8270-4B4F-824D-B5FBBDEC3F96}"/>
              </a:ext>
            </a:extLst>
          </p:cNvPr>
          <p:cNvSpPr>
            <a:spLocks noGrp="1"/>
          </p:cNvSpPr>
          <p:nvPr>
            <p:ph type="dt" sz="half" idx="10"/>
          </p:nvPr>
        </p:nvSpPr>
        <p:spPr/>
        <p:txBody>
          <a:bodyPr/>
          <a:lstStyle/>
          <a:p>
            <a:fld id="{8C8C07E4-A102-F548-BF68-5B27C475FE23}" type="datetimeFigureOut">
              <a:rPr lang="en-US" smtClean="0"/>
              <a:t>8/18/20</a:t>
            </a:fld>
            <a:endParaRPr lang="en-US"/>
          </a:p>
        </p:txBody>
      </p:sp>
      <p:sp>
        <p:nvSpPr>
          <p:cNvPr id="6" name="Footer Placeholder 5">
            <a:extLst>
              <a:ext uri="{FF2B5EF4-FFF2-40B4-BE49-F238E27FC236}">
                <a16:creationId xmlns:a16="http://schemas.microsoft.com/office/drawing/2014/main" xmlns="" id="{9A049E6C-9F3B-6649-AE0E-FB49D69C59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1BCA58E-EF80-2D4B-9505-CBDEB3C02978}"/>
              </a:ext>
            </a:extLst>
          </p:cNvPr>
          <p:cNvSpPr>
            <a:spLocks noGrp="1"/>
          </p:cNvSpPr>
          <p:nvPr>
            <p:ph type="sldNum" sz="quarter" idx="12"/>
          </p:nvPr>
        </p:nvSpPr>
        <p:spPr/>
        <p:txBody>
          <a:bodyPr/>
          <a:lstStyle/>
          <a:p>
            <a:fld id="{AFBB8884-BF3E-9844-A96B-49DC9123622F}" type="slidenum">
              <a:rPr lang="en-US" smtClean="0"/>
              <a:t>‹#›</a:t>
            </a:fld>
            <a:endParaRPr lang="en-US"/>
          </a:p>
        </p:txBody>
      </p:sp>
    </p:spTree>
    <p:extLst>
      <p:ext uri="{BB962C8B-B14F-4D97-AF65-F5344CB8AC3E}">
        <p14:creationId xmlns:p14="http://schemas.microsoft.com/office/powerpoint/2010/main" val="1708706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5BDE37-A9B4-B94D-ABA3-B590C88805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53BE2F8-8CA7-0E40-89B8-196A203342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0CEAEC7-8D52-1D43-96C0-DD1DD7A555C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8BDB952-C720-4C45-951D-D813B0A565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5CAD043-5B88-0B4E-8C9F-E0781F835E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F4DC9DA-330A-DB4D-9034-5428FCC4E655}"/>
              </a:ext>
            </a:extLst>
          </p:cNvPr>
          <p:cNvSpPr>
            <a:spLocks noGrp="1"/>
          </p:cNvSpPr>
          <p:nvPr>
            <p:ph type="dt" sz="half" idx="10"/>
          </p:nvPr>
        </p:nvSpPr>
        <p:spPr/>
        <p:txBody>
          <a:bodyPr/>
          <a:lstStyle/>
          <a:p>
            <a:fld id="{8C8C07E4-A102-F548-BF68-5B27C475FE23}" type="datetimeFigureOut">
              <a:rPr lang="en-US" smtClean="0"/>
              <a:t>8/18/20</a:t>
            </a:fld>
            <a:endParaRPr lang="en-US"/>
          </a:p>
        </p:txBody>
      </p:sp>
      <p:sp>
        <p:nvSpPr>
          <p:cNvPr id="8" name="Footer Placeholder 7">
            <a:extLst>
              <a:ext uri="{FF2B5EF4-FFF2-40B4-BE49-F238E27FC236}">
                <a16:creationId xmlns:a16="http://schemas.microsoft.com/office/drawing/2014/main" xmlns="" id="{2C19B981-C2CC-274A-AB6C-42044B2BF6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55DD3D5-2C78-C546-B1E2-2A8AA8C010A7}"/>
              </a:ext>
            </a:extLst>
          </p:cNvPr>
          <p:cNvSpPr>
            <a:spLocks noGrp="1"/>
          </p:cNvSpPr>
          <p:nvPr>
            <p:ph type="sldNum" sz="quarter" idx="12"/>
          </p:nvPr>
        </p:nvSpPr>
        <p:spPr/>
        <p:txBody>
          <a:bodyPr/>
          <a:lstStyle/>
          <a:p>
            <a:fld id="{AFBB8884-BF3E-9844-A96B-49DC9123622F}" type="slidenum">
              <a:rPr lang="en-US" smtClean="0"/>
              <a:t>‹#›</a:t>
            </a:fld>
            <a:endParaRPr lang="en-US"/>
          </a:p>
        </p:txBody>
      </p:sp>
    </p:spTree>
    <p:extLst>
      <p:ext uri="{BB962C8B-B14F-4D97-AF65-F5344CB8AC3E}">
        <p14:creationId xmlns:p14="http://schemas.microsoft.com/office/powerpoint/2010/main" val="240229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5E9FE3-C50E-364C-846D-68F1562D3E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D4BF5C6-17F6-F042-B090-97ABC0449D9F}"/>
              </a:ext>
            </a:extLst>
          </p:cNvPr>
          <p:cNvSpPr>
            <a:spLocks noGrp="1"/>
          </p:cNvSpPr>
          <p:nvPr>
            <p:ph type="dt" sz="half" idx="10"/>
          </p:nvPr>
        </p:nvSpPr>
        <p:spPr/>
        <p:txBody>
          <a:bodyPr/>
          <a:lstStyle/>
          <a:p>
            <a:fld id="{8C8C07E4-A102-F548-BF68-5B27C475FE23}" type="datetimeFigureOut">
              <a:rPr lang="en-US" smtClean="0"/>
              <a:t>8/18/20</a:t>
            </a:fld>
            <a:endParaRPr lang="en-US"/>
          </a:p>
        </p:txBody>
      </p:sp>
      <p:sp>
        <p:nvSpPr>
          <p:cNvPr id="4" name="Footer Placeholder 3">
            <a:extLst>
              <a:ext uri="{FF2B5EF4-FFF2-40B4-BE49-F238E27FC236}">
                <a16:creationId xmlns:a16="http://schemas.microsoft.com/office/drawing/2014/main" xmlns="" id="{6D094C7E-B330-9E4D-A48D-92D7AC7222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B8715B3-0EC6-A74D-80A1-A7E401DACFAB}"/>
              </a:ext>
            </a:extLst>
          </p:cNvPr>
          <p:cNvSpPr>
            <a:spLocks noGrp="1"/>
          </p:cNvSpPr>
          <p:nvPr>
            <p:ph type="sldNum" sz="quarter" idx="12"/>
          </p:nvPr>
        </p:nvSpPr>
        <p:spPr/>
        <p:txBody>
          <a:bodyPr/>
          <a:lstStyle/>
          <a:p>
            <a:fld id="{AFBB8884-BF3E-9844-A96B-49DC9123622F}" type="slidenum">
              <a:rPr lang="en-US" smtClean="0"/>
              <a:t>‹#›</a:t>
            </a:fld>
            <a:endParaRPr lang="en-US"/>
          </a:p>
        </p:txBody>
      </p:sp>
    </p:spTree>
    <p:extLst>
      <p:ext uri="{BB962C8B-B14F-4D97-AF65-F5344CB8AC3E}">
        <p14:creationId xmlns:p14="http://schemas.microsoft.com/office/powerpoint/2010/main" val="179645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285C4AA-EA8F-1C4F-A2C1-A4A969C75F38}"/>
              </a:ext>
            </a:extLst>
          </p:cNvPr>
          <p:cNvSpPr>
            <a:spLocks noGrp="1"/>
          </p:cNvSpPr>
          <p:nvPr>
            <p:ph type="dt" sz="half" idx="10"/>
          </p:nvPr>
        </p:nvSpPr>
        <p:spPr/>
        <p:txBody>
          <a:bodyPr/>
          <a:lstStyle/>
          <a:p>
            <a:fld id="{8C8C07E4-A102-F548-BF68-5B27C475FE23}" type="datetimeFigureOut">
              <a:rPr lang="en-US" smtClean="0"/>
              <a:t>8/18/20</a:t>
            </a:fld>
            <a:endParaRPr lang="en-US"/>
          </a:p>
        </p:txBody>
      </p:sp>
      <p:sp>
        <p:nvSpPr>
          <p:cNvPr id="3" name="Footer Placeholder 2">
            <a:extLst>
              <a:ext uri="{FF2B5EF4-FFF2-40B4-BE49-F238E27FC236}">
                <a16:creationId xmlns:a16="http://schemas.microsoft.com/office/drawing/2014/main" xmlns="" id="{2D59A2FA-1361-0E43-BDD7-03ACBA77B1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B0C6E56-52C4-B14D-93B6-F949B41ACC2C}"/>
              </a:ext>
            </a:extLst>
          </p:cNvPr>
          <p:cNvSpPr>
            <a:spLocks noGrp="1"/>
          </p:cNvSpPr>
          <p:nvPr>
            <p:ph type="sldNum" sz="quarter" idx="12"/>
          </p:nvPr>
        </p:nvSpPr>
        <p:spPr/>
        <p:txBody>
          <a:bodyPr/>
          <a:lstStyle/>
          <a:p>
            <a:fld id="{AFBB8884-BF3E-9844-A96B-49DC9123622F}" type="slidenum">
              <a:rPr lang="en-US" smtClean="0"/>
              <a:t>‹#›</a:t>
            </a:fld>
            <a:endParaRPr lang="en-US"/>
          </a:p>
        </p:txBody>
      </p:sp>
    </p:spTree>
    <p:extLst>
      <p:ext uri="{BB962C8B-B14F-4D97-AF65-F5344CB8AC3E}">
        <p14:creationId xmlns:p14="http://schemas.microsoft.com/office/powerpoint/2010/main" val="745401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4E3F3B-B4C0-4B45-A6AB-E2BFDCF31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72723AC-7919-B144-A2B2-7262B78D1C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19A8535-C670-7C4F-9F04-D15D07CF3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FEF6829-D746-2548-B73E-5A64ADB20FB1}"/>
              </a:ext>
            </a:extLst>
          </p:cNvPr>
          <p:cNvSpPr>
            <a:spLocks noGrp="1"/>
          </p:cNvSpPr>
          <p:nvPr>
            <p:ph type="dt" sz="half" idx="10"/>
          </p:nvPr>
        </p:nvSpPr>
        <p:spPr/>
        <p:txBody>
          <a:bodyPr/>
          <a:lstStyle/>
          <a:p>
            <a:fld id="{8C8C07E4-A102-F548-BF68-5B27C475FE23}" type="datetimeFigureOut">
              <a:rPr lang="en-US" smtClean="0"/>
              <a:t>8/18/20</a:t>
            </a:fld>
            <a:endParaRPr lang="en-US"/>
          </a:p>
        </p:txBody>
      </p:sp>
      <p:sp>
        <p:nvSpPr>
          <p:cNvPr id="6" name="Footer Placeholder 5">
            <a:extLst>
              <a:ext uri="{FF2B5EF4-FFF2-40B4-BE49-F238E27FC236}">
                <a16:creationId xmlns:a16="http://schemas.microsoft.com/office/drawing/2014/main" xmlns="" id="{36911AB5-E06B-A946-9B43-3AAB066335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9298FA-B6D3-C846-9FBF-D4A00E272A59}"/>
              </a:ext>
            </a:extLst>
          </p:cNvPr>
          <p:cNvSpPr>
            <a:spLocks noGrp="1"/>
          </p:cNvSpPr>
          <p:nvPr>
            <p:ph type="sldNum" sz="quarter" idx="12"/>
          </p:nvPr>
        </p:nvSpPr>
        <p:spPr/>
        <p:txBody>
          <a:bodyPr/>
          <a:lstStyle/>
          <a:p>
            <a:fld id="{AFBB8884-BF3E-9844-A96B-49DC9123622F}" type="slidenum">
              <a:rPr lang="en-US" smtClean="0"/>
              <a:t>‹#›</a:t>
            </a:fld>
            <a:endParaRPr lang="en-US"/>
          </a:p>
        </p:txBody>
      </p:sp>
    </p:spTree>
    <p:extLst>
      <p:ext uri="{BB962C8B-B14F-4D97-AF65-F5344CB8AC3E}">
        <p14:creationId xmlns:p14="http://schemas.microsoft.com/office/powerpoint/2010/main" val="17246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E9C76F-4CAB-0340-8884-5B6090FF1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7143BF0-EEE6-1142-BE99-ECCDCF477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18DA36D-C321-1241-B338-E8590A13B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914156B-21C8-1346-A63B-9C9B572A6018}"/>
              </a:ext>
            </a:extLst>
          </p:cNvPr>
          <p:cNvSpPr>
            <a:spLocks noGrp="1"/>
          </p:cNvSpPr>
          <p:nvPr>
            <p:ph type="dt" sz="half" idx="10"/>
          </p:nvPr>
        </p:nvSpPr>
        <p:spPr/>
        <p:txBody>
          <a:bodyPr/>
          <a:lstStyle/>
          <a:p>
            <a:fld id="{8C8C07E4-A102-F548-BF68-5B27C475FE23}" type="datetimeFigureOut">
              <a:rPr lang="en-US" smtClean="0"/>
              <a:t>8/18/20</a:t>
            </a:fld>
            <a:endParaRPr lang="en-US"/>
          </a:p>
        </p:txBody>
      </p:sp>
      <p:sp>
        <p:nvSpPr>
          <p:cNvPr id="6" name="Footer Placeholder 5">
            <a:extLst>
              <a:ext uri="{FF2B5EF4-FFF2-40B4-BE49-F238E27FC236}">
                <a16:creationId xmlns:a16="http://schemas.microsoft.com/office/drawing/2014/main" xmlns="" id="{B6856C47-5BBB-D541-BD44-396600AAA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45CCD3E-F174-1142-AB58-277FFE139C8E}"/>
              </a:ext>
            </a:extLst>
          </p:cNvPr>
          <p:cNvSpPr>
            <a:spLocks noGrp="1"/>
          </p:cNvSpPr>
          <p:nvPr>
            <p:ph type="sldNum" sz="quarter" idx="12"/>
          </p:nvPr>
        </p:nvSpPr>
        <p:spPr/>
        <p:txBody>
          <a:bodyPr/>
          <a:lstStyle/>
          <a:p>
            <a:fld id="{AFBB8884-BF3E-9844-A96B-49DC9123622F}" type="slidenum">
              <a:rPr lang="en-US" smtClean="0"/>
              <a:t>‹#›</a:t>
            </a:fld>
            <a:endParaRPr lang="en-US"/>
          </a:p>
        </p:txBody>
      </p:sp>
    </p:spTree>
    <p:extLst>
      <p:ext uri="{BB962C8B-B14F-4D97-AF65-F5344CB8AC3E}">
        <p14:creationId xmlns:p14="http://schemas.microsoft.com/office/powerpoint/2010/main" val="12912175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A6E5BB-CCCD-1740-A78C-6026CFEA81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39C4AAE-D664-7C4F-BF9B-0547ED208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EC05F7D-5F0A-C04C-9249-C37E33E58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C07E4-A102-F548-BF68-5B27C475FE23}" type="datetimeFigureOut">
              <a:rPr lang="en-US" smtClean="0"/>
              <a:t>8/18/20</a:t>
            </a:fld>
            <a:endParaRPr lang="en-US"/>
          </a:p>
        </p:txBody>
      </p:sp>
      <p:sp>
        <p:nvSpPr>
          <p:cNvPr id="5" name="Footer Placeholder 4">
            <a:extLst>
              <a:ext uri="{FF2B5EF4-FFF2-40B4-BE49-F238E27FC236}">
                <a16:creationId xmlns:a16="http://schemas.microsoft.com/office/drawing/2014/main" xmlns="" id="{C8305E15-ED74-D141-B30E-71414A6BB6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E7EF88C-074C-D242-BBC7-0AD957797A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B8884-BF3E-9844-A96B-49DC9123622F}" type="slidenum">
              <a:rPr lang="en-US" smtClean="0"/>
              <a:t>‹#›</a:t>
            </a:fld>
            <a:endParaRPr lang="en-US"/>
          </a:p>
        </p:txBody>
      </p:sp>
    </p:spTree>
    <p:extLst>
      <p:ext uri="{BB962C8B-B14F-4D97-AF65-F5344CB8AC3E}">
        <p14:creationId xmlns:p14="http://schemas.microsoft.com/office/powerpoint/2010/main" val="118297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xchanges.state.gov/us" TargetMode="Externa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3F18F2-DCA6-DA47-9494-617E335B1B70}"/>
              </a:ext>
            </a:extLst>
          </p:cNvPr>
          <p:cNvSpPr>
            <a:spLocks noGrp="1"/>
          </p:cNvSpPr>
          <p:nvPr>
            <p:ph type="ctrTitle"/>
          </p:nvPr>
        </p:nvSpPr>
        <p:spPr>
          <a:xfrm>
            <a:off x="1380564" y="349928"/>
            <a:ext cx="9144000" cy="2387600"/>
          </a:xfrm>
        </p:spPr>
        <p:txBody>
          <a:bodyPr>
            <a:normAutofit/>
          </a:bodyPr>
          <a:lstStyle/>
          <a:p>
            <a:r>
              <a:rPr lang="en-US" sz="4000" dirty="0"/>
              <a:t>Think Globally and be Inclusive: How to Successfully Cover Principle 7.5. (Diversity) and Principle 7.6 (International Sport) in your Self-Study </a:t>
            </a:r>
          </a:p>
        </p:txBody>
      </p:sp>
      <p:sp>
        <p:nvSpPr>
          <p:cNvPr id="3" name="Subtitle 2">
            <a:extLst>
              <a:ext uri="{FF2B5EF4-FFF2-40B4-BE49-F238E27FC236}">
                <a16:creationId xmlns:a16="http://schemas.microsoft.com/office/drawing/2014/main" xmlns="" id="{43FB8D24-B1BB-1541-A659-AFD919BFA8A1}"/>
              </a:ext>
            </a:extLst>
          </p:cNvPr>
          <p:cNvSpPr>
            <a:spLocks noGrp="1"/>
          </p:cNvSpPr>
          <p:nvPr>
            <p:ph type="subTitle" idx="1"/>
          </p:nvPr>
        </p:nvSpPr>
        <p:spPr>
          <a:xfrm>
            <a:off x="1524000" y="5647764"/>
            <a:ext cx="9144000" cy="1210235"/>
          </a:xfrm>
        </p:spPr>
        <p:txBody>
          <a:bodyPr/>
          <a:lstStyle/>
          <a:p>
            <a:r>
              <a:rPr lang="en-US" dirty="0"/>
              <a:t>B. Nalani Butler, Ph.D. – Kennesaw State University  </a:t>
            </a:r>
            <a:br>
              <a:rPr lang="en-US" dirty="0"/>
            </a:br>
            <a:r>
              <a:rPr lang="en-US" dirty="0"/>
              <a:t>Daniel Kelly , Ph. D. – New York University </a:t>
            </a:r>
          </a:p>
        </p:txBody>
      </p:sp>
      <p:pic>
        <p:nvPicPr>
          <p:cNvPr id="4" name="Picture 3">
            <a:extLst>
              <a:ext uri="{FF2B5EF4-FFF2-40B4-BE49-F238E27FC236}">
                <a16:creationId xmlns:a16="http://schemas.microsoft.com/office/drawing/2014/main" xmlns="" id="{F9FB0C89-2E49-6044-A1AE-86E2EACCB291}"/>
              </a:ext>
            </a:extLst>
          </p:cNvPr>
          <p:cNvPicPr>
            <a:picLocks noChangeAspect="1"/>
          </p:cNvPicPr>
          <p:nvPr/>
        </p:nvPicPr>
        <p:blipFill>
          <a:blip r:embed="rId2"/>
          <a:stretch>
            <a:fillRect/>
          </a:stretch>
        </p:blipFill>
        <p:spPr>
          <a:xfrm>
            <a:off x="4324350" y="2971123"/>
            <a:ext cx="3543300" cy="2298700"/>
          </a:xfrm>
          <a:prstGeom prst="rect">
            <a:avLst/>
          </a:prstGeom>
        </p:spPr>
      </p:pic>
    </p:spTree>
    <p:extLst>
      <p:ext uri="{BB962C8B-B14F-4D97-AF65-F5344CB8AC3E}">
        <p14:creationId xmlns:p14="http://schemas.microsoft.com/office/powerpoint/2010/main" val="220819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28A1E-9675-F74F-BF8F-AEE1B98DE1E6}"/>
              </a:ext>
            </a:extLst>
          </p:cNvPr>
          <p:cNvSpPr>
            <a:spLocks noGrp="1"/>
          </p:cNvSpPr>
          <p:nvPr>
            <p:ph type="title"/>
          </p:nvPr>
        </p:nvSpPr>
        <p:spPr/>
        <p:txBody>
          <a:bodyPr/>
          <a:lstStyle/>
          <a:p>
            <a:r>
              <a:rPr lang="en-US" b="1" u="sng" dirty="0"/>
              <a:t>7.6  Diversity in Sport Management</a:t>
            </a:r>
            <a:endParaRPr lang="en-US" dirty="0"/>
          </a:p>
        </p:txBody>
      </p:sp>
      <p:sp>
        <p:nvSpPr>
          <p:cNvPr id="3" name="Content Placeholder 2">
            <a:extLst>
              <a:ext uri="{FF2B5EF4-FFF2-40B4-BE49-F238E27FC236}">
                <a16:creationId xmlns:a16="http://schemas.microsoft.com/office/drawing/2014/main" xmlns="" id="{7BC5FF73-843D-604E-A653-4D9799340330}"/>
              </a:ext>
            </a:extLst>
          </p:cNvPr>
          <p:cNvSpPr>
            <a:spLocks noGrp="1"/>
          </p:cNvSpPr>
          <p:nvPr>
            <p:ph idx="1"/>
          </p:nvPr>
        </p:nvSpPr>
        <p:spPr/>
        <p:txBody>
          <a:bodyPr>
            <a:normAutofit fontScale="92500"/>
          </a:bodyPr>
          <a:lstStyle/>
          <a:p>
            <a:r>
              <a:rPr lang="en-US" i="1" dirty="0"/>
              <a:t>Describe the institution’s and academic unit/sport management program’s policies regarding diversity and encouraging diversity.</a:t>
            </a:r>
            <a:br>
              <a:rPr lang="en-US" i="1" dirty="0"/>
            </a:br>
            <a:endParaRPr lang="en-US" dirty="0"/>
          </a:p>
          <a:p>
            <a:r>
              <a:rPr lang="en-US" i="1" dirty="0"/>
              <a:t>Provide specific examples of curricular, co-curricular and operational activities that prepare students to understand and appreciate the diversity of the sport environment.</a:t>
            </a:r>
            <a:br>
              <a:rPr lang="en-US" i="1" dirty="0"/>
            </a:br>
            <a:endParaRPr lang="en-US" dirty="0"/>
          </a:p>
          <a:p>
            <a:r>
              <a:rPr lang="en-US" i="1" dirty="0"/>
              <a:t>Describe general conclusions drawn regarding the quality and effectiveness of your diversity activities in supporting excellence in sport management education, identify any changes and improvements needed and describe proposed courses of action to make those changes and improvements</a:t>
            </a:r>
            <a:r>
              <a:rPr lang="en-US" dirty="0">
                <a:effectLst/>
              </a:rPr>
              <a:t> </a:t>
            </a:r>
            <a:endParaRPr lang="en-US" dirty="0"/>
          </a:p>
        </p:txBody>
      </p:sp>
    </p:spTree>
    <p:extLst>
      <p:ext uri="{BB962C8B-B14F-4D97-AF65-F5344CB8AC3E}">
        <p14:creationId xmlns:p14="http://schemas.microsoft.com/office/powerpoint/2010/main" val="3096998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2F2C63-2EA2-7A48-B9C4-01C0EC7D13FA}"/>
              </a:ext>
            </a:extLst>
          </p:cNvPr>
          <p:cNvSpPr>
            <a:spLocks noGrp="1"/>
          </p:cNvSpPr>
          <p:nvPr>
            <p:ph type="title"/>
          </p:nvPr>
        </p:nvSpPr>
        <p:spPr/>
        <p:txBody>
          <a:bodyPr/>
          <a:lstStyle/>
          <a:p>
            <a:r>
              <a:rPr lang="en-US" dirty="0"/>
              <a:t>Don’t limit yourself</a:t>
            </a:r>
          </a:p>
        </p:txBody>
      </p:sp>
      <p:sp>
        <p:nvSpPr>
          <p:cNvPr id="3" name="Content Placeholder 2">
            <a:extLst>
              <a:ext uri="{FF2B5EF4-FFF2-40B4-BE49-F238E27FC236}">
                <a16:creationId xmlns:a16="http://schemas.microsoft.com/office/drawing/2014/main" xmlns="" id="{E0828F72-0DB5-064F-86A7-13041BC61984}"/>
              </a:ext>
            </a:extLst>
          </p:cNvPr>
          <p:cNvSpPr>
            <a:spLocks noGrp="1"/>
          </p:cNvSpPr>
          <p:nvPr>
            <p:ph sz="half" idx="1"/>
          </p:nvPr>
        </p:nvSpPr>
        <p:spPr/>
        <p:txBody>
          <a:bodyPr/>
          <a:lstStyle/>
          <a:p>
            <a:r>
              <a:rPr lang="en-US" dirty="0"/>
              <a:t>Race</a:t>
            </a:r>
          </a:p>
          <a:p>
            <a:r>
              <a:rPr lang="en-US" dirty="0"/>
              <a:t>Ethnicity </a:t>
            </a:r>
          </a:p>
          <a:p>
            <a:r>
              <a:rPr lang="en-US" dirty="0"/>
              <a:t>Gender </a:t>
            </a:r>
          </a:p>
          <a:p>
            <a:r>
              <a:rPr lang="en-US" dirty="0"/>
              <a:t>Gender Identity </a:t>
            </a:r>
          </a:p>
          <a:p>
            <a:r>
              <a:rPr lang="en-US" dirty="0"/>
              <a:t>Sexual Orientation </a:t>
            </a:r>
          </a:p>
          <a:p>
            <a:r>
              <a:rPr lang="en-US" dirty="0"/>
              <a:t>Age </a:t>
            </a:r>
          </a:p>
          <a:p>
            <a:endParaRPr lang="en-US" dirty="0"/>
          </a:p>
        </p:txBody>
      </p:sp>
      <p:sp>
        <p:nvSpPr>
          <p:cNvPr id="4" name="Content Placeholder 3">
            <a:extLst>
              <a:ext uri="{FF2B5EF4-FFF2-40B4-BE49-F238E27FC236}">
                <a16:creationId xmlns:a16="http://schemas.microsoft.com/office/drawing/2014/main" xmlns="" id="{4B80DB5E-8040-1846-8C61-0A995A91B401}"/>
              </a:ext>
            </a:extLst>
          </p:cNvPr>
          <p:cNvSpPr>
            <a:spLocks noGrp="1"/>
          </p:cNvSpPr>
          <p:nvPr>
            <p:ph sz="half" idx="2"/>
          </p:nvPr>
        </p:nvSpPr>
        <p:spPr/>
        <p:txBody>
          <a:bodyPr/>
          <a:lstStyle/>
          <a:p>
            <a:r>
              <a:rPr lang="en-US" dirty="0"/>
              <a:t>Social Class </a:t>
            </a:r>
          </a:p>
          <a:p>
            <a:r>
              <a:rPr lang="en-US" dirty="0"/>
              <a:t>Ability </a:t>
            </a:r>
          </a:p>
          <a:p>
            <a:r>
              <a:rPr lang="en-US" dirty="0"/>
              <a:t>Religion </a:t>
            </a:r>
          </a:p>
          <a:p>
            <a:r>
              <a:rPr lang="en-US" dirty="0"/>
              <a:t>Nationality </a:t>
            </a:r>
          </a:p>
          <a:p>
            <a:r>
              <a:rPr lang="en-US" dirty="0"/>
              <a:t>Political Beliefs </a:t>
            </a:r>
          </a:p>
          <a:p>
            <a:pPr marL="0" indent="0">
              <a:buNone/>
            </a:pPr>
            <a:endParaRPr lang="en-US" dirty="0"/>
          </a:p>
        </p:txBody>
      </p:sp>
      <p:pic>
        <p:nvPicPr>
          <p:cNvPr id="5" name="Picture 4">
            <a:extLst>
              <a:ext uri="{FF2B5EF4-FFF2-40B4-BE49-F238E27FC236}">
                <a16:creationId xmlns:a16="http://schemas.microsoft.com/office/drawing/2014/main" xmlns="" id="{DFD9E78F-FBC9-2A44-A2E8-DDE40747E0FB}"/>
              </a:ext>
            </a:extLst>
          </p:cNvPr>
          <p:cNvPicPr>
            <a:picLocks noChangeAspect="1"/>
          </p:cNvPicPr>
          <p:nvPr/>
        </p:nvPicPr>
        <p:blipFill>
          <a:blip r:embed="rId2"/>
          <a:stretch>
            <a:fillRect/>
          </a:stretch>
        </p:blipFill>
        <p:spPr>
          <a:xfrm>
            <a:off x="0" y="5018048"/>
            <a:ext cx="12191999" cy="1839951"/>
          </a:xfrm>
          <a:prstGeom prst="rect">
            <a:avLst/>
          </a:prstGeom>
        </p:spPr>
      </p:pic>
    </p:spTree>
    <p:extLst>
      <p:ext uri="{BB962C8B-B14F-4D97-AF65-F5344CB8AC3E}">
        <p14:creationId xmlns:p14="http://schemas.microsoft.com/office/powerpoint/2010/main" val="411903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2FEC72-8248-F641-9F4B-6122CEB4FF47}"/>
              </a:ext>
            </a:extLst>
          </p:cNvPr>
          <p:cNvSpPr>
            <a:spLocks noGrp="1"/>
          </p:cNvSpPr>
          <p:nvPr>
            <p:ph type="title"/>
          </p:nvPr>
        </p:nvSpPr>
        <p:spPr/>
        <p:txBody>
          <a:bodyPr/>
          <a:lstStyle/>
          <a:p>
            <a:r>
              <a:rPr lang="en-US" dirty="0"/>
              <a:t>Be Mindful </a:t>
            </a:r>
          </a:p>
        </p:txBody>
      </p:sp>
      <p:sp>
        <p:nvSpPr>
          <p:cNvPr id="3" name="Content Placeholder 2">
            <a:extLst>
              <a:ext uri="{FF2B5EF4-FFF2-40B4-BE49-F238E27FC236}">
                <a16:creationId xmlns:a16="http://schemas.microsoft.com/office/drawing/2014/main" xmlns="" id="{DC9F58EE-D179-BA4E-9C6B-ADBC0B9EBBA5}"/>
              </a:ext>
            </a:extLst>
          </p:cNvPr>
          <p:cNvSpPr>
            <a:spLocks noGrp="1"/>
          </p:cNvSpPr>
          <p:nvPr>
            <p:ph idx="1"/>
          </p:nvPr>
        </p:nvSpPr>
        <p:spPr>
          <a:xfrm>
            <a:off x="838200" y="1690688"/>
            <a:ext cx="10515600" cy="4486275"/>
          </a:xfrm>
        </p:spPr>
        <p:txBody>
          <a:bodyPr>
            <a:normAutofit/>
          </a:bodyPr>
          <a:lstStyle/>
          <a:p>
            <a:r>
              <a:rPr lang="en-US" dirty="0"/>
              <a:t>Images used in your presentation </a:t>
            </a:r>
          </a:p>
          <a:p>
            <a:r>
              <a:rPr lang="en-US" dirty="0"/>
              <a:t>Stay up-to-date on language </a:t>
            </a:r>
          </a:p>
          <a:p>
            <a:r>
              <a:rPr lang="en-US" dirty="0"/>
              <a:t>Be up-to-date on current events </a:t>
            </a:r>
          </a:p>
          <a:p>
            <a:r>
              <a:rPr lang="en-US" dirty="0"/>
              <a:t>If your not comfortable, that is okay- find a colleague that is!</a:t>
            </a:r>
          </a:p>
          <a:p>
            <a:r>
              <a:rPr lang="en-US" dirty="0"/>
              <a:t>Meet with office of diversity and inclusion </a:t>
            </a:r>
          </a:p>
          <a:p>
            <a:r>
              <a:rPr lang="en-US" dirty="0"/>
              <a:t>Professional Development survey </a:t>
            </a:r>
          </a:p>
          <a:p>
            <a:r>
              <a:rPr lang="en-US" dirty="0"/>
              <a:t>Class Climate survey </a:t>
            </a:r>
          </a:p>
          <a:p>
            <a:r>
              <a:rPr lang="en-US" b="1" dirty="0">
                <a:highlight>
                  <a:srgbClr val="FFFF00"/>
                </a:highlight>
              </a:rPr>
              <a:t>YOU NEED TO BE THE LEADER AND INITIATE THE DISCUSSION- BE PROACTIVE! </a:t>
            </a:r>
          </a:p>
        </p:txBody>
      </p:sp>
      <p:pic>
        <p:nvPicPr>
          <p:cNvPr id="5" name="Picture 4">
            <a:extLst>
              <a:ext uri="{FF2B5EF4-FFF2-40B4-BE49-F238E27FC236}">
                <a16:creationId xmlns:a16="http://schemas.microsoft.com/office/drawing/2014/main" xmlns="" id="{BEE626BE-633D-5048-A923-05DCE9035B2B}"/>
              </a:ext>
            </a:extLst>
          </p:cNvPr>
          <p:cNvPicPr>
            <a:picLocks noChangeAspect="1"/>
          </p:cNvPicPr>
          <p:nvPr/>
        </p:nvPicPr>
        <p:blipFill>
          <a:blip r:embed="rId2"/>
          <a:stretch>
            <a:fillRect/>
          </a:stretch>
        </p:blipFill>
        <p:spPr>
          <a:xfrm>
            <a:off x="7386918" y="365125"/>
            <a:ext cx="3632798" cy="2270499"/>
          </a:xfrm>
          <a:prstGeom prst="rect">
            <a:avLst/>
          </a:prstGeom>
        </p:spPr>
      </p:pic>
    </p:spTree>
    <p:extLst>
      <p:ext uri="{BB962C8B-B14F-4D97-AF65-F5344CB8AC3E}">
        <p14:creationId xmlns:p14="http://schemas.microsoft.com/office/powerpoint/2010/main" val="3801826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17FDD-8463-4F48-B64C-E90D9B6F8BB7}"/>
              </a:ext>
            </a:extLst>
          </p:cNvPr>
          <p:cNvSpPr>
            <a:spLocks noGrp="1"/>
          </p:cNvSpPr>
          <p:nvPr>
            <p:ph type="title"/>
          </p:nvPr>
        </p:nvSpPr>
        <p:spPr/>
        <p:txBody>
          <a:bodyPr/>
          <a:lstStyle/>
          <a:p>
            <a:r>
              <a:rPr lang="en-US" dirty="0"/>
              <a:t>Example: NCAA and Diversity and Inclusion </a:t>
            </a:r>
          </a:p>
        </p:txBody>
      </p:sp>
      <p:sp>
        <p:nvSpPr>
          <p:cNvPr id="3" name="Content Placeholder 2">
            <a:extLst>
              <a:ext uri="{FF2B5EF4-FFF2-40B4-BE49-F238E27FC236}">
                <a16:creationId xmlns:a16="http://schemas.microsoft.com/office/drawing/2014/main" xmlns="" id="{5266C75E-BBA7-E846-8EB9-8192C4D8E5AA}"/>
              </a:ext>
            </a:extLst>
          </p:cNvPr>
          <p:cNvSpPr>
            <a:spLocks noGrp="1"/>
          </p:cNvSpPr>
          <p:nvPr>
            <p:ph idx="1"/>
          </p:nvPr>
        </p:nvSpPr>
        <p:spPr/>
        <p:txBody>
          <a:bodyPr/>
          <a:lstStyle/>
          <a:p>
            <a:r>
              <a:rPr lang="en-US" dirty="0"/>
              <a:t>Gender Equity and Title IX </a:t>
            </a:r>
          </a:p>
          <a:p>
            <a:r>
              <a:rPr lang="en-US" dirty="0"/>
              <a:t>Senior Women Administrators </a:t>
            </a:r>
          </a:p>
          <a:p>
            <a:r>
              <a:rPr lang="en-US" dirty="0"/>
              <a:t>Emerging Sports for women </a:t>
            </a:r>
          </a:p>
          <a:p>
            <a:r>
              <a:rPr lang="en-US" dirty="0"/>
              <a:t>LGBTQ</a:t>
            </a:r>
          </a:p>
          <a:p>
            <a:r>
              <a:rPr lang="en-US" dirty="0"/>
              <a:t>Race and Ethnicity </a:t>
            </a:r>
          </a:p>
          <a:p>
            <a:r>
              <a:rPr lang="en-US" dirty="0"/>
              <a:t>SA’s with disabilities </a:t>
            </a:r>
          </a:p>
          <a:p>
            <a:r>
              <a:rPr lang="en-US" dirty="0"/>
              <a:t>International Student Athletes</a:t>
            </a:r>
          </a:p>
          <a:p>
            <a:r>
              <a:rPr lang="en-US" dirty="0"/>
              <a:t>Creating and Inclusive Culture </a:t>
            </a:r>
          </a:p>
        </p:txBody>
      </p:sp>
      <p:pic>
        <p:nvPicPr>
          <p:cNvPr id="5" name="Picture 4">
            <a:extLst>
              <a:ext uri="{FF2B5EF4-FFF2-40B4-BE49-F238E27FC236}">
                <a16:creationId xmlns:a16="http://schemas.microsoft.com/office/drawing/2014/main" xmlns="" id="{F3269198-5C20-4040-A11C-3B77DF351EC8}"/>
              </a:ext>
            </a:extLst>
          </p:cNvPr>
          <p:cNvPicPr>
            <a:picLocks noChangeAspect="1"/>
          </p:cNvPicPr>
          <p:nvPr/>
        </p:nvPicPr>
        <p:blipFill>
          <a:blip r:embed="rId3"/>
          <a:stretch>
            <a:fillRect/>
          </a:stretch>
        </p:blipFill>
        <p:spPr>
          <a:xfrm>
            <a:off x="6829926" y="2254985"/>
            <a:ext cx="4523874" cy="2865120"/>
          </a:xfrm>
          <a:prstGeom prst="rect">
            <a:avLst/>
          </a:prstGeom>
        </p:spPr>
      </p:pic>
    </p:spTree>
    <p:extLst>
      <p:ext uri="{BB962C8B-B14F-4D97-AF65-F5344CB8AC3E}">
        <p14:creationId xmlns:p14="http://schemas.microsoft.com/office/powerpoint/2010/main" val="466199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A18EA-2138-244E-B7F5-E6531DDD29FE}"/>
              </a:ext>
            </a:extLst>
          </p:cNvPr>
          <p:cNvSpPr>
            <a:spLocks noGrp="1"/>
          </p:cNvSpPr>
          <p:nvPr>
            <p:ph type="title"/>
          </p:nvPr>
        </p:nvSpPr>
        <p:spPr>
          <a:xfrm>
            <a:off x="392151" y="0"/>
            <a:ext cx="10515600" cy="1325563"/>
          </a:xfrm>
        </p:spPr>
        <p:txBody>
          <a:bodyPr/>
          <a:lstStyle/>
          <a:p>
            <a:r>
              <a:rPr lang="en-US" dirty="0"/>
              <a:t>Where do you find them?</a:t>
            </a:r>
          </a:p>
        </p:txBody>
      </p:sp>
      <p:sp>
        <p:nvSpPr>
          <p:cNvPr id="3" name="Content Placeholder 2">
            <a:extLst>
              <a:ext uri="{FF2B5EF4-FFF2-40B4-BE49-F238E27FC236}">
                <a16:creationId xmlns:a16="http://schemas.microsoft.com/office/drawing/2014/main" xmlns="" id="{DA4A7BFB-0A3E-584D-A5BB-DE80F1EB7FBE}"/>
              </a:ext>
            </a:extLst>
          </p:cNvPr>
          <p:cNvSpPr>
            <a:spLocks noGrp="1"/>
          </p:cNvSpPr>
          <p:nvPr>
            <p:ph idx="1"/>
          </p:nvPr>
        </p:nvSpPr>
        <p:spPr>
          <a:xfrm>
            <a:off x="156118" y="1516566"/>
            <a:ext cx="7538224" cy="5341433"/>
          </a:xfrm>
        </p:spPr>
        <p:txBody>
          <a:bodyPr/>
          <a:lstStyle/>
          <a:p>
            <a:r>
              <a:rPr lang="en-US" dirty="0"/>
              <a:t>Four-day conference that has become the largest gathering of minority doctoral scholars in the country. </a:t>
            </a:r>
            <a:br>
              <a:rPr lang="en-US" dirty="0"/>
            </a:br>
            <a:endParaRPr lang="en-US" dirty="0"/>
          </a:p>
          <a:p>
            <a:r>
              <a:rPr lang="en-US" dirty="0"/>
              <a:t>Gives the issue of faculty diversity a national focus </a:t>
            </a:r>
            <a:br>
              <a:rPr lang="en-US" dirty="0"/>
            </a:br>
            <a:endParaRPr lang="en-US" dirty="0"/>
          </a:p>
          <a:p>
            <a:r>
              <a:rPr lang="en-US" dirty="0"/>
              <a:t>Provides minority scholars with the strategies necessary to </a:t>
            </a:r>
          </a:p>
          <a:p>
            <a:pPr lvl="1"/>
            <a:r>
              <a:rPr lang="en-US" dirty="0"/>
              <a:t>Survive the rigors of graduate school</a:t>
            </a:r>
          </a:p>
          <a:p>
            <a:pPr lvl="1"/>
            <a:r>
              <a:rPr lang="en-US" dirty="0"/>
              <a:t>Earn the doctoral degree </a:t>
            </a:r>
          </a:p>
          <a:p>
            <a:pPr lvl="1"/>
            <a:r>
              <a:rPr lang="en-US" dirty="0"/>
              <a:t>Succeed as a member of the professoriate.</a:t>
            </a:r>
          </a:p>
          <a:p>
            <a:endParaRPr lang="en-US" dirty="0"/>
          </a:p>
        </p:txBody>
      </p:sp>
      <p:pic>
        <p:nvPicPr>
          <p:cNvPr id="4" name="Picture 3">
            <a:extLst>
              <a:ext uri="{FF2B5EF4-FFF2-40B4-BE49-F238E27FC236}">
                <a16:creationId xmlns:a16="http://schemas.microsoft.com/office/drawing/2014/main" xmlns="" id="{F93BD663-5C07-754E-B3B7-133D57A4D04B}"/>
              </a:ext>
            </a:extLst>
          </p:cNvPr>
          <p:cNvPicPr>
            <a:picLocks noChangeAspect="1"/>
          </p:cNvPicPr>
          <p:nvPr/>
        </p:nvPicPr>
        <p:blipFill>
          <a:blip r:embed="rId2"/>
          <a:stretch>
            <a:fillRect/>
          </a:stretch>
        </p:blipFill>
        <p:spPr>
          <a:xfrm>
            <a:off x="7895063" y="2461851"/>
            <a:ext cx="3908629" cy="2558766"/>
          </a:xfrm>
          <a:prstGeom prst="rect">
            <a:avLst/>
          </a:prstGeom>
        </p:spPr>
      </p:pic>
    </p:spTree>
    <p:extLst>
      <p:ext uri="{BB962C8B-B14F-4D97-AF65-F5344CB8AC3E}">
        <p14:creationId xmlns:p14="http://schemas.microsoft.com/office/powerpoint/2010/main" val="131481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2866B6-9067-134F-BAEB-B6AFC9B5ED38}"/>
              </a:ext>
            </a:extLst>
          </p:cNvPr>
          <p:cNvSpPr>
            <a:spLocks noGrp="1"/>
          </p:cNvSpPr>
          <p:nvPr>
            <p:ph type="title"/>
          </p:nvPr>
        </p:nvSpPr>
        <p:spPr/>
        <p:txBody>
          <a:bodyPr/>
          <a:lstStyle/>
          <a:p>
            <a:r>
              <a:rPr lang="en-US" dirty="0"/>
              <a:t>Inclusion </a:t>
            </a:r>
          </a:p>
        </p:txBody>
      </p:sp>
      <p:sp>
        <p:nvSpPr>
          <p:cNvPr id="3" name="Content Placeholder 2">
            <a:extLst>
              <a:ext uri="{FF2B5EF4-FFF2-40B4-BE49-F238E27FC236}">
                <a16:creationId xmlns:a16="http://schemas.microsoft.com/office/drawing/2014/main" xmlns="" id="{F8C42873-D69D-4344-BD2E-6D39901D3563}"/>
              </a:ext>
            </a:extLst>
          </p:cNvPr>
          <p:cNvSpPr>
            <a:spLocks noGrp="1"/>
          </p:cNvSpPr>
          <p:nvPr>
            <p:ph idx="1"/>
          </p:nvPr>
        </p:nvSpPr>
        <p:spPr/>
        <p:txBody>
          <a:bodyPr/>
          <a:lstStyle/>
          <a:p>
            <a:r>
              <a:rPr lang="en-US" dirty="0"/>
              <a:t>Empowerment </a:t>
            </a:r>
          </a:p>
          <a:p>
            <a:r>
              <a:rPr lang="en-US" dirty="0"/>
              <a:t>Respect </a:t>
            </a:r>
          </a:p>
          <a:p>
            <a:r>
              <a:rPr lang="en-US" dirty="0"/>
              <a:t>Belonging </a:t>
            </a:r>
          </a:p>
          <a:p>
            <a:r>
              <a:rPr lang="en-US" dirty="0"/>
              <a:t>Mentorship </a:t>
            </a:r>
          </a:p>
          <a:p>
            <a:r>
              <a:rPr lang="en-US" dirty="0"/>
              <a:t>Resources </a:t>
            </a:r>
          </a:p>
          <a:p>
            <a:r>
              <a:rPr lang="en-US" dirty="0"/>
              <a:t>Leadership opportunities </a:t>
            </a:r>
          </a:p>
        </p:txBody>
      </p:sp>
      <p:pic>
        <p:nvPicPr>
          <p:cNvPr id="4" name="Picture 3">
            <a:extLst>
              <a:ext uri="{FF2B5EF4-FFF2-40B4-BE49-F238E27FC236}">
                <a16:creationId xmlns:a16="http://schemas.microsoft.com/office/drawing/2014/main" xmlns="" id="{31D7AC77-EF61-0F4A-88EB-9CF82710763C}"/>
              </a:ext>
            </a:extLst>
          </p:cNvPr>
          <p:cNvPicPr>
            <a:picLocks noChangeAspect="1"/>
          </p:cNvPicPr>
          <p:nvPr/>
        </p:nvPicPr>
        <p:blipFill>
          <a:blip r:embed="rId2"/>
          <a:stretch>
            <a:fillRect/>
          </a:stretch>
        </p:blipFill>
        <p:spPr>
          <a:xfrm>
            <a:off x="5867399" y="1825624"/>
            <a:ext cx="4836459" cy="3206783"/>
          </a:xfrm>
          <a:prstGeom prst="rect">
            <a:avLst/>
          </a:prstGeom>
        </p:spPr>
      </p:pic>
    </p:spTree>
    <p:extLst>
      <p:ext uri="{BB962C8B-B14F-4D97-AF65-F5344CB8AC3E}">
        <p14:creationId xmlns:p14="http://schemas.microsoft.com/office/powerpoint/2010/main" val="969421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6A781F-DBF5-BB45-96B4-EB95C6499B9A}"/>
              </a:ext>
            </a:extLst>
          </p:cNvPr>
          <p:cNvSpPr>
            <a:spLocks noGrp="1"/>
          </p:cNvSpPr>
          <p:nvPr>
            <p:ph type="title"/>
          </p:nvPr>
        </p:nvSpPr>
        <p:spPr/>
        <p:txBody>
          <a:bodyPr/>
          <a:lstStyle/>
          <a:p>
            <a:r>
              <a:rPr lang="en-US" dirty="0"/>
              <a:t>Educate Yourself! </a:t>
            </a:r>
          </a:p>
        </p:txBody>
      </p:sp>
      <p:sp>
        <p:nvSpPr>
          <p:cNvPr id="3" name="Content Placeholder 2">
            <a:extLst>
              <a:ext uri="{FF2B5EF4-FFF2-40B4-BE49-F238E27FC236}">
                <a16:creationId xmlns:a16="http://schemas.microsoft.com/office/drawing/2014/main" xmlns="" id="{6B3630A6-219E-D149-85F0-854F7955C803}"/>
              </a:ext>
            </a:extLst>
          </p:cNvPr>
          <p:cNvSpPr>
            <a:spLocks noGrp="1"/>
          </p:cNvSpPr>
          <p:nvPr>
            <p:ph idx="1"/>
          </p:nvPr>
        </p:nvSpPr>
        <p:spPr/>
        <p:txBody>
          <a:bodyPr/>
          <a:lstStyle/>
          <a:p>
            <a:r>
              <a:rPr lang="en-US" dirty="0"/>
              <a:t>Racial and ethic groups</a:t>
            </a:r>
          </a:p>
          <a:p>
            <a:r>
              <a:rPr lang="en-US" dirty="0"/>
              <a:t>Politics </a:t>
            </a:r>
          </a:p>
          <a:p>
            <a:r>
              <a:rPr lang="en-US" dirty="0"/>
              <a:t>Pronunciation </a:t>
            </a:r>
          </a:p>
          <a:p>
            <a:r>
              <a:rPr lang="en-US" dirty="0"/>
              <a:t>Regions </a:t>
            </a:r>
          </a:p>
          <a:p>
            <a:r>
              <a:rPr lang="en-US" dirty="0"/>
              <a:t>Religious beliefs </a:t>
            </a:r>
          </a:p>
          <a:p>
            <a:endParaRPr lang="en-US" dirty="0"/>
          </a:p>
          <a:p>
            <a:endParaRPr lang="en-US" dirty="0"/>
          </a:p>
          <a:p>
            <a:pPr lvl="1"/>
            <a:endParaRPr lang="en-US" dirty="0"/>
          </a:p>
        </p:txBody>
      </p:sp>
      <p:pic>
        <p:nvPicPr>
          <p:cNvPr id="5" name="Picture 4">
            <a:extLst>
              <a:ext uri="{FF2B5EF4-FFF2-40B4-BE49-F238E27FC236}">
                <a16:creationId xmlns:a16="http://schemas.microsoft.com/office/drawing/2014/main" xmlns="" id="{3234896E-46C1-944A-9D10-4D1D47F422A3}"/>
              </a:ext>
            </a:extLst>
          </p:cNvPr>
          <p:cNvPicPr>
            <a:picLocks noChangeAspect="1"/>
          </p:cNvPicPr>
          <p:nvPr/>
        </p:nvPicPr>
        <p:blipFill>
          <a:blip r:embed="rId2"/>
          <a:stretch>
            <a:fillRect/>
          </a:stretch>
        </p:blipFill>
        <p:spPr>
          <a:xfrm>
            <a:off x="5936875" y="1476983"/>
            <a:ext cx="5158413" cy="3274312"/>
          </a:xfrm>
          <a:prstGeom prst="rect">
            <a:avLst/>
          </a:prstGeom>
        </p:spPr>
      </p:pic>
    </p:spTree>
    <p:extLst>
      <p:ext uri="{BB962C8B-B14F-4D97-AF65-F5344CB8AC3E}">
        <p14:creationId xmlns:p14="http://schemas.microsoft.com/office/powerpoint/2010/main" val="2181988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2651" y="963877"/>
            <a:ext cx="2620771" cy="4930246"/>
          </a:xfrm>
        </p:spPr>
        <p:txBody>
          <a:bodyPr>
            <a:normAutofit/>
          </a:bodyPr>
          <a:lstStyle/>
          <a:p>
            <a:pPr algn="r"/>
            <a:r>
              <a:rPr lang="en-US">
                <a:solidFill>
                  <a:schemeClr val="accent1"/>
                </a:solidFill>
              </a:rPr>
              <a:t>Discussion</a:t>
            </a:r>
          </a:p>
        </p:txBody>
      </p:sp>
      <p:sp>
        <p:nvSpPr>
          <p:cNvPr id="3" name="Content Placeholder 2"/>
          <p:cNvSpPr>
            <a:spLocks noGrp="1"/>
          </p:cNvSpPr>
          <p:nvPr>
            <p:ph idx="1"/>
          </p:nvPr>
        </p:nvSpPr>
        <p:spPr>
          <a:xfrm>
            <a:off x="5256024" y="320041"/>
            <a:ext cx="4783327" cy="6383899"/>
          </a:xfrm>
        </p:spPr>
        <p:txBody>
          <a:bodyPr anchor="ctr">
            <a:normAutofit fontScale="92500" lnSpcReduction="10000"/>
          </a:bodyPr>
          <a:lstStyle/>
          <a:p>
            <a:pPr lvl="1"/>
            <a:endParaRPr lang="sk-SK" dirty="0"/>
          </a:p>
          <a:p>
            <a:pPr lvl="1"/>
            <a:endParaRPr lang="sk-SK" dirty="0"/>
          </a:p>
          <a:p>
            <a:pPr lvl="1"/>
            <a:r>
              <a:rPr lang="sk-SK" dirty="0" err="1"/>
              <a:t>How</a:t>
            </a:r>
            <a:r>
              <a:rPr lang="sk-SK" dirty="0"/>
              <a:t> </a:t>
            </a:r>
            <a:r>
              <a:rPr lang="sk-SK" dirty="0" err="1"/>
              <a:t>can</a:t>
            </a:r>
            <a:r>
              <a:rPr lang="sk-SK" dirty="0"/>
              <a:t> COSMA </a:t>
            </a:r>
            <a:r>
              <a:rPr lang="sk-SK" dirty="0" err="1"/>
              <a:t>support</a:t>
            </a:r>
            <a:r>
              <a:rPr lang="sk-SK" dirty="0"/>
              <a:t> </a:t>
            </a:r>
            <a:r>
              <a:rPr lang="sk-SK" dirty="0" err="1"/>
              <a:t>global</a:t>
            </a:r>
            <a:r>
              <a:rPr lang="sk-SK" dirty="0"/>
              <a:t> and </a:t>
            </a:r>
            <a:r>
              <a:rPr lang="sk-SK" dirty="0" err="1"/>
              <a:t>international</a:t>
            </a:r>
            <a:r>
              <a:rPr lang="sk-SK" dirty="0"/>
              <a:t> </a:t>
            </a:r>
            <a:r>
              <a:rPr lang="sk-SK" dirty="0" err="1"/>
              <a:t>engagement</a:t>
            </a:r>
            <a:r>
              <a:rPr lang="sk-SK" dirty="0"/>
              <a:t> </a:t>
            </a:r>
            <a:r>
              <a:rPr lang="sk-SK" dirty="0" err="1"/>
              <a:t>for</a:t>
            </a:r>
            <a:r>
              <a:rPr lang="sk-SK" dirty="0"/>
              <a:t> </a:t>
            </a:r>
            <a:r>
              <a:rPr lang="sk-SK" dirty="0" err="1"/>
              <a:t>member</a:t>
            </a:r>
            <a:r>
              <a:rPr lang="sk-SK" dirty="0"/>
              <a:t> </a:t>
            </a:r>
            <a:r>
              <a:rPr lang="sk-SK" dirty="0" err="1"/>
              <a:t>institution</a:t>
            </a:r>
            <a:r>
              <a:rPr lang="sk-SK" dirty="0"/>
              <a:t>?</a:t>
            </a:r>
          </a:p>
          <a:p>
            <a:pPr marL="457200" lvl="1" indent="0">
              <a:buNone/>
            </a:pPr>
            <a:endParaRPr lang="en-US" dirty="0"/>
          </a:p>
          <a:p>
            <a:pPr lvl="1">
              <a:lnSpc>
                <a:spcPct val="90000"/>
              </a:lnSpc>
            </a:pPr>
            <a:r>
              <a:rPr lang="sk-SK" dirty="0" err="1"/>
              <a:t>How</a:t>
            </a:r>
            <a:r>
              <a:rPr lang="sk-SK" dirty="0"/>
              <a:t> can COSMA can be proactive in identifying faculty diversity and inclusion within the self-study and accreditation process?</a:t>
            </a:r>
            <a:br>
              <a:rPr lang="sk-SK" dirty="0"/>
            </a:br>
            <a:endParaRPr lang="sk-SK" dirty="0"/>
          </a:p>
          <a:p>
            <a:pPr lvl="1">
              <a:lnSpc>
                <a:spcPct val="90000"/>
              </a:lnSpc>
            </a:pPr>
            <a:r>
              <a:rPr lang="sk-SK" dirty="0"/>
              <a:t>How can COSMA promote and integrate progressive strategies to create dialogue within the sport management departments and on </a:t>
            </a:r>
            <a:r>
              <a:rPr lang="sk-SK" dirty="0" err="1"/>
              <a:t>faculty</a:t>
            </a:r>
            <a:r>
              <a:rPr lang="sk-SK" dirty="0"/>
              <a:t> </a:t>
            </a:r>
            <a:r>
              <a:rPr lang="sk-SK" dirty="0" err="1"/>
              <a:t>diversity</a:t>
            </a:r>
            <a:r>
              <a:rPr lang="sk-SK" dirty="0"/>
              <a:t> and </a:t>
            </a:r>
            <a:r>
              <a:rPr lang="sk-SK" dirty="0" err="1"/>
              <a:t>inclusion</a:t>
            </a:r>
            <a:r>
              <a:rPr lang="sk-SK" dirty="0"/>
              <a:t>?</a:t>
            </a:r>
            <a:br>
              <a:rPr lang="sk-SK" dirty="0"/>
            </a:br>
            <a:endParaRPr lang="sk-SK" dirty="0"/>
          </a:p>
          <a:p>
            <a:pPr lvl="1"/>
            <a:r>
              <a:rPr lang="sk-SK" dirty="0" err="1"/>
              <a:t>How</a:t>
            </a:r>
            <a:r>
              <a:rPr lang="sk-SK" dirty="0"/>
              <a:t> </a:t>
            </a:r>
            <a:r>
              <a:rPr lang="sk-SK" dirty="0" err="1"/>
              <a:t>can</a:t>
            </a:r>
            <a:r>
              <a:rPr lang="sk-SK" dirty="0"/>
              <a:t> </a:t>
            </a:r>
            <a:r>
              <a:rPr lang="sk-SK" dirty="0" err="1"/>
              <a:t>departments</a:t>
            </a:r>
            <a:r>
              <a:rPr lang="sk-SK" dirty="0"/>
              <a:t> </a:t>
            </a:r>
            <a:r>
              <a:rPr lang="sk-SK" dirty="0" err="1"/>
              <a:t>effectively</a:t>
            </a:r>
            <a:r>
              <a:rPr lang="sk-SK" dirty="0"/>
              <a:t> </a:t>
            </a:r>
            <a:r>
              <a:rPr lang="sk-SK" dirty="0" err="1"/>
              <a:t>recruit</a:t>
            </a:r>
            <a:r>
              <a:rPr lang="sk-SK" dirty="0"/>
              <a:t> and mentor minority </a:t>
            </a:r>
            <a:r>
              <a:rPr lang="sk-SK" dirty="0" err="1"/>
              <a:t>faculty</a:t>
            </a:r>
            <a:r>
              <a:rPr lang="sk-SK" dirty="0"/>
              <a:t> and </a:t>
            </a:r>
            <a:r>
              <a:rPr lang="sk-SK" dirty="0" err="1"/>
              <a:t>students</a:t>
            </a:r>
            <a:r>
              <a:rPr lang="sk-SK" dirty="0"/>
              <a:t> </a:t>
            </a:r>
            <a:r>
              <a:rPr lang="sk-SK" dirty="0" err="1"/>
              <a:t>within</a:t>
            </a:r>
            <a:r>
              <a:rPr lang="sk-SK" dirty="0"/>
              <a:t> </a:t>
            </a:r>
            <a:r>
              <a:rPr lang="sk-SK" dirty="0" err="1"/>
              <a:t>sport</a:t>
            </a:r>
            <a:r>
              <a:rPr lang="sk-SK" dirty="0"/>
              <a:t> management?</a:t>
            </a:r>
            <a:br>
              <a:rPr lang="sk-SK" dirty="0"/>
            </a:br>
            <a:endParaRPr lang="sk-SK" dirty="0"/>
          </a:p>
          <a:p>
            <a:pPr marL="457200" lvl="1" indent="0">
              <a:lnSpc>
                <a:spcPct val="90000"/>
              </a:lnSpc>
              <a:buNone/>
            </a:pPr>
            <a:endParaRPr lang="sk-SK" dirty="0"/>
          </a:p>
          <a:p>
            <a:pPr>
              <a:lnSpc>
                <a:spcPct val="90000"/>
              </a:lnSpc>
            </a:pPr>
            <a:endParaRPr lang="en-US" sz="2100" dirty="0"/>
          </a:p>
        </p:txBody>
      </p:sp>
    </p:spTree>
    <p:extLst>
      <p:ext uri="{BB962C8B-B14F-4D97-AF65-F5344CB8AC3E}">
        <p14:creationId xmlns:p14="http://schemas.microsoft.com/office/powerpoint/2010/main" val="685674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67C5D2-9184-D940-921E-A1EDFFF128EA}"/>
              </a:ext>
            </a:extLst>
          </p:cNvPr>
          <p:cNvSpPr>
            <a:spLocks noGrp="1"/>
          </p:cNvSpPr>
          <p:nvPr>
            <p:ph type="title"/>
          </p:nvPr>
        </p:nvSpPr>
        <p:spPr>
          <a:xfrm>
            <a:off x="838200" y="5080560"/>
            <a:ext cx="10515600" cy="1325563"/>
          </a:xfrm>
        </p:spPr>
        <p:txBody>
          <a:bodyPr>
            <a:normAutofit fontScale="90000"/>
          </a:bodyPr>
          <a:lstStyle/>
          <a:p>
            <a:pPr algn="ctr"/>
            <a:r>
              <a:rPr lang="en-US" dirty="0"/>
              <a:t>B. Nalani Butler – </a:t>
            </a:r>
            <a:r>
              <a:rPr lang="en-US" dirty="0" err="1"/>
              <a:t>Nalani.Butler@Kennesaw.edu</a:t>
            </a:r>
            <a:r>
              <a:rPr lang="en-US" dirty="0"/>
              <a:t/>
            </a:r>
            <a:br>
              <a:rPr lang="en-US" dirty="0"/>
            </a:br>
            <a:r>
              <a:rPr lang="en-US" dirty="0"/>
              <a:t>Daniel Kelly – Dgk2@nyu.edu</a:t>
            </a:r>
          </a:p>
        </p:txBody>
      </p:sp>
      <p:pic>
        <p:nvPicPr>
          <p:cNvPr id="5" name="Picture 4">
            <a:extLst>
              <a:ext uri="{FF2B5EF4-FFF2-40B4-BE49-F238E27FC236}">
                <a16:creationId xmlns:a16="http://schemas.microsoft.com/office/drawing/2014/main" xmlns="" id="{764C43E6-D9DB-FE41-96C3-FA99CA707C86}"/>
              </a:ext>
            </a:extLst>
          </p:cNvPr>
          <p:cNvPicPr>
            <a:picLocks noChangeAspect="1"/>
          </p:cNvPicPr>
          <p:nvPr/>
        </p:nvPicPr>
        <p:blipFill>
          <a:blip r:embed="rId2"/>
          <a:stretch>
            <a:fillRect/>
          </a:stretch>
        </p:blipFill>
        <p:spPr>
          <a:xfrm>
            <a:off x="3320676" y="451877"/>
            <a:ext cx="5550648" cy="4141637"/>
          </a:xfrm>
          <a:prstGeom prst="rect">
            <a:avLst/>
          </a:prstGeom>
        </p:spPr>
      </p:pic>
    </p:spTree>
    <p:extLst>
      <p:ext uri="{BB962C8B-B14F-4D97-AF65-F5344CB8AC3E}">
        <p14:creationId xmlns:p14="http://schemas.microsoft.com/office/powerpoint/2010/main" val="100269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9DE212-DCF6-2F4E-A7A0-84F3945FAD71}"/>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xmlns="" id="{F665BE01-89EF-4B44-9252-F2EB11A97A39}"/>
              </a:ext>
            </a:extLst>
          </p:cNvPr>
          <p:cNvSpPr>
            <a:spLocks noGrp="1"/>
          </p:cNvSpPr>
          <p:nvPr>
            <p:ph idx="1"/>
          </p:nvPr>
        </p:nvSpPr>
        <p:spPr>
          <a:xfrm>
            <a:off x="322730" y="1690688"/>
            <a:ext cx="7552765" cy="4351338"/>
          </a:xfrm>
        </p:spPr>
        <p:txBody>
          <a:bodyPr/>
          <a:lstStyle/>
          <a:p>
            <a:r>
              <a:rPr lang="en-US" dirty="0"/>
              <a:t>How to include and international component to your curriculum </a:t>
            </a:r>
          </a:p>
          <a:p>
            <a:pPr lvl="1"/>
            <a:r>
              <a:rPr lang="en-US" dirty="0"/>
              <a:t>In the classroom </a:t>
            </a:r>
          </a:p>
          <a:p>
            <a:pPr lvl="1"/>
            <a:r>
              <a:rPr lang="en-US" dirty="0"/>
              <a:t>Making connections to a global network </a:t>
            </a:r>
          </a:p>
          <a:p>
            <a:pPr marL="0" indent="0">
              <a:buNone/>
            </a:pPr>
            <a:endParaRPr lang="en-US" dirty="0"/>
          </a:p>
          <a:p>
            <a:r>
              <a:rPr lang="en-US" dirty="0"/>
              <a:t>Discuss ways to implement diversity and inclusion practices within your program </a:t>
            </a:r>
          </a:p>
          <a:p>
            <a:pPr lvl="1"/>
            <a:r>
              <a:rPr lang="en-US" dirty="0"/>
              <a:t>How to be creative </a:t>
            </a:r>
          </a:p>
          <a:p>
            <a:pPr lvl="1"/>
            <a:r>
              <a:rPr lang="en-US" dirty="0"/>
              <a:t>How to be strategic </a:t>
            </a:r>
          </a:p>
          <a:p>
            <a:endParaRPr lang="en-US" dirty="0"/>
          </a:p>
        </p:txBody>
      </p:sp>
      <p:pic>
        <p:nvPicPr>
          <p:cNvPr id="4" name="Picture 3">
            <a:extLst>
              <a:ext uri="{FF2B5EF4-FFF2-40B4-BE49-F238E27FC236}">
                <a16:creationId xmlns:a16="http://schemas.microsoft.com/office/drawing/2014/main" xmlns="" id="{30770916-5D65-2548-B17A-F9E5FACC1299}"/>
              </a:ext>
            </a:extLst>
          </p:cNvPr>
          <p:cNvPicPr>
            <a:picLocks noChangeAspect="1"/>
          </p:cNvPicPr>
          <p:nvPr/>
        </p:nvPicPr>
        <p:blipFill>
          <a:blip r:embed="rId2"/>
          <a:stretch>
            <a:fillRect/>
          </a:stretch>
        </p:blipFill>
        <p:spPr>
          <a:xfrm>
            <a:off x="7709648" y="2362200"/>
            <a:ext cx="3810000" cy="2133600"/>
          </a:xfrm>
          <a:prstGeom prst="rect">
            <a:avLst/>
          </a:prstGeom>
        </p:spPr>
      </p:pic>
    </p:spTree>
    <p:extLst>
      <p:ext uri="{BB962C8B-B14F-4D97-AF65-F5344CB8AC3E}">
        <p14:creationId xmlns:p14="http://schemas.microsoft.com/office/powerpoint/2010/main" val="40156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FAA5A-83C4-104F-8B1C-943CB5B70E16}"/>
              </a:ext>
            </a:extLst>
          </p:cNvPr>
          <p:cNvSpPr>
            <a:spLocks noGrp="1"/>
          </p:cNvSpPr>
          <p:nvPr>
            <p:ph type="title"/>
          </p:nvPr>
        </p:nvSpPr>
        <p:spPr/>
        <p:txBody>
          <a:bodyPr/>
          <a:lstStyle/>
          <a:p>
            <a:r>
              <a:rPr lang="en-US" dirty="0"/>
              <a:t>Why is this important? </a:t>
            </a:r>
          </a:p>
        </p:txBody>
      </p:sp>
      <p:sp>
        <p:nvSpPr>
          <p:cNvPr id="3" name="Content Placeholder 2">
            <a:extLst>
              <a:ext uri="{FF2B5EF4-FFF2-40B4-BE49-F238E27FC236}">
                <a16:creationId xmlns:a16="http://schemas.microsoft.com/office/drawing/2014/main" xmlns="" id="{F31DF9DE-0DE0-7447-A6D0-5A01F4FC8311}"/>
              </a:ext>
            </a:extLst>
          </p:cNvPr>
          <p:cNvSpPr>
            <a:spLocks noGrp="1"/>
          </p:cNvSpPr>
          <p:nvPr>
            <p:ph idx="1"/>
          </p:nvPr>
        </p:nvSpPr>
        <p:spPr/>
        <p:txBody>
          <a:bodyPr>
            <a:normAutofit fontScale="85000" lnSpcReduction="20000"/>
          </a:bodyPr>
          <a:lstStyle/>
          <a:p>
            <a:r>
              <a:rPr lang="en-US" dirty="0"/>
              <a:t>Research shows that there are many advantages of implementing diversity practices, like student satisfaction and inter and intra cultural acceptance (Rizvi, Naqvi &amp; Batool, 2019).</a:t>
            </a:r>
            <a:br>
              <a:rPr lang="en-US" dirty="0"/>
            </a:br>
            <a:endParaRPr lang="en-US" dirty="0"/>
          </a:p>
          <a:p>
            <a:r>
              <a:rPr lang="en-US" dirty="0"/>
              <a:t>There is a significant relationship between student growth on various educational outcomes and activities during college associated with having a diverse student body and faculty (Hurtado, 2001)</a:t>
            </a:r>
          </a:p>
          <a:p>
            <a:pPr marL="0" indent="0">
              <a:buNone/>
            </a:pPr>
            <a:endParaRPr lang="en-US" dirty="0"/>
          </a:p>
          <a:p>
            <a:r>
              <a:rPr lang="en-US" dirty="0"/>
              <a:t>Globalization is about the interconnectedness of people and businesses across the world that eventually leads to global cultural, political and economic integration (Fox &amp; Hundley, 2011).</a:t>
            </a:r>
            <a:br>
              <a:rPr lang="en-US" dirty="0"/>
            </a:br>
            <a:endParaRPr lang="en-US" dirty="0"/>
          </a:p>
          <a:p>
            <a:r>
              <a:rPr lang="en-US" dirty="0"/>
              <a:t>Within the self-study principles 7.5 (Diversity) and 7.6 (International Sport) are a requirement for accreditation </a:t>
            </a:r>
          </a:p>
        </p:txBody>
      </p:sp>
    </p:spTree>
    <p:extLst>
      <p:ext uri="{BB962C8B-B14F-4D97-AF65-F5344CB8AC3E}">
        <p14:creationId xmlns:p14="http://schemas.microsoft.com/office/powerpoint/2010/main" val="415326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C25C7F-934C-6141-BA17-DDC2B2C5A037}"/>
              </a:ext>
            </a:extLst>
          </p:cNvPr>
          <p:cNvSpPr>
            <a:spLocks noGrp="1"/>
          </p:cNvSpPr>
          <p:nvPr>
            <p:ph type="title"/>
          </p:nvPr>
        </p:nvSpPr>
        <p:spPr/>
        <p:txBody>
          <a:bodyPr/>
          <a:lstStyle/>
          <a:p>
            <a:r>
              <a:rPr lang="en-US" b="1" u="sng" dirty="0"/>
              <a:t>7.5  International Sport Management</a:t>
            </a:r>
            <a:endParaRPr lang="en-US" dirty="0"/>
          </a:p>
        </p:txBody>
      </p:sp>
      <p:sp>
        <p:nvSpPr>
          <p:cNvPr id="3" name="Content Placeholder 2">
            <a:extLst>
              <a:ext uri="{FF2B5EF4-FFF2-40B4-BE49-F238E27FC236}">
                <a16:creationId xmlns:a16="http://schemas.microsoft.com/office/drawing/2014/main" xmlns="" id="{4E05379C-AC7F-E145-BC27-13D94434D77A}"/>
              </a:ext>
            </a:extLst>
          </p:cNvPr>
          <p:cNvSpPr>
            <a:spLocks noGrp="1"/>
          </p:cNvSpPr>
          <p:nvPr>
            <p:ph idx="1"/>
          </p:nvPr>
        </p:nvSpPr>
        <p:spPr/>
        <p:txBody>
          <a:bodyPr>
            <a:normAutofit fontScale="92500" lnSpcReduction="10000"/>
          </a:bodyPr>
          <a:lstStyle/>
          <a:p>
            <a:r>
              <a:rPr lang="en-US" i="1" dirty="0"/>
              <a:t>Describe the institution’s and academic unit/sport management program’s orientation toward the global sport management environment.</a:t>
            </a:r>
            <a:br>
              <a:rPr lang="en-US" i="1" dirty="0"/>
            </a:br>
            <a:endParaRPr lang="en-US" dirty="0"/>
          </a:p>
          <a:p>
            <a:r>
              <a:rPr lang="en-US" i="1" dirty="0"/>
              <a:t>Provide specific examples of curricular, co-curricular and operational activities that prepare students to understand and appreciate the global sport management environment.</a:t>
            </a:r>
            <a:br>
              <a:rPr lang="en-US" i="1" dirty="0"/>
            </a:br>
            <a:endParaRPr lang="en-US" dirty="0"/>
          </a:p>
          <a:p>
            <a:r>
              <a:rPr lang="en-US" i="1" dirty="0"/>
              <a:t>Describe general conclusions drawn regarding the quality and effectiveness of your international activities in supporting excellence in sport management education, identify any changes and improvements needed and describe proposed courses of action to make those changes and improvements.</a:t>
            </a:r>
            <a:endParaRPr lang="en-US" dirty="0"/>
          </a:p>
          <a:p>
            <a:endParaRPr lang="en-US" dirty="0"/>
          </a:p>
        </p:txBody>
      </p:sp>
    </p:spTree>
    <p:extLst>
      <p:ext uri="{BB962C8B-B14F-4D97-AF65-F5344CB8AC3E}">
        <p14:creationId xmlns:p14="http://schemas.microsoft.com/office/powerpoint/2010/main" val="88980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B5A64-258F-244D-8041-6470E49EC541}"/>
              </a:ext>
            </a:extLst>
          </p:cNvPr>
          <p:cNvSpPr>
            <a:spLocks noGrp="1"/>
          </p:cNvSpPr>
          <p:nvPr>
            <p:ph type="title"/>
          </p:nvPr>
        </p:nvSpPr>
        <p:spPr/>
        <p:txBody>
          <a:bodyPr/>
          <a:lstStyle/>
          <a:p>
            <a:r>
              <a:rPr lang="en-US" dirty="0"/>
              <a:t>How do you create a global sport management environment </a:t>
            </a:r>
          </a:p>
        </p:txBody>
      </p:sp>
      <p:sp>
        <p:nvSpPr>
          <p:cNvPr id="3" name="Content Placeholder 2">
            <a:extLst>
              <a:ext uri="{FF2B5EF4-FFF2-40B4-BE49-F238E27FC236}">
                <a16:creationId xmlns:a16="http://schemas.microsoft.com/office/drawing/2014/main" xmlns="" id="{DAD9C36F-49AD-4743-8D8B-51AFC22457E4}"/>
              </a:ext>
            </a:extLst>
          </p:cNvPr>
          <p:cNvSpPr>
            <a:spLocks noGrp="1"/>
          </p:cNvSpPr>
          <p:nvPr>
            <p:ph idx="1"/>
          </p:nvPr>
        </p:nvSpPr>
        <p:spPr>
          <a:xfrm>
            <a:off x="838201" y="1825625"/>
            <a:ext cx="6506980" cy="4351338"/>
          </a:xfrm>
        </p:spPr>
        <p:txBody>
          <a:bodyPr>
            <a:normAutofit fontScale="92500" lnSpcReduction="20000"/>
          </a:bodyPr>
          <a:lstStyle/>
          <a:p>
            <a:r>
              <a:rPr lang="en-US" dirty="0"/>
              <a:t>Implement a study abroad programs </a:t>
            </a:r>
          </a:p>
          <a:p>
            <a:r>
              <a:rPr lang="en-US" dirty="0"/>
              <a:t>Cover international sport management topics within the course </a:t>
            </a:r>
          </a:p>
          <a:p>
            <a:r>
              <a:rPr lang="en-US" dirty="0"/>
              <a:t>Work with the international office </a:t>
            </a:r>
          </a:p>
          <a:p>
            <a:r>
              <a:rPr lang="en-US" dirty="0"/>
              <a:t>Look into opportunities to work with diverse faulty </a:t>
            </a:r>
          </a:p>
          <a:p>
            <a:r>
              <a:rPr lang="en-US" dirty="0"/>
              <a:t>Look for funding opportunities for professional development </a:t>
            </a:r>
          </a:p>
          <a:p>
            <a:r>
              <a:rPr lang="en-US" dirty="0"/>
              <a:t>Work with diverse communities within the area </a:t>
            </a:r>
          </a:p>
          <a:p>
            <a:r>
              <a:rPr lang="en-US" dirty="0"/>
              <a:t>Collect data on student perceptions on international sport </a:t>
            </a:r>
          </a:p>
          <a:p>
            <a:endParaRPr lang="en-US" dirty="0"/>
          </a:p>
          <a:p>
            <a:endParaRPr lang="en-US" dirty="0"/>
          </a:p>
          <a:p>
            <a:endParaRPr lang="en-US" dirty="0"/>
          </a:p>
        </p:txBody>
      </p:sp>
      <p:pic>
        <p:nvPicPr>
          <p:cNvPr id="4" name="Picture 3">
            <a:extLst>
              <a:ext uri="{FF2B5EF4-FFF2-40B4-BE49-F238E27FC236}">
                <a16:creationId xmlns:a16="http://schemas.microsoft.com/office/drawing/2014/main" xmlns="" id="{F9CF902C-1ED9-7E46-83F8-ACD8FFA60BE8}"/>
              </a:ext>
            </a:extLst>
          </p:cNvPr>
          <p:cNvPicPr>
            <a:picLocks noChangeAspect="1"/>
          </p:cNvPicPr>
          <p:nvPr/>
        </p:nvPicPr>
        <p:blipFill>
          <a:blip r:embed="rId2"/>
          <a:stretch>
            <a:fillRect/>
          </a:stretch>
        </p:blipFill>
        <p:spPr>
          <a:xfrm>
            <a:off x="7736541" y="1211003"/>
            <a:ext cx="4455459" cy="4455459"/>
          </a:xfrm>
          <a:prstGeom prst="rect">
            <a:avLst/>
          </a:prstGeom>
        </p:spPr>
      </p:pic>
    </p:spTree>
    <p:extLst>
      <p:ext uri="{BB962C8B-B14F-4D97-AF65-F5344CB8AC3E}">
        <p14:creationId xmlns:p14="http://schemas.microsoft.com/office/powerpoint/2010/main" val="126214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2866B6-9067-134F-BAEB-B6AFC9B5ED38}"/>
              </a:ext>
            </a:extLst>
          </p:cNvPr>
          <p:cNvSpPr>
            <a:spLocks noGrp="1"/>
          </p:cNvSpPr>
          <p:nvPr>
            <p:ph type="title"/>
          </p:nvPr>
        </p:nvSpPr>
        <p:spPr/>
        <p:txBody>
          <a:bodyPr/>
          <a:lstStyle/>
          <a:p>
            <a:r>
              <a:rPr lang="en-US" dirty="0"/>
              <a:t>Global/International Opportunities </a:t>
            </a:r>
          </a:p>
        </p:txBody>
      </p:sp>
      <p:sp>
        <p:nvSpPr>
          <p:cNvPr id="3" name="Content Placeholder 2">
            <a:extLst>
              <a:ext uri="{FF2B5EF4-FFF2-40B4-BE49-F238E27FC236}">
                <a16:creationId xmlns:a16="http://schemas.microsoft.com/office/drawing/2014/main" xmlns="" id="{F8C42873-D69D-4344-BD2E-6D39901D3563}"/>
              </a:ext>
            </a:extLst>
          </p:cNvPr>
          <p:cNvSpPr>
            <a:spLocks noGrp="1"/>
          </p:cNvSpPr>
          <p:nvPr>
            <p:ph idx="1"/>
          </p:nvPr>
        </p:nvSpPr>
        <p:spPr/>
        <p:txBody>
          <a:bodyPr/>
          <a:lstStyle/>
          <a:p>
            <a:r>
              <a:rPr lang="en-US" dirty="0"/>
              <a:t>US Department of State </a:t>
            </a:r>
          </a:p>
          <a:p>
            <a:pPr lvl="1"/>
            <a:r>
              <a:rPr lang="en-US" dirty="0"/>
              <a:t>US Embassy’s &amp; Consulate Generals </a:t>
            </a:r>
          </a:p>
          <a:p>
            <a:pPr lvl="1"/>
            <a:r>
              <a:rPr lang="en-US" dirty="0"/>
              <a:t>Bureau of Educational and Cultural Affairs</a:t>
            </a:r>
          </a:p>
          <a:p>
            <a:pPr lvl="2"/>
            <a:r>
              <a:rPr lang="en-US" dirty="0"/>
              <a:t>The Fulbright Program </a:t>
            </a:r>
          </a:p>
          <a:p>
            <a:pPr lvl="2"/>
            <a:r>
              <a:rPr lang="en-US" dirty="0"/>
              <a:t>IVLP</a:t>
            </a:r>
          </a:p>
          <a:p>
            <a:pPr lvl="2"/>
            <a:endParaRPr lang="en-US" dirty="0"/>
          </a:p>
          <a:p>
            <a:r>
              <a:rPr lang="en-US" dirty="0"/>
              <a:t>Leadership opportunities </a:t>
            </a:r>
          </a:p>
          <a:p>
            <a:pPr lvl="1"/>
            <a:r>
              <a:rPr lang="en-US" dirty="0"/>
              <a:t>Exchange Programs </a:t>
            </a:r>
          </a:p>
          <a:p>
            <a:pPr lvl="2"/>
            <a:r>
              <a:rPr lang="en-US" dirty="0"/>
              <a:t>(</a:t>
            </a:r>
            <a:r>
              <a:rPr lang="en-US" dirty="0">
                <a:hlinkClick r:id="rId2"/>
              </a:rPr>
              <a:t>https://exchanges.state.gov/us</a:t>
            </a:r>
            <a:r>
              <a:rPr lang="en-US" dirty="0"/>
              <a:t>)</a:t>
            </a:r>
          </a:p>
        </p:txBody>
      </p:sp>
      <p:pic>
        <p:nvPicPr>
          <p:cNvPr id="6" name="Picture 5">
            <a:extLst>
              <a:ext uri="{FF2B5EF4-FFF2-40B4-BE49-F238E27FC236}">
                <a16:creationId xmlns:a16="http://schemas.microsoft.com/office/drawing/2014/main" xmlns="" id="{A3624456-A2AA-1B4C-8615-3F46B6C1411E}"/>
              </a:ext>
            </a:extLst>
          </p:cNvPr>
          <p:cNvPicPr>
            <a:picLocks noChangeAspect="1"/>
          </p:cNvPicPr>
          <p:nvPr/>
        </p:nvPicPr>
        <p:blipFill>
          <a:blip r:embed="rId3"/>
          <a:stretch>
            <a:fillRect/>
          </a:stretch>
        </p:blipFill>
        <p:spPr>
          <a:xfrm>
            <a:off x="7000406" y="1979951"/>
            <a:ext cx="3048000" cy="3048000"/>
          </a:xfrm>
          <a:prstGeom prst="rect">
            <a:avLst/>
          </a:prstGeom>
        </p:spPr>
      </p:pic>
    </p:spTree>
    <p:extLst>
      <p:ext uri="{BB962C8B-B14F-4D97-AF65-F5344CB8AC3E}">
        <p14:creationId xmlns:p14="http://schemas.microsoft.com/office/powerpoint/2010/main" val="815327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2866B6-9067-134F-BAEB-B6AFC9B5ED38}"/>
              </a:ext>
            </a:extLst>
          </p:cNvPr>
          <p:cNvSpPr>
            <a:spLocks noGrp="1"/>
          </p:cNvSpPr>
          <p:nvPr>
            <p:ph type="title"/>
          </p:nvPr>
        </p:nvSpPr>
        <p:spPr/>
        <p:txBody>
          <a:bodyPr/>
          <a:lstStyle/>
          <a:p>
            <a:r>
              <a:rPr lang="en-US" dirty="0"/>
              <a:t>International Visitor Leadership Program</a:t>
            </a:r>
          </a:p>
        </p:txBody>
      </p:sp>
      <p:sp>
        <p:nvSpPr>
          <p:cNvPr id="3" name="Content Placeholder 2">
            <a:extLst>
              <a:ext uri="{FF2B5EF4-FFF2-40B4-BE49-F238E27FC236}">
                <a16:creationId xmlns:a16="http://schemas.microsoft.com/office/drawing/2014/main" xmlns="" id="{F8C42873-D69D-4344-BD2E-6D39901D3563}"/>
              </a:ext>
            </a:extLst>
          </p:cNvPr>
          <p:cNvSpPr>
            <a:spLocks noGrp="1"/>
          </p:cNvSpPr>
          <p:nvPr>
            <p:ph idx="1"/>
          </p:nvPr>
        </p:nvSpPr>
        <p:spPr/>
        <p:txBody>
          <a:bodyPr>
            <a:normAutofit/>
          </a:bodyPr>
          <a:lstStyle/>
          <a:p>
            <a:r>
              <a:rPr lang="en-US" dirty="0"/>
              <a:t>IVLP</a:t>
            </a:r>
          </a:p>
          <a:p>
            <a:pPr lvl="1"/>
            <a:r>
              <a:rPr lang="en-US" dirty="0"/>
              <a:t>The International Visitor Leadership Program (IVLP) is the U.S. Department of State’s premier professional exchange program. Through short-term visits to the United States, current and emerging foreign leaders in a variety of fields experience this country firsthand and cultivate lasting relationships with their American counterparts. Professional meetings reflect the participants’ professional interests and support the foreign policy goals of the United States.</a:t>
            </a:r>
          </a:p>
          <a:p>
            <a:pPr lvl="2"/>
            <a:endParaRPr lang="en-US" dirty="0"/>
          </a:p>
        </p:txBody>
      </p:sp>
      <p:pic>
        <p:nvPicPr>
          <p:cNvPr id="5" name="Picture 4">
            <a:extLst>
              <a:ext uri="{FF2B5EF4-FFF2-40B4-BE49-F238E27FC236}">
                <a16:creationId xmlns:a16="http://schemas.microsoft.com/office/drawing/2014/main" xmlns="" id="{E553C0A4-F8C8-B844-AB92-373C8BBF9E86}"/>
              </a:ext>
            </a:extLst>
          </p:cNvPr>
          <p:cNvPicPr>
            <a:picLocks noChangeAspect="1"/>
          </p:cNvPicPr>
          <p:nvPr/>
        </p:nvPicPr>
        <p:blipFill>
          <a:blip r:embed="rId2"/>
          <a:stretch>
            <a:fillRect/>
          </a:stretch>
        </p:blipFill>
        <p:spPr>
          <a:xfrm>
            <a:off x="3848517" y="4478884"/>
            <a:ext cx="4210050" cy="2105025"/>
          </a:xfrm>
          <a:prstGeom prst="rect">
            <a:avLst/>
          </a:prstGeom>
        </p:spPr>
      </p:pic>
    </p:spTree>
    <p:extLst>
      <p:ext uri="{BB962C8B-B14F-4D97-AF65-F5344CB8AC3E}">
        <p14:creationId xmlns:p14="http://schemas.microsoft.com/office/powerpoint/2010/main" val="182826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2866B6-9067-134F-BAEB-B6AFC9B5ED38}"/>
              </a:ext>
            </a:extLst>
          </p:cNvPr>
          <p:cNvSpPr>
            <a:spLocks noGrp="1"/>
          </p:cNvSpPr>
          <p:nvPr>
            <p:ph type="title"/>
          </p:nvPr>
        </p:nvSpPr>
        <p:spPr/>
        <p:txBody>
          <a:bodyPr/>
          <a:lstStyle/>
          <a:p>
            <a:r>
              <a:rPr lang="en-US" dirty="0"/>
              <a:t>Tokyo Olympics 2020</a:t>
            </a:r>
          </a:p>
        </p:txBody>
      </p:sp>
      <p:sp>
        <p:nvSpPr>
          <p:cNvPr id="3" name="Content Placeholder 2">
            <a:extLst>
              <a:ext uri="{FF2B5EF4-FFF2-40B4-BE49-F238E27FC236}">
                <a16:creationId xmlns:a16="http://schemas.microsoft.com/office/drawing/2014/main" xmlns="" id="{F8C42873-D69D-4344-BD2E-6D39901D3563}"/>
              </a:ext>
            </a:extLst>
          </p:cNvPr>
          <p:cNvSpPr>
            <a:spLocks noGrp="1"/>
          </p:cNvSpPr>
          <p:nvPr>
            <p:ph idx="1"/>
          </p:nvPr>
        </p:nvSpPr>
        <p:spPr/>
        <p:txBody>
          <a:bodyPr>
            <a:normAutofit/>
          </a:bodyPr>
          <a:lstStyle/>
          <a:p>
            <a:r>
              <a:rPr lang="en-US" dirty="0"/>
              <a:t>Length of stay – 10 days (January, 2020)</a:t>
            </a:r>
          </a:p>
          <a:p>
            <a:pPr lvl="1"/>
            <a:r>
              <a:rPr lang="en-US" dirty="0"/>
              <a:t>US Embassy to Japan – Using Olympics as diplomacy mission to reintroduce the US to Japan.</a:t>
            </a:r>
          </a:p>
          <a:p>
            <a:pPr lvl="2"/>
            <a:r>
              <a:rPr lang="en-US" dirty="0"/>
              <a:t>Foreign Service Officers visiting each of Japan’s prefectures to spread sports diplomacy</a:t>
            </a:r>
          </a:p>
          <a:p>
            <a:pPr lvl="2"/>
            <a:r>
              <a:rPr lang="en-US" dirty="0"/>
              <a:t>Sports United – State Department’s Global Diplomacy agency</a:t>
            </a:r>
          </a:p>
          <a:p>
            <a:pPr lvl="1"/>
            <a:endParaRPr lang="en-US" dirty="0"/>
          </a:p>
          <a:p>
            <a:pPr lvl="1"/>
            <a:endParaRPr lang="en-US" dirty="0"/>
          </a:p>
          <a:p>
            <a:pPr lvl="2"/>
            <a:endParaRPr lang="en-US" dirty="0"/>
          </a:p>
        </p:txBody>
      </p:sp>
      <p:pic>
        <p:nvPicPr>
          <p:cNvPr id="6" name="Picture 5">
            <a:extLst>
              <a:ext uri="{FF2B5EF4-FFF2-40B4-BE49-F238E27FC236}">
                <a16:creationId xmlns:a16="http://schemas.microsoft.com/office/drawing/2014/main" xmlns="" id="{F07618DC-C361-9341-8294-7FD39C526538}"/>
              </a:ext>
            </a:extLst>
          </p:cNvPr>
          <p:cNvPicPr>
            <a:picLocks noChangeAspect="1"/>
          </p:cNvPicPr>
          <p:nvPr/>
        </p:nvPicPr>
        <p:blipFill>
          <a:blip r:embed="rId2"/>
          <a:stretch>
            <a:fillRect/>
          </a:stretch>
        </p:blipFill>
        <p:spPr>
          <a:xfrm>
            <a:off x="3711388" y="3840689"/>
            <a:ext cx="4412877" cy="2471211"/>
          </a:xfrm>
          <a:prstGeom prst="rect">
            <a:avLst/>
          </a:prstGeom>
        </p:spPr>
      </p:pic>
    </p:spTree>
    <p:extLst>
      <p:ext uri="{BB962C8B-B14F-4D97-AF65-F5344CB8AC3E}">
        <p14:creationId xmlns:p14="http://schemas.microsoft.com/office/powerpoint/2010/main" val="243301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2866B6-9067-134F-BAEB-B6AFC9B5ED38}"/>
              </a:ext>
            </a:extLst>
          </p:cNvPr>
          <p:cNvSpPr>
            <a:spLocks noGrp="1"/>
          </p:cNvSpPr>
          <p:nvPr>
            <p:ph type="title"/>
          </p:nvPr>
        </p:nvSpPr>
        <p:spPr/>
        <p:txBody>
          <a:bodyPr/>
          <a:lstStyle/>
          <a:p>
            <a:r>
              <a:rPr lang="en-US" dirty="0"/>
              <a:t>Tokyo Olympics – Residency (NYU)</a:t>
            </a:r>
          </a:p>
        </p:txBody>
      </p:sp>
      <p:sp>
        <p:nvSpPr>
          <p:cNvPr id="3" name="Content Placeholder 2">
            <a:extLst>
              <a:ext uri="{FF2B5EF4-FFF2-40B4-BE49-F238E27FC236}">
                <a16:creationId xmlns:a16="http://schemas.microsoft.com/office/drawing/2014/main" xmlns="" id="{F8C42873-D69D-4344-BD2E-6D39901D3563}"/>
              </a:ext>
            </a:extLst>
          </p:cNvPr>
          <p:cNvSpPr>
            <a:spLocks noGrp="1"/>
          </p:cNvSpPr>
          <p:nvPr>
            <p:ph idx="1"/>
          </p:nvPr>
        </p:nvSpPr>
        <p:spPr/>
        <p:txBody>
          <a:bodyPr>
            <a:normAutofit/>
          </a:bodyPr>
          <a:lstStyle/>
          <a:p>
            <a:r>
              <a:rPr lang="en-US" dirty="0"/>
              <a:t>Length of stay – 10 days (January, 2020)</a:t>
            </a:r>
          </a:p>
          <a:p>
            <a:pPr lvl="1"/>
            <a:r>
              <a:rPr lang="en-US" dirty="0"/>
              <a:t>Opportunities for engagement…</a:t>
            </a:r>
          </a:p>
          <a:p>
            <a:pPr lvl="1"/>
            <a:endParaRPr lang="en-US" dirty="0"/>
          </a:p>
          <a:p>
            <a:pPr lvl="2"/>
            <a:r>
              <a:rPr lang="en-US" dirty="0"/>
              <a:t>Tokyo Olympic Committee</a:t>
            </a:r>
          </a:p>
          <a:p>
            <a:pPr lvl="2"/>
            <a:r>
              <a:rPr lang="en-US" dirty="0"/>
              <a:t>Japan Sports Association</a:t>
            </a:r>
          </a:p>
          <a:p>
            <a:pPr lvl="2"/>
            <a:r>
              <a:rPr lang="en-US" dirty="0"/>
              <a:t>Japan Anti-doping</a:t>
            </a:r>
          </a:p>
          <a:p>
            <a:pPr lvl="2"/>
            <a:r>
              <a:rPr lang="en-US" dirty="0"/>
              <a:t>Intel – Olympic Top Sponsor</a:t>
            </a:r>
          </a:p>
          <a:p>
            <a:pPr lvl="2"/>
            <a:r>
              <a:rPr lang="en-US" dirty="0"/>
              <a:t>Octagon – Global presence</a:t>
            </a:r>
          </a:p>
          <a:p>
            <a:pPr lvl="2"/>
            <a:r>
              <a:rPr lang="en-US" dirty="0"/>
              <a:t>Court of Arbitration for Sport (CAS)</a:t>
            </a:r>
          </a:p>
          <a:p>
            <a:pPr lvl="2"/>
            <a:r>
              <a:rPr lang="en-US" dirty="0"/>
              <a:t>Chiba Jets</a:t>
            </a:r>
          </a:p>
          <a:p>
            <a:pPr lvl="2"/>
            <a:r>
              <a:rPr lang="en-US" dirty="0"/>
              <a:t>FC Tokyo </a:t>
            </a:r>
          </a:p>
          <a:p>
            <a:pPr lvl="2"/>
            <a:r>
              <a:rPr lang="en-US" dirty="0"/>
              <a:t>Sumo Wrestling Championships</a:t>
            </a:r>
          </a:p>
          <a:p>
            <a:pPr lvl="2"/>
            <a:endParaRPr lang="en-US" dirty="0"/>
          </a:p>
          <a:p>
            <a:pPr lvl="2"/>
            <a:endParaRPr lang="en-US" dirty="0"/>
          </a:p>
        </p:txBody>
      </p:sp>
      <p:pic>
        <p:nvPicPr>
          <p:cNvPr id="5" name="Picture 4">
            <a:extLst>
              <a:ext uri="{FF2B5EF4-FFF2-40B4-BE49-F238E27FC236}">
                <a16:creationId xmlns:a16="http://schemas.microsoft.com/office/drawing/2014/main" xmlns="" id="{07E32211-3D6C-1F45-822E-A8AA9C6E99D5}"/>
              </a:ext>
            </a:extLst>
          </p:cNvPr>
          <p:cNvPicPr>
            <a:picLocks noChangeAspect="1"/>
          </p:cNvPicPr>
          <p:nvPr/>
        </p:nvPicPr>
        <p:blipFill>
          <a:blip r:embed="rId2"/>
          <a:stretch>
            <a:fillRect/>
          </a:stretch>
        </p:blipFill>
        <p:spPr>
          <a:xfrm>
            <a:off x="7588997" y="1825625"/>
            <a:ext cx="2792132" cy="4234222"/>
          </a:xfrm>
          <a:prstGeom prst="rect">
            <a:avLst/>
          </a:prstGeom>
        </p:spPr>
      </p:pic>
    </p:spTree>
    <p:extLst>
      <p:ext uri="{BB962C8B-B14F-4D97-AF65-F5344CB8AC3E}">
        <p14:creationId xmlns:p14="http://schemas.microsoft.com/office/powerpoint/2010/main" val="3081542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650</Words>
  <Application>Microsoft Macintosh PowerPoint</Application>
  <PresentationFormat>Custom</PresentationFormat>
  <Paragraphs>128</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Think Globally and be Inclusive: How to Successfully Cover Principle 7.5. (Diversity) and Principle 7.6 (International Sport) in your Self-Study </vt:lpstr>
      <vt:lpstr>Purpose</vt:lpstr>
      <vt:lpstr>Why is this important? </vt:lpstr>
      <vt:lpstr>7.5  International Sport Management</vt:lpstr>
      <vt:lpstr>How do you create a global sport management environment </vt:lpstr>
      <vt:lpstr>Global/International Opportunities </vt:lpstr>
      <vt:lpstr>International Visitor Leadership Program</vt:lpstr>
      <vt:lpstr>Tokyo Olympics 2020</vt:lpstr>
      <vt:lpstr>Tokyo Olympics – Residency (NYU)</vt:lpstr>
      <vt:lpstr>7.6  Diversity in Sport Management</vt:lpstr>
      <vt:lpstr>Don’t limit yourself</vt:lpstr>
      <vt:lpstr>Be Mindful </vt:lpstr>
      <vt:lpstr>Example: NCAA and Diversity and Inclusion </vt:lpstr>
      <vt:lpstr>Where do you find them?</vt:lpstr>
      <vt:lpstr>Inclusion </vt:lpstr>
      <vt:lpstr>Educate Yourself! </vt:lpstr>
      <vt:lpstr>Discussion</vt:lpstr>
      <vt:lpstr>B. Nalani Butler – Nalani.Butler@Kennesaw.edu Daniel Kelly – Dgk2@nyu.edu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Globally and be Inclusive: How to Successfully Cover Principle 7.5. (Diversity) and Principle 7.6 (International Sport) in your Self-Study </dc:title>
  <dc:creator>Barbra Butler</dc:creator>
  <cp:lastModifiedBy>Heather Alderman</cp:lastModifiedBy>
  <cp:revision>12</cp:revision>
  <dcterms:created xsi:type="dcterms:W3CDTF">2020-01-19T13:07:31Z</dcterms:created>
  <dcterms:modified xsi:type="dcterms:W3CDTF">2020-08-18T17:07:34Z</dcterms:modified>
</cp:coreProperties>
</file>