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76" r:id="rId3"/>
    <p:sldId id="268" r:id="rId4"/>
    <p:sldId id="269" r:id="rId5"/>
    <p:sldId id="272" r:id="rId6"/>
    <p:sldId id="273" r:id="rId7"/>
    <p:sldId id="274" r:id="rId8"/>
    <p:sldId id="258" r:id="rId9"/>
    <p:sldId id="259" r:id="rId10"/>
    <p:sldId id="260" r:id="rId11"/>
    <p:sldId id="261" r:id="rId12"/>
    <p:sldId id="262" r:id="rId13"/>
    <p:sldId id="275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DBE69E5-0488-4C28-B417-AFAF09A181D4}" type="doc">
      <dgm:prSet loTypeId="urn:microsoft.com/office/officeart/2005/8/layout/cycle4" loCatId="relationship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2C25422B-45ED-4873-9C26-6574712D8815}">
      <dgm:prSet phldrT="[Text]"/>
      <dgm:spPr/>
      <dgm:t>
        <a:bodyPr/>
        <a:lstStyle/>
        <a:p>
          <a:r>
            <a:rPr lang="en-US"/>
            <a:t>Highlight, maintain, &amp; expand (technology)</a:t>
          </a:r>
        </a:p>
      </dgm:t>
    </dgm:pt>
    <dgm:pt modelId="{72E9E9D4-F4CC-4E49-9288-98EDAAA5E877}" type="parTrans" cxnId="{C06CC6FF-2C7D-47D5-96BC-462B33FB3ADC}">
      <dgm:prSet/>
      <dgm:spPr/>
      <dgm:t>
        <a:bodyPr/>
        <a:lstStyle/>
        <a:p>
          <a:endParaRPr lang="en-US"/>
        </a:p>
      </dgm:t>
    </dgm:pt>
    <dgm:pt modelId="{9254E466-F9F7-4583-A518-F8DA548E9F46}" type="sibTrans" cxnId="{C06CC6FF-2C7D-47D5-96BC-462B33FB3ADC}">
      <dgm:prSet/>
      <dgm:spPr/>
      <dgm:t>
        <a:bodyPr/>
        <a:lstStyle/>
        <a:p>
          <a:endParaRPr lang="en-US"/>
        </a:p>
      </dgm:t>
    </dgm:pt>
    <dgm:pt modelId="{24491701-6FE6-4412-8100-F71C64F472E2}">
      <dgm:prSet phldrT="[Text]"/>
      <dgm:spPr/>
      <dgm:t>
        <a:bodyPr/>
        <a:lstStyle/>
        <a:p>
          <a:r>
            <a:rPr lang="en-US"/>
            <a:t>Current</a:t>
          </a:r>
        </a:p>
      </dgm:t>
    </dgm:pt>
    <dgm:pt modelId="{84A49DC1-8AAD-4E9C-BD08-FFB77418A40A}" type="parTrans" cxnId="{C302660B-D255-4BCB-A06B-9DB346D812E9}">
      <dgm:prSet/>
      <dgm:spPr/>
      <dgm:t>
        <a:bodyPr/>
        <a:lstStyle/>
        <a:p>
          <a:endParaRPr lang="en-US"/>
        </a:p>
      </dgm:t>
    </dgm:pt>
    <dgm:pt modelId="{0C27914A-FF86-406F-842B-86D480F0D073}" type="sibTrans" cxnId="{C302660B-D255-4BCB-A06B-9DB346D812E9}">
      <dgm:prSet/>
      <dgm:spPr/>
      <dgm:t>
        <a:bodyPr/>
        <a:lstStyle/>
        <a:p>
          <a:endParaRPr lang="en-US"/>
        </a:p>
      </dgm:t>
    </dgm:pt>
    <dgm:pt modelId="{CB56BE01-4C3A-4D34-95E3-D898155ACC0E}">
      <dgm:prSet phldrT="[Text]"/>
      <dgm:spPr/>
      <dgm:t>
        <a:bodyPr/>
        <a:lstStyle/>
        <a:p>
          <a:r>
            <a:rPr lang="en-US"/>
            <a:t>Humanize, highlight, &amp; interact</a:t>
          </a:r>
        </a:p>
      </dgm:t>
    </dgm:pt>
    <dgm:pt modelId="{4D241FFD-57B2-4D89-8B43-9383AC32DA20}" type="parTrans" cxnId="{58ED73D7-7150-4D7D-9B9F-893893ACD75A}">
      <dgm:prSet/>
      <dgm:spPr/>
      <dgm:t>
        <a:bodyPr/>
        <a:lstStyle/>
        <a:p>
          <a:endParaRPr lang="en-US"/>
        </a:p>
      </dgm:t>
    </dgm:pt>
    <dgm:pt modelId="{9050E592-93F8-4360-B2A8-3B14012F3C55}" type="sibTrans" cxnId="{58ED73D7-7150-4D7D-9B9F-893893ACD75A}">
      <dgm:prSet/>
      <dgm:spPr/>
      <dgm:t>
        <a:bodyPr/>
        <a:lstStyle/>
        <a:p>
          <a:endParaRPr lang="en-US"/>
        </a:p>
      </dgm:t>
    </dgm:pt>
    <dgm:pt modelId="{2366633A-FA50-4E61-8B0E-19E6896EE3F4}">
      <dgm:prSet phldrT="[Text]"/>
      <dgm:spPr/>
      <dgm:t>
        <a:bodyPr/>
        <a:lstStyle/>
        <a:p>
          <a:r>
            <a:rPr lang="en-US" dirty="0"/>
            <a:t>Current</a:t>
          </a:r>
        </a:p>
      </dgm:t>
    </dgm:pt>
    <dgm:pt modelId="{B5717362-1466-4FCC-8AA4-06DF3555C90A}" type="parTrans" cxnId="{F8B296A7-DA0A-467A-9C03-03F4B3D03DE8}">
      <dgm:prSet/>
      <dgm:spPr/>
      <dgm:t>
        <a:bodyPr/>
        <a:lstStyle/>
        <a:p>
          <a:endParaRPr lang="en-US"/>
        </a:p>
      </dgm:t>
    </dgm:pt>
    <dgm:pt modelId="{9D0E4E9D-D997-42E9-AE66-B6020FE68FF0}" type="sibTrans" cxnId="{F8B296A7-DA0A-467A-9C03-03F4B3D03DE8}">
      <dgm:prSet/>
      <dgm:spPr/>
      <dgm:t>
        <a:bodyPr/>
        <a:lstStyle/>
        <a:p>
          <a:endParaRPr lang="en-US"/>
        </a:p>
      </dgm:t>
    </dgm:pt>
    <dgm:pt modelId="{D81102A5-DA4E-4BDD-87CD-FF6A52AAE7C1}">
      <dgm:prSet phldrT="[Text]"/>
      <dgm:spPr/>
      <dgm:t>
        <a:bodyPr/>
        <a:lstStyle/>
        <a:p>
          <a:r>
            <a:rPr lang="en-US"/>
            <a:t>Inform, (re)connect</a:t>
          </a:r>
        </a:p>
      </dgm:t>
    </dgm:pt>
    <dgm:pt modelId="{06EDB3EA-0504-4B51-8A70-6CD878BA6F0D}" type="parTrans" cxnId="{B1A81905-6CC7-4931-BB16-1B630C15F8C9}">
      <dgm:prSet/>
      <dgm:spPr/>
      <dgm:t>
        <a:bodyPr/>
        <a:lstStyle/>
        <a:p>
          <a:endParaRPr lang="en-US"/>
        </a:p>
      </dgm:t>
    </dgm:pt>
    <dgm:pt modelId="{E07C449A-80FA-4E42-9A98-B538BA0049A2}" type="sibTrans" cxnId="{B1A81905-6CC7-4931-BB16-1B630C15F8C9}">
      <dgm:prSet/>
      <dgm:spPr/>
      <dgm:t>
        <a:bodyPr/>
        <a:lstStyle/>
        <a:p>
          <a:endParaRPr lang="en-US"/>
        </a:p>
      </dgm:t>
    </dgm:pt>
    <dgm:pt modelId="{D55EF774-7534-4580-8C2A-E6E1497873D0}">
      <dgm:prSet phldrT="[Text]"/>
      <dgm:spPr/>
      <dgm:t>
        <a:bodyPr/>
        <a:lstStyle/>
        <a:p>
          <a:r>
            <a:rPr lang="en-US"/>
            <a:t>Future</a:t>
          </a:r>
        </a:p>
      </dgm:t>
    </dgm:pt>
    <dgm:pt modelId="{D45423B9-49FC-4D79-8999-824DD1CF0796}" type="parTrans" cxnId="{C19ACDDC-63FE-40C5-8D5A-18B7C60E955A}">
      <dgm:prSet/>
      <dgm:spPr/>
      <dgm:t>
        <a:bodyPr/>
        <a:lstStyle/>
        <a:p>
          <a:endParaRPr lang="en-US"/>
        </a:p>
      </dgm:t>
    </dgm:pt>
    <dgm:pt modelId="{D8E1409B-A1E1-4A88-B9E6-27824217E4CD}" type="sibTrans" cxnId="{C19ACDDC-63FE-40C5-8D5A-18B7C60E955A}">
      <dgm:prSet/>
      <dgm:spPr/>
      <dgm:t>
        <a:bodyPr/>
        <a:lstStyle/>
        <a:p>
          <a:endParaRPr lang="en-US"/>
        </a:p>
      </dgm:t>
    </dgm:pt>
    <dgm:pt modelId="{9A999CA5-CCB7-4316-BAA0-25B6A41B1FC2}">
      <dgm:prSet phldrT="[Text]"/>
      <dgm:spPr/>
      <dgm:t>
        <a:bodyPr/>
        <a:lstStyle/>
        <a:p>
          <a:r>
            <a:rPr lang="en-US" dirty="0"/>
            <a:t>Inform, evolve, </a:t>
          </a:r>
          <a:r>
            <a:rPr lang="en-US" dirty="0" smtClean="0"/>
            <a:t>&amp; </a:t>
          </a:r>
          <a:r>
            <a:rPr lang="en-US" dirty="0"/>
            <a:t>advocate</a:t>
          </a:r>
        </a:p>
        <a:p>
          <a:r>
            <a:rPr lang="en-US" dirty="0"/>
            <a:t>(others speak)</a:t>
          </a:r>
        </a:p>
      </dgm:t>
    </dgm:pt>
    <dgm:pt modelId="{FD99E2EC-BAED-4321-85AB-0EB52D23DFD0}" type="parTrans" cxnId="{5D45D279-2A30-4FFC-8D58-EB38A55195DD}">
      <dgm:prSet/>
      <dgm:spPr/>
      <dgm:t>
        <a:bodyPr/>
        <a:lstStyle/>
        <a:p>
          <a:endParaRPr lang="en-US"/>
        </a:p>
      </dgm:t>
    </dgm:pt>
    <dgm:pt modelId="{BEB757B6-DF61-4D99-9035-EEB4CB71BD35}" type="sibTrans" cxnId="{5D45D279-2A30-4FFC-8D58-EB38A55195DD}">
      <dgm:prSet/>
      <dgm:spPr/>
      <dgm:t>
        <a:bodyPr/>
        <a:lstStyle/>
        <a:p>
          <a:endParaRPr lang="en-US"/>
        </a:p>
      </dgm:t>
    </dgm:pt>
    <dgm:pt modelId="{B85DE445-7AEA-4C94-B4B6-02BE425B0224}">
      <dgm:prSet phldrT="[Text]"/>
      <dgm:spPr/>
      <dgm:t>
        <a:bodyPr/>
        <a:lstStyle/>
        <a:p>
          <a:r>
            <a:rPr lang="en-US"/>
            <a:t>Future</a:t>
          </a:r>
        </a:p>
      </dgm:t>
    </dgm:pt>
    <dgm:pt modelId="{A29DAA31-55B6-406E-BC49-1E5C8D4D7C48}" type="parTrans" cxnId="{CCA521FD-C7FD-4891-92BD-1314389DA6D9}">
      <dgm:prSet/>
      <dgm:spPr/>
      <dgm:t>
        <a:bodyPr/>
        <a:lstStyle/>
        <a:p>
          <a:endParaRPr lang="en-US"/>
        </a:p>
      </dgm:t>
    </dgm:pt>
    <dgm:pt modelId="{A5DFF0C8-DE20-48ED-8FDA-68BB733AF252}" type="sibTrans" cxnId="{CCA521FD-C7FD-4891-92BD-1314389DA6D9}">
      <dgm:prSet/>
      <dgm:spPr/>
      <dgm:t>
        <a:bodyPr/>
        <a:lstStyle/>
        <a:p>
          <a:endParaRPr lang="en-US"/>
        </a:p>
      </dgm:t>
    </dgm:pt>
    <dgm:pt modelId="{FCED9F8C-4A85-458C-BDA6-ADBD7DBEDE5B}" type="pres">
      <dgm:prSet presAssocID="{BDBE69E5-0488-4C28-B417-AFAF09A181D4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CF7C3D8-06D0-4472-8AD9-6CC65A5498EC}" type="pres">
      <dgm:prSet presAssocID="{BDBE69E5-0488-4C28-B417-AFAF09A181D4}" presName="children" presStyleCnt="0"/>
      <dgm:spPr/>
    </dgm:pt>
    <dgm:pt modelId="{9A8CC1A7-E2E2-49F9-A5BF-340FB871E466}" type="pres">
      <dgm:prSet presAssocID="{BDBE69E5-0488-4C28-B417-AFAF09A181D4}" presName="child1group" presStyleCnt="0"/>
      <dgm:spPr/>
    </dgm:pt>
    <dgm:pt modelId="{8F74C89B-C987-486D-B885-D078C2635127}" type="pres">
      <dgm:prSet presAssocID="{BDBE69E5-0488-4C28-B417-AFAF09A181D4}" presName="child1" presStyleLbl="bgAcc1" presStyleIdx="0" presStyleCnt="4"/>
      <dgm:spPr/>
      <dgm:t>
        <a:bodyPr/>
        <a:lstStyle/>
        <a:p>
          <a:endParaRPr lang="en-US"/>
        </a:p>
      </dgm:t>
    </dgm:pt>
    <dgm:pt modelId="{617ABB78-D30C-472D-81F7-4808BFAE2FF5}" type="pres">
      <dgm:prSet presAssocID="{BDBE69E5-0488-4C28-B417-AFAF09A181D4}" presName="child1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025802C-779B-4CC9-9576-6B0BF31628C0}" type="pres">
      <dgm:prSet presAssocID="{BDBE69E5-0488-4C28-B417-AFAF09A181D4}" presName="child2group" presStyleCnt="0"/>
      <dgm:spPr/>
    </dgm:pt>
    <dgm:pt modelId="{3C0A8707-5600-4DD7-B5B7-00A05F3B2B22}" type="pres">
      <dgm:prSet presAssocID="{BDBE69E5-0488-4C28-B417-AFAF09A181D4}" presName="child2" presStyleLbl="bgAcc1" presStyleIdx="1" presStyleCnt="4"/>
      <dgm:spPr/>
      <dgm:t>
        <a:bodyPr/>
        <a:lstStyle/>
        <a:p>
          <a:endParaRPr lang="en-US"/>
        </a:p>
      </dgm:t>
    </dgm:pt>
    <dgm:pt modelId="{0A6E8B07-DA5F-4E34-B073-744F86DFD7A7}" type="pres">
      <dgm:prSet presAssocID="{BDBE69E5-0488-4C28-B417-AFAF09A181D4}" presName="child2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71D8F28-FFE3-44C4-AA0E-44A95AAF5B22}" type="pres">
      <dgm:prSet presAssocID="{BDBE69E5-0488-4C28-B417-AFAF09A181D4}" presName="child3group" presStyleCnt="0"/>
      <dgm:spPr/>
    </dgm:pt>
    <dgm:pt modelId="{E5837E19-D746-4147-8CD4-1FD10C5AAFE0}" type="pres">
      <dgm:prSet presAssocID="{BDBE69E5-0488-4C28-B417-AFAF09A181D4}" presName="child3" presStyleLbl="bgAcc1" presStyleIdx="2" presStyleCnt="4"/>
      <dgm:spPr/>
      <dgm:t>
        <a:bodyPr/>
        <a:lstStyle/>
        <a:p>
          <a:endParaRPr lang="en-US"/>
        </a:p>
      </dgm:t>
    </dgm:pt>
    <dgm:pt modelId="{956EE9B7-8901-4771-81F6-CADF041EC41B}" type="pres">
      <dgm:prSet presAssocID="{BDBE69E5-0488-4C28-B417-AFAF09A181D4}" presName="child3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F1BB3A6-2C4B-40E4-977B-6D3815FC8D4E}" type="pres">
      <dgm:prSet presAssocID="{BDBE69E5-0488-4C28-B417-AFAF09A181D4}" presName="child4group" presStyleCnt="0"/>
      <dgm:spPr/>
    </dgm:pt>
    <dgm:pt modelId="{A40CC36E-0110-46D0-A4B2-221E7CF04367}" type="pres">
      <dgm:prSet presAssocID="{BDBE69E5-0488-4C28-B417-AFAF09A181D4}" presName="child4" presStyleLbl="bgAcc1" presStyleIdx="3" presStyleCnt="4"/>
      <dgm:spPr/>
      <dgm:t>
        <a:bodyPr/>
        <a:lstStyle/>
        <a:p>
          <a:endParaRPr lang="en-US"/>
        </a:p>
      </dgm:t>
    </dgm:pt>
    <dgm:pt modelId="{7BD49F8F-02A4-40BE-9D0C-811A38AF5D6C}" type="pres">
      <dgm:prSet presAssocID="{BDBE69E5-0488-4C28-B417-AFAF09A181D4}" presName="child4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91D56CA-F874-4CB7-99F4-6803F691FCDE}" type="pres">
      <dgm:prSet presAssocID="{BDBE69E5-0488-4C28-B417-AFAF09A181D4}" presName="childPlaceholder" presStyleCnt="0"/>
      <dgm:spPr/>
    </dgm:pt>
    <dgm:pt modelId="{D06C2BE4-6BFF-4323-B9AD-2EF057F57CEF}" type="pres">
      <dgm:prSet presAssocID="{BDBE69E5-0488-4C28-B417-AFAF09A181D4}" presName="circle" presStyleCnt="0"/>
      <dgm:spPr/>
    </dgm:pt>
    <dgm:pt modelId="{96AE8EC1-E77D-4432-8698-C6D2A7DA8636}" type="pres">
      <dgm:prSet presAssocID="{BDBE69E5-0488-4C28-B417-AFAF09A181D4}" presName="quadrant1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88BB60F-6604-4B95-9035-AA6D5CF78377}" type="pres">
      <dgm:prSet presAssocID="{BDBE69E5-0488-4C28-B417-AFAF09A181D4}" presName="quadrant2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ACFFE01-EE66-4AD5-94ED-96BFC9631910}" type="pres">
      <dgm:prSet presAssocID="{BDBE69E5-0488-4C28-B417-AFAF09A181D4}" presName="quadrant3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F4EBCC1-971F-47B5-8780-8EFE96BAF389}" type="pres">
      <dgm:prSet presAssocID="{BDBE69E5-0488-4C28-B417-AFAF09A181D4}" presName="quadrant4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E7F0D5A-AB8A-459F-B207-48CB7A3D69CC}" type="pres">
      <dgm:prSet presAssocID="{BDBE69E5-0488-4C28-B417-AFAF09A181D4}" presName="quadrantPlaceholder" presStyleCnt="0"/>
      <dgm:spPr/>
    </dgm:pt>
    <dgm:pt modelId="{350E81E3-423A-4482-BECB-E48D529D1928}" type="pres">
      <dgm:prSet presAssocID="{BDBE69E5-0488-4C28-B417-AFAF09A181D4}" presName="center1" presStyleLbl="fgShp" presStyleIdx="0" presStyleCnt="2"/>
      <dgm:spPr/>
    </dgm:pt>
    <dgm:pt modelId="{292F796B-A56B-4120-A721-67A11082CC6C}" type="pres">
      <dgm:prSet presAssocID="{BDBE69E5-0488-4C28-B417-AFAF09A181D4}" presName="center2" presStyleLbl="fgShp" presStyleIdx="1" presStyleCnt="2"/>
      <dgm:spPr/>
    </dgm:pt>
  </dgm:ptLst>
  <dgm:cxnLst>
    <dgm:cxn modelId="{CCA521FD-C7FD-4891-92BD-1314389DA6D9}" srcId="{9A999CA5-CCB7-4316-BAA0-25B6A41B1FC2}" destId="{B85DE445-7AEA-4C94-B4B6-02BE425B0224}" srcOrd="0" destOrd="0" parTransId="{A29DAA31-55B6-406E-BC49-1E5C8D4D7C48}" sibTransId="{A5DFF0C8-DE20-48ED-8FDA-68BB733AF252}"/>
    <dgm:cxn modelId="{B081F455-0828-4B22-B13D-E4E9910482F5}" type="presOf" srcId="{24491701-6FE6-4412-8100-F71C64F472E2}" destId="{8F74C89B-C987-486D-B885-D078C2635127}" srcOrd="0" destOrd="0" presId="urn:microsoft.com/office/officeart/2005/8/layout/cycle4"/>
    <dgm:cxn modelId="{24BE37B3-5921-46ED-AB07-E1C51EB21E96}" type="presOf" srcId="{BDBE69E5-0488-4C28-B417-AFAF09A181D4}" destId="{FCED9F8C-4A85-458C-BDA6-ADBD7DBEDE5B}" srcOrd="0" destOrd="0" presId="urn:microsoft.com/office/officeart/2005/8/layout/cycle4"/>
    <dgm:cxn modelId="{F8B296A7-DA0A-467A-9C03-03F4B3D03DE8}" srcId="{CB56BE01-4C3A-4D34-95E3-D898155ACC0E}" destId="{2366633A-FA50-4E61-8B0E-19E6896EE3F4}" srcOrd="0" destOrd="0" parTransId="{B5717362-1466-4FCC-8AA4-06DF3555C90A}" sibTransId="{9D0E4E9D-D997-42E9-AE66-B6020FE68FF0}"/>
    <dgm:cxn modelId="{C302660B-D255-4BCB-A06B-9DB346D812E9}" srcId="{2C25422B-45ED-4873-9C26-6574712D8815}" destId="{24491701-6FE6-4412-8100-F71C64F472E2}" srcOrd="0" destOrd="0" parTransId="{84A49DC1-8AAD-4E9C-BD08-FFB77418A40A}" sibTransId="{0C27914A-FF86-406F-842B-86D480F0D073}"/>
    <dgm:cxn modelId="{C3774C90-5702-41E2-A190-7D9379AC96C9}" type="presOf" srcId="{24491701-6FE6-4412-8100-F71C64F472E2}" destId="{617ABB78-D30C-472D-81F7-4808BFAE2FF5}" srcOrd="1" destOrd="0" presId="urn:microsoft.com/office/officeart/2005/8/layout/cycle4"/>
    <dgm:cxn modelId="{DF6E901A-7DDB-4758-8D7C-FB1B3E9A6800}" type="presOf" srcId="{9A999CA5-CCB7-4316-BAA0-25B6A41B1FC2}" destId="{8F4EBCC1-971F-47B5-8780-8EFE96BAF389}" srcOrd="0" destOrd="0" presId="urn:microsoft.com/office/officeart/2005/8/layout/cycle4"/>
    <dgm:cxn modelId="{C19ACDDC-63FE-40C5-8D5A-18B7C60E955A}" srcId="{D81102A5-DA4E-4BDD-87CD-FF6A52AAE7C1}" destId="{D55EF774-7534-4580-8C2A-E6E1497873D0}" srcOrd="0" destOrd="0" parTransId="{D45423B9-49FC-4D79-8999-824DD1CF0796}" sibTransId="{D8E1409B-A1E1-4A88-B9E6-27824217E4CD}"/>
    <dgm:cxn modelId="{D6F5DDF3-97F6-4F3D-A7B9-F48FF24CCBAD}" type="presOf" srcId="{2366633A-FA50-4E61-8B0E-19E6896EE3F4}" destId="{0A6E8B07-DA5F-4E34-B073-744F86DFD7A7}" srcOrd="1" destOrd="0" presId="urn:microsoft.com/office/officeart/2005/8/layout/cycle4"/>
    <dgm:cxn modelId="{7F7F1FFE-FD98-4608-9D3C-77259C1A439E}" type="presOf" srcId="{B85DE445-7AEA-4C94-B4B6-02BE425B0224}" destId="{A40CC36E-0110-46D0-A4B2-221E7CF04367}" srcOrd="0" destOrd="0" presId="urn:microsoft.com/office/officeart/2005/8/layout/cycle4"/>
    <dgm:cxn modelId="{E9282593-48A4-499C-996B-508DC1898156}" type="presOf" srcId="{D55EF774-7534-4580-8C2A-E6E1497873D0}" destId="{956EE9B7-8901-4771-81F6-CADF041EC41B}" srcOrd="1" destOrd="0" presId="urn:microsoft.com/office/officeart/2005/8/layout/cycle4"/>
    <dgm:cxn modelId="{E5AE7FE5-1418-49EC-933D-CA5184B17662}" type="presOf" srcId="{D81102A5-DA4E-4BDD-87CD-FF6A52AAE7C1}" destId="{8ACFFE01-EE66-4AD5-94ED-96BFC9631910}" srcOrd="0" destOrd="0" presId="urn:microsoft.com/office/officeart/2005/8/layout/cycle4"/>
    <dgm:cxn modelId="{B0009FF8-366D-4019-892B-97B9A5A9EF97}" type="presOf" srcId="{2C25422B-45ED-4873-9C26-6574712D8815}" destId="{96AE8EC1-E77D-4432-8698-C6D2A7DA8636}" srcOrd="0" destOrd="0" presId="urn:microsoft.com/office/officeart/2005/8/layout/cycle4"/>
    <dgm:cxn modelId="{58ED73D7-7150-4D7D-9B9F-893893ACD75A}" srcId="{BDBE69E5-0488-4C28-B417-AFAF09A181D4}" destId="{CB56BE01-4C3A-4D34-95E3-D898155ACC0E}" srcOrd="1" destOrd="0" parTransId="{4D241FFD-57B2-4D89-8B43-9383AC32DA20}" sibTransId="{9050E592-93F8-4360-B2A8-3B14012F3C55}"/>
    <dgm:cxn modelId="{08B5F00D-C7C4-4F0E-84C7-FE6D938CE5E1}" type="presOf" srcId="{D55EF774-7534-4580-8C2A-E6E1497873D0}" destId="{E5837E19-D746-4147-8CD4-1FD10C5AAFE0}" srcOrd="0" destOrd="0" presId="urn:microsoft.com/office/officeart/2005/8/layout/cycle4"/>
    <dgm:cxn modelId="{5D45D279-2A30-4FFC-8D58-EB38A55195DD}" srcId="{BDBE69E5-0488-4C28-B417-AFAF09A181D4}" destId="{9A999CA5-CCB7-4316-BAA0-25B6A41B1FC2}" srcOrd="3" destOrd="0" parTransId="{FD99E2EC-BAED-4321-85AB-0EB52D23DFD0}" sibTransId="{BEB757B6-DF61-4D99-9035-EEB4CB71BD35}"/>
    <dgm:cxn modelId="{2E49818E-6CFC-4659-9721-0E830C06429F}" type="presOf" srcId="{B85DE445-7AEA-4C94-B4B6-02BE425B0224}" destId="{7BD49F8F-02A4-40BE-9D0C-811A38AF5D6C}" srcOrd="1" destOrd="0" presId="urn:microsoft.com/office/officeart/2005/8/layout/cycle4"/>
    <dgm:cxn modelId="{BDB61006-1417-424D-8095-4F8176B06310}" type="presOf" srcId="{2366633A-FA50-4E61-8B0E-19E6896EE3F4}" destId="{3C0A8707-5600-4DD7-B5B7-00A05F3B2B22}" srcOrd="0" destOrd="0" presId="urn:microsoft.com/office/officeart/2005/8/layout/cycle4"/>
    <dgm:cxn modelId="{B1A81905-6CC7-4931-BB16-1B630C15F8C9}" srcId="{BDBE69E5-0488-4C28-B417-AFAF09A181D4}" destId="{D81102A5-DA4E-4BDD-87CD-FF6A52AAE7C1}" srcOrd="2" destOrd="0" parTransId="{06EDB3EA-0504-4B51-8A70-6CD878BA6F0D}" sibTransId="{E07C449A-80FA-4E42-9A98-B538BA0049A2}"/>
    <dgm:cxn modelId="{C06CC6FF-2C7D-47D5-96BC-462B33FB3ADC}" srcId="{BDBE69E5-0488-4C28-B417-AFAF09A181D4}" destId="{2C25422B-45ED-4873-9C26-6574712D8815}" srcOrd="0" destOrd="0" parTransId="{72E9E9D4-F4CC-4E49-9288-98EDAAA5E877}" sibTransId="{9254E466-F9F7-4583-A518-F8DA548E9F46}"/>
    <dgm:cxn modelId="{FE475F42-070D-49BE-B51D-931AFC1AAE75}" type="presOf" srcId="{CB56BE01-4C3A-4D34-95E3-D898155ACC0E}" destId="{888BB60F-6604-4B95-9035-AA6D5CF78377}" srcOrd="0" destOrd="0" presId="urn:microsoft.com/office/officeart/2005/8/layout/cycle4"/>
    <dgm:cxn modelId="{FB38F550-3FF0-4928-A094-C11B0CF2DAFC}" type="presParOf" srcId="{FCED9F8C-4A85-458C-BDA6-ADBD7DBEDE5B}" destId="{8CF7C3D8-06D0-4472-8AD9-6CC65A5498EC}" srcOrd="0" destOrd="0" presId="urn:microsoft.com/office/officeart/2005/8/layout/cycle4"/>
    <dgm:cxn modelId="{6D0CE9F0-4280-4AC9-8EC3-AAB9373A3D31}" type="presParOf" srcId="{8CF7C3D8-06D0-4472-8AD9-6CC65A5498EC}" destId="{9A8CC1A7-E2E2-49F9-A5BF-340FB871E466}" srcOrd="0" destOrd="0" presId="urn:microsoft.com/office/officeart/2005/8/layout/cycle4"/>
    <dgm:cxn modelId="{6A312D87-1381-48DB-9230-E59FDC64D452}" type="presParOf" srcId="{9A8CC1A7-E2E2-49F9-A5BF-340FB871E466}" destId="{8F74C89B-C987-486D-B885-D078C2635127}" srcOrd="0" destOrd="0" presId="urn:microsoft.com/office/officeart/2005/8/layout/cycle4"/>
    <dgm:cxn modelId="{27992AEB-FF3B-4742-9091-4DCD393AE29D}" type="presParOf" srcId="{9A8CC1A7-E2E2-49F9-A5BF-340FB871E466}" destId="{617ABB78-D30C-472D-81F7-4808BFAE2FF5}" srcOrd="1" destOrd="0" presId="urn:microsoft.com/office/officeart/2005/8/layout/cycle4"/>
    <dgm:cxn modelId="{2A258F0E-AB65-4A98-A48B-A9330578393D}" type="presParOf" srcId="{8CF7C3D8-06D0-4472-8AD9-6CC65A5498EC}" destId="{4025802C-779B-4CC9-9576-6B0BF31628C0}" srcOrd="1" destOrd="0" presId="urn:microsoft.com/office/officeart/2005/8/layout/cycle4"/>
    <dgm:cxn modelId="{D4A921FA-33E3-4112-B40F-58E775983B6E}" type="presParOf" srcId="{4025802C-779B-4CC9-9576-6B0BF31628C0}" destId="{3C0A8707-5600-4DD7-B5B7-00A05F3B2B22}" srcOrd="0" destOrd="0" presId="urn:microsoft.com/office/officeart/2005/8/layout/cycle4"/>
    <dgm:cxn modelId="{38B6360F-4144-4B8A-80DE-540851476D13}" type="presParOf" srcId="{4025802C-779B-4CC9-9576-6B0BF31628C0}" destId="{0A6E8B07-DA5F-4E34-B073-744F86DFD7A7}" srcOrd="1" destOrd="0" presId="urn:microsoft.com/office/officeart/2005/8/layout/cycle4"/>
    <dgm:cxn modelId="{14C30366-A2AA-4B7C-8606-652419F36F7A}" type="presParOf" srcId="{8CF7C3D8-06D0-4472-8AD9-6CC65A5498EC}" destId="{971D8F28-FFE3-44C4-AA0E-44A95AAF5B22}" srcOrd="2" destOrd="0" presId="urn:microsoft.com/office/officeart/2005/8/layout/cycle4"/>
    <dgm:cxn modelId="{325424BC-CAD2-4556-981F-EEED5BF0BA90}" type="presParOf" srcId="{971D8F28-FFE3-44C4-AA0E-44A95AAF5B22}" destId="{E5837E19-D746-4147-8CD4-1FD10C5AAFE0}" srcOrd="0" destOrd="0" presId="urn:microsoft.com/office/officeart/2005/8/layout/cycle4"/>
    <dgm:cxn modelId="{E3A598D1-F33C-40C1-B8CF-8F0F649BC0AB}" type="presParOf" srcId="{971D8F28-FFE3-44C4-AA0E-44A95AAF5B22}" destId="{956EE9B7-8901-4771-81F6-CADF041EC41B}" srcOrd="1" destOrd="0" presId="urn:microsoft.com/office/officeart/2005/8/layout/cycle4"/>
    <dgm:cxn modelId="{539634DD-E4EF-4134-910D-1195921272BF}" type="presParOf" srcId="{8CF7C3D8-06D0-4472-8AD9-6CC65A5498EC}" destId="{EF1BB3A6-2C4B-40E4-977B-6D3815FC8D4E}" srcOrd="3" destOrd="0" presId="urn:microsoft.com/office/officeart/2005/8/layout/cycle4"/>
    <dgm:cxn modelId="{050ECED0-9673-4B75-92A7-A586325174AD}" type="presParOf" srcId="{EF1BB3A6-2C4B-40E4-977B-6D3815FC8D4E}" destId="{A40CC36E-0110-46D0-A4B2-221E7CF04367}" srcOrd="0" destOrd="0" presId="urn:microsoft.com/office/officeart/2005/8/layout/cycle4"/>
    <dgm:cxn modelId="{B92F0F59-CB30-43D4-BAAE-DF5ED57C111D}" type="presParOf" srcId="{EF1BB3A6-2C4B-40E4-977B-6D3815FC8D4E}" destId="{7BD49F8F-02A4-40BE-9D0C-811A38AF5D6C}" srcOrd="1" destOrd="0" presId="urn:microsoft.com/office/officeart/2005/8/layout/cycle4"/>
    <dgm:cxn modelId="{0DD8BD10-4198-47BD-BD61-6E980DFFF652}" type="presParOf" srcId="{8CF7C3D8-06D0-4472-8AD9-6CC65A5498EC}" destId="{E91D56CA-F874-4CB7-99F4-6803F691FCDE}" srcOrd="4" destOrd="0" presId="urn:microsoft.com/office/officeart/2005/8/layout/cycle4"/>
    <dgm:cxn modelId="{9A080003-47C6-47D4-A236-0185BA6C6AB2}" type="presParOf" srcId="{FCED9F8C-4A85-458C-BDA6-ADBD7DBEDE5B}" destId="{D06C2BE4-6BFF-4323-B9AD-2EF057F57CEF}" srcOrd="1" destOrd="0" presId="urn:microsoft.com/office/officeart/2005/8/layout/cycle4"/>
    <dgm:cxn modelId="{E2B72464-E19B-4A4B-826E-A1F1DE32EC9B}" type="presParOf" srcId="{D06C2BE4-6BFF-4323-B9AD-2EF057F57CEF}" destId="{96AE8EC1-E77D-4432-8698-C6D2A7DA8636}" srcOrd="0" destOrd="0" presId="urn:microsoft.com/office/officeart/2005/8/layout/cycle4"/>
    <dgm:cxn modelId="{227435E8-2DD5-4E5D-A336-3197C757891F}" type="presParOf" srcId="{D06C2BE4-6BFF-4323-B9AD-2EF057F57CEF}" destId="{888BB60F-6604-4B95-9035-AA6D5CF78377}" srcOrd="1" destOrd="0" presId="urn:microsoft.com/office/officeart/2005/8/layout/cycle4"/>
    <dgm:cxn modelId="{BCC31736-9516-4EE3-83A7-6E2707C5B37E}" type="presParOf" srcId="{D06C2BE4-6BFF-4323-B9AD-2EF057F57CEF}" destId="{8ACFFE01-EE66-4AD5-94ED-96BFC9631910}" srcOrd="2" destOrd="0" presId="urn:microsoft.com/office/officeart/2005/8/layout/cycle4"/>
    <dgm:cxn modelId="{46D6133C-AA71-4482-B37A-B1A4C1CBF859}" type="presParOf" srcId="{D06C2BE4-6BFF-4323-B9AD-2EF057F57CEF}" destId="{8F4EBCC1-971F-47B5-8780-8EFE96BAF389}" srcOrd="3" destOrd="0" presId="urn:microsoft.com/office/officeart/2005/8/layout/cycle4"/>
    <dgm:cxn modelId="{84F0CB81-5AB4-4851-A5B8-B84354E1D4BF}" type="presParOf" srcId="{D06C2BE4-6BFF-4323-B9AD-2EF057F57CEF}" destId="{DE7F0D5A-AB8A-459F-B207-48CB7A3D69CC}" srcOrd="4" destOrd="0" presId="urn:microsoft.com/office/officeart/2005/8/layout/cycle4"/>
    <dgm:cxn modelId="{E55CAF0E-FE0B-4323-801B-568900F6EE5A}" type="presParOf" srcId="{FCED9F8C-4A85-458C-BDA6-ADBD7DBEDE5B}" destId="{350E81E3-423A-4482-BECB-E48D529D1928}" srcOrd="2" destOrd="0" presId="urn:microsoft.com/office/officeart/2005/8/layout/cycle4"/>
    <dgm:cxn modelId="{5C62A992-EBF7-4AA5-A1A0-89ED2B4457AF}" type="presParOf" srcId="{FCED9F8C-4A85-458C-BDA6-ADBD7DBEDE5B}" destId="{292F796B-A56B-4120-A721-67A11082CC6C}" srcOrd="3" destOrd="0" presId="urn:microsoft.com/office/officeart/2005/8/layout/cycle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5837E19-D746-4147-8CD4-1FD10C5AAFE0}">
      <dsp:nvSpPr>
        <dsp:cNvPr id="0" name=""/>
        <dsp:cNvSpPr/>
      </dsp:nvSpPr>
      <dsp:spPr>
        <a:xfrm>
          <a:off x="5174159" y="3494947"/>
          <a:ext cx="2538976" cy="1644680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t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600" kern="1200"/>
            <a:t>Future</a:t>
          </a:r>
        </a:p>
      </dsp:txBody>
      <dsp:txXfrm>
        <a:off x="5971980" y="3942245"/>
        <a:ext cx="1705027" cy="1161254"/>
      </dsp:txXfrm>
    </dsp:sp>
    <dsp:sp modelId="{A40CC36E-0110-46D0-A4B2-221E7CF04367}">
      <dsp:nvSpPr>
        <dsp:cNvPr id="0" name=""/>
        <dsp:cNvSpPr/>
      </dsp:nvSpPr>
      <dsp:spPr>
        <a:xfrm>
          <a:off x="1031619" y="3494947"/>
          <a:ext cx="2538976" cy="1644680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t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600" kern="1200"/>
            <a:t>Future</a:t>
          </a:r>
        </a:p>
      </dsp:txBody>
      <dsp:txXfrm>
        <a:off x="1067747" y="3942245"/>
        <a:ext cx="1705027" cy="1161254"/>
      </dsp:txXfrm>
    </dsp:sp>
    <dsp:sp modelId="{3C0A8707-5600-4DD7-B5B7-00A05F3B2B22}">
      <dsp:nvSpPr>
        <dsp:cNvPr id="0" name=""/>
        <dsp:cNvSpPr/>
      </dsp:nvSpPr>
      <dsp:spPr>
        <a:xfrm>
          <a:off x="5174159" y="0"/>
          <a:ext cx="2538976" cy="1644680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t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600" kern="1200" dirty="0"/>
            <a:t>Current</a:t>
          </a:r>
        </a:p>
      </dsp:txBody>
      <dsp:txXfrm>
        <a:off x="5971980" y="36128"/>
        <a:ext cx="1705027" cy="1161254"/>
      </dsp:txXfrm>
    </dsp:sp>
    <dsp:sp modelId="{8F74C89B-C987-486D-B885-D078C2635127}">
      <dsp:nvSpPr>
        <dsp:cNvPr id="0" name=""/>
        <dsp:cNvSpPr/>
      </dsp:nvSpPr>
      <dsp:spPr>
        <a:xfrm>
          <a:off x="1031619" y="0"/>
          <a:ext cx="2538976" cy="1644680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t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600" kern="1200"/>
            <a:t>Current</a:t>
          </a:r>
        </a:p>
      </dsp:txBody>
      <dsp:txXfrm>
        <a:off x="1067747" y="36128"/>
        <a:ext cx="1705027" cy="1161254"/>
      </dsp:txXfrm>
    </dsp:sp>
    <dsp:sp modelId="{96AE8EC1-E77D-4432-8698-C6D2A7DA8636}">
      <dsp:nvSpPr>
        <dsp:cNvPr id="0" name=""/>
        <dsp:cNvSpPr/>
      </dsp:nvSpPr>
      <dsp:spPr>
        <a:xfrm>
          <a:off x="2095522" y="292958"/>
          <a:ext cx="2225458" cy="2225458"/>
        </a:xfrm>
        <a:prstGeom prst="pieWedg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/>
            <a:t>Highlight, maintain, &amp; expand (technology)</a:t>
          </a:r>
        </a:p>
      </dsp:txBody>
      <dsp:txXfrm>
        <a:off x="2747344" y="944780"/>
        <a:ext cx="1573636" cy="1573636"/>
      </dsp:txXfrm>
    </dsp:sp>
    <dsp:sp modelId="{888BB60F-6604-4B95-9035-AA6D5CF78377}">
      <dsp:nvSpPr>
        <dsp:cNvPr id="0" name=""/>
        <dsp:cNvSpPr/>
      </dsp:nvSpPr>
      <dsp:spPr>
        <a:xfrm rot="5400000">
          <a:off x="4423773" y="292958"/>
          <a:ext cx="2225458" cy="2225458"/>
        </a:xfrm>
        <a:prstGeom prst="pieWedg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/>
            <a:t>Humanize, highlight, &amp; interact</a:t>
          </a:r>
        </a:p>
      </dsp:txBody>
      <dsp:txXfrm rot="-5400000">
        <a:off x="4423773" y="944780"/>
        <a:ext cx="1573636" cy="1573636"/>
      </dsp:txXfrm>
    </dsp:sp>
    <dsp:sp modelId="{8ACFFE01-EE66-4AD5-94ED-96BFC9631910}">
      <dsp:nvSpPr>
        <dsp:cNvPr id="0" name=""/>
        <dsp:cNvSpPr/>
      </dsp:nvSpPr>
      <dsp:spPr>
        <a:xfrm rot="10800000">
          <a:off x="4423773" y="2621210"/>
          <a:ext cx="2225458" cy="2225458"/>
        </a:xfrm>
        <a:prstGeom prst="pieWedg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/>
            <a:t>Inform, (re)connect</a:t>
          </a:r>
        </a:p>
      </dsp:txBody>
      <dsp:txXfrm rot="10800000">
        <a:off x="4423773" y="2621210"/>
        <a:ext cx="1573636" cy="1573636"/>
      </dsp:txXfrm>
    </dsp:sp>
    <dsp:sp modelId="{8F4EBCC1-971F-47B5-8780-8EFE96BAF389}">
      <dsp:nvSpPr>
        <dsp:cNvPr id="0" name=""/>
        <dsp:cNvSpPr/>
      </dsp:nvSpPr>
      <dsp:spPr>
        <a:xfrm rot="16200000">
          <a:off x="2095522" y="2621210"/>
          <a:ext cx="2225458" cy="2225458"/>
        </a:xfrm>
        <a:prstGeom prst="pieWedg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/>
            <a:t>Inform, evolve, </a:t>
          </a:r>
          <a:r>
            <a:rPr lang="en-US" sz="1600" kern="1200" dirty="0" smtClean="0"/>
            <a:t>&amp; </a:t>
          </a:r>
          <a:r>
            <a:rPr lang="en-US" sz="1600" kern="1200" dirty="0"/>
            <a:t>advocate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/>
            <a:t>(others speak)</a:t>
          </a:r>
        </a:p>
      </dsp:txBody>
      <dsp:txXfrm rot="5400000">
        <a:off x="2747344" y="2621210"/>
        <a:ext cx="1573636" cy="1573636"/>
      </dsp:txXfrm>
    </dsp:sp>
    <dsp:sp modelId="{350E81E3-423A-4482-BECB-E48D529D1928}">
      <dsp:nvSpPr>
        <dsp:cNvPr id="0" name=""/>
        <dsp:cNvSpPr/>
      </dsp:nvSpPr>
      <dsp:spPr>
        <a:xfrm>
          <a:off x="3988190" y="2107247"/>
          <a:ext cx="768374" cy="668151"/>
        </a:xfrm>
        <a:prstGeom prst="circularArrow">
          <a:avLst/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92F796B-A56B-4120-A721-67A11082CC6C}">
      <dsp:nvSpPr>
        <dsp:cNvPr id="0" name=""/>
        <dsp:cNvSpPr/>
      </dsp:nvSpPr>
      <dsp:spPr>
        <a:xfrm rot="10800000">
          <a:off x="3988190" y="2364228"/>
          <a:ext cx="768374" cy="668151"/>
        </a:xfrm>
        <a:prstGeom prst="circularArrow">
          <a:avLst/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64E34-5E8F-4934-AAA9-191DB29E6179}" type="datetimeFigureOut">
              <a:rPr lang="en-US" smtClean="0"/>
              <a:t>2/15/2016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758D01FB-FEE0-4453-9658-9A7A1F142B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9897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64E34-5E8F-4934-AAA9-191DB29E6179}" type="datetimeFigureOut">
              <a:rPr lang="en-US" smtClean="0"/>
              <a:t>2/15/2016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58D01FB-FEE0-4453-9658-9A7A1F142B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2093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64E34-5E8F-4934-AAA9-191DB29E6179}" type="datetimeFigureOut">
              <a:rPr lang="en-US" smtClean="0"/>
              <a:t>2/15/2016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58D01FB-FEE0-4453-9658-9A7A1F142B9F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583282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64E34-5E8F-4934-AAA9-191DB29E6179}" type="datetimeFigureOut">
              <a:rPr lang="en-US" smtClean="0"/>
              <a:t>2/15/2016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58D01FB-FEE0-4453-9658-9A7A1F142B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5620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64E34-5E8F-4934-AAA9-191DB29E6179}" type="datetimeFigureOut">
              <a:rPr lang="en-US" smtClean="0"/>
              <a:t>2/15/2016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58D01FB-FEE0-4453-9658-9A7A1F142B9F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175784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64E34-5E8F-4934-AAA9-191DB29E6179}" type="datetimeFigureOut">
              <a:rPr lang="en-US" smtClean="0"/>
              <a:t>2/15/2016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58D01FB-FEE0-4453-9658-9A7A1F142B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0315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64E34-5E8F-4934-AAA9-191DB29E6179}" type="datetimeFigureOut">
              <a:rPr lang="en-US" smtClean="0"/>
              <a:t>2/15/2016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D01FB-FEE0-4453-9658-9A7A1F142B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3758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64E34-5E8F-4934-AAA9-191DB29E6179}" type="datetimeFigureOut">
              <a:rPr lang="en-US" smtClean="0"/>
              <a:t>2/15/2016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D01FB-FEE0-4453-9658-9A7A1F142B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5771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64E34-5E8F-4934-AAA9-191DB29E6179}" type="datetimeFigureOut">
              <a:rPr lang="en-US" smtClean="0"/>
              <a:t>2/15/2016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D01FB-FEE0-4453-9658-9A7A1F142B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5785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64E34-5E8F-4934-AAA9-191DB29E6179}" type="datetimeFigureOut">
              <a:rPr lang="en-US" smtClean="0"/>
              <a:t>2/15/2016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58D01FB-FEE0-4453-9658-9A7A1F142B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8868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64E34-5E8F-4934-AAA9-191DB29E6179}" type="datetimeFigureOut">
              <a:rPr lang="en-US" smtClean="0"/>
              <a:t>2/15/2016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758D01FB-FEE0-4453-9658-9A7A1F142B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538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64E34-5E8F-4934-AAA9-191DB29E6179}" type="datetimeFigureOut">
              <a:rPr lang="en-US" smtClean="0"/>
              <a:t>2/15/2016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758D01FB-FEE0-4453-9658-9A7A1F142B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101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64E34-5E8F-4934-AAA9-191DB29E6179}" type="datetimeFigureOut">
              <a:rPr lang="en-US" smtClean="0"/>
              <a:t>2/15/2016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D01FB-FEE0-4453-9658-9A7A1F142B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62673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64E34-5E8F-4934-AAA9-191DB29E6179}" type="datetimeFigureOut">
              <a:rPr lang="en-US" smtClean="0"/>
              <a:t>2/15/2016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D01FB-FEE0-4453-9658-9A7A1F142B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6996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64E34-5E8F-4934-AAA9-191DB29E6179}" type="datetimeFigureOut">
              <a:rPr lang="en-US" smtClean="0"/>
              <a:t>2/15/2016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D01FB-FEE0-4453-9658-9A7A1F142B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9186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64E34-5E8F-4934-AAA9-191DB29E6179}" type="datetimeFigureOut">
              <a:rPr lang="en-US" smtClean="0"/>
              <a:t>2/15/2016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58D01FB-FEE0-4453-9658-9A7A1F142B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8344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F64E34-5E8F-4934-AAA9-191DB29E6179}" type="datetimeFigureOut">
              <a:rPr lang="en-US" smtClean="0"/>
              <a:t>2/15/2016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758D01FB-FEE0-4453-9658-9A7A1F142B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183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linkedin.com/profile/view?id=216723245&amp;authType=NAME_SEARCH&amp;authToken=uWyR&amp;locale=en_US&amp;trk=tyah2&amp;trkInfo=idx:3-1-5,tarId:1423754001511,tas:wichita+state" TargetMode="External"/><Relationship Id="rId3" Type="http://schemas.openxmlformats.org/officeDocument/2006/relationships/image" Target="../media/image7.png"/><Relationship Id="rId7" Type="http://schemas.openxmlformats.org/officeDocument/2006/relationships/image" Target="cid:image002.png@01D0EA27.9C4F6F20" TargetMode="External"/><Relationship Id="rId12" Type="http://schemas.openxmlformats.org/officeDocument/2006/relationships/hyperlink" Target="http://foundation.wichita.edu/horizon/july-2015/for-brandon-grengs-its-game-on-after-receiving-fellowship-aid-at-wichita-state?srctid=1&amp;erid=2475615&amp;trid=dba444a7-68a2-4e21-8960-6a666bd131f2" TargetMode="External"/><Relationship Id="rId2" Type="http://schemas.openxmlformats.org/officeDocument/2006/relationships/hyperlink" Target="http://facebook.com/wichitastatesportmanagement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11" Type="http://schemas.openxmlformats.org/officeDocument/2006/relationships/hyperlink" Target="http://us8.campaign-archive1.com/?u=0dcf1d9de5e2a1e9eb389b0e1&amp;id=61d0f22fc8" TargetMode="External"/><Relationship Id="rId5" Type="http://schemas.openxmlformats.org/officeDocument/2006/relationships/hyperlink" Target="https://twitter.com/WSUSportMgmt" TargetMode="External"/><Relationship Id="rId10" Type="http://schemas.openxmlformats.org/officeDocument/2006/relationships/image" Target="cid:image003.png@01D0EA27.9C4F6F20" TargetMode="External"/><Relationship Id="rId4" Type="http://schemas.openxmlformats.org/officeDocument/2006/relationships/image" Target="cid:image001.png@01D0EA27.9C4F6F20" TargetMode="External"/><Relationship Id="rId9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An Integrated Communications Approach to Engaging Sport Management Students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Mark Vermillion, Mike Ross, Kayla Jasso, &amp; G. Clayton Stoldt</a:t>
            </a:r>
            <a:endParaRPr lang="en-US" sz="2800" dirty="0"/>
          </a:p>
        </p:txBody>
      </p:sp>
      <p:pic>
        <p:nvPicPr>
          <p:cNvPr id="4" name="Picture 3" descr="WSU_naming_unit_18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7020" y="323716"/>
            <a:ext cx="4214749" cy="13247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94170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Student Recruitment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545465"/>
            <a:ext cx="8915400" cy="4687909"/>
          </a:xfrm>
        </p:spPr>
        <p:txBody>
          <a:bodyPr/>
          <a:lstStyle/>
          <a:p>
            <a:r>
              <a:rPr lang="en-US" sz="2400" b="1" dirty="0" smtClean="0">
                <a:solidFill>
                  <a:schemeClr val="accent1"/>
                </a:solidFill>
              </a:rPr>
              <a:t>Current</a:t>
            </a:r>
            <a:r>
              <a:rPr lang="en-US" sz="2400" dirty="0" smtClean="0"/>
              <a:t>: Humanize, highlight, and interact</a:t>
            </a:r>
          </a:p>
          <a:p>
            <a:pPr lvl="1"/>
            <a:r>
              <a:rPr lang="en-US" sz="1800" dirty="0" smtClean="0"/>
              <a:t>On-campus presence</a:t>
            </a:r>
          </a:p>
          <a:p>
            <a:pPr lvl="2"/>
            <a:r>
              <a:rPr lang="en-US" sz="1600" dirty="0" smtClean="0"/>
              <a:t>Jr/</a:t>
            </a:r>
            <a:r>
              <a:rPr lang="en-US" sz="1600" dirty="0" err="1" smtClean="0"/>
              <a:t>Sr</a:t>
            </a:r>
            <a:r>
              <a:rPr lang="en-US" sz="1600" dirty="0" smtClean="0"/>
              <a:t> Days, student ambassadors</a:t>
            </a:r>
          </a:p>
          <a:p>
            <a:pPr lvl="1"/>
            <a:r>
              <a:rPr lang="en-US" sz="1800" dirty="0" smtClean="0"/>
              <a:t>One-on-one</a:t>
            </a:r>
            <a:endParaRPr lang="en-US" sz="1800" dirty="0" smtClean="0"/>
          </a:p>
          <a:p>
            <a:pPr lvl="1"/>
            <a:r>
              <a:rPr lang="en-US" sz="1800" dirty="0" smtClean="0"/>
              <a:t>Personal follow-ups</a:t>
            </a:r>
          </a:p>
          <a:p>
            <a:pPr lvl="1"/>
            <a:r>
              <a:rPr lang="en-US" sz="1800" dirty="0" smtClean="0"/>
              <a:t>Spotlights: monthly student/alumni spotlights; alumni directory</a:t>
            </a:r>
          </a:p>
          <a:p>
            <a:r>
              <a:rPr lang="en-US" sz="2400" b="1" dirty="0" smtClean="0">
                <a:solidFill>
                  <a:schemeClr val="accent1"/>
                </a:solidFill>
              </a:rPr>
              <a:t>Future</a:t>
            </a:r>
            <a:r>
              <a:rPr lang="en-US" sz="2400" dirty="0" smtClean="0"/>
              <a:t>: Inform (re)connect</a:t>
            </a:r>
          </a:p>
          <a:p>
            <a:pPr lvl="1"/>
            <a:r>
              <a:rPr lang="en-US" sz="1800" dirty="0" smtClean="0"/>
              <a:t>Compile student, alumni data</a:t>
            </a:r>
          </a:p>
          <a:p>
            <a:pPr lvl="1"/>
            <a:r>
              <a:rPr lang="en-US" sz="1800" dirty="0" smtClean="0"/>
              <a:t>Newsletters to potential students</a:t>
            </a:r>
          </a:p>
          <a:p>
            <a:pPr lvl="1"/>
            <a:r>
              <a:rPr lang="en-US" sz="1800" dirty="0" smtClean="0"/>
              <a:t>Connect: </a:t>
            </a:r>
          </a:p>
          <a:p>
            <a:pPr lvl="2"/>
            <a:endParaRPr lang="en-US" dirty="0" smtClean="0"/>
          </a:p>
          <a:p>
            <a:endParaRPr lang="en-US" dirty="0"/>
          </a:p>
        </p:txBody>
      </p:sp>
      <p:pic>
        <p:nvPicPr>
          <p:cNvPr id="10" name="Picture 9" descr="cid:image001.png@01D0CACA.87C566D0">
            <a:hlinkClick r:id="rId2" tgtFrame="_blank"/>
          </p:cNvPr>
          <p:cNvPicPr/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1878" y="5303418"/>
            <a:ext cx="462915" cy="46291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Picture 10" descr="cid:image002.png@01D0CACA.87C566D0">
            <a:hlinkClick r:id="rId5" tgtFrame="_blank"/>
          </p:cNvPr>
          <p:cNvPicPr/>
          <p:nvPr/>
        </p:nvPicPr>
        <p:blipFill>
          <a:blip r:embed="rId6" r:link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2286" y="5303418"/>
            <a:ext cx="439420" cy="46291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Picture 11" descr="cid:image003.png@01D0CACA.87C566D0">
            <a:hlinkClick r:id="rId8" tgtFrame="_blank"/>
          </p:cNvPr>
          <p:cNvPicPr/>
          <p:nvPr/>
        </p:nvPicPr>
        <p:blipFill>
          <a:blip r:embed="rId9" r:link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9274" y="5303418"/>
            <a:ext cx="571973" cy="472029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Box 6"/>
          <p:cNvSpPr txBox="1"/>
          <p:nvPr/>
        </p:nvSpPr>
        <p:spPr>
          <a:xfrm>
            <a:off x="2997527" y="6084101"/>
            <a:ext cx="28441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11"/>
              </a:rPr>
              <a:t>Examples: Newsletters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100046" y="6084101"/>
            <a:ext cx="32202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12"/>
              </a:rPr>
              <a:t>Student Highlight: Horizon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684756" y="6007157"/>
            <a:ext cx="4152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&amp;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4056326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Student Retention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596979"/>
            <a:ext cx="8915400" cy="4559121"/>
          </a:xfrm>
        </p:spPr>
        <p:txBody>
          <a:bodyPr>
            <a:normAutofit/>
          </a:bodyPr>
          <a:lstStyle/>
          <a:p>
            <a:r>
              <a:rPr lang="en-US" sz="2400" b="1" dirty="0" smtClean="0">
                <a:solidFill>
                  <a:schemeClr val="accent1"/>
                </a:solidFill>
              </a:rPr>
              <a:t>Current</a:t>
            </a:r>
            <a:r>
              <a:rPr lang="en-US" sz="2400" dirty="0" smtClean="0"/>
              <a:t>: Highlight, maintain, and expand </a:t>
            </a:r>
          </a:p>
          <a:p>
            <a:pPr lvl="1"/>
            <a:r>
              <a:rPr lang="en-US" sz="1800" dirty="0" smtClean="0"/>
              <a:t>One-on-one</a:t>
            </a:r>
          </a:p>
          <a:p>
            <a:pPr lvl="2"/>
            <a:r>
              <a:rPr lang="en-US" sz="1600" dirty="0"/>
              <a:t>Advising &amp; enrollment emails; reminder to enroll emails</a:t>
            </a:r>
          </a:p>
          <a:p>
            <a:pPr lvl="2"/>
            <a:r>
              <a:rPr lang="en-US" sz="1600" dirty="0"/>
              <a:t>Individual </a:t>
            </a:r>
            <a:r>
              <a:rPr lang="en-US" sz="1600" dirty="0" smtClean="0"/>
              <a:t>outreach</a:t>
            </a:r>
          </a:p>
          <a:p>
            <a:pPr lvl="1"/>
            <a:r>
              <a:rPr lang="en-US" sz="1800" dirty="0" smtClean="0"/>
              <a:t>Social media</a:t>
            </a:r>
          </a:p>
          <a:p>
            <a:pPr lvl="2"/>
            <a:r>
              <a:rPr lang="en-US" sz="1600" dirty="0" smtClean="0"/>
              <a:t>Connection, updates, academic career, professional opportunities</a:t>
            </a:r>
          </a:p>
          <a:p>
            <a:pPr lvl="1"/>
            <a:r>
              <a:rPr lang="en-US" sz="1800" dirty="0" smtClean="0"/>
              <a:t>Mentoring</a:t>
            </a:r>
          </a:p>
          <a:p>
            <a:pPr lvl="1"/>
            <a:r>
              <a:rPr lang="en-US" sz="1800" dirty="0" smtClean="0"/>
              <a:t>Career information &amp; opportunities</a:t>
            </a:r>
          </a:p>
          <a:p>
            <a:r>
              <a:rPr lang="en-US" sz="2400" b="1" dirty="0" smtClean="0">
                <a:solidFill>
                  <a:schemeClr val="accent1"/>
                </a:solidFill>
              </a:rPr>
              <a:t>Future</a:t>
            </a:r>
            <a:r>
              <a:rPr lang="en-US" sz="2400" dirty="0" smtClean="0"/>
              <a:t>: Inform, evolve, and advocate</a:t>
            </a:r>
          </a:p>
          <a:p>
            <a:pPr lvl="1"/>
            <a:r>
              <a:rPr lang="en-US" sz="1800" dirty="0" smtClean="0"/>
              <a:t>Networking</a:t>
            </a:r>
            <a:r>
              <a:rPr lang="en-US" sz="1800" dirty="0"/>
              <a:t> </a:t>
            </a:r>
            <a:r>
              <a:rPr lang="en-US" sz="1800" dirty="0" smtClean="0"/>
              <a:t>&amp; events</a:t>
            </a:r>
          </a:p>
          <a:p>
            <a:pPr lvl="1"/>
            <a:r>
              <a:rPr lang="en-US" sz="1800" dirty="0" smtClean="0"/>
              <a:t>Have others advocate for our program</a:t>
            </a:r>
          </a:p>
        </p:txBody>
      </p:sp>
    </p:spTree>
    <p:extLst>
      <p:ext uri="{BB962C8B-B14F-4D97-AF65-F5344CB8AC3E}">
        <p14:creationId xmlns:p14="http://schemas.microsoft.com/office/powerpoint/2010/main" val="1680802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Overarching philosophy moving forward….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34986" y="1954696"/>
            <a:ext cx="8915400" cy="474759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Change is constant</a:t>
            </a:r>
          </a:p>
          <a:p>
            <a:r>
              <a:rPr lang="en-US" sz="2400" dirty="0" smtClean="0"/>
              <a:t>Technology is a means to an end, not an end itself</a:t>
            </a:r>
          </a:p>
          <a:p>
            <a:r>
              <a:rPr lang="en-US" sz="2400" dirty="0" smtClean="0"/>
              <a:t>“humanistic approach” to numbers</a:t>
            </a:r>
          </a:p>
          <a:p>
            <a:r>
              <a:rPr lang="en-US" sz="2400" dirty="0" smtClean="0"/>
              <a:t>Show community and students (current or potential):</a:t>
            </a:r>
          </a:p>
          <a:p>
            <a:pPr lvl="1"/>
            <a:r>
              <a:rPr lang="en-US" sz="1800" dirty="0" smtClean="0"/>
              <a:t>Learning is a process</a:t>
            </a:r>
          </a:p>
          <a:p>
            <a:pPr lvl="1"/>
            <a:r>
              <a:rPr lang="en-US" sz="1800" dirty="0" smtClean="0"/>
              <a:t>Education is simply a curriculum, should evolve</a:t>
            </a:r>
          </a:p>
          <a:p>
            <a:pPr lvl="1"/>
            <a:r>
              <a:rPr lang="en-US" sz="1800" dirty="0" smtClean="0"/>
              <a:t>Change is worth pursuing</a:t>
            </a:r>
          </a:p>
          <a:p>
            <a:pPr lvl="1"/>
            <a:r>
              <a:rPr lang="en-US" sz="1800" dirty="0" smtClean="0"/>
              <a:t>“classrooms” are not always in a building</a:t>
            </a:r>
          </a:p>
          <a:p>
            <a:pPr lvl="1"/>
            <a:r>
              <a:rPr lang="en-US" sz="1800" dirty="0" smtClean="0"/>
              <a:t>Recruitment and retention are issues for EVERYONE</a:t>
            </a:r>
          </a:p>
          <a:p>
            <a:pPr lvl="1"/>
            <a:r>
              <a:rPr lang="en-US" sz="1800" dirty="0" smtClean="0"/>
              <a:t>Everyone is a “teacher;” everyone is constantly learning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496784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Recommendations: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4383110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 smtClean="0"/>
              <a:t>Think through the process:</a:t>
            </a:r>
          </a:p>
          <a:p>
            <a:pPr lvl="1"/>
            <a:r>
              <a:rPr lang="en-US" sz="1800" dirty="0" smtClean="0"/>
              <a:t>Strategic planning</a:t>
            </a:r>
          </a:p>
          <a:p>
            <a:pPr lvl="1"/>
            <a:r>
              <a:rPr lang="en-US" sz="1800" dirty="0" smtClean="0"/>
              <a:t>Student Recruitment &amp; Retention Report</a:t>
            </a:r>
          </a:p>
          <a:p>
            <a:r>
              <a:rPr lang="en-US" sz="2400" dirty="0" smtClean="0"/>
              <a:t>Process is not static, but changes constantly</a:t>
            </a:r>
          </a:p>
          <a:p>
            <a:pPr lvl="1"/>
            <a:r>
              <a:rPr lang="en-US" sz="1800" dirty="0" smtClean="0"/>
              <a:t>“engagement” evolves</a:t>
            </a:r>
          </a:p>
          <a:p>
            <a:pPr lvl="2"/>
            <a:r>
              <a:rPr lang="en-US" sz="1500" dirty="0" smtClean="0"/>
              <a:t>Technology: drones and Padcaster systems</a:t>
            </a:r>
          </a:p>
          <a:p>
            <a:pPr lvl="1"/>
            <a:r>
              <a:rPr lang="en-US" sz="1800" dirty="0" smtClean="0"/>
              <a:t>Civic learning, social responsibility</a:t>
            </a:r>
          </a:p>
          <a:p>
            <a:r>
              <a:rPr lang="en-US" sz="2400" dirty="0" smtClean="0"/>
              <a:t>Identify values</a:t>
            </a:r>
          </a:p>
          <a:p>
            <a:r>
              <a:rPr lang="en-US" sz="2400" dirty="0" smtClean="0"/>
              <a:t>Engagement </a:t>
            </a:r>
            <a:r>
              <a:rPr lang="en-US" sz="2400" smtClean="0"/>
              <a:t>is </a:t>
            </a:r>
            <a:r>
              <a:rPr lang="en-US" sz="2400" smtClean="0"/>
              <a:t>an </a:t>
            </a:r>
            <a:r>
              <a:rPr lang="en-US" sz="2400" dirty="0" smtClean="0"/>
              <a:t>egalitarian process where the “idea” is the most important</a:t>
            </a:r>
          </a:p>
          <a:p>
            <a:r>
              <a:rPr lang="en-US" sz="2400" dirty="0" smtClean="0"/>
              <a:t>Everyone must buy into the process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42209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 smtClean="0"/>
              <a:t>Student engagement as a multifaceted process</a:t>
            </a:r>
          </a:p>
          <a:p>
            <a:pPr lvl="1"/>
            <a:r>
              <a:rPr lang="en-US" sz="2200" dirty="0" smtClean="0"/>
              <a:t>Student recruitment</a:t>
            </a:r>
          </a:p>
          <a:p>
            <a:pPr lvl="1"/>
            <a:r>
              <a:rPr lang="en-US" sz="2200" dirty="0" smtClean="0"/>
              <a:t>Student retention</a:t>
            </a:r>
          </a:p>
          <a:p>
            <a:pPr lvl="1"/>
            <a:r>
              <a:rPr lang="en-US" sz="2200" dirty="0" smtClean="0"/>
              <a:t>“connecting” with student constituencies</a:t>
            </a:r>
          </a:p>
          <a:p>
            <a:r>
              <a:rPr lang="en-US" sz="2400" dirty="0"/>
              <a:t>Presentation: Case study of SMGT at Wichita State University</a:t>
            </a:r>
          </a:p>
          <a:p>
            <a:pPr lvl="1"/>
            <a:r>
              <a:rPr lang="en-US" sz="1800" dirty="0"/>
              <a:t>R &amp; R efforts</a:t>
            </a:r>
          </a:p>
          <a:p>
            <a:pPr lvl="1"/>
            <a:r>
              <a:rPr lang="en-US" sz="1800" dirty="0"/>
              <a:t>Explicit goals: 2020 </a:t>
            </a:r>
            <a:r>
              <a:rPr lang="en-US" sz="1800" dirty="0" smtClean="0"/>
              <a:t>projections</a:t>
            </a:r>
          </a:p>
          <a:p>
            <a:r>
              <a:rPr lang="en-US" sz="2400" dirty="0" smtClean="0"/>
              <a:t>Our recommendations based upon OUR situation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1751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599"/>
            <a:ext cx="8915400" cy="4215685"/>
          </a:xfrm>
        </p:spPr>
        <p:txBody>
          <a:bodyPr>
            <a:normAutofit/>
          </a:bodyPr>
          <a:lstStyle/>
          <a:p>
            <a:r>
              <a:rPr lang="en-US" sz="2400" dirty="0" smtClean="0"/>
              <a:t>Dynamic, competitive (educational) market places </a:t>
            </a:r>
            <a:r>
              <a:rPr lang="en-US" dirty="0" smtClean="0"/>
              <a:t>(</a:t>
            </a:r>
            <a:r>
              <a:rPr lang="en-US" dirty="0" err="1" smtClean="0"/>
              <a:t>Wildavsky</a:t>
            </a:r>
            <a:r>
              <a:rPr lang="en-US" dirty="0" smtClean="0"/>
              <a:t>, Kelly &amp; Carey, 2011; Anderson, Boyles &amp; </a:t>
            </a:r>
            <a:r>
              <a:rPr lang="en-US" dirty="0" err="1" smtClean="0"/>
              <a:t>Rainie</a:t>
            </a:r>
            <a:r>
              <a:rPr lang="en-US" dirty="0" smtClean="0"/>
              <a:t>, 2012)</a:t>
            </a:r>
          </a:p>
          <a:p>
            <a:r>
              <a:rPr lang="en-US" sz="2400" dirty="0" smtClean="0"/>
              <a:t>Industry-specific content, focus </a:t>
            </a:r>
            <a:r>
              <a:rPr lang="en-US" dirty="0" smtClean="0"/>
              <a:t>(Hancock &amp; Greenwell)</a:t>
            </a:r>
          </a:p>
          <a:p>
            <a:r>
              <a:rPr lang="en-US" sz="2400" dirty="0" smtClean="0"/>
              <a:t>Attracting and retaining students is an outgrowth of the interaction of markets and need (content)</a:t>
            </a:r>
          </a:p>
          <a:p>
            <a:pPr lvl="1"/>
            <a:r>
              <a:rPr lang="en-US" sz="2200" dirty="0" smtClean="0"/>
              <a:t>Applied learning</a:t>
            </a:r>
          </a:p>
          <a:p>
            <a:pPr lvl="1"/>
            <a:r>
              <a:rPr lang="en-US" sz="2200" dirty="0" smtClean="0"/>
              <a:t>Recruitment &amp; retention</a:t>
            </a:r>
          </a:p>
          <a:p>
            <a:r>
              <a:rPr lang="en-US" sz="2400" dirty="0" smtClean="0"/>
              <a:t>Communications efforts, then, should be integrated and highly variegated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6767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46057" y="2113343"/>
            <a:ext cx="4313864" cy="3777622"/>
          </a:xfrm>
        </p:spPr>
        <p:txBody>
          <a:bodyPr>
            <a:normAutofit/>
          </a:bodyPr>
          <a:lstStyle/>
          <a:p>
            <a:r>
              <a:rPr lang="en-US" sz="2400" dirty="0" err="1" smtClean="0"/>
              <a:t>Domagal</a:t>
            </a:r>
            <a:r>
              <a:rPr lang="en-US" sz="2400" dirty="0" smtClean="0"/>
              <a:t>-Goldman (2014):</a:t>
            </a:r>
          </a:p>
          <a:p>
            <a:pPr lvl="1"/>
            <a:r>
              <a:rPr lang="en-US" sz="2000" dirty="0" smtClean="0"/>
              <a:t>Civic Learning &amp; Engagement </a:t>
            </a:r>
            <a:r>
              <a:rPr lang="en-US" sz="2000" dirty="0"/>
              <a:t>must be enacted across an entire curriculum to impact </a:t>
            </a:r>
            <a:r>
              <a:rPr lang="en-US" sz="2000" dirty="0" smtClean="0"/>
              <a:t>students </a:t>
            </a:r>
            <a:endParaRPr lang="en-US" sz="2000" dirty="0"/>
          </a:p>
          <a:p>
            <a:pPr lvl="1"/>
            <a:r>
              <a:rPr lang="en-US" sz="2000" dirty="0" smtClean="0"/>
              <a:t>Communities must be socially, economically, and civically viable</a:t>
            </a:r>
            <a:endParaRPr lang="en-US" sz="20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3493" y="2113343"/>
            <a:ext cx="5125792" cy="357465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814453" y="470926"/>
            <a:ext cx="3977071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“Stewardship of Place Through Civic Learning and Engagement”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80435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Wichita State University: Change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94507" y="2225989"/>
            <a:ext cx="4313864" cy="3777622"/>
          </a:xfrm>
        </p:spPr>
        <p:txBody>
          <a:bodyPr/>
          <a:lstStyle/>
          <a:p>
            <a:r>
              <a:rPr lang="en-US" sz="2400" dirty="0" smtClean="0"/>
              <a:t>Mission: “…..essential educational, economic, and cultural driver for Kansas and the greater public good.”</a:t>
            </a:r>
          </a:p>
          <a:p>
            <a:r>
              <a:rPr lang="en-US" sz="2400" dirty="0" smtClean="0"/>
              <a:t>College of Education:</a:t>
            </a:r>
          </a:p>
          <a:p>
            <a:r>
              <a:rPr lang="en-US" sz="2400" dirty="0" smtClean="0"/>
              <a:t>Both emphasize</a:t>
            </a:r>
          </a:p>
          <a:p>
            <a:pPr lvl="1"/>
            <a:r>
              <a:rPr lang="en-US" sz="1800" dirty="0" smtClean="0"/>
              <a:t>Applied learning</a:t>
            </a:r>
          </a:p>
          <a:p>
            <a:pPr lvl="1"/>
            <a:r>
              <a:rPr lang="en-US" sz="1800" dirty="0" smtClean="0"/>
              <a:t>Student engagement  </a:t>
            </a:r>
            <a:endParaRPr lang="en-US" sz="18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222" b="26667"/>
          <a:stretch/>
        </p:blipFill>
        <p:spPr>
          <a:xfrm>
            <a:off x="5992453" y="2608622"/>
            <a:ext cx="5907626" cy="30194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218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77014" y="675625"/>
            <a:ext cx="8911687" cy="1280890"/>
          </a:xfrm>
        </p:spPr>
        <p:txBody>
          <a:bodyPr/>
          <a:lstStyle/>
          <a:p>
            <a:r>
              <a:rPr lang="en-US" dirty="0" smtClean="0"/>
              <a:t>Department of Sport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841357" y="2075914"/>
            <a:ext cx="4313864" cy="3777622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/>
              <a:t>Strategic Planning</a:t>
            </a:r>
          </a:p>
          <a:p>
            <a:pPr lvl="1"/>
            <a:r>
              <a:rPr lang="en-US" sz="1800" dirty="0" smtClean="0"/>
              <a:t>Approved Spring 2014</a:t>
            </a:r>
          </a:p>
          <a:p>
            <a:r>
              <a:rPr lang="en-US" sz="2400" dirty="0" smtClean="0"/>
              <a:t>Emphasizes:</a:t>
            </a:r>
          </a:p>
          <a:p>
            <a:pPr lvl="1"/>
            <a:r>
              <a:rPr lang="en-US" sz="1800" dirty="0"/>
              <a:t>Expanding partnerships</a:t>
            </a:r>
          </a:p>
          <a:p>
            <a:pPr lvl="1"/>
            <a:r>
              <a:rPr lang="en-US" sz="1800" dirty="0"/>
              <a:t>Technology</a:t>
            </a:r>
          </a:p>
          <a:p>
            <a:pPr lvl="1"/>
            <a:r>
              <a:rPr lang="en-US" sz="1800" dirty="0"/>
              <a:t>Student </a:t>
            </a:r>
            <a:r>
              <a:rPr lang="en-US" sz="1800" dirty="0" smtClean="0"/>
              <a:t>research</a:t>
            </a:r>
          </a:p>
          <a:p>
            <a:r>
              <a:rPr lang="en-US" sz="2400" dirty="0" smtClean="0"/>
              <a:t>Had to learn WHO comprised our student body…</a:t>
            </a:r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1759" y="1674254"/>
            <a:ext cx="5479660" cy="46492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1833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0135673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0251583" y="2511380"/>
            <a:ext cx="1751527" cy="209288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2015:</a:t>
            </a:r>
          </a:p>
          <a:p>
            <a:r>
              <a:rPr lang="en-US" sz="1600" dirty="0" smtClean="0"/>
              <a:t>Conducted a content analysis of our annually updated alumni directory.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75004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issues &amp; Philosophy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99814" y="1812959"/>
            <a:ext cx="4313864" cy="4510568"/>
          </a:xfrm>
        </p:spPr>
        <p:txBody>
          <a:bodyPr>
            <a:normAutofit lnSpcReduction="10000"/>
          </a:bodyPr>
          <a:lstStyle/>
          <a:p>
            <a:r>
              <a:rPr lang="en-US" sz="2400" b="1" dirty="0" smtClean="0">
                <a:solidFill>
                  <a:schemeClr val="accent1"/>
                </a:solidFill>
              </a:rPr>
              <a:t>Situational appraisal</a:t>
            </a:r>
          </a:p>
          <a:p>
            <a:pPr lvl="1"/>
            <a:r>
              <a:rPr lang="en-US" sz="1800" dirty="0" smtClean="0"/>
              <a:t>Increasingly competitive environment</a:t>
            </a:r>
          </a:p>
          <a:p>
            <a:pPr lvl="1"/>
            <a:r>
              <a:rPr lang="en-US" sz="1800" dirty="0" smtClean="0"/>
              <a:t>Business model: </a:t>
            </a:r>
          </a:p>
          <a:p>
            <a:pPr lvl="2"/>
            <a:r>
              <a:rPr lang="en-US" sz="1600" dirty="0" smtClean="0"/>
              <a:t>positive growth is key</a:t>
            </a:r>
          </a:p>
          <a:p>
            <a:pPr lvl="2"/>
            <a:r>
              <a:rPr lang="en-US" sz="1600" dirty="0" smtClean="0"/>
              <a:t>stagnation is negative growth</a:t>
            </a:r>
          </a:p>
          <a:p>
            <a:r>
              <a:rPr lang="en-US" sz="2400" b="1" dirty="0" smtClean="0">
                <a:solidFill>
                  <a:schemeClr val="accent1"/>
                </a:solidFill>
              </a:rPr>
              <a:t>Philosophy</a:t>
            </a:r>
          </a:p>
          <a:p>
            <a:pPr lvl="1"/>
            <a:r>
              <a:rPr lang="en-US" sz="1800" dirty="0" smtClean="0"/>
              <a:t>Recruit family</a:t>
            </a:r>
          </a:p>
          <a:p>
            <a:pPr lvl="1"/>
            <a:r>
              <a:rPr lang="en-US" sz="1800" dirty="0" smtClean="0"/>
              <a:t>Recruit “person”</a:t>
            </a:r>
          </a:p>
          <a:p>
            <a:pPr lvl="1"/>
            <a:r>
              <a:rPr lang="en-US" sz="1800" dirty="0" smtClean="0"/>
              <a:t>“put your money where your mouth is…”</a:t>
            </a:r>
          </a:p>
          <a:p>
            <a:pPr lvl="1"/>
            <a:r>
              <a:rPr lang="en-US" sz="1800" dirty="0" smtClean="0"/>
              <a:t>Stay active, stay relevant</a:t>
            </a:r>
          </a:p>
          <a:p>
            <a:pPr lvl="1"/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5225" y="3160690"/>
            <a:ext cx="5156775" cy="3697310"/>
          </a:xfrm>
        </p:spPr>
      </p:pic>
    </p:spTree>
    <p:extLst>
      <p:ext uri="{BB962C8B-B14F-4D97-AF65-F5344CB8AC3E}">
        <p14:creationId xmlns:p14="http://schemas.microsoft.com/office/powerpoint/2010/main" val="108409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/>
          </p:nvPr>
        </p:nvGraphicFramePr>
        <p:xfrm>
          <a:off x="1687131" y="1119504"/>
          <a:ext cx="8744755" cy="51396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1950129" y="92746"/>
            <a:ext cx="3268980" cy="8255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b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Student Retention</a:t>
            </a:r>
            <a:endParaRPr lang="en-US"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b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Initiatives</a:t>
            </a:r>
            <a:endParaRPr lang="en-US"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6818344" y="92746"/>
            <a:ext cx="3268980" cy="80200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b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Student Recruitment </a:t>
            </a:r>
            <a:endParaRPr lang="en-US"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b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Initiatives</a:t>
            </a:r>
            <a:endParaRPr lang="en-US"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3788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239</TotalTime>
  <Words>567</Words>
  <Application>Microsoft Office PowerPoint</Application>
  <PresentationFormat>Widescreen</PresentationFormat>
  <Paragraphs>111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Century Gothic</vt:lpstr>
      <vt:lpstr>Times New Roman</vt:lpstr>
      <vt:lpstr>Wingdings 3</vt:lpstr>
      <vt:lpstr>Wisp</vt:lpstr>
      <vt:lpstr>An Integrated Communications Approach to Engaging Sport Management Students</vt:lpstr>
      <vt:lpstr>Overview</vt:lpstr>
      <vt:lpstr>Background</vt:lpstr>
      <vt:lpstr>Background</vt:lpstr>
      <vt:lpstr>Wichita State University: Change</vt:lpstr>
      <vt:lpstr>Department of Sport Management</vt:lpstr>
      <vt:lpstr>PowerPoint Presentation</vt:lpstr>
      <vt:lpstr>General issues &amp; Philosophy</vt:lpstr>
      <vt:lpstr>PowerPoint Presentation</vt:lpstr>
      <vt:lpstr>Student Recruitment</vt:lpstr>
      <vt:lpstr>Student Retention</vt:lpstr>
      <vt:lpstr>Overarching philosophy moving forward….</vt:lpstr>
      <vt:lpstr>Recommendations: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Dept. of Sport Management</dc:title>
  <dc:creator>Mark</dc:creator>
  <cp:lastModifiedBy>Mark</cp:lastModifiedBy>
  <cp:revision>10</cp:revision>
  <dcterms:created xsi:type="dcterms:W3CDTF">2016-01-27T18:23:59Z</dcterms:created>
  <dcterms:modified xsi:type="dcterms:W3CDTF">2016-02-15T17:11:32Z</dcterms:modified>
</cp:coreProperties>
</file>