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79" r:id="rId3"/>
    <p:sldId id="271" r:id="rId4"/>
    <p:sldId id="285" r:id="rId5"/>
    <p:sldId id="261" r:id="rId6"/>
    <p:sldId id="283" r:id="rId7"/>
    <p:sldId id="282" r:id="rId8"/>
    <p:sldId id="284" r:id="rId9"/>
    <p:sldId id="281" r:id="rId10"/>
    <p:sldId id="280" r:id="rId11"/>
    <p:sldId id="265" r:id="rId12"/>
    <p:sldId id="266" r:id="rId13"/>
    <p:sldId id="267" r:id="rId14"/>
    <p:sldId id="268" r:id="rId15"/>
    <p:sldId id="278" r:id="rId16"/>
    <p:sldId id="270" r:id="rId17"/>
    <p:sldId id="259" r:id="rId18"/>
    <p:sldId id="260" r:id="rId19"/>
    <p:sldId id="274" r:id="rId20"/>
    <p:sldId id="273" r:id="rId21"/>
    <p:sldId id="276" r:id="rId22"/>
    <p:sldId id="277" r:id="rId23"/>
    <p:sldId id="272" r:id="rId24"/>
    <p:sldId id="258" r:id="rId25"/>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54993" autoAdjust="0"/>
  </p:normalViewPr>
  <p:slideViewPr>
    <p:cSldViewPr snapToGrid="0">
      <p:cViewPr varScale="1">
        <p:scale>
          <a:sx n="78" d="100"/>
          <a:sy n="78" d="100"/>
        </p:scale>
        <p:origin x="-1856" y="-112"/>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12840"/>
    </p:cViewPr>
  </p:sorter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AE2412-985F-4663-B88B-D4984B184188}"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27EEAF95-EBB9-4DC9-BA54-32A3880E20C7}">
      <dgm:prSet/>
      <dgm:spPr/>
      <dgm:t>
        <a:bodyPr/>
        <a:lstStyle/>
        <a:p>
          <a:r>
            <a:rPr lang="en-US"/>
            <a:t>Sustainability and the climate crisis – What is the environmental impact of international mobility in sport management students and faculty?</a:t>
          </a:r>
        </a:p>
      </dgm:t>
    </dgm:pt>
    <dgm:pt modelId="{8121607A-43D6-4E98-B219-44546CE283B1}" type="parTrans" cxnId="{6914ABAF-8E1F-4A10-B41B-E2A10F21364E}">
      <dgm:prSet/>
      <dgm:spPr/>
      <dgm:t>
        <a:bodyPr/>
        <a:lstStyle/>
        <a:p>
          <a:endParaRPr lang="en-US"/>
        </a:p>
      </dgm:t>
    </dgm:pt>
    <dgm:pt modelId="{6CFAED75-1EB5-4DB5-A75A-B816AD7E0229}" type="sibTrans" cxnId="{6914ABAF-8E1F-4A10-B41B-E2A10F21364E}">
      <dgm:prSet/>
      <dgm:spPr/>
      <dgm:t>
        <a:bodyPr/>
        <a:lstStyle/>
        <a:p>
          <a:endParaRPr lang="en-US"/>
        </a:p>
      </dgm:t>
    </dgm:pt>
    <dgm:pt modelId="{5841F4C3-FCF2-42E8-B98F-13A44C7939F2}">
      <dgm:prSet/>
      <dgm:spPr/>
      <dgm:t>
        <a:bodyPr/>
        <a:lstStyle/>
        <a:p>
          <a:r>
            <a:rPr lang="en-US"/>
            <a:t>UNESCO data (Rumbley, 2014) – greenhouse gases generated by student mobility were equivalent to Croatia and Tunisia.</a:t>
          </a:r>
        </a:p>
      </dgm:t>
    </dgm:pt>
    <dgm:pt modelId="{66DD6F9F-16BB-418D-A2B3-E5CDF5FC1545}" type="parTrans" cxnId="{51C432D7-08E2-4BC1-88AE-C10BC7C4F4F1}">
      <dgm:prSet/>
      <dgm:spPr/>
      <dgm:t>
        <a:bodyPr/>
        <a:lstStyle/>
        <a:p>
          <a:endParaRPr lang="en-US"/>
        </a:p>
      </dgm:t>
    </dgm:pt>
    <dgm:pt modelId="{630ACABC-2E37-494F-98B5-45851C522AA1}" type="sibTrans" cxnId="{51C432D7-08E2-4BC1-88AE-C10BC7C4F4F1}">
      <dgm:prSet/>
      <dgm:spPr/>
      <dgm:t>
        <a:bodyPr/>
        <a:lstStyle/>
        <a:p>
          <a:endParaRPr lang="en-US"/>
        </a:p>
      </dgm:t>
    </dgm:pt>
    <dgm:pt modelId="{381D33DA-C586-472A-8DFE-9856F6361103}">
      <dgm:prSet/>
      <dgm:spPr>
        <a:solidFill>
          <a:schemeClr val="accent2">
            <a:lumMod val="50000"/>
          </a:schemeClr>
        </a:solidFill>
      </dgm:spPr>
      <dgm:t>
        <a:bodyPr/>
        <a:lstStyle/>
        <a:p>
          <a:r>
            <a:rPr lang="en-US" dirty="0"/>
            <a:t>Additional research needed on the impact of internationalization on climate change</a:t>
          </a:r>
        </a:p>
      </dgm:t>
    </dgm:pt>
    <dgm:pt modelId="{1432828D-8FA3-4EC0-9707-E0D76E6DA831}" type="parTrans" cxnId="{144CCD3E-0909-4120-8957-A9493F952CC7}">
      <dgm:prSet/>
      <dgm:spPr/>
      <dgm:t>
        <a:bodyPr/>
        <a:lstStyle/>
        <a:p>
          <a:endParaRPr lang="en-US"/>
        </a:p>
      </dgm:t>
    </dgm:pt>
    <dgm:pt modelId="{C8772BAB-360D-457C-ABF1-84DD53D7DD8D}" type="sibTrans" cxnId="{144CCD3E-0909-4120-8957-A9493F952CC7}">
      <dgm:prSet/>
      <dgm:spPr/>
      <dgm:t>
        <a:bodyPr/>
        <a:lstStyle/>
        <a:p>
          <a:endParaRPr lang="en-US"/>
        </a:p>
      </dgm:t>
    </dgm:pt>
    <dgm:pt modelId="{52533756-9130-4123-9657-EB68893A89BB}">
      <dgm:prSet custT="1"/>
      <dgm:spPr>
        <a:solidFill>
          <a:schemeClr val="bg1">
            <a:lumMod val="85000"/>
          </a:schemeClr>
        </a:solidFill>
      </dgm:spPr>
      <dgm:t>
        <a:bodyPr/>
        <a:lstStyle/>
        <a:p>
          <a:r>
            <a:rPr lang="en-US" sz="2000" dirty="0">
              <a:solidFill>
                <a:schemeClr val="tx1">
                  <a:lumMod val="95000"/>
                  <a:lumOff val="5000"/>
                </a:schemeClr>
              </a:solidFill>
            </a:rPr>
            <a:t>In the meantime:</a:t>
          </a:r>
        </a:p>
      </dgm:t>
    </dgm:pt>
    <dgm:pt modelId="{A22F46D9-DA48-4508-ACD9-36E9157D23FF}" type="parTrans" cxnId="{F5DFAD5C-0C7E-49B5-B9E0-6DF3C83FD46C}">
      <dgm:prSet/>
      <dgm:spPr/>
      <dgm:t>
        <a:bodyPr/>
        <a:lstStyle/>
        <a:p>
          <a:endParaRPr lang="en-US"/>
        </a:p>
      </dgm:t>
    </dgm:pt>
    <dgm:pt modelId="{D5669A07-87FF-4F2D-894B-EFC37AB04E91}" type="sibTrans" cxnId="{F5DFAD5C-0C7E-49B5-B9E0-6DF3C83FD46C}">
      <dgm:prSet/>
      <dgm:spPr/>
      <dgm:t>
        <a:bodyPr/>
        <a:lstStyle/>
        <a:p>
          <a:endParaRPr lang="en-US"/>
        </a:p>
      </dgm:t>
    </dgm:pt>
    <dgm:pt modelId="{BC520DE4-9994-419C-B961-C4E628AD4A0D}">
      <dgm:prSet custT="1"/>
      <dgm:spPr>
        <a:solidFill>
          <a:schemeClr val="bg1">
            <a:lumMod val="85000"/>
          </a:schemeClr>
        </a:solidFill>
      </dgm:spPr>
      <dgm:t>
        <a:bodyPr/>
        <a:lstStyle/>
        <a:p>
          <a:r>
            <a:rPr lang="en-US" sz="2000" dirty="0">
              <a:solidFill>
                <a:schemeClr val="tx1">
                  <a:lumMod val="95000"/>
                  <a:lumOff val="5000"/>
                </a:schemeClr>
              </a:solidFill>
            </a:rPr>
            <a:t>Short-term mobility reduction</a:t>
          </a:r>
        </a:p>
      </dgm:t>
    </dgm:pt>
    <dgm:pt modelId="{74A97892-D3E0-4C10-91AD-F803666DA65F}" type="parTrans" cxnId="{63980B01-C180-46F1-9870-F748EF92A379}">
      <dgm:prSet/>
      <dgm:spPr/>
      <dgm:t>
        <a:bodyPr/>
        <a:lstStyle/>
        <a:p>
          <a:endParaRPr lang="en-US"/>
        </a:p>
      </dgm:t>
    </dgm:pt>
    <dgm:pt modelId="{DF522FE6-18F2-4AB5-A344-A856A1E47C39}" type="sibTrans" cxnId="{63980B01-C180-46F1-9870-F748EF92A379}">
      <dgm:prSet/>
      <dgm:spPr/>
      <dgm:t>
        <a:bodyPr/>
        <a:lstStyle/>
        <a:p>
          <a:endParaRPr lang="en-US"/>
        </a:p>
      </dgm:t>
    </dgm:pt>
    <dgm:pt modelId="{88636A76-45AF-4FB4-B756-801643CA60B5}">
      <dgm:prSet custT="1"/>
      <dgm:spPr>
        <a:solidFill>
          <a:schemeClr val="bg1">
            <a:lumMod val="85000"/>
          </a:schemeClr>
        </a:solidFill>
      </dgm:spPr>
      <dgm:t>
        <a:bodyPr/>
        <a:lstStyle/>
        <a:p>
          <a:r>
            <a:rPr lang="en-US" sz="2000" dirty="0">
              <a:solidFill>
                <a:schemeClr val="tx1">
                  <a:lumMod val="95000"/>
                  <a:lumOff val="5000"/>
                </a:schemeClr>
              </a:solidFill>
            </a:rPr>
            <a:t>Erasmus + program (based in Europe) could be used as a model</a:t>
          </a:r>
        </a:p>
      </dgm:t>
    </dgm:pt>
    <dgm:pt modelId="{2CA59EEF-7E57-4BBE-B8EE-3BEB265447F0}" type="parTrans" cxnId="{53189C72-EE50-4853-9A13-14C261A15CEC}">
      <dgm:prSet/>
      <dgm:spPr/>
      <dgm:t>
        <a:bodyPr/>
        <a:lstStyle/>
        <a:p>
          <a:endParaRPr lang="en-US"/>
        </a:p>
      </dgm:t>
    </dgm:pt>
    <dgm:pt modelId="{97E8F8F3-2712-464B-843B-9A5BC72A798E}" type="sibTrans" cxnId="{53189C72-EE50-4853-9A13-14C261A15CEC}">
      <dgm:prSet/>
      <dgm:spPr/>
      <dgm:t>
        <a:bodyPr/>
        <a:lstStyle/>
        <a:p>
          <a:endParaRPr lang="en-US"/>
        </a:p>
      </dgm:t>
    </dgm:pt>
    <dgm:pt modelId="{497FDE07-2DA7-4EEF-A7D6-C4A425C61BF7}">
      <dgm:prSet custT="1"/>
      <dgm:spPr>
        <a:solidFill>
          <a:schemeClr val="bg1">
            <a:lumMod val="85000"/>
          </a:schemeClr>
        </a:solidFill>
      </dgm:spPr>
      <dgm:t>
        <a:bodyPr/>
        <a:lstStyle/>
        <a:p>
          <a:r>
            <a:rPr lang="en-US" sz="2000" dirty="0">
              <a:solidFill>
                <a:schemeClr val="tx1">
                  <a:lumMod val="95000"/>
                  <a:lumOff val="5000"/>
                </a:schemeClr>
              </a:solidFill>
            </a:rPr>
            <a:t>Education leaders need to be at the forefront – webinars, keynotes online, virtual advisory board and research meetings</a:t>
          </a:r>
        </a:p>
      </dgm:t>
    </dgm:pt>
    <dgm:pt modelId="{81936F76-CAEB-4C8C-B995-FB347C89E527}" type="parTrans" cxnId="{A3339873-B194-4AC5-ADC2-473148C2C7DA}">
      <dgm:prSet/>
      <dgm:spPr/>
      <dgm:t>
        <a:bodyPr/>
        <a:lstStyle/>
        <a:p>
          <a:endParaRPr lang="en-US"/>
        </a:p>
      </dgm:t>
    </dgm:pt>
    <dgm:pt modelId="{FBB03AC3-CACC-484D-B0B8-144AC4DD2A1A}" type="sibTrans" cxnId="{A3339873-B194-4AC5-ADC2-473148C2C7DA}">
      <dgm:prSet/>
      <dgm:spPr/>
      <dgm:t>
        <a:bodyPr/>
        <a:lstStyle/>
        <a:p>
          <a:endParaRPr lang="en-US"/>
        </a:p>
      </dgm:t>
    </dgm:pt>
    <dgm:pt modelId="{0873B7CE-D91F-4404-939B-97AF5375C54E}">
      <dgm:prSet custT="1"/>
      <dgm:spPr>
        <a:solidFill>
          <a:schemeClr val="bg1">
            <a:lumMod val="85000"/>
          </a:schemeClr>
        </a:solidFill>
      </dgm:spPr>
      <dgm:t>
        <a:bodyPr/>
        <a:lstStyle/>
        <a:p>
          <a:r>
            <a:rPr lang="en-US" sz="2000" dirty="0">
              <a:solidFill>
                <a:schemeClr val="tx1">
                  <a:lumMod val="95000"/>
                  <a:lumOff val="5000"/>
                </a:schemeClr>
              </a:solidFill>
            </a:rPr>
            <a:t>Increasing internationalization at home</a:t>
          </a:r>
        </a:p>
      </dgm:t>
    </dgm:pt>
    <dgm:pt modelId="{BEE4CB1E-AACC-4E9E-95FC-42C399555B25}" type="parTrans" cxnId="{3D29EA7E-B41A-4B0C-BBD3-15FEAAD2327D}">
      <dgm:prSet/>
      <dgm:spPr/>
      <dgm:t>
        <a:bodyPr/>
        <a:lstStyle/>
        <a:p>
          <a:endParaRPr lang="en-US"/>
        </a:p>
      </dgm:t>
    </dgm:pt>
    <dgm:pt modelId="{B0A8303E-828B-4CA7-B6C4-E2AA7FD92117}" type="sibTrans" cxnId="{3D29EA7E-B41A-4B0C-BBD3-15FEAAD2327D}">
      <dgm:prSet/>
      <dgm:spPr/>
      <dgm:t>
        <a:bodyPr/>
        <a:lstStyle/>
        <a:p>
          <a:endParaRPr lang="en-US"/>
        </a:p>
      </dgm:t>
    </dgm:pt>
    <dgm:pt modelId="{F24ECA23-EB2D-42EE-B2EF-8875B972E337}" type="pres">
      <dgm:prSet presAssocID="{B1AE2412-985F-4663-B88B-D4984B184188}" presName="diagram" presStyleCnt="0">
        <dgm:presLayoutVars>
          <dgm:dir/>
          <dgm:resizeHandles val="exact"/>
        </dgm:presLayoutVars>
      </dgm:prSet>
      <dgm:spPr/>
      <dgm:t>
        <a:bodyPr/>
        <a:lstStyle/>
        <a:p>
          <a:endParaRPr lang="en-US"/>
        </a:p>
      </dgm:t>
    </dgm:pt>
    <dgm:pt modelId="{554601BB-B8B5-444E-BD92-2B1C42D1FAED}" type="pres">
      <dgm:prSet presAssocID="{27EEAF95-EBB9-4DC9-BA54-32A3880E20C7}" presName="node" presStyleLbl="node1" presStyleIdx="0" presStyleCnt="4">
        <dgm:presLayoutVars>
          <dgm:bulletEnabled val="1"/>
        </dgm:presLayoutVars>
      </dgm:prSet>
      <dgm:spPr/>
      <dgm:t>
        <a:bodyPr/>
        <a:lstStyle/>
        <a:p>
          <a:endParaRPr lang="en-US"/>
        </a:p>
      </dgm:t>
    </dgm:pt>
    <dgm:pt modelId="{AAA3D48E-A9ED-4A2D-AA43-C1602DF8ACE6}" type="pres">
      <dgm:prSet presAssocID="{6CFAED75-1EB5-4DB5-A75A-B816AD7E0229}" presName="sibTrans" presStyleCnt="0"/>
      <dgm:spPr/>
    </dgm:pt>
    <dgm:pt modelId="{3C8B8A27-ED8B-4852-BD07-9DE78F8B1096}" type="pres">
      <dgm:prSet presAssocID="{5841F4C3-FCF2-42E8-B98F-13A44C7939F2}" presName="node" presStyleLbl="node1" presStyleIdx="1" presStyleCnt="4">
        <dgm:presLayoutVars>
          <dgm:bulletEnabled val="1"/>
        </dgm:presLayoutVars>
      </dgm:prSet>
      <dgm:spPr/>
      <dgm:t>
        <a:bodyPr/>
        <a:lstStyle/>
        <a:p>
          <a:endParaRPr lang="en-US"/>
        </a:p>
      </dgm:t>
    </dgm:pt>
    <dgm:pt modelId="{C8DE6510-09F4-4EC9-A650-5292F5A51CD9}" type="pres">
      <dgm:prSet presAssocID="{630ACABC-2E37-494F-98B5-45851C522AA1}" presName="sibTrans" presStyleCnt="0"/>
      <dgm:spPr/>
    </dgm:pt>
    <dgm:pt modelId="{5AD5CF1A-1248-48A9-B7CD-F6BC672E8447}" type="pres">
      <dgm:prSet presAssocID="{381D33DA-C586-472A-8DFE-9856F6361103}" presName="node" presStyleLbl="node1" presStyleIdx="2" presStyleCnt="4">
        <dgm:presLayoutVars>
          <dgm:bulletEnabled val="1"/>
        </dgm:presLayoutVars>
      </dgm:prSet>
      <dgm:spPr/>
      <dgm:t>
        <a:bodyPr/>
        <a:lstStyle/>
        <a:p>
          <a:endParaRPr lang="en-US"/>
        </a:p>
      </dgm:t>
    </dgm:pt>
    <dgm:pt modelId="{B7E1B2D0-7984-483E-9345-FA2678F21866}" type="pres">
      <dgm:prSet presAssocID="{C8772BAB-360D-457C-ABF1-84DD53D7DD8D}" presName="sibTrans" presStyleCnt="0"/>
      <dgm:spPr/>
    </dgm:pt>
    <dgm:pt modelId="{568BFF84-866C-4B68-B42E-6B8D2A9F5A1B}" type="pres">
      <dgm:prSet presAssocID="{52533756-9130-4123-9657-EB68893A89BB}" presName="node" presStyleLbl="node1" presStyleIdx="3" presStyleCnt="4" custScaleX="258811">
        <dgm:presLayoutVars>
          <dgm:bulletEnabled val="1"/>
        </dgm:presLayoutVars>
      </dgm:prSet>
      <dgm:spPr/>
      <dgm:t>
        <a:bodyPr/>
        <a:lstStyle/>
        <a:p>
          <a:endParaRPr lang="en-US"/>
        </a:p>
      </dgm:t>
    </dgm:pt>
  </dgm:ptLst>
  <dgm:cxnLst>
    <dgm:cxn modelId="{A3339873-B194-4AC5-ADC2-473148C2C7DA}" srcId="{52533756-9130-4123-9657-EB68893A89BB}" destId="{497FDE07-2DA7-4EEF-A7D6-C4A425C61BF7}" srcOrd="2" destOrd="0" parTransId="{81936F76-CAEB-4C8C-B995-FB347C89E527}" sibTransId="{FBB03AC3-CACC-484D-B0B8-144AC4DD2A1A}"/>
    <dgm:cxn modelId="{53189C72-EE50-4853-9A13-14C261A15CEC}" srcId="{52533756-9130-4123-9657-EB68893A89BB}" destId="{88636A76-45AF-4FB4-B756-801643CA60B5}" srcOrd="1" destOrd="0" parTransId="{2CA59EEF-7E57-4BBE-B8EE-3BEB265447F0}" sibTransId="{97E8F8F3-2712-464B-843B-9A5BC72A798E}"/>
    <dgm:cxn modelId="{63980B01-C180-46F1-9870-F748EF92A379}" srcId="{52533756-9130-4123-9657-EB68893A89BB}" destId="{BC520DE4-9994-419C-B961-C4E628AD4A0D}" srcOrd="0" destOrd="0" parTransId="{74A97892-D3E0-4C10-91AD-F803666DA65F}" sibTransId="{DF522FE6-18F2-4AB5-A344-A856A1E47C39}"/>
    <dgm:cxn modelId="{144CCD3E-0909-4120-8957-A9493F952CC7}" srcId="{B1AE2412-985F-4663-B88B-D4984B184188}" destId="{381D33DA-C586-472A-8DFE-9856F6361103}" srcOrd="2" destOrd="0" parTransId="{1432828D-8FA3-4EC0-9707-E0D76E6DA831}" sibTransId="{C8772BAB-360D-457C-ABF1-84DD53D7DD8D}"/>
    <dgm:cxn modelId="{F5DFAD5C-0C7E-49B5-B9E0-6DF3C83FD46C}" srcId="{B1AE2412-985F-4663-B88B-D4984B184188}" destId="{52533756-9130-4123-9657-EB68893A89BB}" srcOrd="3" destOrd="0" parTransId="{A22F46D9-DA48-4508-ACD9-36E9157D23FF}" sibTransId="{D5669A07-87FF-4F2D-894B-EFC37AB04E91}"/>
    <dgm:cxn modelId="{46E1245C-E437-4CB4-B1B0-3FE9F05446A0}" type="presOf" srcId="{497FDE07-2DA7-4EEF-A7D6-C4A425C61BF7}" destId="{568BFF84-866C-4B68-B42E-6B8D2A9F5A1B}" srcOrd="0" destOrd="3" presId="urn:microsoft.com/office/officeart/2005/8/layout/default"/>
    <dgm:cxn modelId="{6914ABAF-8E1F-4A10-B41B-E2A10F21364E}" srcId="{B1AE2412-985F-4663-B88B-D4984B184188}" destId="{27EEAF95-EBB9-4DC9-BA54-32A3880E20C7}" srcOrd="0" destOrd="0" parTransId="{8121607A-43D6-4E98-B219-44546CE283B1}" sibTransId="{6CFAED75-1EB5-4DB5-A75A-B816AD7E0229}"/>
    <dgm:cxn modelId="{1F799BB5-C2AF-444E-BC00-97875A9B0CA7}" type="presOf" srcId="{BC520DE4-9994-419C-B961-C4E628AD4A0D}" destId="{568BFF84-866C-4B68-B42E-6B8D2A9F5A1B}" srcOrd="0" destOrd="1" presId="urn:microsoft.com/office/officeart/2005/8/layout/default"/>
    <dgm:cxn modelId="{3D29EA7E-B41A-4B0C-BBD3-15FEAAD2327D}" srcId="{52533756-9130-4123-9657-EB68893A89BB}" destId="{0873B7CE-D91F-4404-939B-97AF5375C54E}" srcOrd="3" destOrd="0" parTransId="{BEE4CB1E-AACC-4E9E-95FC-42C399555B25}" sibTransId="{B0A8303E-828B-4CA7-B6C4-E2AA7FD92117}"/>
    <dgm:cxn modelId="{DEF72877-6CD1-4E6F-8B28-4FEAE620B5BB}" type="presOf" srcId="{B1AE2412-985F-4663-B88B-D4984B184188}" destId="{F24ECA23-EB2D-42EE-B2EF-8875B972E337}" srcOrd="0" destOrd="0" presId="urn:microsoft.com/office/officeart/2005/8/layout/default"/>
    <dgm:cxn modelId="{26A4A708-5AF1-4EEE-9735-CEEE5DE07F04}" type="presOf" srcId="{52533756-9130-4123-9657-EB68893A89BB}" destId="{568BFF84-866C-4B68-B42E-6B8D2A9F5A1B}" srcOrd="0" destOrd="0" presId="urn:microsoft.com/office/officeart/2005/8/layout/default"/>
    <dgm:cxn modelId="{7D87B677-53F6-48E2-96C2-6336F203A7F6}" type="presOf" srcId="{88636A76-45AF-4FB4-B756-801643CA60B5}" destId="{568BFF84-866C-4B68-B42E-6B8D2A9F5A1B}" srcOrd="0" destOrd="2" presId="urn:microsoft.com/office/officeart/2005/8/layout/default"/>
    <dgm:cxn modelId="{EE84F455-8FFB-4BA7-BF6D-9C2E13219AAD}" type="presOf" srcId="{0873B7CE-D91F-4404-939B-97AF5375C54E}" destId="{568BFF84-866C-4B68-B42E-6B8D2A9F5A1B}" srcOrd="0" destOrd="4" presId="urn:microsoft.com/office/officeart/2005/8/layout/default"/>
    <dgm:cxn modelId="{8DBF3168-9D23-4ACD-A4D4-358EDB7DB148}" type="presOf" srcId="{27EEAF95-EBB9-4DC9-BA54-32A3880E20C7}" destId="{554601BB-B8B5-444E-BD92-2B1C42D1FAED}" srcOrd="0" destOrd="0" presId="urn:microsoft.com/office/officeart/2005/8/layout/default"/>
    <dgm:cxn modelId="{51C432D7-08E2-4BC1-88AE-C10BC7C4F4F1}" srcId="{B1AE2412-985F-4663-B88B-D4984B184188}" destId="{5841F4C3-FCF2-42E8-B98F-13A44C7939F2}" srcOrd="1" destOrd="0" parTransId="{66DD6F9F-16BB-418D-A2B3-E5CDF5FC1545}" sibTransId="{630ACABC-2E37-494F-98B5-45851C522AA1}"/>
    <dgm:cxn modelId="{D1E16C7B-E1DD-4B1C-A36E-39DBAAB9930E}" type="presOf" srcId="{381D33DA-C586-472A-8DFE-9856F6361103}" destId="{5AD5CF1A-1248-48A9-B7CD-F6BC672E8447}" srcOrd="0" destOrd="0" presId="urn:microsoft.com/office/officeart/2005/8/layout/default"/>
    <dgm:cxn modelId="{2FCF9610-48D1-4378-B1B8-6BE0EFD03711}" type="presOf" srcId="{5841F4C3-FCF2-42E8-B98F-13A44C7939F2}" destId="{3C8B8A27-ED8B-4852-BD07-9DE78F8B1096}" srcOrd="0" destOrd="0" presId="urn:microsoft.com/office/officeart/2005/8/layout/default"/>
    <dgm:cxn modelId="{44203FF2-D2B4-43F5-B22E-63EBABA25F79}" type="presParOf" srcId="{F24ECA23-EB2D-42EE-B2EF-8875B972E337}" destId="{554601BB-B8B5-444E-BD92-2B1C42D1FAED}" srcOrd="0" destOrd="0" presId="urn:microsoft.com/office/officeart/2005/8/layout/default"/>
    <dgm:cxn modelId="{2100758D-9007-436D-833B-4DCCCFE23911}" type="presParOf" srcId="{F24ECA23-EB2D-42EE-B2EF-8875B972E337}" destId="{AAA3D48E-A9ED-4A2D-AA43-C1602DF8ACE6}" srcOrd="1" destOrd="0" presId="urn:microsoft.com/office/officeart/2005/8/layout/default"/>
    <dgm:cxn modelId="{795660B0-82BA-4AEE-B10F-DEFADBAD223E}" type="presParOf" srcId="{F24ECA23-EB2D-42EE-B2EF-8875B972E337}" destId="{3C8B8A27-ED8B-4852-BD07-9DE78F8B1096}" srcOrd="2" destOrd="0" presId="urn:microsoft.com/office/officeart/2005/8/layout/default"/>
    <dgm:cxn modelId="{38B78835-B0B3-4613-A704-5511056F7A78}" type="presParOf" srcId="{F24ECA23-EB2D-42EE-B2EF-8875B972E337}" destId="{C8DE6510-09F4-4EC9-A650-5292F5A51CD9}" srcOrd="3" destOrd="0" presId="urn:microsoft.com/office/officeart/2005/8/layout/default"/>
    <dgm:cxn modelId="{2A4C833C-7B64-431C-9090-166AB8FBFBA2}" type="presParOf" srcId="{F24ECA23-EB2D-42EE-B2EF-8875B972E337}" destId="{5AD5CF1A-1248-48A9-B7CD-F6BC672E8447}" srcOrd="4" destOrd="0" presId="urn:microsoft.com/office/officeart/2005/8/layout/default"/>
    <dgm:cxn modelId="{D2D5CA32-EEBD-4BBB-BC07-71B65DDD95E7}" type="presParOf" srcId="{F24ECA23-EB2D-42EE-B2EF-8875B972E337}" destId="{B7E1B2D0-7984-483E-9345-FA2678F21866}" srcOrd="5" destOrd="0" presId="urn:microsoft.com/office/officeart/2005/8/layout/default"/>
    <dgm:cxn modelId="{AB5868AA-D393-4ACF-916A-565749880AAA}" type="presParOf" srcId="{F24ECA23-EB2D-42EE-B2EF-8875B972E337}" destId="{568BFF84-866C-4B68-B42E-6B8D2A9F5A1B}"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4601BB-B8B5-444E-BD92-2B1C42D1FAED}">
      <dsp:nvSpPr>
        <dsp:cNvPr id="0" name=""/>
        <dsp:cNvSpPr/>
      </dsp:nvSpPr>
      <dsp:spPr>
        <a:xfrm>
          <a:off x="356483" y="3344"/>
          <a:ext cx="3342037" cy="200522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a:t>Sustainability and the climate crisis – What is the environmental impact of international mobility in sport management students and faculty?</a:t>
          </a:r>
        </a:p>
      </dsp:txBody>
      <dsp:txXfrm>
        <a:off x="356483" y="3344"/>
        <a:ext cx="3342037" cy="2005222"/>
      </dsp:txXfrm>
    </dsp:sp>
    <dsp:sp modelId="{3C8B8A27-ED8B-4852-BD07-9DE78F8B1096}">
      <dsp:nvSpPr>
        <dsp:cNvPr id="0" name=""/>
        <dsp:cNvSpPr/>
      </dsp:nvSpPr>
      <dsp:spPr>
        <a:xfrm>
          <a:off x="4032724" y="3344"/>
          <a:ext cx="3342037" cy="2005222"/>
        </a:xfrm>
        <a:prstGeom prst="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a:t>UNESCO data (Rumbley, 2014) – greenhouse gases generated by student mobility were equivalent to Croatia and Tunisia.</a:t>
          </a:r>
        </a:p>
      </dsp:txBody>
      <dsp:txXfrm>
        <a:off x="4032724" y="3344"/>
        <a:ext cx="3342037" cy="2005222"/>
      </dsp:txXfrm>
    </dsp:sp>
    <dsp:sp modelId="{5AD5CF1A-1248-48A9-B7CD-F6BC672E8447}">
      <dsp:nvSpPr>
        <dsp:cNvPr id="0" name=""/>
        <dsp:cNvSpPr/>
      </dsp:nvSpPr>
      <dsp:spPr>
        <a:xfrm>
          <a:off x="7708965" y="3344"/>
          <a:ext cx="3342037" cy="2005222"/>
        </a:xfrm>
        <a:prstGeom prst="rect">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Additional research needed on the impact of internationalization on climate change</a:t>
          </a:r>
        </a:p>
      </dsp:txBody>
      <dsp:txXfrm>
        <a:off x="7708965" y="3344"/>
        <a:ext cx="3342037" cy="2005222"/>
      </dsp:txXfrm>
    </dsp:sp>
    <dsp:sp modelId="{568BFF84-866C-4B68-B42E-6B8D2A9F5A1B}">
      <dsp:nvSpPr>
        <dsp:cNvPr id="0" name=""/>
        <dsp:cNvSpPr/>
      </dsp:nvSpPr>
      <dsp:spPr>
        <a:xfrm>
          <a:off x="1378963" y="2342770"/>
          <a:ext cx="8649559" cy="2005222"/>
        </a:xfrm>
        <a:prstGeom prst="rect">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a:solidFill>
                <a:schemeClr val="tx1">
                  <a:lumMod val="95000"/>
                  <a:lumOff val="5000"/>
                </a:schemeClr>
              </a:solidFill>
            </a:rPr>
            <a:t>In the meantime:</a:t>
          </a:r>
        </a:p>
        <a:p>
          <a:pPr marL="228600" lvl="1" indent="-228600" algn="l" defTabSz="889000">
            <a:lnSpc>
              <a:spcPct val="90000"/>
            </a:lnSpc>
            <a:spcBef>
              <a:spcPct val="0"/>
            </a:spcBef>
            <a:spcAft>
              <a:spcPct val="15000"/>
            </a:spcAft>
            <a:buChar char="••"/>
          </a:pPr>
          <a:r>
            <a:rPr lang="en-US" sz="2000" kern="1200" dirty="0">
              <a:solidFill>
                <a:schemeClr val="tx1">
                  <a:lumMod val="95000"/>
                  <a:lumOff val="5000"/>
                </a:schemeClr>
              </a:solidFill>
            </a:rPr>
            <a:t>Short-term mobility reduction</a:t>
          </a:r>
        </a:p>
        <a:p>
          <a:pPr marL="228600" lvl="1" indent="-228600" algn="l" defTabSz="889000">
            <a:lnSpc>
              <a:spcPct val="90000"/>
            </a:lnSpc>
            <a:spcBef>
              <a:spcPct val="0"/>
            </a:spcBef>
            <a:spcAft>
              <a:spcPct val="15000"/>
            </a:spcAft>
            <a:buChar char="••"/>
          </a:pPr>
          <a:r>
            <a:rPr lang="en-US" sz="2000" kern="1200" dirty="0">
              <a:solidFill>
                <a:schemeClr val="tx1">
                  <a:lumMod val="95000"/>
                  <a:lumOff val="5000"/>
                </a:schemeClr>
              </a:solidFill>
            </a:rPr>
            <a:t>Erasmus + program (based in Europe) could be used as a model</a:t>
          </a:r>
        </a:p>
        <a:p>
          <a:pPr marL="228600" lvl="1" indent="-228600" algn="l" defTabSz="889000">
            <a:lnSpc>
              <a:spcPct val="90000"/>
            </a:lnSpc>
            <a:spcBef>
              <a:spcPct val="0"/>
            </a:spcBef>
            <a:spcAft>
              <a:spcPct val="15000"/>
            </a:spcAft>
            <a:buChar char="••"/>
          </a:pPr>
          <a:r>
            <a:rPr lang="en-US" sz="2000" kern="1200" dirty="0">
              <a:solidFill>
                <a:schemeClr val="tx1">
                  <a:lumMod val="95000"/>
                  <a:lumOff val="5000"/>
                </a:schemeClr>
              </a:solidFill>
            </a:rPr>
            <a:t>Education leaders need to be at the forefront – webinars, keynotes online, virtual advisory board and research meetings</a:t>
          </a:r>
        </a:p>
        <a:p>
          <a:pPr marL="228600" lvl="1" indent="-228600" algn="l" defTabSz="889000">
            <a:lnSpc>
              <a:spcPct val="90000"/>
            </a:lnSpc>
            <a:spcBef>
              <a:spcPct val="0"/>
            </a:spcBef>
            <a:spcAft>
              <a:spcPct val="15000"/>
            </a:spcAft>
            <a:buChar char="••"/>
          </a:pPr>
          <a:r>
            <a:rPr lang="en-US" sz="2000" kern="1200" dirty="0">
              <a:solidFill>
                <a:schemeClr val="tx1">
                  <a:lumMod val="95000"/>
                  <a:lumOff val="5000"/>
                </a:schemeClr>
              </a:solidFill>
            </a:rPr>
            <a:t>Increasing internationalization at home</a:t>
          </a:r>
        </a:p>
      </dsp:txBody>
      <dsp:txXfrm>
        <a:off x="1378963" y="2342770"/>
        <a:ext cx="8649559" cy="200522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E887E91C-C300-4EC4-9438-DBDB287284C9}" type="datetimeFigureOut">
              <a:rPr lang="en-US" smtClean="0"/>
              <a:t>2/10/20</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93108D69-A6AE-4DDC-AF72-A7C24894DAE4}" type="slidenum">
              <a:rPr lang="en-US" smtClean="0"/>
              <a:t>‹#›</a:t>
            </a:fld>
            <a:endParaRPr lang="en-US"/>
          </a:p>
        </p:txBody>
      </p:sp>
    </p:spTree>
    <p:extLst>
      <p:ext uri="{BB962C8B-B14F-4D97-AF65-F5344CB8AC3E}">
        <p14:creationId xmlns:p14="http://schemas.microsoft.com/office/powerpoint/2010/main" val="1763740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764AD8-5229-44E4-9BAC-D1182B1E95E5}" type="slidenum">
              <a:rPr lang="en-US" smtClean="0"/>
              <a:t>1</a:t>
            </a:fld>
            <a:endParaRPr lang="en-US" dirty="0"/>
          </a:p>
        </p:txBody>
      </p:sp>
    </p:spTree>
    <p:extLst>
      <p:ext uri="{BB962C8B-B14F-4D97-AF65-F5344CB8AC3E}">
        <p14:creationId xmlns:p14="http://schemas.microsoft.com/office/powerpoint/2010/main" val="90297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Display an ability to think globally ad consider sport management issues from a variety of perspectives and cultures</a:t>
            </a:r>
          </a:p>
          <a:p>
            <a:r>
              <a:rPr lang="en-US" dirty="0"/>
              <a:t>Demonstrate awareness of their own culture and its perspectives and other cultures and their perspectives</a:t>
            </a:r>
          </a:p>
          <a:p>
            <a:r>
              <a:rPr lang="en-US" dirty="0"/>
              <a:t>Appreciate the relation between sport management locally and professional sport management and sport participation traditions elsewhere</a:t>
            </a:r>
          </a:p>
          <a:p>
            <a:r>
              <a:rPr lang="en-US" dirty="0"/>
              <a:t>Recognize intercultural issues relevant to their professional practice, et the role of women in sport in the Middle East and Moslem countries</a:t>
            </a:r>
          </a:p>
          <a:p>
            <a:r>
              <a:rPr lang="en-US" dirty="0"/>
              <a:t>Appreciate the importance of multicultural diversity to professional sport management and citizenship</a:t>
            </a:r>
          </a:p>
          <a:p>
            <a:r>
              <a:rPr lang="en-US" dirty="0"/>
              <a:t>Appreciate the complex and interacting factors that contribute to notions of culture and cultural relationships in international sport management working groups, councils, and task teams</a:t>
            </a:r>
          </a:p>
          <a:p>
            <a:r>
              <a:rPr lang="en-US" dirty="0"/>
              <a:t>Value diversity of language and culture</a:t>
            </a:r>
          </a:p>
          <a:p>
            <a:r>
              <a:rPr lang="en-US" dirty="0"/>
              <a:t>Appreciate and demonstrate the capacity to apply diverse standards and practices within the discipline or professional area of sport management</a:t>
            </a:r>
          </a:p>
          <a:p>
            <a:r>
              <a:rPr lang="en-US" dirty="0"/>
              <a:t>Demonstrate awareness of the implications of local decisions and actions for international sport communities, and of international decisions and actions for local communities.</a:t>
            </a:r>
          </a:p>
          <a:p>
            <a:r>
              <a:rPr lang="en-US" dirty="0"/>
              <a:t>Awareness of diverse needs, feelings and view of sport managers, fans, administrators of other cultures.</a:t>
            </a:r>
          </a:p>
          <a:p>
            <a:r>
              <a:rPr lang="en-US" dirty="0"/>
              <a:t>Realize how global issues may affect local sport management practices.</a:t>
            </a:r>
          </a:p>
          <a:p>
            <a:endParaRPr lang="en-US" dirty="0"/>
          </a:p>
        </p:txBody>
      </p:sp>
      <p:sp>
        <p:nvSpPr>
          <p:cNvPr id="4" name="Slide Number Placeholder 3"/>
          <p:cNvSpPr>
            <a:spLocks noGrp="1"/>
          </p:cNvSpPr>
          <p:nvPr>
            <p:ph type="sldNum" sz="quarter" idx="5"/>
          </p:nvPr>
        </p:nvSpPr>
        <p:spPr/>
        <p:txBody>
          <a:bodyPr/>
          <a:lstStyle/>
          <a:p>
            <a:fld id="{93108D69-A6AE-4DDC-AF72-A7C24894DAE4}" type="slidenum">
              <a:rPr lang="en-US" smtClean="0"/>
              <a:t>11</a:t>
            </a:fld>
            <a:endParaRPr lang="en-US"/>
          </a:p>
        </p:txBody>
      </p:sp>
    </p:spTree>
    <p:extLst>
      <p:ext uri="{BB962C8B-B14F-4D97-AF65-F5344CB8AC3E}">
        <p14:creationId xmlns:p14="http://schemas.microsoft.com/office/powerpoint/2010/main" val="859303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from a mono-cultural mindset to a global mindset</a:t>
            </a:r>
          </a:p>
          <a:p>
            <a:r>
              <a:rPr lang="en-US" dirty="0"/>
              <a:t>Cultural self-awareness</a:t>
            </a:r>
          </a:p>
          <a:p>
            <a:r>
              <a:rPr lang="en-US" dirty="0"/>
              <a:t>Culturally specific knowledge and how it reflects sport governance. Different countries have different sport governance codes.</a:t>
            </a:r>
          </a:p>
          <a:p>
            <a:r>
              <a:rPr lang="en-US" dirty="0"/>
              <a:t>Socio-linguistic awareness (have a second language)</a:t>
            </a:r>
          </a:p>
          <a:p>
            <a:r>
              <a:rPr lang="en-US" dirty="0"/>
              <a:t>Global trends and issues in sport</a:t>
            </a:r>
          </a:p>
          <a:p>
            <a:r>
              <a:rPr lang="en-US" dirty="0"/>
              <a:t>Politics in sport</a:t>
            </a:r>
          </a:p>
          <a:p>
            <a:r>
              <a:rPr lang="en-US" dirty="0"/>
              <a:t>Emotional intelligence</a:t>
            </a:r>
          </a:p>
          <a:p>
            <a:r>
              <a:rPr lang="en-US"/>
              <a:t>Social intelligence</a:t>
            </a:r>
            <a:endParaRPr lang="en-US" dirty="0"/>
          </a:p>
        </p:txBody>
      </p:sp>
      <p:sp>
        <p:nvSpPr>
          <p:cNvPr id="4" name="Slide Number Placeholder 3"/>
          <p:cNvSpPr>
            <a:spLocks noGrp="1"/>
          </p:cNvSpPr>
          <p:nvPr>
            <p:ph type="sldNum" sz="quarter" idx="5"/>
          </p:nvPr>
        </p:nvSpPr>
        <p:spPr/>
        <p:txBody>
          <a:bodyPr/>
          <a:lstStyle/>
          <a:p>
            <a:fld id="{93108D69-A6AE-4DDC-AF72-A7C24894DAE4}" type="slidenum">
              <a:rPr lang="en-US" smtClean="0"/>
              <a:t>12</a:t>
            </a:fld>
            <a:endParaRPr lang="en-US"/>
          </a:p>
        </p:txBody>
      </p:sp>
    </p:spTree>
    <p:extLst>
      <p:ext uri="{BB962C8B-B14F-4D97-AF65-F5344CB8AC3E}">
        <p14:creationId xmlns:p14="http://schemas.microsoft.com/office/powerpoint/2010/main" val="3748797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108D69-A6AE-4DDC-AF72-A7C24894DAE4}" type="slidenum">
              <a:rPr lang="en-US" smtClean="0"/>
              <a:t>15</a:t>
            </a:fld>
            <a:endParaRPr lang="en-US"/>
          </a:p>
        </p:txBody>
      </p:sp>
    </p:spTree>
    <p:extLst>
      <p:ext uri="{BB962C8B-B14F-4D97-AF65-F5344CB8AC3E}">
        <p14:creationId xmlns:p14="http://schemas.microsoft.com/office/powerpoint/2010/main" val="2235711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Western societies count large groups of migrants and refugees as opportunities on our own doorsteps.</a:t>
            </a:r>
          </a:p>
          <a:p>
            <a:endParaRPr lang="en-US" dirty="0"/>
          </a:p>
          <a:p>
            <a:r>
              <a:rPr lang="en-US" dirty="0"/>
              <a:t>For UG students, we do not necessarily need to travel far to meet others.</a:t>
            </a:r>
          </a:p>
          <a:p>
            <a:endParaRPr lang="en-US" dirty="0"/>
          </a:p>
          <a:p>
            <a:r>
              <a:rPr lang="en-US" dirty="0"/>
              <a:t>Develop and implement learning strategies that boost internationalization on campuses around the world.</a:t>
            </a:r>
          </a:p>
          <a:p>
            <a:endParaRPr lang="en-US" dirty="0"/>
          </a:p>
          <a:p>
            <a:r>
              <a:rPr lang="en-US" dirty="0"/>
              <a:t>Mobility-driven and elitist internationalization experiences must be shifted to targeting all students through curriculum development and intensive use of technology.</a:t>
            </a:r>
          </a:p>
          <a:p>
            <a:endParaRPr lang="en-US" dirty="0"/>
          </a:p>
          <a:p>
            <a:r>
              <a:rPr lang="en-US" dirty="0"/>
              <a:t>Erasmus+ is the EU's </a:t>
            </a:r>
            <a:r>
              <a:rPr lang="en-US" dirty="0" err="1"/>
              <a:t>programme</a:t>
            </a:r>
            <a:r>
              <a:rPr lang="en-US" dirty="0"/>
              <a:t> to support education, training, youth and sport in Europe. Its budget of €14.7 billion will provide opportunities for over 4 million Europeans to study, train, and gain experience abroad.</a:t>
            </a:r>
          </a:p>
          <a:p>
            <a:r>
              <a:rPr lang="en-US" dirty="0"/>
              <a:t>Set to last until 2020, Erasmus+ doesn't just have opportunities for students. Merging seven prior </a:t>
            </a:r>
            <a:r>
              <a:rPr lang="en-US" dirty="0" err="1"/>
              <a:t>programmes</a:t>
            </a:r>
            <a:r>
              <a:rPr lang="en-US" dirty="0"/>
              <a:t>, it has opportunities for a wide variety of individuals and </a:t>
            </a:r>
            <a:r>
              <a:rPr lang="en-US" dirty="0" err="1"/>
              <a:t>organisations</a:t>
            </a:r>
            <a:r>
              <a:rPr lang="en-US" dirty="0"/>
              <a:t>.</a:t>
            </a:r>
          </a:p>
          <a:p>
            <a:endParaRPr lang="en-US" dirty="0"/>
          </a:p>
        </p:txBody>
      </p:sp>
      <p:sp>
        <p:nvSpPr>
          <p:cNvPr id="4" name="Slide Number Placeholder 3"/>
          <p:cNvSpPr>
            <a:spLocks noGrp="1"/>
          </p:cNvSpPr>
          <p:nvPr>
            <p:ph type="sldNum" sz="quarter" idx="5"/>
          </p:nvPr>
        </p:nvSpPr>
        <p:spPr/>
        <p:txBody>
          <a:bodyPr/>
          <a:lstStyle/>
          <a:p>
            <a:fld id="{93108D69-A6AE-4DDC-AF72-A7C24894DAE4}" type="slidenum">
              <a:rPr lang="en-US" smtClean="0"/>
              <a:t>17</a:t>
            </a:fld>
            <a:endParaRPr lang="en-US"/>
          </a:p>
        </p:txBody>
      </p:sp>
    </p:spTree>
    <p:extLst>
      <p:ext uri="{BB962C8B-B14F-4D97-AF65-F5344CB8AC3E}">
        <p14:creationId xmlns:p14="http://schemas.microsoft.com/office/powerpoint/2010/main" val="3118707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108D69-A6AE-4DDC-AF72-A7C24894DAE4}" type="slidenum">
              <a:rPr lang="en-US" smtClean="0"/>
              <a:t>20</a:t>
            </a:fld>
            <a:endParaRPr lang="en-US"/>
          </a:p>
        </p:txBody>
      </p:sp>
    </p:spTree>
    <p:extLst>
      <p:ext uri="{BB962C8B-B14F-4D97-AF65-F5344CB8AC3E}">
        <p14:creationId xmlns:p14="http://schemas.microsoft.com/office/powerpoint/2010/main" val="2127222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huge need</a:t>
            </a:r>
          </a:p>
        </p:txBody>
      </p:sp>
      <p:sp>
        <p:nvSpPr>
          <p:cNvPr id="4" name="Slide Number Placeholder 3"/>
          <p:cNvSpPr>
            <a:spLocks noGrp="1"/>
          </p:cNvSpPr>
          <p:nvPr>
            <p:ph type="sldNum" sz="quarter" idx="5"/>
          </p:nvPr>
        </p:nvSpPr>
        <p:spPr/>
        <p:txBody>
          <a:bodyPr/>
          <a:lstStyle/>
          <a:p>
            <a:fld id="{93108D69-A6AE-4DDC-AF72-A7C24894DAE4}" type="slidenum">
              <a:rPr lang="en-US" smtClean="0"/>
              <a:t>24</a:t>
            </a:fld>
            <a:endParaRPr lang="en-US"/>
          </a:p>
        </p:txBody>
      </p:sp>
    </p:spTree>
    <p:extLst>
      <p:ext uri="{BB962C8B-B14F-4D97-AF65-F5344CB8AC3E}">
        <p14:creationId xmlns:p14="http://schemas.microsoft.com/office/powerpoint/2010/main" val="3479201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108D69-A6AE-4DDC-AF72-A7C24894DAE4}" type="slidenum">
              <a:rPr lang="en-US" smtClean="0"/>
              <a:t>2</a:t>
            </a:fld>
            <a:endParaRPr lang="en-US"/>
          </a:p>
        </p:txBody>
      </p:sp>
    </p:spTree>
    <p:extLst>
      <p:ext uri="{BB962C8B-B14F-4D97-AF65-F5344CB8AC3E}">
        <p14:creationId xmlns:p14="http://schemas.microsoft.com/office/powerpoint/2010/main" val="3992975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3108D69-A6AE-4DDC-AF72-A7C24894DAE4}" type="slidenum">
              <a:rPr lang="en-US" smtClean="0"/>
              <a:t>3</a:t>
            </a:fld>
            <a:endParaRPr lang="en-US"/>
          </a:p>
        </p:txBody>
      </p:sp>
    </p:spTree>
    <p:extLst>
      <p:ext uri="{BB962C8B-B14F-4D97-AF65-F5344CB8AC3E}">
        <p14:creationId xmlns:p14="http://schemas.microsoft.com/office/powerpoint/2010/main" val="2226566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108D69-A6AE-4DDC-AF72-A7C24894DAE4}" type="slidenum">
              <a:rPr lang="en-US" smtClean="0"/>
              <a:t>5</a:t>
            </a:fld>
            <a:endParaRPr lang="en-US"/>
          </a:p>
        </p:txBody>
      </p:sp>
    </p:spTree>
    <p:extLst>
      <p:ext uri="{BB962C8B-B14F-4D97-AF65-F5344CB8AC3E}">
        <p14:creationId xmlns:p14="http://schemas.microsoft.com/office/powerpoint/2010/main" val="1500877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(Gooderham &amp; </a:t>
            </a:r>
            <a:r>
              <a:rPr lang="en-US" sz="1200" kern="1200" dirty="0" err="1">
                <a:solidFill>
                  <a:schemeClr val="tx1"/>
                </a:solidFill>
                <a:effectLst/>
                <a:latin typeface="+mn-lt"/>
                <a:ea typeface="+mn-ea"/>
                <a:cs typeface="+mn-cs"/>
              </a:rPr>
              <a:t>Nordhaug</a:t>
            </a:r>
            <a:r>
              <a:rPr lang="en-US" sz="1200" kern="1200" dirty="0">
                <a:solidFill>
                  <a:schemeClr val="tx1"/>
                </a:solidFill>
                <a:effectLst/>
                <a:latin typeface="+mn-lt"/>
                <a:ea typeface="+mn-ea"/>
                <a:cs typeface="+mn-cs"/>
              </a:rPr>
              <a:t>, 2003: 225): </a:t>
            </a:r>
          </a:p>
          <a:p>
            <a:pPr lvl="0"/>
            <a:r>
              <a:rPr lang="en-US" dirty="0"/>
              <a:t>The competency to perform in a team setting;</a:t>
            </a:r>
          </a:p>
          <a:p>
            <a:pPr lvl="0"/>
            <a:r>
              <a:rPr lang="en-US" dirty="0"/>
              <a:t>The competency to manage change and transition;</a:t>
            </a:r>
          </a:p>
          <a:p>
            <a:pPr lvl="0"/>
            <a:r>
              <a:rPr lang="en-US" dirty="0"/>
              <a:t>The competency to manage work force diversity;</a:t>
            </a:r>
          </a:p>
          <a:p>
            <a:pPr lvl="0"/>
            <a:r>
              <a:rPr lang="en-US" dirty="0"/>
              <a:t>The competency to communicate in various cultural settings;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competency to develop global strategies and translate ideas into business transactions;</a:t>
            </a:r>
          </a:p>
          <a:p>
            <a:pPr lvl="0"/>
            <a:r>
              <a:rPr lang="en-US" sz="1200" kern="1200" dirty="0">
                <a:solidFill>
                  <a:schemeClr val="tx1"/>
                </a:solidFill>
                <a:effectLst/>
                <a:latin typeface="+mn-lt"/>
                <a:ea typeface="+mn-ea"/>
                <a:cs typeface="+mn-cs"/>
              </a:rPr>
              <a:t>The competency to change personal ways of thinking from internally to externally oriented;</a:t>
            </a:r>
          </a:p>
          <a:p>
            <a:pPr lvl="0"/>
            <a:r>
              <a:rPr lang="en-US" sz="1200" kern="1200" dirty="0">
                <a:solidFill>
                  <a:schemeClr val="tx1"/>
                </a:solidFill>
                <a:effectLst/>
                <a:latin typeface="+mn-lt"/>
                <a:ea typeface="+mn-ea"/>
                <a:cs typeface="+mn-cs"/>
              </a:rPr>
              <a:t>The competency to be creative, learn and transfer knowledge across borders;</a:t>
            </a:r>
          </a:p>
          <a:p>
            <a:pPr lvl="0"/>
            <a:r>
              <a:rPr lang="en-US" sz="1200" kern="1200" dirty="0">
                <a:solidFill>
                  <a:schemeClr val="tx1"/>
                </a:solidFill>
                <a:effectLst/>
                <a:latin typeface="+mn-lt"/>
                <a:ea typeface="+mn-ea"/>
                <a:cs typeface="+mn-cs"/>
              </a:rPr>
              <a:t>The competency to operate with a high degree of personal integrity and honesty;</a:t>
            </a:r>
          </a:p>
          <a:p>
            <a:pPr lvl="0"/>
            <a:r>
              <a:rPr lang="en-US" sz="1200" kern="1200" dirty="0">
                <a:solidFill>
                  <a:schemeClr val="tx1"/>
                </a:solidFill>
                <a:effectLst/>
                <a:latin typeface="+mn-lt"/>
                <a:ea typeface="+mn-ea"/>
                <a:cs typeface="+mn-cs"/>
              </a:rPr>
              <a:t>The competency to be non-judgmental when confronted with confusing situations.</a:t>
            </a:r>
          </a:p>
          <a:p>
            <a:endParaRPr lang="en-US" dirty="0"/>
          </a:p>
        </p:txBody>
      </p:sp>
      <p:sp>
        <p:nvSpPr>
          <p:cNvPr id="4" name="Slide Number Placeholder 3"/>
          <p:cNvSpPr>
            <a:spLocks noGrp="1"/>
          </p:cNvSpPr>
          <p:nvPr>
            <p:ph type="sldNum" sz="quarter" idx="5"/>
          </p:nvPr>
        </p:nvSpPr>
        <p:spPr/>
        <p:txBody>
          <a:bodyPr/>
          <a:lstStyle/>
          <a:p>
            <a:fld id="{93108D69-A6AE-4DDC-AF72-A7C24894DAE4}" type="slidenum">
              <a:rPr lang="en-US" smtClean="0"/>
              <a:t>6</a:t>
            </a:fld>
            <a:endParaRPr lang="en-US"/>
          </a:p>
        </p:txBody>
      </p:sp>
    </p:spTree>
    <p:extLst>
      <p:ext uri="{BB962C8B-B14F-4D97-AF65-F5344CB8AC3E}">
        <p14:creationId xmlns:p14="http://schemas.microsoft.com/office/powerpoint/2010/main" val="2127855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Let’s take a look at some of the points to consider:</a:t>
            </a:r>
          </a:p>
          <a:p>
            <a:endParaRPr lang="en-US" dirty="0">
              <a:solidFill>
                <a:schemeClr val="tx1"/>
              </a:solidFill>
            </a:endParaRPr>
          </a:p>
          <a:p>
            <a:r>
              <a:rPr lang="en-US" sz="1200" b="1" i="1" kern="1200" dirty="0">
                <a:solidFill>
                  <a:schemeClr val="tx1"/>
                </a:solidFill>
                <a:effectLst/>
                <a:latin typeface="+mn-lt"/>
                <a:ea typeface="+mn-ea"/>
                <a:cs typeface="+mn-cs"/>
              </a:rPr>
              <a:t>Developing global mindsets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new framework of sport management competencies is required to direct sport, recreation and physical activity in the 21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century.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That new framework involves the development of a global mindset is needed that combines an openness to and diversity across cultures and marketplaces with the ability to synthesize across this diversity. Two fundamental dimensions underlie a global mindset: cosmopolitan orientation and cognitive complexity. The successful sport manager understands the complexity of sport, can differentiate between numerous dimensions, paradoxes and challenges while at the same time is able to identify links between dimensions and synthesize them into best practices (</a:t>
            </a:r>
            <a:r>
              <a:rPr lang="en-US" sz="1200" kern="1200" dirty="0" err="1">
                <a:solidFill>
                  <a:schemeClr val="tx1"/>
                </a:solidFill>
                <a:effectLst/>
                <a:latin typeface="+mn-lt"/>
                <a:ea typeface="+mn-ea"/>
                <a:cs typeface="+mn-cs"/>
              </a:rPr>
              <a:t>Boyacigiller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Beechler</a:t>
            </a:r>
            <a:r>
              <a:rPr lang="en-US" sz="1200" kern="1200" dirty="0">
                <a:solidFill>
                  <a:schemeClr val="tx1"/>
                </a:solidFill>
                <a:effectLst/>
                <a:latin typeface="+mn-lt"/>
                <a:ea typeface="+mn-ea"/>
                <a:cs typeface="+mn-cs"/>
              </a:rPr>
              <a:t>, Taylor and Levy </a:t>
            </a:r>
            <a:r>
              <a:rPr lang="en-US" sz="1200" i="1" kern="1200" dirty="0">
                <a:solidFill>
                  <a:schemeClr val="tx1"/>
                </a:solidFill>
                <a:effectLst/>
                <a:latin typeface="+mn-lt"/>
                <a:ea typeface="+mn-ea"/>
                <a:cs typeface="+mn-cs"/>
              </a:rPr>
              <a:t>in</a:t>
            </a:r>
            <a:r>
              <a:rPr lang="en-US" sz="1200" kern="1200" dirty="0">
                <a:solidFill>
                  <a:schemeClr val="tx1"/>
                </a:solidFill>
                <a:effectLst/>
                <a:latin typeface="+mn-lt"/>
                <a:ea typeface="+mn-ea"/>
                <a:cs typeface="+mn-cs"/>
              </a:rPr>
              <a:t> Lane, </a:t>
            </a:r>
            <a:r>
              <a:rPr lang="en-US" sz="1200" kern="1200" dirty="0" err="1">
                <a:solidFill>
                  <a:schemeClr val="tx1"/>
                </a:solidFill>
                <a:effectLst/>
                <a:latin typeface="+mn-lt"/>
                <a:ea typeface="+mn-ea"/>
                <a:cs typeface="+mn-cs"/>
              </a:rPr>
              <a:t>Maznevski</a:t>
            </a:r>
            <a:r>
              <a:rPr lang="en-US" sz="1200" kern="1200" dirty="0">
                <a:solidFill>
                  <a:schemeClr val="tx1"/>
                </a:solidFill>
                <a:effectLst/>
                <a:latin typeface="+mn-lt"/>
                <a:ea typeface="+mn-ea"/>
                <a:cs typeface="+mn-cs"/>
              </a:rPr>
              <a:t>, Mendenhall, </a:t>
            </a:r>
            <a:r>
              <a:rPr lang="en-US" sz="1200" kern="1200" dirty="0" err="1">
                <a:solidFill>
                  <a:schemeClr val="tx1"/>
                </a:solidFill>
                <a:effectLst/>
                <a:latin typeface="+mn-lt"/>
                <a:ea typeface="+mn-ea"/>
                <a:cs typeface="+mn-cs"/>
              </a:rPr>
              <a:t>Mcnett</a:t>
            </a:r>
            <a:r>
              <a:rPr lang="en-US" sz="1200" kern="1200" dirty="0">
                <a:solidFill>
                  <a:schemeClr val="tx1"/>
                </a:solidFill>
                <a:effectLst/>
                <a:latin typeface="+mn-lt"/>
                <a:ea typeface="+mn-ea"/>
                <a:cs typeface="+mn-cs"/>
              </a:rPr>
              <a:t> (2006:81-83).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93108D69-A6AE-4DDC-AF72-A7C24894DAE4}" type="slidenum">
              <a:rPr lang="en-US" smtClean="0"/>
              <a:t>7</a:t>
            </a:fld>
            <a:endParaRPr lang="en-US"/>
          </a:p>
        </p:txBody>
      </p:sp>
    </p:spTree>
    <p:extLst>
      <p:ext uri="{BB962C8B-B14F-4D97-AF65-F5344CB8AC3E}">
        <p14:creationId xmlns:p14="http://schemas.microsoft.com/office/powerpoint/2010/main" val="1809880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Culture</a:t>
            </a:r>
          </a:p>
          <a:p>
            <a:r>
              <a:rPr lang="en-US" sz="1200" dirty="0"/>
              <a:t>	Sum of a way of life, including expected behavior, beliefs, values, language and living practices hared by members of a society</a:t>
            </a:r>
          </a:p>
          <a:p>
            <a:endParaRPr lang="en-US" sz="1200" dirty="0"/>
          </a:p>
          <a:p>
            <a:r>
              <a:rPr lang="en-US" sz="1200" b="1" dirty="0"/>
              <a:t>Intercultural competence (IC)*</a:t>
            </a:r>
          </a:p>
          <a:p>
            <a:r>
              <a:rPr lang="en-US" sz="1200" dirty="0"/>
              <a:t>	Ability to develop targeted knowledge, skills and attitudes that lead to visible behavior and communication that are effective and appropriate in intercultural interactions. Also takes into consideration one's own cultural norms and the best appropriate, comfortable compromise between the different cultures. </a:t>
            </a:r>
            <a:r>
              <a:rPr lang="en-US" sz="1200" b="1" dirty="0">
                <a:solidFill>
                  <a:srgbClr val="FF0000"/>
                </a:solidFill>
              </a:rPr>
              <a:t>(WIN-WIN-WIN…Kluka says</a:t>
            </a:r>
            <a:r>
              <a:rPr lang="en-US" sz="1200" b="1" dirty="0">
                <a:solidFill>
                  <a:srgbClr val="FF0000"/>
                </a:solidFill>
                <a:sym typeface="Wingdings" panose="05000000000000000000" pitchFamily="2" charset="2"/>
              </a:rPr>
              <a:t></a:t>
            </a:r>
            <a:r>
              <a:rPr lang="en-US" sz="1200" b="1" dirty="0">
                <a:solidFill>
                  <a:srgbClr val="FF0000"/>
                </a:solidFill>
              </a:rPr>
              <a:t>)</a:t>
            </a:r>
          </a:p>
          <a:p>
            <a:endParaRPr lang="en-US" sz="1200" dirty="0"/>
          </a:p>
          <a:p>
            <a:r>
              <a:rPr lang="en-US" sz="1200" dirty="0"/>
              <a:t>*IC – cannot be acquired in one module – lifelong process – critical reflection powerful</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3108D69-A6AE-4DDC-AF72-A7C24894DAE4}" type="slidenum">
              <a:rPr lang="en-US" smtClean="0"/>
              <a:t>8</a:t>
            </a:fld>
            <a:endParaRPr lang="en-US"/>
          </a:p>
        </p:txBody>
      </p:sp>
    </p:spTree>
    <p:extLst>
      <p:ext uri="{BB962C8B-B14F-4D97-AF65-F5344CB8AC3E}">
        <p14:creationId xmlns:p14="http://schemas.microsoft.com/office/powerpoint/2010/main" val="411599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Deardorff, D. K. (2006). The identification and assessment of intercultural competence as a student outcome of internationalization at institutions of higher education in the USA. </a:t>
            </a:r>
            <a:r>
              <a:rPr lang="en-US" i="1" dirty="0"/>
              <a:t>Journal of Studies in International Education, 10, </a:t>
            </a:r>
            <a:r>
              <a:rPr lang="en-US" dirty="0"/>
              <a:t>241-266.</a:t>
            </a:r>
          </a:p>
          <a:p>
            <a:endParaRPr lang="en-US" dirty="0"/>
          </a:p>
          <a:p>
            <a:r>
              <a:rPr lang="en-US" dirty="0"/>
              <a:t>Knowledge:</a:t>
            </a:r>
          </a:p>
          <a:p>
            <a:r>
              <a:rPr lang="en-US" dirty="0"/>
              <a:t>Cultural self awareness – articulating how one’s own culture has shaped one’s identity and world view</a:t>
            </a:r>
          </a:p>
          <a:p>
            <a:r>
              <a:rPr lang="en-US" dirty="0"/>
              <a:t>Culture specific knowledge – analyzing and explaining basic information about other cultures</a:t>
            </a:r>
          </a:p>
          <a:p>
            <a:r>
              <a:rPr lang="en-US" dirty="0"/>
              <a:t>Sociolinguistic awareness – acquiring basic local language skills, articulating differences in verbal/non-verbal communication and adjusting one’s speech to accommodate nationals from other cultures</a:t>
            </a:r>
          </a:p>
          <a:p>
            <a:r>
              <a:rPr lang="en-US" dirty="0"/>
              <a:t>Grasp of global issues and trends – explaining the meaning and implications of globalization and relating local issues to global forces</a:t>
            </a:r>
          </a:p>
          <a:p>
            <a:endParaRPr lang="en-US" dirty="0"/>
          </a:p>
          <a:p>
            <a:r>
              <a:rPr lang="en-US" dirty="0"/>
              <a:t>Skills:</a:t>
            </a:r>
          </a:p>
          <a:p>
            <a:r>
              <a:rPr lang="en-US" dirty="0"/>
              <a:t>Listening, observing, evaluating – using patience and perseverance to identify and minimize ethnocentrism, seek out cultural clues and meaning</a:t>
            </a:r>
          </a:p>
          <a:p>
            <a:r>
              <a:rPr lang="en-US" dirty="0"/>
              <a:t>Analyzing, interpreting, and relating – seeking out linkages, causality and relationships using comparative techniques of analysis</a:t>
            </a:r>
          </a:p>
          <a:p>
            <a:r>
              <a:rPr lang="en-US" dirty="0"/>
              <a:t>Critical thinking – viewing and interpreting the world from others’ viewpoints and identifying one’s own</a:t>
            </a:r>
          </a:p>
          <a:p>
            <a:endParaRPr lang="en-US" dirty="0"/>
          </a:p>
          <a:p>
            <a:r>
              <a:rPr lang="en-US" dirty="0"/>
              <a:t>Attitudes:</a:t>
            </a:r>
          </a:p>
          <a:p>
            <a:r>
              <a:rPr lang="en-US" dirty="0"/>
              <a:t>Respect – seeking out other cultures’ attributes; value cultural diversity; thinking comparatively and without prejudice about cultural differences</a:t>
            </a:r>
          </a:p>
          <a:p>
            <a:r>
              <a:rPr lang="en-US" dirty="0"/>
              <a:t>Openness – suspending criticism of other cultures; investing in collecting evidence of cultural difference; being disposed to be proven wrong</a:t>
            </a:r>
          </a:p>
          <a:p>
            <a:r>
              <a:rPr lang="en-US" dirty="0"/>
              <a:t>Curiosity – seeking out intercultural interactions, viewing difference as a learning opportunity, being aware of one’s own ignorance</a:t>
            </a:r>
          </a:p>
          <a:p>
            <a:r>
              <a:rPr lang="en-US" dirty="0"/>
              <a:t>Discovery – tolerating ambiguity and viewing it as a positive experience; willingness to move beyond one’s comfort zone.</a:t>
            </a:r>
          </a:p>
          <a:p>
            <a:endParaRPr lang="en-US" dirty="0"/>
          </a:p>
          <a:p>
            <a:r>
              <a:rPr lang="en-US" dirty="0"/>
              <a:t>Outcomes:</a:t>
            </a:r>
          </a:p>
          <a:p>
            <a:r>
              <a:rPr lang="en-US" dirty="0"/>
              <a:t>The above knowledge, skills and attitudes lead to internal outcomes which refer to an individual who learns to be flexible, adaptable, empathetic, and adopts an ethno-relative perspective.</a:t>
            </a:r>
          </a:p>
          <a:p>
            <a:endParaRPr lang="en-US" dirty="0"/>
          </a:p>
          <a:p>
            <a:r>
              <a:rPr lang="en-US" dirty="0"/>
              <a:t>These qualities are reflected in external outcomes which refer to the observable behavior and communication styles of the individual. They are the visible evidence that the individual is, or is learning to be, interculturally competent.</a:t>
            </a:r>
          </a:p>
          <a:p>
            <a:endParaRPr lang="en-US" dirty="0"/>
          </a:p>
        </p:txBody>
      </p:sp>
      <p:sp>
        <p:nvSpPr>
          <p:cNvPr id="4" name="Slide Number Placeholder 3"/>
          <p:cNvSpPr>
            <a:spLocks noGrp="1"/>
          </p:cNvSpPr>
          <p:nvPr>
            <p:ph type="sldNum" sz="quarter" idx="5"/>
          </p:nvPr>
        </p:nvSpPr>
        <p:spPr/>
        <p:txBody>
          <a:bodyPr/>
          <a:lstStyle/>
          <a:p>
            <a:fld id="{93108D69-A6AE-4DDC-AF72-A7C24894DAE4}" type="slidenum">
              <a:rPr lang="en-US" smtClean="0"/>
              <a:t>9</a:t>
            </a:fld>
            <a:endParaRPr lang="en-US"/>
          </a:p>
        </p:txBody>
      </p:sp>
    </p:spTree>
    <p:extLst>
      <p:ext uri="{BB962C8B-B14F-4D97-AF65-F5344CB8AC3E}">
        <p14:creationId xmlns:p14="http://schemas.microsoft.com/office/powerpoint/2010/main" val="193645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the following attributes related to intercultural competence in sport management:</a:t>
            </a:r>
          </a:p>
          <a:p>
            <a:endParaRPr lang="en-US" dirty="0"/>
          </a:p>
          <a:p>
            <a:r>
              <a:rPr lang="en-US" dirty="0"/>
              <a:t>Open-minded/tolerant and acknowledges cultural differences</a:t>
            </a:r>
          </a:p>
          <a:p>
            <a:r>
              <a:rPr lang="en-US" dirty="0"/>
              <a:t>Able to communicate and function in intercultural settings in sport management contexts</a:t>
            </a:r>
          </a:p>
          <a:p>
            <a:r>
              <a:rPr lang="en-US" dirty="0"/>
              <a:t>Aware of regional and global differences and consequences in a globalized sport environment</a:t>
            </a:r>
          </a:p>
          <a:p>
            <a:r>
              <a:rPr lang="en-US" dirty="0"/>
              <a:t>Aware of global ethical issues related to sport</a:t>
            </a:r>
          </a:p>
          <a:p>
            <a:endParaRPr lang="en-US" dirty="0"/>
          </a:p>
        </p:txBody>
      </p:sp>
      <p:sp>
        <p:nvSpPr>
          <p:cNvPr id="4" name="Slide Number Placeholder 3"/>
          <p:cNvSpPr>
            <a:spLocks noGrp="1"/>
          </p:cNvSpPr>
          <p:nvPr>
            <p:ph type="sldNum" sz="quarter" idx="5"/>
          </p:nvPr>
        </p:nvSpPr>
        <p:spPr/>
        <p:txBody>
          <a:bodyPr/>
          <a:lstStyle/>
          <a:p>
            <a:fld id="{93108D69-A6AE-4DDC-AF72-A7C24894DAE4}" type="slidenum">
              <a:rPr lang="en-US" smtClean="0"/>
              <a:t>10</a:t>
            </a:fld>
            <a:endParaRPr lang="en-US"/>
          </a:p>
        </p:txBody>
      </p:sp>
    </p:spTree>
    <p:extLst>
      <p:ext uri="{BB962C8B-B14F-4D97-AF65-F5344CB8AC3E}">
        <p14:creationId xmlns:p14="http://schemas.microsoft.com/office/powerpoint/2010/main" val="670501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EA6B28-2670-47C1-8FF4-333DE2A9C7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1539E5E-0F1B-4CC1-9B8E-C5CE5523AB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DA2743B-5771-4321-A5A7-B777682B1B46}"/>
              </a:ext>
            </a:extLst>
          </p:cNvPr>
          <p:cNvSpPr>
            <a:spLocks noGrp="1"/>
          </p:cNvSpPr>
          <p:nvPr>
            <p:ph type="dt" sz="half" idx="10"/>
          </p:nvPr>
        </p:nvSpPr>
        <p:spPr/>
        <p:txBody>
          <a:bodyPr/>
          <a:lstStyle/>
          <a:p>
            <a:fld id="{63ECBC02-93A7-4A21-9828-7532C0A4ACCD}" type="datetimeFigureOut">
              <a:rPr lang="en-US" smtClean="0"/>
              <a:t>2/10/20</a:t>
            </a:fld>
            <a:endParaRPr lang="en-US"/>
          </a:p>
        </p:txBody>
      </p:sp>
      <p:sp>
        <p:nvSpPr>
          <p:cNvPr id="5" name="Footer Placeholder 4">
            <a:extLst>
              <a:ext uri="{FF2B5EF4-FFF2-40B4-BE49-F238E27FC236}">
                <a16:creationId xmlns:a16="http://schemas.microsoft.com/office/drawing/2014/main" xmlns="" id="{EC8FA213-EC3D-4800-A35C-F2A399C488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A202D1E-6E66-4B77-BAC0-113781DBDF4B}"/>
              </a:ext>
            </a:extLst>
          </p:cNvPr>
          <p:cNvSpPr>
            <a:spLocks noGrp="1"/>
          </p:cNvSpPr>
          <p:nvPr>
            <p:ph type="sldNum" sz="quarter" idx="12"/>
          </p:nvPr>
        </p:nvSpPr>
        <p:spPr/>
        <p:txBody>
          <a:bodyPr/>
          <a:lstStyle/>
          <a:p>
            <a:fld id="{692C3E19-9C8F-4D3B-B3B4-101A97766E56}" type="slidenum">
              <a:rPr lang="en-US" smtClean="0"/>
              <a:t>‹#›</a:t>
            </a:fld>
            <a:endParaRPr lang="en-US"/>
          </a:p>
        </p:txBody>
      </p:sp>
    </p:spTree>
    <p:extLst>
      <p:ext uri="{BB962C8B-B14F-4D97-AF65-F5344CB8AC3E}">
        <p14:creationId xmlns:p14="http://schemas.microsoft.com/office/powerpoint/2010/main" val="1556386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DAD89C-7A9B-4FB3-8593-F55BCF4A01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D04763B-EB29-452D-B8CF-93DFF32EE2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4E26446-3B76-4C15-9110-BFA4C03D29D8}"/>
              </a:ext>
            </a:extLst>
          </p:cNvPr>
          <p:cNvSpPr>
            <a:spLocks noGrp="1"/>
          </p:cNvSpPr>
          <p:nvPr>
            <p:ph type="dt" sz="half" idx="10"/>
          </p:nvPr>
        </p:nvSpPr>
        <p:spPr/>
        <p:txBody>
          <a:bodyPr/>
          <a:lstStyle/>
          <a:p>
            <a:fld id="{63ECBC02-93A7-4A21-9828-7532C0A4ACCD}" type="datetimeFigureOut">
              <a:rPr lang="en-US" smtClean="0"/>
              <a:t>2/10/20</a:t>
            </a:fld>
            <a:endParaRPr lang="en-US"/>
          </a:p>
        </p:txBody>
      </p:sp>
      <p:sp>
        <p:nvSpPr>
          <p:cNvPr id="5" name="Footer Placeholder 4">
            <a:extLst>
              <a:ext uri="{FF2B5EF4-FFF2-40B4-BE49-F238E27FC236}">
                <a16:creationId xmlns:a16="http://schemas.microsoft.com/office/drawing/2014/main" xmlns="" id="{24FEE14E-1181-46A5-A476-898AA1FF51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C28839F-AFA6-40D0-9AD4-EE129B5F1189}"/>
              </a:ext>
            </a:extLst>
          </p:cNvPr>
          <p:cNvSpPr>
            <a:spLocks noGrp="1"/>
          </p:cNvSpPr>
          <p:nvPr>
            <p:ph type="sldNum" sz="quarter" idx="12"/>
          </p:nvPr>
        </p:nvSpPr>
        <p:spPr/>
        <p:txBody>
          <a:bodyPr/>
          <a:lstStyle/>
          <a:p>
            <a:fld id="{692C3E19-9C8F-4D3B-B3B4-101A97766E56}" type="slidenum">
              <a:rPr lang="en-US" smtClean="0"/>
              <a:t>‹#›</a:t>
            </a:fld>
            <a:endParaRPr lang="en-US"/>
          </a:p>
        </p:txBody>
      </p:sp>
    </p:spTree>
    <p:extLst>
      <p:ext uri="{BB962C8B-B14F-4D97-AF65-F5344CB8AC3E}">
        <p14:creationId xmlns:p14="http://schemas.microsoft.com/office/powerpoint/2010/main" val="98684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FD1D34B-8DDC-4490-B55A-0BF6811C26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6A28ECA-0F07-4C06-885A-40BBC6C289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4F017BF-A221-4C06-9396-F948EF34BF5A}"/>
              </a:ext>
            </a:extLst>
          </p:cNvPr>
          <p:cNvSpPr>
            <a:spLocks noGrp="1"/>
          </p:cNvSpPr>
          <p:nvPr>
            <p:ph type="dt" sz="half" idx="10"/>
          </p:nvPr>
        </p:nvSpPr>
        <p:spPr/>
        <p:txBody>
          <a:bodyPr/>
          <a:lstStyle/>
          <a:p>
            <a:fld id="{63ECBC02-93A7-4A21-9828-7532C0A4ACCD}" type="datetimeFigureOut">
              <a:rPr lang="en-US" smtClean="0"/>
              <a:t>2/10/20</a:t>
            </a:fld>
            <a:endParaRPr lang="en-US"/>
          </a:p>
        </p:txBody>
      </p:sp>
      <p:sp>
        <p:nvSpPr>
          <p:cNvPr id="5" name="Footer Placeholder 4">
            <a:extLst>
              <a:ext uri="{FF2B5EF4-FFF2-40B4-BE49-F238E27FC236}">
                <a16:creationId xmlns:a16="http://schemas.microsoft.com/office/drawing/2014/main" xmlns="" id="{3E5BF078-FA53-4381-89A6-67C3F1923E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528EDE5-FA98-45F8-9342-6C963C07AF6D}"/>
              </a:ext>
            </a:extLst>
          </p:cNvPr>
          <p:cNvSpPr>
            <a:spLocks noGrp="1"/>
          </p:cNvSpPr>
          <p:nvPr>
            <p:ph type="sldNum" sz="quarter" idx="12"/>
          </p:nvPr>
        </p:nvSpPr>
        <p:spPr/>
        <p:txBody>
          <a:bodyPr/>
          <a:lstStyle/>
          <a:p>
            <a:fld id="{692C3E19-9C8F-4D3B-B3B4-101A97766E56}" type="slidenum">
              <a:rPr lang="en-US" smtClean="0"/>
              <a:t>‹#›</a:t>
            </a:fld>
            <a:endParaRPr lang="en-US"/>
          </a:p>
        </p:txBody>
      </p:sp>
    </p:spTree>
    <p:extLst>
      <p:ext uri="{BB962C8B-B14F-4D97-AF65-F5344CB8AC3E}">
        <p14:creationId xmlns:p14="http://schemas.microsoft.com/office/powerpoint/2010/main" val="3708396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DD6040-C52D-449E-A120-915E6946F5F6}" type="datetime1">
              <a:rPr lang="en-US" smtClean="0"/>
              <a:t>2/10/20</a:t>
            </a:fld>
            <a:endParaRPr lang="en-US" dirty="0"/>
          </a:p>
        </p:txBody>
      </p:sp>
      <p:sp>
        <p:nvSpPr>
          <p:cNvPr id="3" name="Footer Placeholder 2"/>
          <p:cNvSpPr>
            <a:spLocks noGrp="1"/>
          </p:cNvSpPr>
          <p:nvPr>
            <p:ph type="ftr" sz="quarter" idx="11"/>
          </p:nvPr>
        </p:nvSpPr>
        <p:spPr/>
        <p:txBody>
          <a:bodyPr/>
          <a:lstStyle/>
          <a:p>
            <a:r>
              <a:rPr lang="en-US"/>
              <a:t>Add a footer</a:t>
            </a:r>
            <a:endParaRPr lang="en-US" dirty="0"/>
          </a:p>
        </p:txBody>
      </p:sp>
      <p:sp>
        <p:nvSpPr>
          <p:cNvPr id="4" name="Slide Number Placeholder 3"/>
          <p:cNvSpPr>
            <a:spLocks noGrp="1"/>
          </p:cNvSpPr>
          <p:nvPr>
            <p:ph type="sldNum" sz="quarter" idx="12"/>
          </p:nvPr>
        </p:nvSpPr>
        <p:spPr/>
        <p:txBody>
          <a:bodyPr/>
          <a:lstStyle/>
          <a:p>
            <a:fld id="{0C8C4CCD-1362-4CC7-BA2D-0BEF6B3ABFE9}" type="slidenum">
              <a:rPr lang="en-US" smtClean="0"/>
              <a:t>‹#›</a:t>
            </a:fld>
            <a:endParaRPr lang="en-US" dirty="0"/>
          </a:p>
        </p:txBody>
      </p:sp>
      <p:sp>
        <p:nvSpPr>
          <p:cNvPr id="5" name="Title 4">
            <a:extLst>
              <a:ext uri="{FF2B5EF4-FFF2-40B4-BE49-F238E27FC236}">
                <a16:creationId xmlns:a16="http://schemas.microsoft.com/office/drawing/2014/main" xmlns="" id="{869EDB79-6EEB-4AFB-9DF3-21319C6C9AB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4813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E08B8D-8CE4-4D0E-978F-1F3280FA0F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D8F3498-9DF7-4DF3-A663-6ACF6E680F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CB35236-E11B-4782-9461-5AB3C6AF87D0}"/>
              </a:ext>
            </a:extLst>
          </p:cNvPr>
          <p:cNvSpPr>
            <a:spLocks noGrp="1"/>
          </p:cNvSpPr>
          <p:nvPr>
            <p:ph type="dt" sz="half" idx="10"/>
          </p:nvPr>
        </p:nvSpPr>
        <p:spPr/>
        <p:txBody>
          <a:bodyPr/>
          <a:lstStyle/>
          <a:p>
            <a:fld id="{63ECBC02-93A7-4A21-9828-7532C0A4ACCD}" type="datetimeFigureOut">
              <a:rPr lang="en-US" smtClean="0"/>
              <a:t>2/10/20</a:t>
            </a:fld>
            <a:endParaRPr lang="en-US"/>
          </a:p>
        </p:txBody>
      </p:sp>
      <p:sp>
        <p:nvSpPr>
          <p:cNvPr id="5" name="Footer Placeholder 4">
            <a:extLst>
              <a:ext uri="{FF2B5EF4-FFF2-40B4-BE49-F238E27FC236}">
                <a16:creationId xmlns:a16="http://schemas.microsoft.com/office/drawing/2014/main" xmlns="" id="{2CC131A6-74BB-473C-8775-AAD58437EC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5CD0770-E0C4-440D-86E1-73E6E9407378}"/>
              </a:ext>
            </a:extLst>
          </p:cNvPr>
          <p:cNvSpPr>
            <a:spLocks noGrp="1"/>
          </p:cNvSpPr>
          <p:nvPr>
            <p:ph type="sldNum" sz="quarter" idx="12"/>
          </p:nvPr>
        </p:nvSpPr>
        <p:spPr/>
        <p:txBody>
          <a:bodyPr/>
          <a:lstStyle/>
          <a:p>
            <a:fld id="{692C3E19-9C8F-4D3B-B3B4-101A97766E56}" type="slidenum">
              <a:rPr lang="en-US" smtClean="0"/>
              <a:t>‹#›</a:t>
            </a:fld>
            <a:endParaRPr lang="en-US"/>
          </a:p>
        </p:txBody>
      </p:sp>
    </p:spTree>
    <p:extLst>
      <p:ext uri="{BB962C8B-B14F-4D97-AF65-F5344CB8AC3E}">
        <p14:creationId xmlns:p14="http://schemas.microsoft.com/office/powerpoint/2010/main" val="1440999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354673-61A0-428C-871F-A1EE9FE0F9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58BB7BA-99DE-450C-95A8-9AC66A3AC8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5DB508D-CA13-45CD-88E5-CEB381413D86}"/>
              </a:ext>
            </a:extLst>
          </p:cNvPr>
          <p:cNvSpPr>
            <a:spLocks noGrp="1"/>
          </p:cNvSpPr>
          <p:nvPr>
            <p:ph type="dt" sz="half" idx="10"/>
          </p:nvPr>
        </p:nvSpPr>
        <p:spPr/>
        <p:txBody>
          <a:bodyPr/>
          <a:lstStyle/>
          <a:p>
            <a:fld id="{63ECBC02-93A7-4A21-9828-7532C0A4ACCD}" type="datetimeFigureOut">
              <a:rPr lang="en-US" smtClean="0"/>
              <a:t>2/10/20</a:t>
            </a:fld>
            <a:endParaRPr lang="en-US"/>
          </a:p>
        </p:txBody>
      </p:sp>
      <p:sp>
        <p:nvSpPr>
          <p:cNvPr id="5" name="Footer Placeholder 4">
            <a:extLst>
              <a:ext uri="{FF2B5EF4-FFF2-40B4-BE49-F238E27FC236}">
                <a16:creationId xmlns:a16="http://schemas.microsoft.com/office/drawing/2014/main" xmlns="" id="{4C89A8F8-10EA-48A0-AF9A-FFB27D5479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7C53D47-9E8D-408E-9D46-FB421A52D3A6}"/>
              </a:ext>
            </a:extLst>
          </p:cNvPr>
          <p:cNvSpPr>
            <a:spLocks noGrp="1"/>
          </p:cNvSpPr>
          <p:nvPr>
            <p:ph type="sldNum" sz="quarter" idx="12"/>
          </p:nvPr>
        </p:nvSpPr>
        <p:spPr/>
        <p:txBody>
          <a:bodyPr/>
          <a:lstStyle/>
          <a:p>
            <a:fld id="{692C3E19-9C8F-4D3B-B3B4-101A97766E56}" type="slidenum">
              <a:rPr lang="en-US" smtClean="0"/>
              <a:t>‹#›</a:t>
            </a:fld>
            <a:endParaRPr lang="en-US"/>
          </a:p>
        </p:txBody>
      </p:sp>
    </p:spTree>
    <p:extLst>
      <p:ext uri="{BB962C8B-B14F-4D97-AF65-F5344CB8AC3E}">
        <p14:creationId xmlns:p14="http://schemas.microsoft.com/office/powerpoint/2010/main" val="4221913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536155-A92B-4583-A84A-16FF5FCE7D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0F05025-B4F9-4A14-8610-15B55123DF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8252C87-C99C-4A85-B04C-DF23BE8C2E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5AA3F41-272C-4A0C-B8ED-4B09F05D695F}"/>
              </a:ext>
            </a:extLst>
          </p:cNvPr>
          <p:cNvSpPr>
            <a:spLocks noGrp="1"/>
          </p:cNvSpPr>
          <p:nvPr>
            <p:ph type="dt" sz="half" idx="10"/>
          </p:nvPr>
        </p:nvSpPr>
        <p:spPr/>
        <p:txBody>
          <a:bodyPr/>
          <a:lstStyle/>
          <a:p>
            <a:fld id="{63ECBC02-93A7-4A21-9828-7532C0A4ACCD}" type="datetimeFigureOut">
              <a:rPr lang="en-US" smtClean="0"/>
              <a:t>2/10/20</a:t>
            </a:fld>
            <a:endParaRPr lang="en-US"/>
          </a:p>
        </p:txBody>
      </p:sp>
      <p:sp>
        <p:nvSpPr>
          <p:cNvPr id="6" name="Footer Placeholder 5">
            <a:extLst>
              <a:ext uri="{FF2B5EF4-FFF2-40B4-BE49-F238E27FC236}">
                <a16:creationId xmlns:a16="http://schemas.microsoft.com/office/drawing/2014/main" xmlns="" id="{9052D6B6-172C-4F21-A8D4-6408BE3CC4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1934128-541E-4FBF-8123-13E7D6F1BBCD}"/>
              </a:ext>
            </a:extLst>
          </p:cNvPr>
          <p:cNvSpPr>
            <a:spLocks noGrp="1"/>
          </p:cNvSpPr>
          <p:nvPr>
            <p:ph type="sldNum" sz="quarter" idx="12"/>
          </p:nvPr>
        </p:nvSpPr>
        <p:spPr/>
        <p:txBody>
          <a:bodyPr/>
          <a:lstStyle/>
          <a:p>
            <a:fld id="{692C3E19-9C8F-4D3B-B3B4-101A97766E56}" type="slidenum">
              <a:rPr lang="en-US" smtClean="0"/>
              <a:t>‹#›</a:t>
            </a:fld>
            <a:endParaRPr lang="en-US"/>
          </a:p>
        </p:txBody>
      </p:sp>
    </p:spTree>
    <p:extLst>
      <p:ext uri="{BB962C8B-B14F-4D97-AF65-F5344CB8AC3E}">
        <p14:creationId xmlns:p14="http://schemas.microsoft.com/office/powerpoint/2010/main" val="1261286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4C42BC-AC6E-44DD-9B18-00EFFB81E6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412A445-DD57-446F-9AC0-D7E388DA07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D75953F-538E-4152-A710-F17082A23B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75BA9AC-89CA-4F75-9AA1-E4CC852FB8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D082B10-8B42-4A71-AD67-E4DE703C56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81D7005-85D2-44B0-A7FD-18B2A35905B3}"/>
              </a:ext>
            </a:extLst>
          </p:cNvPr>
          <p:cNvSpPr>
            <a:spLocks noGrp="1"/>
          </p:cNvSpPr>
          <p:nvPr>
            <p:ph type="dt" sz="half" idx="10"/>
          </p:nvPr>
        </p:nvSpPr>
        <p:spPr/>
        <p:txBody>
          <a:bodyPr/>
          <a:lstStyle/>
          <a:p>
            <a:fld id="{63ECBC02-93A7-4A21-9828-7532C0A4ACCD}" type="datetimeFigureOut">
              <a:rPr lang="en-US" smtClean="0"/>
              <a:t>2/10/20</a:t>
            </a:fld>
            <a:endParaRPr lang="en-US"/>
          </a:p>
        </p:txBody>
      </p:sp>
      <p:sp>
        <p:nvSpPr>
          <p:cNvPr id="8" name="Footer Placeholder 7">
            <a:extLst>
              <a:ext uri="{FF2B5EF4-FFF2-40B4-BE49-F238E27FC236}">
                <a16:creationId xmlns:a16="http://schemas.microsoft.com/office/drawing/2014/main" xmlns="" id="{FB3A5647-1C64-4F3A-B3FC-31FBD47BB7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BDF58AC-CAC2-4221-9AB7-29F311E8A18F}"/>
              </a:ext>
            </a:extLst>
          </p:cNvPr>
          <p:cNvSpPr>
            <a:spLocks noGrp="1"/>
          </p:cNvSpPr>
          <p:nvPr>
            <p:ph type="sldNum" sz="quarter" idx="12"/>
          </p:nvPr>
        </p:nvSpPr>
        <p:spPr/>
        <p:txBody>
          <a:bodyPr/>
          <a:lstStyle/>
          <a:p>
            <a:fld id="{692C3E19-9C8F-4D3B-B3B4-101A97766E56}" type="slidenum">
              <a:rPr lang="en-US" smtClean="0"/>
              <a:t>‹#›</a:t>
            </a:fld>
            <a:endParaRPr lang="en-US"/>
          </a:p>
        </p:txBody>
      </p:sp>
    </p:spTree>
    <p:extLst>
      <p:ext uri="{BB962C8B-B14F-4D97-AF65-F5344CB8AC3E}">
        <p14:creationId xmlns:p14="http://schemas.microsoft.com/office/powerpoint/2010/main" val="1856621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DBE51F-D808-4C6C-83E4-81235A7700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91F12AC-A160-45DC-B8D4-B463141A7B3F}"/>
              </a:ext>
            </a:extLst>
          </p:cNvPr>
          <p:cNvSpPr>
            <a:spLocks noGrp="1"/>
          </p:cNvSpPr>
          <p:nvPr>
            <p:ph type="dt" sz="half" idx="10"/>
          </p:nvPr>
        </p:nvSpPr>
        <p:spPr/>
        <p:txBody>
          <a:bodyPr/>
          <a:lstStyle/>
          <a:p>
            <a:fld id="{63ECBC02-93A7-4A21-9828-7532C0A4ACCD}" type="datetimeFigureOut">
              <a:rPr lang="en-US" smtClean="0"/>
              <a:t>2/10/20</a:t>
            </a:fld>
            <a:endParaRPr lang="en-US"/>
          </a:p>
        </p:txBody>
      </p:sp>
      <p:sp>
        <p:nvSpPr>
          <p:cNvPr id="4" name="Footer Placeholder 3">
            <a:extLst>
              <a:ext uri="{FF2B5EF4-FFF2-40B4-BE49-F238E27FC236}">
                <a16:creationId xmlns:a16="http://schemas.microsoft.com/office/drawing/2014/main" xmlns="" id="{6AEF4932-A32B-4F8A-B7C5-F9817253D0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660D560-341A-4586-BDF8-D1C0DDA2F8CB}"/>
              </a:ext>
            </a:extLst>
          </p:cNvPr>
          <p:cNvSpPr>
            <a:spLocks noGrp="1"/>
          </p:cNvSpPr>
          <p:nvPr>
            <p:ph type="sldNum" sz="quarter" idx="12"/>
          </p:nvPr>
        </p:nvSpPr>
        <p:spPr/>
        <p:txBody>
          <a:bodyPr/>
          <a:lstStyle/>
          <a:p>
            <a:fld id="{692C3E19-9C8F-4D3B-B3B4-101A97766E56}" type="slidenum">
              <a:rPr lang="en-US" smtClean="0"/>
              <a:t>‹#›</a:t>
            </a:fld>
            <a:endParaRPr lang="en-US"/>
          </a:p>
        </p:txBody>
      </p:sp>
    </p:spTree>
    <p:extLst>
      <p:ext uri="{BB962C8B-B14F-4D97-AF65-F5344CB8AC3E}">
        <p14:creationId xmlns:p14="http://schemas.microsoft.com/office/powerpoint/2010/main" val="1841433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63434A5-6514-482D-9577-2EED7F01E791}"/>
              </a:ext>
            </a:extLst>
          </p:cNvPr>
          <p:cNvSpPr>
            <a:spLocks noGrp="1"/>
          </p:cNvSpPr>
          <p:nvPr>
            <p:ph type="dt" sz="half" idx="10"/>
          </p:nvPr>
        </p:nvSpPr>
        <p:spPr/>
        <p:txBody>
          <a:bodyPr/>
          <a:lstStyle/>
          <a:p>
            <a:fld id="{63ECBC02-93A7-4A21-9828-7532C0A4ACCD}" type="datetimeFigureOut">
              <a:rPr lang="en-US" smtClean="0"/>
              <a:t>2/10/20</a:t>
            </a:fld>
            <a:endParaRPr lang="en-US"/>
          </a:p>
        </p:txBody>
      </p:sp>
      <p:sp>
        <p:nvSpPr>
          <p:cNvPr id="3" name="Footer Placeholder 2">
            <a:extLst>
              <a:ext uri="{FF2B5EF4-FFF2-40B4-BE49-F238E27FC236}">
                <a16:creationId xmlns:a16="http://schemas.microsoft.com/office/drawing/2014/main" xmlns="" id="{CA3CC7E3-5E44-4C00-B73E-33E6D773E8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B0619FA-92F4-4D7B-BEC6-B8D0A19A7E43}"/>
              </a:ext>
            </a:extLst>
          </p:cNvPr>
          <p:cNvSpPr>
            <a:spLocks noGrp="1"/>
          </p:cNvSpPr>
          <p:nvPr>
            <p:ph type="sldNum" sz="quarter" idx="12"/>
          </p:nvPr>
        </p:nvSpPr>
        <p:spPr/>
        <p:txBody>
          <a:bodyPr/>
          <a:lstStyle/>
          <a:p>
            <a:fld id="{692C3E19-9C8F-4D3B-B3B4-101A97766E56}" type="slidenum">
              <a:rPr lang="en-US" smtClean="0"/>
              <a:t>‹#›</a:t>
            </a:fld>
            <a:endParaRPr lang="en-US"/>
          </a:p>
        </p:txBody>
      </p:sp>
    </p:spTree>
    <p:extLst>
      <p:ext uri="{BB962C8B-B14F-4D97-AF65-F5344CB8AC3E}">
        <p14:creationId xmlns:p14="http://schemas.microsoft.com/office/powerpoint/2010/main" val="109684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F40957-EB9B-4BF2-AF2D-9A3E370326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C98D150-51FF-47AF-A1C9-5D9FD7B609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4C5C81A-03D8-49F4-AFB2-72F110E69D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2577061-D244-4974-B8B7-BC5868F29C2F}"/>
              </a:ext>
            </a:extLst>
          </p:cNvPr>
          <p:cNvSpPr>
            <a:spLocks noGrp="1"/>
          </p:cNvSpPr>
          <p:nvPr>
            <p:ph type="dt" sz="half" idx="10"/>
          </p:nvPr>
        </p:nvSpPr>
        <p:spPr/>
        <p:txBody>
          <a:bodyPr/>
          <a:lstStyle/>
          <a:p>
            <a:fld id="{63ECBC02-93A7-4A21-9828-7532C0A4ACCD}" type="datetimeFigureOut">
              <a:rPr lang="en-US" smtClean="0"/>
              <a:t>2/10/20</a:t>
            </a:fld>
            <a:endParaRPr lang="en-US"/>
          </a:p>
        </p:txBody>
      </p:sp>
      <p:sp>
        <p:nvSpPr>
          <p:cNvPr id="6" name="Footer Placeholder 5">
            <a:extLst>
              <a:ext uri="{FF2B5EF4-FFF2-40B4-BE49-F238E27FC236}">
                <a16:creationId xmlns:a16="http://schemas.microsoft.com/office/drawing/2014/main" xmlns="" id="{FBA4714B-6266-465C-9384-B315422EDF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2B36BF2-A9F8-4C93-B487-57263CFCA6AB}"/>
              </a:ext>
            </a:extLst>
          </p:cNvPr>
          <p:cNvSpPr>
            <a:spLocks noGrp="1"/>
          </p:cNvSpPr>
          <p:nvPr>
            <p:ph type="sldNum" sz="quarter" idx="12"/>
          </p:nvPr>
        </p:nvSpPr>
        <p:spPr/>
        <p:txBody>
          <a:bodyPr/>
          <a:lstStyle/>
          <a:p>
            <a:fld id="{692C3E19-9C8F-4D3B-B3B4-101A97766E56}" type="slidenum">
              <a:rPr lang="en-US" smtClean="0"/>
              <a:t>‹#›</a:t>
            </a:fld>
            <a:endParaRPr lang="en-US"/>
          </a:p>
        </p:txBody>
      </p:sp>
    </p:spTree>
    <p:extLst>
      <p:ext uri="{BB962C8B-B14F-4D97-AF65-F5344CB8AC3E}">
        <p14:creationId xmlns:p14="http://schemas.microsoft.com/office/powerpoint/2010/main" val="1296812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621FE9-BAAB-4C33-B08C-5A056390A8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C39E0EA-09C3-45DA-88ED-375AA07FE3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1ADE9FC-32EE-4AAE-8E3A-0F89E9C6F6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36F854B-A59D-42D9-9F12-2782B87BD573}"/>
              </a:ext>
            </a:extLst>
          </p:cNvPr>
          <p:cNvSpPr>
            <a:spLocks noGrp="1"/>
          </p:cNvSpPr>
          <p:nvPr>
            <p:ph type="dt" sz="half" idx="10"/>
          </p:nvPr>
        </p:nvSpPr>
        <p:spPr/>
        <p:txBody>
          <a:bodyPr/>
          <a:lstStyle/>
          <a:p>
            <a:fld id="{63ECBC02-93A7-4A21-9828-7532C0A4ACCD}" type="datetimeFigureOut">
              <a:rPr lang="en-US" smtClean="0"/>
              <a:t>2/10/20</a:t>
            </a:fld>
            <a:endParaRPr lang="en-US"/>
          </a:p>
        </p:txBody>
      </p:sp>
      <p:sp>
        <p:nvSpPr>
          <p:cNvPr id="6" name="Footer Placeholder 5">
            <a:extLst>
              <a:ext uri="{FF2B5EF4-FFF2-40B4-BE49-F238E27FC236}">
                <a16:creationId xmlns:a16="http://schemas.microsoft.com/office/drawing/2014/main" xmlns="" id="{96D3D763-E409-4D8C-A753-BE3F39F2DC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738B7B0-CF71-4D09-BB9E-035A5526B9F7}"/>
              </a:ext>
            </a:extLst>
          </p:cNvPr>
          <p:cNvSpPr>
            <a:spLocks noGrp="1"/>
          </p:cNvSpPr>
          <p:nvPr>
            <p:ph type="sldNum" sz="quarter" idx="12"/>
          </p:nvPr>
        </p:nvSpPr>
        <p:spPr/>
        <p:txBody>
          <a:bodyPr/>
          <a:lstStyle/>
          <a:p>
            <a:fld id="{692C3E19-9C8F-4D3B-B3B4-101A97766E56}" type="slidenum">
              <a:rPr lang="en-US" smtClean="0"/>
              <a:t>‹#›</a:t>
            </a:fld>
            <a:endParaRPr lang="en-US"/>
          </a:p>
        </p:txBody>
      </p:sp>
    </p:spTree>
    <p:extLst>
      <p:ext uri="{BB962C8B-B14F-4D97-AF65-F5344CB8AC3E}">
        <p14:creationId xmlns:p14="http://schemas.microsoft.com/office/powerpoint/2010/main" val="17078063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6E5A0D2-B1DB-4FC9-9BE0-9D3A0A5607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A86A459-A6A2-4BA8-9974-59F070A8D8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BC37F27-4571-41AE-82FF-D28F604226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ECBC02-93A7-4A21-9828-7532C0A4ACCD}" type="datetimeFigureOut">
              <a:rPr lang="en-US" smtClean="0"/>
              <a:t>2/10/20</a:t>
            </a:fld>
            <a:endParaRPr lang="en-US"/>
          </a:p>
        </p:txBody>
      </p:sp>
      <p:sp>
        <p:nvSpPr>
          <p:cNvPr id="5" name="Footer Placeholder 4">
            <a:extLst>
              <a:ext uri="{FF2B5EF4-FFF2-40B4-BE49-F238E27FC236}">
                <a16:creationId xmlns:a16="http://schemas.microsoft.com/office/drawing/2014/main" xmlns="" id="{47808BE1-0212-4D62-B865-C56063F2B8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351D165-64A2-4E34-B5FD-A9162803F5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2C3E19-9C8F-4D3B-B3B4-101A97766E56}" type="slidenum">
              <a:rPr lang="en-US" smtClean="0"/>
              <a:t>‹#›</a:t>
            </a:fld>
            <a:endParaRPr lang="en-US"/>
          </a:p>
        </p:txBody>
      </p:sp>
    </p:spTree>
    <p:extLst>
      <p:ext uri="{BB962C8B-B14F-4D97-AF65-F5344CB8AC3E}">
        <p14:creationId xmlns:p14="http://schemas.microsoft.com/office/powerpoint/2010/main" val="1342194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eg"/><Relationship Id="rId5"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jpg"/><Relationship Id="rId5" Type="http://schemas.openxmlformats.org/officeDocument/2006/relationships/image" Target="../media/image30.jpg"/><Relationship Id="rId6" Type="http://schemas.openxmlformats.org/officeDocument/2006/relationships/image" Target="../media/image31.jpg"/><Relationship Id="rId7" Type="http://schemas.openxmlformats.org/officeDocument/2006/relationships/image" Target="../media/image32.jpg"/><Relationship Id="rId1" Type="http://schemas.openxmlformats.org/officeDocument/2006/relationships/slideLayout" Target="../slideLayouts/slideLayout6.xml"/><Relationship Id="rId2" Type="http://schemas.openxmlformats.org/officeDocument/2006/relationships/image" Target="../media/image2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 Id="rId3" Type="http://schemas.openxmlformats.org/officeDocument/2006/relationships/image" Target="../media/image3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 Id="rId3" Type="http://schemas.openxmlformats.org/officeDocument/2006/relationships/image" Target="../media/image38.jpg"/></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media/image41.jpg"/><Relationship Id="rId5" Type="http://schemas.openxmlformats.org/officeDocument/2006/relationships/image" Target="../media/image42.jpg"/><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g"/><Relationship Id="rId5" Type="http://schemas.openxmlformats.org/officeDocument/2006/relationships/image" Target="../media/image7.JPG"/><Relationship Id="rId6" Type="http://schemas.openxmlformats.org/officeDocument/2006/relationships/image" Target="../media/image8.JPG"/><Relationship Id="rId7" Type="http://schemas.openxmlformats.org/officeDocument/2006/relationships/image" Target="../media/image9.jpeg"/><Relationship Id="rId8" Type="http://schemas.openxmlformats.org/officeDocument/2006/relationships/image" Target="../media/image10.JP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 Id="rId3"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5" Type="http://schemas.openxmlformats.org/officeDocument/2006/relationships/image" Target="../media/image15.JP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jpe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descr="A group of people in a room&#10;&#10;Description automatically generated">
            <a:extLst>
              <a:ext uri="{FF2B5EF4-FFF2-40B4-BE49-F238E27FC236}">
                <a16:creationId xmlns:a16="http://schemas.microsoft.com/office/drawing/2014/main" xmlns="" id="{EADC2AEB-9D59-44D0-B471-15B5A2D10A75}"/>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0" y="0"/>
            <a:ext cx="12358865" cy="6857999"/>
          </a:xfrm>
          <a:prstGeom prst="rect">
            <a:avLst/>
          </a:prstGeom>
        </p:spPr>
      </p:pic>
      <p:sp>
        <p:nvSpPr>
          <p:cNvPr id="2" name="Title 1"/>
          <p:cNvSpPr>
            <a:spLocks noGrp="1"/>
          </p:cNvSpPr>
          <p:nvPr>
            <p:ph type="ctrTitle"/>
          </p:nvPr>
        </p:nvSpPr>
        <p:spPr>
          <a:xfrm>
            <a:off x="198437" y="1688977"/>
            <a:ext cx="11795125" cy="2630466"/>
          </a:xfrm>
        </p:spPr>
        <p:txBody>
          <a:bodyPr>
            <a:noAutofit/>
          </a:bodyPr>
          <a:lstStyle/>
          <a:p>
            <a:pPr algn="ctr"/>
            <a:r>
              <a:rPr lang="en-US" sz="3600" b="1" dirty="0"/>
              <a:t/>
            </a:r>
            <a:br>
              <a:rPr lang="en-US" sz="3600" b="1" dirty="0"/>
            </a:br>
            <a:r>
              <a:rPr lang="en-US" sz="3600" b="1" dirty="0"/>
              <a:t/>
            </a:r>
            <a:br>
              <a:rPr lang="en-US" sz="3600" b="1" dirty="0"/>
            </a:br>
            <a:r>
              <a:rPr lang="en-US" sz="3600" b="1" dirty="0"/>
              <a:t>Weaving the intersection of sport and culture throughout the sport management curriculum</a:t>
            </a:r>
            <a:br>
              <a:rPr lang="en-US" sz="3600" b="1" dirty="0"/>
            </a:br>
            <a:r>
              <a:rPr lang="en-US" sz="3600" b="1" dirty="0"/>
              <a:t/>
            </a:r>
            <a:br>
              <a:rPr lang="en-US" sz="3600" b="1" dirty="0"/>
            </a:br>
            <a:r>
              <a:rPr lang="en-US" sz="3600" b="1" dirty="0"/>
              <a:t>OR</a:t>
            </a:r>
            <a:br>
              <a:rPr lang="en-US" sz="3600" b="1" dirty="0"/>
            </a:br>
            <a:r>
              <a:rPr lang="en-US" sz="3600" b="1" dirty="0"/>
              <a:t/>
            </a:r>
            <a:br>
              <a:rPr lang="en-US" sz="3600" b="1" dirty="0"/>
            </a:br>
            <a:r>
              <a:rPr lang="en-US" sz="3600" b="1" dirty="0"/>
              <a:t>How to integrate intercultural competence with sport management students and curriculum</a:t>
            </a:r>
          </a:p>
        </p:txBody>
      </p:sp>
      <p:sp>
        <p:nvSpPr>
          <p:cNvPr id="3" name="Subtitle 2"/>
          <p:cNvSpPr>
            <a:spLocks noGrp="1"/>
          </p:cNvSpPr>
          <p:nvPr>
            <p:ph type="subTitle" idx="4294967295"/>
          </p:nvPr>
        </p:nvSpPr>
        <p:spPr>
          <a:xfrm>
            <a:off x="-1" y="5868155"/>
            <a:ext cx="12192000" cy="1655762"/>
          </a:xfrm>
        </p:spPr>
        <p:txBody>
          <a:bodyPr>
            <a:normAutofit/>
          </a:bodyPr>
          <a:lstStyle/>
          <a:p>
            <a:pPr marL="0" indent="0" algn="ctr">
              <a:buNone/>
            </a:pPr>
            <a:r>
              <a:rPr lang="en-US" sz="3200" b="1" dirty="0">
                <a:solidFill>
                  <a:srgbClr val="7030A0"/>
                </a:solidFill>
              </a:rPr>
              <a:t>Darlene A. Kluka, D Phil, Ph D – Sport Management Consultant</a:t>
            </a:r>
          </a:p>
          <a:p>
            <a:pPr marL="0" indent="0" algn="ctr">
              <a:buNone/>
            </a:pPr>
            <a:r>
              <a:rPr lang="en-US" b="1" dirty="0">
                <a:solidFill>
                  <a:srgbClr val="7030A0"/>
                </a:solidFill>
              </a:rPr>
              <a:t>COSMA HOF Inaugural inductee  2019</a:t>
            </a:r>
          </a:p>
        </p:txBody>
      </p:sp>
      <p:pic>
        <p:nvPicPr>
          <p:cNvPr id="6" name="Picture 5" descr="A picture containing drawing&#10;&#10;Description automatically generated">
            <a:extLst>
              <a:ext uri="{FF2B5EF4-FFF2-40B4-BE49-F238E27FC236}">
                <a16:creationId xmlns:a16="http://schemas.microsoft.com/office/drawing/2014/main" xmlns="" id="{AD297969-4FB2-466B-BA0C-20600E084B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4728" y="-437"/>
            <a:ext cx="5744708" cy="1466420"/>
          </a:xfrm>
          <a:prstGeom prst="rect">
            <a:avLst/>
          </a:prstGeom>
        </p:spPr>
      </p:pic>
      <p:pic>
        <p:nvPicPr>
          <p:cNvPr id="8" name="Picture 7" descr="A picture containing sign, hydrant&#10;&#10;Description automatically generated">
            <a:extLst>
              <a:ext uri="{FF2B5EF4-FFF2-40B4-BE49-F238E27FC236}">
                <a16:creationId xmlns:a16="http://schemas.microsoft.com/office/drawing/2014/main" xmlns="" id="{89FC078A-26D0-427B-A3F8-6B36096C17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14" y="494451"/>
            <a:ext cx="2857500" cy="1009650"/>
          </a:xfrm>
          <a:prstGeom prst="rect">
            <a:avLst/>
          </a:prstGeom>
        </p:spPr>
      </p:pic>
      <p:sp>
        <p:nvSpPr>
          <p:cNvPr id="4" name="Rectangle 3">
            <a:extLst>
              <a:ext uri="{FF2B5EF4-FFF2-40B4-BE49-F238E27FC236}">
                <a16:creationId xmlns:a16="http://schemas.microsoft.com/office/drawing/2014/main" xmlns="" id="{683812D6-F0D3-4C02-9237-EBCAE9E17E2B}"/>
              </a:ext>
            </a:extLst>
          </p:cNvPr>
          <p:cNvSpPr/>
          <p:nvPr/>
        </p:nvSpPr>
        <p:spPr>
          <a:xfrm>
            <a:off x="6149208" y="1095291"/>
            <a:ext cx="3232298" cy="370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15941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F7C33AC-232E-4C15-9BD4-FE55D53715F2}"/>
              </a:ext>
            </a:extLst>
          </p:cNvPr>
          <p:cNvSpPr>
            <a:spLocks noGrp="1"/>
          </p:cNvSpPr>
          <p:nvPr>
            <p:ph type="title"/>
          </p:nvPr>
        </p:nvSpPr>
        <p:spPr>
          <a:xfrm>
            <a:off x="321562" y="963877"/>
            <a:ext cx="4834097" cy="4930246"/>
          </a:xfrm>
        </p:spPr>
        <p:txBody>
          <a:bodyPr>
            <a:normAutofit/>
          </a:bodyPr>
          <a:lstStyle/>
          <a:p>
            <a:r>
              <a:rPr lang="en-US" b="1" dirty="0">
                <a:solidFill>
                  <a:schemeClr val="accent1"/>
                </a:solidFill>
              </a:rPr>
              <a:t>What are the intercultural attributes of </a:t>
            </a:r>
            <a:br>
              <a:rPr lang="en-US" b="1" dirty="0">
                <a:solidFill>
                  <a:schemeClr val="accent1"/>
                </a:solidFill>
              </a:rPr>
            </a:br>
            <a:r>
              <a:rPr lang="en-US" b="1" dirty="0">
                <a:solidFill>
                  <a:schemeClr val="accent1"/>
                </a:solidFill>
              </a:rPr>
              <a:t>sport management graduates?</a:t>
            </a:r>
          </a:p>
        </p:txBody>
      </p:sp>
      <p:cxnSp>
        <p:nvCxnSpPr>
          <p:cNvPr id="12" name="Straight Connector 11">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xmlns="" id="{78E8D15E-0280-46F9-8B15-93F82ECAEB79}"/>
              </a:ext>
            </a:extLst>
          </p:cNvPr>
          <p:cNvSpPr>
            <a:spLocks noGrp="1"/>
          </p:cNvSpPr>
          <p:nvPr>
            <p:ph idx="1"/>
          </p:nvPr>
        </p:nvSpPr>
        <p:spPr>
          <a:xfrm>
            <a:off x="4976031" y="963877"/>
            <a:ext cx="6894404" cy="4930246"/>
          </a:xfrm>
        </p:spPr>
        <p:txBody>
          <a:bodyPr anchor="ctr">
            <a:normAutofit/>
          </a:bodyPr>
          <a:lstStyle/>
          <a:p>
            <a:r>
              <a:rPr lang="en-US" dirty="0"/>
              <a:t>Open-minded/tolerant and acknowledges cultural differences</a:t>
            </a:r>
          </a:p>
          <a:p>
            <a:r>
              <a:rPr lang="en-US" dirty="0"/>
              <a:t>Able to communicate and function in intercultural settings in sport management contexts</a:t>
            </a:r>
          </a:p>
          <a:p>
            <a:r>
              <a:rPr lang="en-US" dirty="0"/>
              <a:t>Aware of regional and global differences and consequences in a globalized sport environment</a:t>
            </a:r>
          </a:p>
          <a:p>
            <a:r>
              <a:rPr lang="en-US" dirty="0"/>
              <a:t>Aware of global ethical issues related to sport</a:t>
            </a:r>
          </a:p>
        </p:txBody>
      </p:sp>
    </p:spTree>
    <p:extLst>
      <p:ext uri="{BB962C8B-B14F-4D97-AF65-F5344CB8AC3E}">
        <p14:creationId xmlns:p14="http://schemas.microsoft.com/office/powerpoint/2010/main" val="29780503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22901FED-4FC9-4ED5-8123-C98BCD1616B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0FB9830D-BDE5-4A38-8A7E-1F4A041C2A76}"/>
              </a:ext>
            </a:extLst>
          </p:cNvPr>
          <p:cNvSpPr>
            <a:spLocks noGrp="1"/>
          </p:cNvSpPr>
          <p:nvPr>
            <p:ph type="title"/>
          </p:nvPr>
        </p:nvSpPr>
        <p:spPr>
          <a:xfrm>
            <a:off x="112734" y="162839"/>
            <a:ext cx="12079266" cy="751562"/>
          </a:xfrm>
        </p:spPr>
        <p:txBody>
          <a:bodyPr>
            <a:normAutofit/>
          </a:bodyPr>
          <a:lstStyle/>
          <a:p>
            <a:pPr algn="ctr"/>
            <a:r>
              <a:rPr lang="en-US" sz="2200" b="1" dirty="0">
                <a:solidFill>
                  <a:srgbClr val="000000"/>
                </a:solidFill>
              </a:rPr>
              <a:t>To develop these attributes, graduates must demonstrate the following cognitive, affective, and</a:t>
            </a:r>
            <a:br>
              <a:rPr lang="en-US" sz="2200" b="1" dirty="0">
                <a:solidFill>
                  <a:srgbClr val="000000"/>
                </a:solidFill>
              </a:rPr>
            </a:br>
            <a:r>
              <a:rPr lang="en-US" sz="2200" b="1" dirty="0">
                <a:solidFill>
                  <a:srgbClr val="000000"/>
                </a:solidFill>
              </a:rPr>
              <a:t>behavioral skills:</a:t>
            </a:r>
          </a:p>
        </p:txBody>
      </p:sp>
      <p:sp>
        <p:nvSpPr>
          <p:cNvPr id="4" name="Content Placeholder 3">
            <a:extLst>
              <a:ext uri="{FF2B5EF4-FFF2-40B4-BE49-F238E27FC236}">
                <a16:creationId xmlns:a16="http://schemas.microsoft.com/office/drawing/2014/main" xmlns="" id="{C0B93A80-2C7A-4A36-9B00-21729DADF212}"/>
              </a:ext>
            </a:extLst>
          </p:cNvPr>
          <p:cNvSpPr>
            <a:spLocks noGrp="1"/>
          </p:cNvSpPr>
          <p:nvPr>
            <p:ph idx="1"/>
          </p:nvPr>
        </p:nvSpPr>
        <p:spPr>
          <a:xfrm>
            <a:off x="0" y="1142804"/>
            <a:ext cx="12192000" cy="5916947"/>
          </a:xfrm>
        </p:spPr>
        <p:txBody>
          <a:bodyPr anchor="ctr">
            <a:normAutofit/>
          </a:bodyPr>
          <a:lstStyle/>
          <a:p>
            <a:pPr marL="0" indent="0">
              <a:buNone/>
            </a:pPr>
            <a:r>
              <a:rPr lang="en-US" sz="2000" b="1" dirty="0">
                <a:solidFill>
                  <a:srgbClr val="FF0000"/>
                </a:solidFill>
              </a:rPr>
              <a:t>Ability to think globally and consider sport management issues from a variety of perspectives and cultures</a:t>
            </a:r>
          </a:p>
          <a:p>
            <a:pPr marL="0" indent="0">
              <a:buNone/>
            </a:pPr>
            <a:r>
              <a:rPr lang="en-US" sz="2000" b="1" dirty="0"/>
              <a:t>Awareness of own culture and perspectives and other cultures and perspectives</a:t>
            </a:r>
          </a:p>
          <a:p>
            <a:pPr marL="0" indent="0">
              <a:buNone/>
            </a:pPr>
            <a:r>
              <a:rPr lang="en-US" sz="2000" b="1" dirty="0">
                <a:solidFill>
                  <a:srgbClr val="FF0000"/>
                </a:solidFill>
              </a:rPr>
              <a:t>Appreciate relation between sport management locally and sport management/participation traditions elsewhere</a:t>
            </a:r>
          </a:p>
          <a:p>
            <a:pPr marL="0" indent="0">
              <a:buNone/>
            </a:pPr>
            <a:r>
              <a:rPr lang="en-US" sz="2000" b="1" dirty="0"/>
              <a:t>Recognize intercultural issues relevant to professional practice (role of women in sport in Middle East countries)</a:t>
            </a:r>
          </a:p>
          <a:p>
            <a:pPr marL="0" indent="0">
              <a:buNone/>
            </a:pPr>
            <a:r>
              <a:rPr lang="en-US" sz="2000" b="1" dirty="0">
                <a:solidFill>
                  <a:srgbClr val="FF0000"/>
                </a:solidFill>
              </a:rPr>
              <a:t>Appreciate importance of multicultural diversity to professional sport management and citizenship</a:t>
            </a:r>
          </a:p>
          <a:p>
            <a:pPr marL="0" indent="0">
              <a:buNone/>
            </a:pPr>
            <a:r>
              <a:rPr lang="en-US" sz="2000" b="1" dirty="0"/>
              <a:t>Appreciate complex and interacting factors contributing to culture and cultural relationships in sport management working groups, councils, and task teams</a:t>
            </a:r>
          </a:p>
          <a:p>
            <a:pPr marL="0" indent="0">
              <a:buNone/>
            </a:pPr>
            <a:r>
              <a:rPr lang="en-US" sz="2000" b="1" dirty="0">
                <a:solidFill>
                  <a:srgbClr val="FF0000"/>
                </a:solidFill>
              </a:rPr>
              <a:t>Value diversity of language and culture</a:t>
            </a:r>
          </a:p>
          <a:p>
            <a:pPr marL="0" indent="0">
              <a:buNone/>
            </a:pPr>
            <a:r>
              <a:rPr lang="en-US" sz="2000" b="1" dirty="0"/>
              <a:t>Appreciate and demonstrate capacity to apply diverse standards and practices within sport management</a:t>
            </a:r>
          </a:p>
          <a:p>
            <a:pPr marL="0" indent="0">
              <a:buNone/>
            </a:pPr>
            <a:r>
              <a:rPr lang="en-US" sz="2000" b="1" dirty="0">
                <a:solidFill>
                  <a:srgbClr val="FF0000"/>
                </a:solidFill>
              </a:rPr>
              <a:t>Demonstrate awareness of implications of local decisions and actions for international sport communities, and international decisions and actions for local communities</a:t>
            </a:r>
          </a:p>
          <a:p>
            <a:pPr marL="0" indent="0">
              <a:buNone/>
            </a:pPr>
            <a:r>
              <a:rPr lang="en-US" sz="2000" b="1" dirty="0"/>
              <a:t>Awareness of diverse needs, feelings and view of sport managers, fans, administrators of other cultures</a:t>
            </a:r>
          </a:p>
          <a:p>
            <a:pPr marL="0" indent="0">
              <a:buNone/>
            </a:pPr>
            <a:r>
              <a:rPr lang="en-US" sz="2000" b="1" dirty="0">
                <a:solidFill>
                  <a:srgbClr val="FF0000"/>
                </a:solidFill>
              </a:rPr>
              <a:t>Realize how global issues may affect local sport management practices</a:t>
            </a:r>
          </a:p>
          <a:p>
            <a:endParaRPr lang="en-US" sz="2000" dirty="0"/>
          </a:p>
          <a:p>
            <a:pPr marL="0" indent="0">
              <a:buNone/>
            </a:pPr>
            <a:endParaRPr lang="en-US" sz="2000" dirty="0">
              <a:solidFill>
                <a:srgbClr val="000000"/>
              </a:solidFill>
            </a:endParaRPr>
          </a:p>
        </p:txBody>
      </p:sp>
    </p:spTree>
    <p:extLst>
      <p:ext uri="{BB962C8B-B14F-4D97-AF65-F5344CB8AC3E}">
        <p14:creationId xmlns:p14="http://schemas.microsoft.com/office/powerpoint/2010/main" val="38798916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E45CA849-654C-4173-AD99-B3A2528275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294C50A-76C5-4B9B-AFD3-6B3C24FD5629}"/>
              </a:ext>
            </a:extLst>
          </p:cNvPr>
          <p:cNvSpPr>
            <a:spLocks noGrp="1"/>
          </p:cNvSpPr>
          <p:nvPr>
            <p:ph type="title"/>
          </p:nvPr>
        </p:nvSpPr>
        <p:spPr>
          <a:xfrm>
            <a:off x="0" y="411480"/>
            <a:ext cx="12456160" cy="1106424"/>
          </a:xfrm>
        </p:spPr>
        <p:txBody>
          <a:bodyPr>
            <a:normAutofit/>
          </a:bodyPr>
          <a:lstStyle/>
          <a:p>
            <a:r>
              <a:rPr lang="en-US" sz="3600" b="1" dirty="0"/>
              <a:t>What curriculum topics/themes are needed to develop these skills?</a:t>
            </a:r>
          </a:p>
        </p:txBody>
      </p:sp>
      <p:sp>
        <p:nvSpPr>
          <p:cNvPr id="14" name="Rectangle 10">
            <a:extLst>
              <a:ext uri="{FF2B5EF4-FFF2-40B4-BE49-F238E27FC236}">
                <a16:creationId xmlns:a16="http://schemas.microsoft.com/office/drawing/2014/main" xmlns="" id="{3E23A947-2D45-4208-AE2B-64948C87A3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87931"/>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group of people posing for a photo&#10;&#10;Description automatically generated">
            <a:extLst>
              <a:ext uri="{FF2B5EF4-FFF2-40B4-BE49-F238E27FC236}">
                <a16:creationId xmlns:a16="http://schemas.microsoft.com/office/drawing/2014/main" xmlns="" id="{C30260F1-9E52-441E-BBC1-DC59D02403C3}"/>
              </a:ext>
            </a:extLst>
          </p:cNvPr>
          <p:cNvPicPr>
            <a:picLocks noChangeAspect="1"/>
          </p:cNvPicPr>
          <p:nvPr/>
        </p:nvPicPr>
        <p:blipFill rotWithShape="1">
          <a:blip r:embed="rId3">
            <a:extLst>
              <a:ext uri="{28A0092B-C50C-407E-A947-70E740481C1C}">
                <a14:useLocalDpi xmlns:a14="http://schemas.microsoft.com/office/drawing/2010/main" val="0"/>
              </a:ext>
            </a:extLst>
          </a:blip>
          <a:srcRect r="-1" b="10103"/>
          <a:stretch/>
        </p:blipFill>
        <p:spPr>
          <a:xfrm>
            <a:off x="429768" y="1721922"/>
            <a:ext cx="6704891" cy="4520559"/>
          </a:xfrm>
          <a:prstGeom prst="rect">
            <a:avLst/>
          </a:prstGeom>
        </p:spPr>
      </p:pic>
      <p:sp useBgFill="1">
        <p:nvSpPr>
          <p:cNvPr id="13" name="Rectangle 12">
            <a:extLst>
              <a:ext uri="{FF2B5EF4-FFF2-40B4-BE49-F238E27FC236}">
                <a16:creationId xmlns:a16="http://schemas.microsoft.com/office/drawing/2014/main" xmlns="" id="{E5BBB0F9-6A59-4D02-A9C7-A2D6516684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43801" y="1721922"/>
            <a:ext cx="4218432" cy="4520560"/>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F81D2425-5F29-4D55-8688-770EDF76A64F}"/>
              </a:ext>
            </a:extLst>
          </p:cNvPr>
          <p:cNvSpPr>
            <a:spLocks noGrp="1"/>
          </p:cNvSpPr>
          <p:nvPr>
            <p:ph idx="1"/>
          </p:nvPr>
        </p:nvSpPr>
        <p:spPr>
          <a:xfrm>
            <a:off x="7114034" y="2020824"/>
            <a:ext cx="4909353" cy="3959352"/>
          </a:xfrm>
        </p:spPr>
        <p:txBody>
          <a:bodyPr anchor="ctr">
            <a:noAutofit/>
          </a:bodyPr>
          <a:lstStyle/>
          <a:p>
            <a:r>
              <a:rPr lang="en-US" sz="2400" dirty="0"/>
              <a:t>Moving from a mono-cultural mindset to a global mindset</a:t>
            </a:r>
          </a:p>
          <a:p>
            <a:r>
              <a:rPr lang="en-US" sz="2400" dirty="0"/>
              <a:t>Cultural self-awareness</a:t>
            </a:r>
          </a:p>
          <a:p>
            <a:r>
              <a:rPr lang="en-US" sz="2400" dirty="0"/>
              <a:t>Culturally-specific knowledge and how it reflects sport governance. Different countries have different sport governance codes.</a:t>
            </a:r>
          </a:p>
          <a:p>
            <a:r>
              <a:rPr lang="en-US" sz="2400" dirty="0"/>
              <a:t>Socio-linguistic awareness (have a second language)</a:t>
            </a:r>
          </a:p>
          <a:p>
            <a:r>
              <a:rPr lang="en-US" sz="2400" dirty="0"/>
              <a:t>Global trends and issues in sport</a:t>
            </a:r>
          </a:p>
          <a:p>
            <a:r>
              <a:rPr lang="en-US" sz="2400" dirty="0"/>
              <a:t>Politics in sport</a:t>
            </a:r>
          </a:p>
          <a:p>
            <a:r>
              <a:rPr lang="en-US" sz="2400" dirty="0"/>
              <a:t>Emotional intelligence</a:t>
            </a:r>
          </a:p>
          <a:p>
            <a:r>
              <a:rPr lang="en-US" sz="2400" dirty="0"/>
              <a:t>Social intelligence</a:t>
            </a:r>
          </a:p>
        </p:txBody>
      </p:sp>
    </p:spTree>
    <p:extLst>
      <p:ext uri="{BB962C8B-B14F-4D97-AF65-F5344CB8AC3E}">
        <p14:creationId xmlns:p14="http://schemas.microsoft.com/office/powerpoint/2010/main" val="17666109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4" descr="A group of people posing for the camera&#10;&#10;Description automatically generated">
            <a:extLst>
              <a:ext uri="{FF2B5EF4-FFF2-40B4-BE49-F238E27FC236}">
                <a16:creationId xmlns:a16="http://schemas.microsoft.com/office/drawing/2014/main" xmlns="" id="{99C02923-DABA-4A1C-A23E-72A5217EA68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489" b="14394"/>
          <a:stretch/>
        </p:blipFill>
        <p:spPr>
          <a:xfrm>
            <a:off x="33347" y="-831705"/>
            <a:ext cx="12191980" cy="6857990"/>
          </a:xfrm>
          <a:prstGeom prst="rect">
            <a:avLst/>
          </a:prstGeom>
        </p:spPr>
      </p:pic>
      <p:sp>
        <p:nvSpPr>
          <p:cNvPr id="9" name="Rectangle 8">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914437C-26E6-4B3E-8600-DACC922B931D}"/>
              </a:ext>
            </a:extLst>
          </p:cNvPr>
          <p:cNvSpPr>
            <a:spLocks noGrp="1"/>
          </p:cNvSpPr>
          <p:nvPr>
            <p:ph type="title"/>
          </p:nvPr>
        </p:nvSpPr>
        <p:spPr>
          <a:xfrm>
            <a:off x="272374" y="5762433"/>
            <a:ext cx="11618067" cy="744836"/>
          </a:xfrm>
        </p:spPr>
        <p:txBody>
          <a:bodyPr vert="horz" lIns="91440" tIns="45720" rIns="91440" bIns="45720" rtlCol="0" anchor="ctr">
            <a:noAutofit/>
          </a:bodyPr>
          <a:lstStyle/>
          <a:p>
            <a:pPr algn="ctr"/>
            <a:r>
              <a:rPr lang="en-US" sz="2800" b="1" dirty="0">
                <a:solidFill>
                  <a:schemeClr val="tx1">
                    <a:lumMod val="85000"/>
                    <a:lumOff val="15000"/>
                  </a:schemeClr>
                </a:solidFill>
              </a:rPr>
              <a:t>What teaching and learning strategies can be helpful in achieving these attributes and skills?</a:t>
            </a:r>
          </a:p>
        </p:txBody>
      </p:sp>
      <p:cxnSp>
        <p:nvCxnSpPr>
          <p:cNvPr id="11" name="Straight Connector 10">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80799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87CACA-3A58-4674-8D2B-CB40992DA606}"/>
              </a:ext>
            </a:extLst>
          </p:cNvPr>
          <p:cNvSpPr>
            <a:spLocks noGrp="1"/>
          </p:cNvSpPr>
          <p:nvPr>
            <p:ph type="title"/>
          </p:nvPr>
        </p:nvSpPr>
        <p:spPr/>
        <p:txBody>
          <a:bodyPr/>
          <a:lstStyle/>
          <a:p>
            <a:r>
              <a:rPr lang="en-US" b="1" dirty="0"/>
              <a:t>Teaching Strategies</a:t>
            </a:r>
          </a:p>
        </p:txBody>
      </p:sp>
      <p:sp>
        <p:nvSpPr>
          <p:cNvPr id="3" name="Content Placeholder 2">
            <a:extLst>
              <a:ext uri="{FF2B5EF4-FFF2-40B4-BE49-F238E27FC236}">
                <a16:creationId xmlns:a16="http://schemas.microsoft.com/office/drawing/2014/main" xmlns="" id="{06E13722-7F2D-4E28-AFF1-2C88A31A2C7D}"/>
              </a:ext>
            </a:extLst>
          </p:cNvPr>
          <p:cNvSpPr>
            <a:spLocks noGrp="1"/>
          </p:cNvSpPr>
          <p:nvPr>
            <p:ph sz="half" idx="2"/>
          </p:nvPr>
        </p:nvSpPr>
        <p:spPr>
          <a:xfrm>
            <a:off x="656908" y="1586706"/>
            <a:ext cx="5157787" cy="4765326"/>
          </a:xfrm>
        </p:spPr>
        <p:txBody>
          <a:bodyPr>
            <a:normAutofit/>
          </a:bodyPr>
          <a:lstStyle/>
          <a:p>
            <a:r>
              <a:rPr lang="en-US" b="1" dirty="0"/>
              <a:t>Questioning Styles</a:t>
            </a:r>
          </a:p>
          <a:p>
            <a:r>
              <a:rPr lang="en-US" b="1" dirty="0"/>
              <a:t>Role Playing</a:t>
            </a:r>
          </a:p>
          <a:p>
            <a:r>
              <a:rPr lang="en-US" b="1" dirty="0"/>
              <a:t>Cooperative Learning</a:t>
            </a:r>
          </a:p>
          <a:p>
            <a:r>
              <a:rPr lang="en-US" b="1" dirty="0"/>
              <a:t>Exposure to different languages and cultures</a:t>
            </a:r>
          </a:p>
          <a:p>
            <a:r>
              <a:rPr lang="en-US" b="1" dirty="0"/>
              <a:t>Group discussions</a:t>
            </a:r>
          </a:p>
          <a:p>
            <a:r>
              <a:rPr lang="en-US" b="1" dirty="0"/>
              <a:t>Active learning</a:t>
            </a:r>
          </a:p>
        </p:txBody>
      </p:sp>
      <p:sp>
        <p:nvSpPr>
          <p:cNvPr id="6" name="Content Placeholder 5">
            <a:extLst>
              <a:ext uri="{FF2B5EF4-FFF2-40B4-BE49-F238E27FC236}">
                <a16:creationId xmlns:a16="http://schemas.microsoft.com/office/drawing/2014/main" xmlns="" id="{C71DCA3F-E59A-40B7-8F2A-8E1103335D49}"/>
              </a:ext>
            </a:extLst>
          </p:cNvPr>
          <p:cNvSpPr>
            <a:spLocks noGrp="1"/>
          </p:cNvSpPr>
          <p:nvPr>
            <p:ph sz="quarter" idx="4"/>
          </p:nvPr>
        </p:nvSpPr>
        <p:spPr>
          <a:xfrm>
            <a:off x="6172200" y="1690688"/>
            <a:ext cx="5183188" cy="4498975"/>
          </a:xfrm>
        </p:spPr>
        <p:txBody>
          <a:bodyPr>
            <a:normAutofit/>
          </a:bodyPr>
          <a:lstStyle/>
          <a:p>
            <a:r>
              <a:rPr lang="en-US" b="1" dirty="0"/>
              <a:t>Class discussions</a:t>
            </a:r>
          </a:p>
          <a:p>
            <a:r>
              <a:rPr lang="en-US" b="1" dirty="0"/>
              <a:t>Lecturing</a:t>
            </a:r>
          </a:p>
          <a:p>
            <a:r>
              <a:rPr lang="en-US" b="1" dirty="0"/>
              <a:t>Examples</a:t>
            </a:r>
          </a:p>
          <a:p>
            <a:r>
              <a:rPr lang="en-US" b="1" dirty="0"/>
              <a:t>Models</a:t>
            </a:r>
          </a:p>
          <a:p>
            <a:r>
              <a:rPr lang="en-US" b="1" dirty="0"/>
              <a:t>Videos</a:t>
            </a:r>
          </a:p>
          <a:p>
            <a:r>
              <a:rPr lang="en-US" b="1" dirty="0"/>
              <a:t>Podcasts</a:t>
            </a:r>
          </a:p>
          <a:p>
            <a:r>
              <a:rPr lang="en-US" b="1" dirty="0"/>
              <a:t>Webinars</a:t>
            </a:r>
          </a:p>
          <a:p>
            <a:endParaRPr lang="en-US" dirty="0"/>
          </a:p>
        </p:txBody>
      </p:sp>
      <p:pic>
        <p:nvPicPr>
          <p:cNvPr id="5" name="Picture 4" descr="A group of people in a park&#10;&#10;Description automatically generated">
            <a:extLst>
              <a:ext uri="{FF2B5EF4-FFF2-40B4-BE49-F238E27FC236}">
                <a16:creationId xmlns:a16="http://schemas.microsoft.com/office/drawing/2014/main" xmlns="" id="{3737DB69-F8D7-4DCB-9BD3-FB9AEB7503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8224" y="2239179"/>
            <a:ext cx="3037164" cy="4253696"/>
          </a:xfrm>
          <a:prstGeom prst="rect">
            <a:avLst/>
          </a:prstGeom>
        </p:spPr>
      </p:pic>
    </p:spTree>
    <p:extLst>
      <p:ext uri="{BB962C8B-B14F-4D97-AF65-F5344CB8AC3E}">
        <p14:creationId xmlns:p14="http://schemas.microsoft.com/office/powerpoint/2010/main" val="33184391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48C963C1-9797-4B4C-A202-4E35C8952344}"/>
              </a:ext>
            </a:extLst>
          </p:cNvPr>
          <p:cNvSpPr>
            <a:spLocks noGrp="1"/>
          </p:cNvSpPr>
          <p:nvPr>
            <p:ph sz="half" idx="2"/>
          </p:nvPr>
        </p:nvSpPr>
        <p:spPr>
          <a:xfrm>
            <a:off x="583660" y="1552353"/>
            <a:ext cx="5413915" cy="4637310"/>
          </a:xfrm>
        </p:spPr>
        <p:txBody>
          <a:bodyPr>
            <a:normAutofit fontScale="92500" lnSpcReduction="10000"/>
          </a:bodyPr>
          <a:lstStyle/>
          <a:p>
            <a:r>
              <a:rPr lang="en-US" b="1" dirty="0"/>
              <a:t>Reciprocal questions</a:t>
            </a:r>
          </a:p>
          <a:p>
            <a:r>
              <a:rPr lang="en-US" b="1" dirty="0"/>
              <a:t>Interviews</a:t>
            </a:r>
          </a:p>
          <a:p>
            <a:r>
              <a:rPr lang="en-US" b="1" dirty="0"/>
              <a:t>Muddiest point technique – students write an essay explaining a point/issue they are uncomfortable with</a:t>
            </a:r>
          </a:p>
          <a:p>
            <a:r>
              <a:rPr lang="en-US" b="1" dirty="0"/>
              <a:t>Tests</a:t>
            </a:r>
          </a:p>
          <a:p>
            <a:r>
              <a:rPr lang="en-US" b="1" dirty="0"/>
              <a:t>Debate</a:t>
            </a:r>
          </a:p>
          <a:p>
            <a:r>
              <a:rPr lang="en-US" b="1" dirty="0"/>
              <a:t>Peer teaching</a:t>
            </a:r>
          </a:p>
          <a:p>
            <a:r>
              <a:rPr lang="en-US" b="1" dirty="0"/>
              <a:t>Rotating chair discussions</a:t>
            </a:r>
          </a:p>
          <a:p>
            <a:r>
              <a:rPr lang="en-US" b="1" dirty="0"/>
              <a:t>Assignments</a:t>
            </a:r>
          </a:p>
        </p:txBody>
      </p:sp>
      <p:sp>
        <p:nvSpPr>
          <p:cNvPr id="6" name="Content Placeholder 5">
            <a:extLst>
              <a:ext uri="{FF2B5EF4-FFF2-40B4-BE49-F238E27FC236}">
                <a16:creationId xmlns:a16="http://schemas.microsoft.com/office/drawing/2014/main" xmlns="" id="{7737A43C-617B-49EF-90FA-6CC6632A5E80}"/>
              </a:ext>
            </a:extLst>
          </p:cNvPr>
          <p:cNvSpPr>
            <a:spLocks noGrp="1"/>
          </p:cNvSpPr>
          <p:nvPr>
            <p:ph sz="quarter" idx="4"/>
          </p:nvPr>
        </p:nvSpPr>
        <p:spPr>
          <a:xfrm>
            <a:off x="6995842" y="1690688"/>
            <a:ext cx="5183188" cy="4333174"/>
          </a:xfrm>
        </p:spPr>
        <p:txBody>
          <a:bodyPr>
            <a:normAutofit fontScale="92500" lnSpcReduction="10000"/>
          </a:bodyPr>
          <a:lstStyle/>
          <a:p>
            <a:r>
              <a:rPr lang="en-US" b="1" dirty="0"/>
              <a:t>Conceptual/abstract thinking</a:t>
            </a:r>
          </a:p>
          <a:p>
            <a:r>
              <a:rPr lang="en-US" b="1" dirty="0"/>
              <a:t>Ethics, accountability, and integrity</a:t>
            </a:r>
          </a:p>
          <a:p>
            <a:r>
              <a:rPr lang="en-US" b="1" dirty="0"/>
              <a:t>Problem/Challenge solving</a:t>
            </a:r>
          </a:p>
          <a:p>
            <a:r>
              <a:rPr lang="en-US" b="1" dirty="0"/>
              <a:t>Communication</a:t>
            </a:r>
          </a:p>
          <a:p>
            <a:r>
              <a:rPr lang="en-US" b="1" dirty="0"/>
              <a:t>Interpersonal skills</a:t>
            </a:r>
          </a:p>
          <a:p>
            <a:r>
              <a:rPr lang="en-US" b="1" dirty="0"/>
              <a:t>Service to society and community</a:t>
            </a:r>
          </a:p>
          <a:p>
            <a:endParaRPr lang="en-US" dirty="0"/>
          </a:p>
        </p:txBody>
      </p:sp>
      <p:sp>
        <p:nvSpPr>
          <p:cNvPr id="8" name="Title 7">
            <a:extLst>
              <a:ext uri="{FF2B5EF4-FFF2-40B4-BE49-F238E27FC236}">
                <a16:creationId xmlns:a16="http://schemas.microsoft.com/office/drawing/2014/main" xmlns="" id="{0F9A3AE8-F8CA-41B6-B5BF-7BC6787EA5D6}"/>
              </a:ext>
            </a:extLst>
          </p:cNvPr>
          <p:cNvSpPr>
            <a:spLocks noGrp="1"/>
          </p:cNvSpPr>
          <p:nvPr>
            <p:ph type="title"/>
          </p:nvPr>
        </p:nvSpPr>
        <p:spPr/>
        <p:txBody>
          <a:bodyPr/>
          <a:lstStyle/>
          <a:p>
            <a:r>
              <a:rPr lang="en-US" b="1" dirty="0"/>
              <a:t>Learning Strategies</a:t>
            </a:r>
          </a:p>
        </p:txBody>
      </p:sp>
      <p:pic>
        <p:nvPicPr>
          <p:cNvPr id="5" name="Picture 4" descr="A picture containing person, man, group, building&#10;&#10;Description automatically generated">
            <a:extLst>
              <a:ext uri="{FF2B5EF4-FFF2-40B4-BE49-F238E27FC236}">
                <a16:creationId xmlns:a16="http://schemas.microsoft.com/office/drawing/2014/main" xmlns="" id="{EEEAD217-D9BC-4421-8AD6-7A481FBF75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189023" y="3829974"/>
            <a:ext cx="3207793" cy="2405845"/>
          </a:xfrm>
          <a:prstGeom prst="rect">
            <a:avLst/>
          </a:prstGeom>
        </p:spPr>
      </p:pic>
    </p:spTree>
    <p:extLst>
      <p:ext uri="{BB962C8B-B14F-4D97-AF65-F5344CB8AC3E}">
        <p14:creationId xmlns:p14="http://schemas.microsoft.com/office/powerpoint/2010/main" val="37635923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6D6CDB20-394C-4D51-9C5B-8751E21338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ounded Rectangle 3">
            <a:extLst>
              <a:ext uri="{FF2B5EF4-FFF2-40B4-BE49-F238E27FC236}">
                <a16:creationId xmlns:a16="http://schemas.microsoft.com/office/drawing/2014/main" xmlns="" id="{46DFD1E0-DCA7-47E6-B78B-6ECDDF873D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8AAB0B1E-BB97-40E0-8DCD-D1197A0E1D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CB654DB6-4422-47CD-934E-890117B2FF32}"/>
              </a:ext>
            </a:extLst>
          </p:cNvPr>
          <p:cNvSpPr>
            <a:spLocks noGrp="1"/>
          </p:cNvSpPr>
          <p:nvPr>
            <p:ph type="title"/>
          </p:nvPr>
        </p:nvSpPr>
        <p:spPr>
          <a:xfrm>
            <a:off x="1288064" y="1369938"/>
            <a:ext cx="4114800" cy="4114800"/>
          </a:xfrm>
        </p:spPr>
        <p:txBody>
          <a:bodyPr>
            <a:normAutofit/>
          </a:bodyPr>
          <a:lstStyle/>
          <a:p>
            <a:pPr algn="r"/>
            <a:r>
              <a:rPr lang="en-US" sz="4800" b="1"/>
              <a:t>Intercultural sport management competence and curriculum design</a:t>
            </a:r>
          </a:p>
        </p:txBody>
      </p:sp>
      <p:cxnSp>
        <p:nvCxnSpPr>
          <p:cNvPr id="14" name="Straight Connector 13">
            <a:extLst>
              <a:ext uri="{FF2B5EF4-FFF2-40B4-BE49-F238E27FC236}">
                <a16:creationId xmlns:a16="http://schemas.microsoft.com/office/drawing/2014/main" xmlns="" id="{F492F8DF-EE34-4FC5-9FFE-76EB2E3BBA9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rot="5400000">
            <a:off x="4072564" y="3429000"/>
            <a:ext cx="3200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E6506F6F-7D47-44AA-81DA-A2C82751A1BE}"/>
              </a:ext>
            </a:extLst>
          </p:cNvPr>
          <p:cNvSpPr>
            <a:spLocks noGrp="1"/>
          </p:cNvSpPr>
          <p:nvPr>
            <p:ph idx="1"/>
          </p:nvPr>
        </p:nvSpPr>
        <p:spPr>
          <a:xfrm>
            <a:off x="5934455" y="1371600"/>
            <a:ext cx="5311415" cy="4114800"/>
          </a:xfrm>
        </p:spPr>
        <p:txBody>
          <a:bodyPr anchor="ctr">
            <a:normAutofit/>
          </a:bodyPr>
          <a:lstStyle/>
          <a:p>
            <a:pPr marL="0" indent="0">
              <a:buNone/>
            </a:pPr>
            <a:r>
              <a:rPr lang="en-US" sz="3200" b="1" dirty="0">
                <a:solidFill>
                  <a:srgbClr val="7030A0"/>
                </a:solidFill>
              </a:rPr>
              <a:t>How can these topics be incorporated into </a:t>
            </a:r>
          </a:p>
          <a:p>
            <a:pPr marL="0" indent="0">
              <a:buNone/>
            </a:pPr>
            <a:r>
              <a:rPr lang="en-US" sz="3200" b="1" dirty="0">
                <a:solidFill>
                  <a:srgbClr val="7030A0"/>
                </a:solidFill>
              </a:rPr>
              <a:t>sport management curriculum </a:t>
            </a:r>
          </a:p>
          <a:p>
            <a:pPr marL="0" indent="0">
              <a:buNone/>
            </a:pPr>
            <a:r>
              <a:rPr lang="en-US" sz="3200" b="1" dirty="0">
                <a:solidFill>
                  <a:srgbClr val="7030A0"/>
                </a:solidFill>
              </a:rPr>
              <a:t>design?</a:t>
            </a:r>
          </a:p>
          <a:p>
            <a:pPr marL="0" indent="0">
              <a:buNone/>
            </a:pPr>
            <a:r>
              <a:rPr lang="en-US" sz="3200" b="1" dirty="0">
                <a:solidFill>
                  <a:srgbClr val="7030A0"/>
                </a:solidFill>
              </a:rPr>
              <a:t>Theory – Practice</a:t>
            </a:r>
          </a:p>
          <a:p>
            <a:pPr marL="0" indent="0">
              <a:buNone/>
            </a:pPr>
            <a:r>
              <a:rPr lang="en-US" sz="3200" b="1" dirty="0">
                <a:solidFill>
                  <a:srgbClr val="7030A0"/>
                </a:solidFill>
              </a:rPr>
              <a:t>Language</a:t>
            </a:r>
          </a:p>
          <a:p>
            <a:pPr marL="0" indent="0">
              <a:buNone/>
            </a:pPr>
            <a:endParaRPr lang="en-US" sz="2000" b="1" dirty="0"/>
          </a:p>
          <a:p>
            <a:pPr marL="0" indent="0">
              <a:buNone/>
            </a:pPr>
            <a:endParaRPr lang="en-US" sz="2200" dirty="0"/>
          </a:p>
        </p:txBody>
      </p:sp>
      <p:pic>
        <p:nvPicPr>
          <p:cNvPr id="9" name="Picture 8" descr="A group of people posing for the net&#10;&#10;Description automatically generated">
            <a:extLst>
              <a:ext uri="{FF2B5EF4-FFF2-40B4-BE49-F238E27FC236}">
                <a16:creationId xmlns:a16="http://schemas.microsoft.com/office/drawing/2014/main" xmlns="" id="{F00237D5-D779-49D8-9936-133CFF12C2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4894" y="3964359"/>
            <a:ext cx="2990981" cy="2129681"/>
          </a:xfrm>
          <a:prstGeom prst="rect">
            <a:avLst/>
          </a:prstGeom>
        </p:spPr>
      </p:pic>
    </p:spTree>
    <p:extLst>
      <p:ext uri="{BB962C8B-B14F-4D97-AF65-F5344CB8AC3E}">
        <p14:creationId xmlns:p14="http://schemas.microsoft.com/office/powerpoint/2010/main" val="9787815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5B99DA-13EC-4E5C-8CEC-07BE58719960}"/>
              </a:ext>
            </a:extLst>
          </p:cNvPr>
          <p:cNvSpPr>
            <a:spLocks noGrp="1"/>
          </p:cNvSpPr>
          <p:nvPr>
            <p:ph type="title"/>
          </p:nvPr>
        </p:nvSpPr>
        <p:spPr>
          <a:xfrm>
            <a:off x="391378" y="320675"/>
            <a:ext cx="11407487" cy="1325563"/>
          </a:xfrm>
        </p:spPr>
        <p:txBody>
          <a:bodyPr>
            <a:normAutofit/>
          </a:bodyPr>
          <a:lstStyle/>
          <a:p>
            <a:pPr algn="ctr"/>
            <a:r>
              <a:rPr lang="en-US" sz="4200" b="1" dirty="0"/>
              <a:t>Consideration of Carbon Footprints in a </a:t>
            </a:r>
            <a:br>
              <a:rPr lang="en-US" sz="4200" b="1" dirty="0"/>
            </a:br>
            <a:r>
              <a:rPr lang="en-US" sz="4200" b="1" dirty="0"/>
              <a:t>Sport Management Curriculum</a:t>
            </a:r>
          </a:p>
        </p:txBody>
      </p:sp>
      <p:graphicFrame>
        <p:nvGraphicFramePr>
          <p:cNvPr id="13" name="Content Placeholder 2">
            <a:extLst>
              <a:ext uri="{FF2B5EF4-FFF2-40B4-BE49-F238E27FC236}">
                <a16:creationId xmlns:a16="http://schemas.microsoft.com/office/drawing/2014/main" xmlns="" id="{EB8902C5-125A-45AA-9703-9894DE5CCBF3}"/>
              </a:ext>
            </a:extLst>
          </p:cNvPr>
          <p:cNvGraphicFramePr>
            <a:graphicFrameLocks noGrp="1"/>
          </p:cNvGraphicFramePr>
          <p:nvPr>
            <p:ph idx="1"/>
            <p:extLst>
              <p:ext uri="{D42A27DB-BD31-4B8C-83A1-F6EECF244321}">
                <p14:modId xmlns:p14="http://schemas.microsoft.com/office/powerpoint/2010/main" val="492640747"/>
              </p:ext>
            </p:extLst>
          </p:nvPr>
        </p:nvGraphicFramePr>
        <p:xfrm>
          <a:off x="391379" y="1825625"/>
          <a:ext cx="11407487"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67746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3">
            <a:extLst>
              <a:ext uri="{FF2B5EF4-FFF2-40B4-BE49-F238E27FC236}">
                <a16:creationId xmlns:a16="http://schemas.microsoft.com/office/drawing/2014/main" xmlns="" id="{1707FC24-6981-43D9-B525-C7832BA22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BA8C0C0-AF49-41EF-8DA2-F304FA150980}"/>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3400" b="1" kern="1200" dirty="0">
                <a:solidFill>
                  <a:srgbClr val="FFFFFF"/>
                </a:solidFill>
                <a:latin typeface="+mj-lt"/>
                <a:ea typeface="+mj-ea"/>
                <a:cs typeface="+mj-cs"/>
              </a:rPr>
              <a:t>For more thoughts and discussion, contact: </a:t>
            </a:r>
            <a:br>
              <a:rPr lang="en-US" sz="3400" b="1" kern="1200" dirty="0">
                <a:solidFill>
                  <a:srgbClr val="FFFFFF"/>
                </a:solidFill>
                <a:latin typeface="+mj-lt"/>
                <a:ea typeface="+mj-ea"/>
                <a:cs typeface="+mj-cs"/>
              </a:rPr>
            </a:br>
            <a:r>
              <a:rPr lang="en-US" sz="3400" b="1" kern="1200" dirty="0">
                <a:solidFill>
                  <a:srgbClr val="FFFF00"/>
                </a:solidFill>
                <a:latin typeface="+mj-lt"/>
                <a:ea typeface="+mj-ea"/>
                <a:cs typeface="+mj-cs"/>
              </a:rPr>
              <a:t>Dr. Darlene Kluka</a:t>
            </a:r>
            <a:r>
              <a:rPr lang="en-US" sz="3400" b="1" kern="1200" dirty="0">
                <a:solidFill>
                  <a:srgbClr val="FFFFFF"/>
                </a:solidFill>
                <a:latin typeface="+mj-lt"/>
                <a:ea typeface="+mj-ea"/>
                <a:cs typeface="+mj-cs"/>
              </a:rPr>
              <a:t/>
            </a:r>
            <a:br>
              <a:rPr lang="en-US" sz="3400" b="1" kern="1200" dirty="0">
                <a:solidFill>
                  <a:srgbClr val="FFFFFF"/>
                </a:solidFill>
                <a:latin typeface="+mj-lt"/>
                <a:ea typeface="+mj-ea"/>
                <a:cs typeface="+mj-cs"/>
              </a:rPr>
            </a:br>
            <a:r>
              <a:rPr lang="en-US" sz="3400" b="1" kern="1200" dirty="0">
                <a:solidFill>
                  <a:srgbClr val="FFFFFF"/>
                </a:solidFill>
                <a:latin typeface="+mj-lt"/>
                <a:ea typeface="+mj-ea"/>
                <a:cs typeface="+mj-cs"/>
              </a:rPr>
              <a:t/>
            </a:r>
            <a:br>
              <a:rPr lang="en-US" sz="3400" b="1" kern="1200" dirty="0">
                <a:solidFill>
                  <a:srgbClr val="FFFFFF"/>
                </a:solidFill>
                <a:latin typeface="+mj-lt"/>
                <a:ea typeface="+mj-ea"/>
                <a:cs typeface="+mj-cs"/>
              </a:rPr>
            </a:br>
            <a:r>
              <a:rPr lang="en-US" sz="3400" b="1" kern="1200" dirty="0">
                <a:solidFill>
                  <a:srgbClr val="FFFFFF"/>
                </a:solidFill>
                <a:latin typeface="+mj-lt"/>
                <a:ea typeface="+mj-ea"/>
                <a:cs typeface="+mj-cs"/>
              </a:rPr>
              <a:t>Email: </a:t>
            </a:r>
            <a:r>
              <a:rPr lang="en-US" sz="3400" b="1" kern="1200" dirty="0">
                <a:solidFill>
                  <a:srgbClr val="FFFF00"/>
                </a:solidFill>
                <a:latin typeface="+mj-lt"/>
                <a:ea typeface="+mj-ea"/>
                <a:cs typeface="+mj-cs"/>
              </a:rPr>
              <a:t>dr_kluka@aol.com </a:t>
            </a:r>
          </a:p>
        </p:txBody>
      </p:sp>
      <p:pic>
        <p:nvPicPr>
          <p:cNvPr id="9" name="Picture 8" descr="A close up of a logo&#10;&#10;Description automatically generated">
            <a:extLst>
              <a:ext uri="{FF2B5EF4-FFF2-40B4-BE49-F238E27FC236}">
                <a16:creationId xmlns:a16="http://schemas.microsoft.com/office/drawing/2014/main" xmlns="" id="{7CEE2918-A250-4E85-8E20-67438A4EB8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0196" y="492573"/>
            <a:ext cx="5880796" cy="5880796"/>
          </a:xfrm>
          <a:prstGeom prst="rect">
            <a:avLst/>
          </a:prstGeom>
        </p:spPr>
      </p:pic>
      <p:sp>
        <p:nvSpPr>
          <p:cNvPr id="7" name="Rectangle 6">
            <a:extLst>
              <a:ext uri="{FF2B5EF4-FFF2-40B4-BE49-F238E27FC236}">
                <a16:creationId xmlns:a16="http://schemas.microsoft.com/office/drawing/2014/main" xmlns="" id="{47B12843-17C6-4A93-8D5F-53A495B21C49}"/>
              </a:ext>
            </a:extLst>
          </p:cNvPr>
          <p:cNvSpPr/>
          <p:nvPr/>
        </p:nvSpPr>
        <p:spPr>
          <a:xfrm>
            <a:off x="7697972" y="6625699"/>
            <a:ext cx="3655828" cy="30672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748093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67CB5A-D514-4194-AF1E-D8D58812FD42}"/>
              </a:ext>
            </a:extLst>
          </p:cNvPr>
          <p:cNvSpPr>
            <a:spLocks noGrp="1"/>
          </p:cNvSpPr>
          <p:nvPr>
            <p:ph type="title"/>
          </p:nvPr>
        </p:nvSpPr>
        <p:spPr/>
        <p:txBody>
          <a:bodyPr/>
          <a:lstStyle/>
          <a:p>
            <a:endParaRPr lang="en-US"/>
          </a:p>
        </p:txBody>
      </p:sp>
      <p:pic>
        <p:nvPicPr>
          <p:cNvPr id="3" name="Picture 2" descr="A picture containing bird, outdoor, sitting, wooden&#10;&#10;Description automatically generated">
            <a:extLst>
              <a:ext uri="{FF2B5EF4-FFF2-40B4-BE49-F238E27FC236}">
                <a16:creationId xmlns:a16="http://schemas.microsoft.com/office/drawing/2014/main" xmlns="" id="{35BFBAF2-F8B5-423E-A1E2-EB4899982B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1727" y="3062070"/>
            <a:ext cx="2754922" cy="2517494"/>
          </a:xfrm>
          <a:prstGeom prst="rect">
            <a:avLst/>
          </a:prstGeom>
        </p:spPr>
      </p:pic>
      <p:pic>
        <p:nvPicPr>
          <p:cNvPr id="5" name="Picture 4" descr="A person riding on the back of a boat in the water&#10;&#10;Description automatically generated">
            <a:extLst>
              <a:ext uri="{FF2B5EF4-FFF2-40B4-BE49-F238E27FC236}">
                <a16:creationId xmlns:a16="http://schemas.microsoft.com/office/drawing/2014/main" xmlns="" id="{59B1C1E5-70DD-40B6-97C2-9B43CCD26F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6295" y="365125"/>
            <a:ext cx="3406778" cy="2379080"/>
          </a:xfrm>
          <a:prstGeom prst="rect">
            <a:avLst/>
          </a:prstGeom>
        </p:spPr>
      </p:pic>
      <p:pic>
        <p:nvPicPr>
          <p:cNvPr id="6" name="Picture 5" descr="A picture containing dark, building, light, lit&#10;&#10;Description automatically generated">
            <a:extLst>
              <a:ext uri="{FF2B5EF4-FFF2-40B4-BE49-F238E27FC236}">
                <a16:creationId xmlns:a16="http://schemas.microsoft.com/office/drawing/2014/main" xmlns="" id="{48339B7F-8571-453D-8C3F-5C51655A5F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336" y="287478"/>
            <a:ext cx="3197216" cy="4913453"/>
          </a:xfrm>
          <a:prstGeom prst="rect">
            <a:avLst/>
          </a:prstGeom>
        </p:spPr>
      </p:pic>
      <p:pic>
        <p:nvPicPr>
          <p:cNvPr id="7" name="Content Placeholder 3" descr="A tree next to a body of water&#10;&#10;Description automatically generated">
            <a:extLst>
              <a:ext uri="{FF2B5EF4-FFF2-40B4-BE49-F238E27FC236}">
                <a16:creationId xmlns:a16="http://schemas.microsoft.com/office/drawing/2014/main" xmlns="" id="{3B48EF63-EAC2-433D-8931-B78942904E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5023" y="5387027"/>
            <a:ext cx="1828800" cy="1183495"/>
          </a:xfrm>
          <a:prstGeom prst="rect">
            <a:avLst/>
          </a:prstGeom>
        </p:spPr>
      </p:pic>
      <p:pic>
        <p:nvPicPr>
          <p:cNvPr id="8" name="Picture 7" descr="A group of palm trees next to a body of water&#10;&#10;Description automatically generated">
            <a:extLst>
              <a:ext uri="{FF2B5EF4-FFF2-40B4-BE49-F238E27FC236}">
                <a16:creationId xmlns:a16="http://schemas.microsoft.com/office/drawing/2014/main" xmlns="" id="{4E775155-D904-4505-8B0D-392DC65295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1200" y="4950010"/>
            <a:ext cx="2133600" cy="1356360"/>
          </a:xfrm>
          <a:prstGeom prst="rect">
            <a:avLst/>
          </a:prstGeom>
        </p:spPr>
      </p:pic>
      <p:pic>
        <p:nvPicPr>
          <p:cNvPr id="9" name="Picture 8" descr="A picture containing water, snow, wave, large&#10;&#10;Description automatically generated">
            <a:extLst>
              <a:ext uri="{FF2B5EF4-FFF2-40B4-BE49-F238E27FC236}">
                <a16:creationId xmlns:a16="http://schemas.microsoft.com/office/drawing/2014/main" xmlns="" id="{4D9A6D4A-14DF-43D3-9B42-87E34453A5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92067" y="2917357"/>
            <a:ext cx="3261733" cy="1833623"/>
          </a:xfrm>
          <a:prstGeom prst="rect">
            <a:avLst/>
          </a:prstGeom>
        </p:spPr>
      </p:pic>
    </p:spTree>
    <p:extLst>
      <p:ext uri="{BB962C8B-B14F-4D97-AF65-F5344CB8AC3E}">
        <p14:creationId xmlns:p14="http://schemas.microsoft.com/office/powerpoint/2010/main" val="365447868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xmlns:p14="http://schemas.microsoft.com/office/powerpoint/2010/mai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7546" y="4572000"/>
            <a:ext cx="7058307" cy="1964266"/>
          </a:xfrm>
          <a:prstGeom prst="rect">
            <a:avLst/>
          </a:prstGeom>
          <a:solidFill>
            <a:srgbClr val="4239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xmlns="" id="{F11DB9B5-79DA-4083-B12B-B596EC840BBD}"/>
              </a:ext>
            </a:extLst>
          </p:cNvPr>
          <p:cNvSpPr>
            <a:spLocks noGrp="1"/>
          </p:cNvSpPr>
          <p:nvPr>
            <p:ph type="title"/>
          </p:nvPr>
        </p:nvSpPr>
        <p:spPr>
          <a:xfrm>
            <a:off x="524256" y="4767072"/>
            <a:ext cx="6594189" cy="1625210"/>
          </a:xfrm>
        </p:spPr>
        <p:txBody>
          <a:bodyPr>
            <a:normAutofit/>
          </a:bodyPr>
          <a:lstStyle/>
          <a:p>
            <a:pPr algn="r"/>
            <a:r>
              <a:rPr lang="en-US" dirty="0">
                <a:solidFill>
                  <a:srgbClr val="FFFFFF"/>
                </a:solidFill>
              </a:rPr>
              <a:t>A few fundamental aims of </a:t>
            </a:r>
            <a:br>
              <a:rPr lang="en-US" dirty="0">
                <a:solidFill>
                  <a:srgbClr val="FFFFFF"/>
                </a:solidFill>
              </a:rPr>
            </a:br>
            <a:r>
              <a:rPr lang="en-US" dirty="0">
                <a:solidFill>
                  <a:srgbClr val="FFFFFF"/>
                </a:solidFill>
              </a:rPr>
              <a:t>sport management curricula</a:t>
            </a:r>
          </a:p>
        </p:txBody>
      </p:sp>
      <p:pic>
        <p:nvPicPr>
          <p:cNvPr id="5" name="Picture 4" descr="A group of people posing for a photo&#10;&#10;Description automatically generated">
            <a:extLst>
              <a:ext uri="{FF2B5EF4-FFF2-40B4-BE49-F238E27FC236}">
                <a16:creationId xmlns:a16="http://schemas.microsoft.com/office/drawing/2014/main" xmlns="" id="{A4AE7FBF-C6DE-45BE-8C9F-9F90B27A2C05}"/>
              </a:ext>
            </a:extLst>
          </p:cNvPr>
          <p:cNvPicPr>
            <a:picLocks noChangeAspect="1"/>
          </p:cNvPicPr>
          <p:nvPr/>
        </p:nvPicPr>
        <p:blipFill rotWithShape="1">
          <a:blip r:embed="rId3">
            <a:extLst>
              <a:ext uri="{28A0092B-C50C-407E-A947-70E740481C1C}">
                <a14:useLocalDpi xmlns:a14="http://schemas.microsoft.com/office/drawing/2010/main" val="0"/>
              </a:ext>
            </a:extLst>
          </a:blip>
          <a:srcRect t="14354" r="1" b="8058"/>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xmlns=""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xmlns="" id="{F024EF37-F6FE-4A76-BF66-04A91A07136E}"/>
              </a:ext>
            </a:extLst>
          </p:cNvPr>
          <p:cNvSpPr>
            <a:spLocks noGrp="1"/>
          </p:cNvSpPr>
          <p:nvPr>
            <p:ph idx="1"/>
          </p:nvPr>
        </p:nvSpPr>
        <p:spPr>
          <a:xfrm>
            <a:off x="7582563" y="917724"/>
            <a:ext cx="4335613" cy="5152335"/>
          </a:xfrm>
        </p:spPr>
        <p:txBody>
          <a:bodyPr anchor="ctr">
            <a:noAutofit/>
          </a:bodyPr>
          <a:lstStyle/>
          <a:p>
            <a:pPr marL="0" indent="0">
              <a:buNone/>
            </a:pPr>
            <a:r>
              <a:rPr lang="en-US" sz="2400" dirty="0">
                <a:solidFill>
                  <a:srgbClr val="FFFFFF"/>
                </a:solidFill>
              </a:rPr>
              <a:t>To respond to:</a:t>
            </a:r>
          </a:p>
          <a:p>
            <a:pPr marL="0" indent="0">
              <a:buNone/>
            </a:pPr>
            <a:r>
              <a:rPr lang="en-US" sz="2400" dirty="0">
                <a:solidFill>
                  <a:srgbClr val="FFFFFF"/>
                </a:solidFill>
              </a:rPr>
              <a:t>the changing realities and demands of the sport management labor market</a:t>
            </a:r>
          </a:p>
          <a:p>
            <a:endParaRPr lang="en-US" sz="2400" dirty="0">
              <a:solidFill>
                <a:srgbClr val="FFFFFF"/>
              </a:solidFill>
            </a:endParaRPr>
          </a:p>
          <a:p>
            <a:pPr marL="0" indent="0">
              <a:buNone/>
            </a:pPr>
            <a:r>
              <a:rPr lang="en-US" sz="2400" dirty="0">
                <a:solidFill>
                  <a:srgbClr val="FFFFFF"/>
                </a:solidFill>
              </a:rPr>
              <a:t>contextual realities of the 21</a:t>
            </a:r>
            <a:r>
              <a:rPr lang="en-US" sz="2400" baseline="30000" dirty="0">
                <a:solidFill>
                  <a:srgbClr val="FFFFFF"/>
                </a:solidFill>
              </a:rPr>
              <a:t>st</a:t>
            </a:r>
            <a:r>
              <a:rPr lang="en-US" sz="2400" dirty="0">
                <a:solidFill>
                  <a:srgbClr val="FFFFFF"/>
                </a:solidFill>
              </a:rPr>
              <a:t> century related to sport management</a:t>
            </a:r>
          </a:p>
          <a:p>
            <a:endParaRPr lang="en-US" sz="2400" dirty="0">
              <a:solidFill>
                <a:srgbClr val="FFFFFF"/>
              </a:solidFill>
            </a:endParaRPr>
          </a:p>
          <a:p>
            <a:pPr marL="0" indent="0">
              <a:buNone/>
            </a:pPr>
            <a:r>
              <a:rPr lang="en-US" sz="2400" dirty="0">
                <a:solidFill>
                  <a:srgbClr val="FFFFFF"/>
                </a:solidFill>
              </a:rPr>
              <a:t>Preparation of graduates for intercultural reality and demands in the context of their professional  environment</a:t>
            </a:r>
          </a:p>
        </p:txBody>
      </p:sp>
    </p:spTree>
    <p:extLst>
      <p:ext uri="{BB962C8B-B14F-4D97-AF65-F5344CB8AC3E}">
        <p14:creationId xmlns:p14="http://schemas.microsoft.com/office/powerpoint/2010/main" val="10209357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834D85-2027-499E-BDCE-2754F523434A}"/>
              </a:ext>
            </a:extLst>
          </p:cNvPr>
          <p:cNvSpPr>
            <a:spLocks noGrp="1"/>
          </p:cNvSpPr>
          <p:nvPr>
            <p:ph type="title"/>
          </p:nvPr>
        </p:nvSpPr>
        <p:spPr/>
        <p:txBody>
          <a:bodyPr/>
          <a:lstStyle/>
          <a:p>
            <a:endParaRPr lang="en-US" dirty="0"/>
          </a:p>
        </p:txBody>
      </p:sp>
      <p:pic>
        <p:nvPicPr>
          <p:cNvPr id="10" name="Picture 9" descr="A close up of a map&#10;&#10;Description automatically generated">
            <a:extLst>
              <a:ext uri="{FF2B5EF4-FFF2-40B4-BE49-F238E27FC236}">
                <a16:creationId xmlns:a16="http://schemas.microsoft.com/office/drawing/2014/main" xmlns="" id="{B833C309-4A6E-49EB-B0EF-E6DD1175EE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440" y="2943808"/>
            <a:ext cx="4732089" cy="3549067"/>
          </a:xfrm>
          <a:prstGeom prst="rect">
            <a:avLst/>
          </a:prstGeom>
        </p:spPr>
      </p:pic>
      <p:pic>
        <p:nvPicPr>
          <p:cNvPr id="7" name="Content Placeholder 6" descr="A group of people standing in front of a crowd posing for the camera&#10;&#10;Description automatically generated">
            <a:extLst>
              <a:ext uri="{FF2B5EF4-FFF2-40B4-BE49-F238E27FC236}">
                <a16:creationId xmlns:a16="http://schemas.microsoft.com/office/drawing/2014/main" xmlns="" id="{7D74C4DC-A2EC-48B1-A824-9636C3504BE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831617" y="1825625"/>
            <a:ext cx="6528766" cy="4351338"/>
          </a:xfrm>
          <a:prstGeom prst="rect">
            <a:avLst/>
          </a:prstGeom>
        </p:spPr>
      </p:pic>
    </p:spTree>
    <p:extLst>
      <p:ext uri="{BB962C8B-B14F-4D97-AF65-F5344CB8AC3E}">
        <p14:creationId xmlns:p14="http://schemas.microsoft.com/office/powerpoint/2010/main" val="2643264490"/>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xmlns:p14="http://schemas.microsoft.com/office/powerpoint/2010/mai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55DFD8-D9D6-4673-8FC9-7E05D2977212}"/>
              </a:ext>
            </a:extLst>
          </p:cNvPr>
          <p:cNvSpPr>
            <a:spLocks noGrp="1"/>
          </p:cNvSpPr>
          <p:nvPr>
            <p:ph type="title"/>
          </p:nvPr>
        </p:nvSpPr>
        <p:spPr/>
        <p:txBody>
          <a:bodyPr/>
          <a:lstStyle/>
          <a:p>
            <a:endParaRPr lang="en-US"/>
          </a:p>
        </p:txBody>
      </p:sp>
      <p:pic>
        <p:nvPicPr>
          <p:cNvPr id="5" name="Content Placeholder 4" descr="A group of people standing in front of a building&#10;&#10;Description automatically generated">
            <a:extLst>
              <a:ext uri="{FF2B5EF4-FFF2-40B4-BE49-F238E27FC236}">
                <a16:creationId xmlns:a16="http://schemas.microsoft.com/office/drawing/2014/main" xmlns="" id="{F686D49D-BD57-4B57-A071-8B2253BC28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82" y="365125"/>
            <a:ext cx="6358119" cy="4351338"/>
          </a:xfrm>
        </p:spPr>
      </p:pic>
      <p:pic>
        <p:nvPicPr>
          <p:cNvPr id="6" name="Picture 5" descr="A boat on a body of water&#10;&#10;Description automatically generated">
            <a:extLst>
              <a:ext uri="{FF2B5EF4-FFF2-40B4-BE49-F238E27FC236}">
                <a16:creationId xmlns:a16="http://schemas.microsoft.com/office/drawing/2014/main" xmlns="" id="{520D3E7B-156A-42FF-B8FB-CCD269F3D8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803" y="2963119"/>
            <a:ext cx="2860394" cy="3813858"/>
          </a:xfrm>
          <a:prstGeom prst="rect">
            <a:avLst/>
          </a:prstGeom>
        </p:spPr>
      </p:pic>
    </p:spTree>
    <p:extLst>
      <p:ext uri="{BB962C8B-B14F-4D97-AF65-F5344CB8AC3E}">
        <p14:creationId xmlns:p14="http://schemas.microsoft.com/office/powerpoint/2010/main" val="1405475465"/>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xmlns:p14="http://schemas.microsoft.com/office/powerpoint/2010/mai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4F7D12-2F8F-4DCD-9C7B-9A8057382C2F}"/>
              </a:ext>
            </a:extLst>
          </p:cNvPr>
          <p:cNvSpPr>
            <a:spLocks noGrp="1"/>
          </p:cNvSpPr>
          <p:nvPr>
            <p:ph type="title"/>
          </p:nvPr>
        </p:nvSpPr>
        <p:spPr/>
        <p:txBody>
          <a:bodyPr/>
          <a:lstStyle/>
          <a:p>
            <a:endParaRPr lang="en-US"/>
          </a:p>
        </p:txBody>
      </p:sp>
      <p:pic>
        <p:nvPicPr>
          <p:cNvPr id="7" name="Picture 6" descr="A picture containing clock&#10;&#10;Description automatically generated">
            <a:extLst>
              <a:ext uri="{FF2B5EF4-FFF2-40B4-BE49-F238E27FC236}">
                <a16:creationId xmlns:a16="http://schemas.microsoft.com/office/drawing/2014/main" xmlns="" id="{A66CC7F2-0F0F-4D4B-8C7C-D39A22C3DF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 y="838200"/>
            <a:ext cx="3962400" cy="3962400"/>
          </a:xfrm>
          <a:prstGeom prst="rect">
            <a:avLst/>
          </a:prstGeom>
        </p:spPr>
      </p:pic>
      <p:pic>
        <p:nvPicPr>
          <p:cNvPr id="9" name="Picture 8" descr="A group of people posing for a picture&#10;&#10;Description automatically generated">
            <a:extLst>
              <a:ext uri="{FF2B5EF4-FFF2-40B4-BE49-F238E27FC236}">
                <a16:creationId xmlns:a16="http://schemas.microsoft.com/office/drawing/2014/main" xmlns="" id="{E8909426-A264-414E-A709-BF80B16752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0445" y="4000499"/>
            <a:ext cx="3733798" cy="2489199"/>
          </a:xfrm>
          <a:prstGeom prst="rect">
            <a:avLst/>
          </a:prstGeom>
        </p:spPr>
      </p:pic>
      <p:sp>
        <p:nvSpPr>
          <p:cNvPr id="4" name="Content Placeholder 3">
            <a:extLst>
              <a:ext uri="{FF2B5EF4-FFF2-40B4-BE49-F238E27FC236}">
                <a16:creationId xmlns:a16="http://schemas.microsoft.com/office/drawing/2014/main" xmlns="" id="{C2CF5D2C-543B-47C5-9BCB-9832EAF449D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199611369"/>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xmlns:p14="http://schemas.microsoft.com/office/powerpoint/2010/mai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2E6890-77F2-4DF1-A578-03AB791E5BF2}"/>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xmlns="" id="{518023F3-A56A-42B9-A58E-D8A40478FA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851" y="625033"/>
            <a:ext cx="2375125" cy="2968906"/>
          </a:xfrm>
          <a:prstGeom prst="rect">
            <a:avLst/>
          </a:prstGeom>
        </p:spPr>
      </p:pic>
      <p:pic>
        <p:nvPicPr>
          <p:cNvPr id="9" name="Picture 8" descr="A group of people standing in front of a crowd posing for the camera&#10;&#10;Description automatically generated">
            <a:extLst>
              <a:ext uri="{FF2B5EF4-FFF2-40B4-BE49-F238E27FC236}">
                <a16:creationId xmlns:a16="http://schemas.microsoft.com/office/drawing/2014/main" xmlns="" id="{18F9255D-0788-4DDE-ABDE-C44128A576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1" y="3738622"/>
            <a:ext cx="3276144" cy="2070341"/>
          </a:xfrm>
          <a:prstGeom prst="rect">
            <a:avLst/>
          </a:prstGeom>
        </p:spPr>
      </p:pic>
      <p:pic>
        <p:nvPicPr>
          <p:cNvPr id="11" name="Picture 10" descr="A large crowd of people in a room&#10;&#10;Description automatically generated">
            <a:extLst>
              <a:ext uri="{FF2B5EF4-FFF2-40B4-BE49-F238E27FC236}">
                <a16:creationId xmlns:a16="http://schemas.microsoft.com/office/drawing/2014/main" xmlns="" id="{699AE783-85BE-49FA-A944-F320CBDE49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3772" y="4166886"/>
            <a:ext cx="3588152" cy="2691114"/>
          </a:xfrm>
          <a:prstGeom prst="rect">
            <a:avLst/>
          </a:prstGeom>
        </p:spPr>
      </p:pic>
      <p:pic>
        <p:nvPicPr>
          <p:cNvPr id="17" name="Picture 16" descr="A picture containing person, sport, fence, game&#10;&#10;Description automatically generated">
            <a:extLst>
              <a:ext uri="{FF2B5EF4-FFF2-40B4-BE49-F238E27FC236}">
                <a16:creationId xmlns:a16="http://schemas.microsoft.com/office/drawing/2014/main" xmlns="" id="{E748BC57-AD9E-4F21-9E90-D68FD317C1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8229" y="3479762"/>
            <a:ext cx="5143500" cy="2686050"/>
          </a:xfrm>
          <a:prstGeom prst="rect">
            <a:avLst/>
          </a:prstGeom>
        </p:spPr>
      </p:pic>
      <p:sp>
        <p:nvSpPr>
          <p:cNvPr id="4" name="Content Placeholder 3">
            <a:extLst>
              <a:ext uri="{FF2B5EF4-FFF2-40B4-BE49-F238E27FC236}">
                <a16:creationId xmlns:a16="http://schemas.microsoft.com/office/drawing/2014/main" xmlns="" id="{4D416FD1-9954-42B7-B056-E50F6BEAB9F7}"/>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471353612"/>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xmlns:p14="http://schemas.microsoft.com/office/powerpoint/2010/mai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xmlns=""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645CAA2-9D75-4B5B-BFDC-3719187515D8}"/>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United Nations Member States</a:t>
            </a:r>
          </a:p>
        </p:txBody>
      </p:sp>
      <p:pic>
        <p:nvPicPr>
          <p:cNvPr id="4" name="Picture 3" descr="A close up of a map&#10;&#10;Description automatically generated">
            <a:extLst>
              <a:ext uri="{FF2B5EF4-FFF2-40B4-BE49-F238E27FC236}">
                <a16:creationId xmlns:a16="http://schemas.microsoft.com/office/drawing/2014/main" xmlns="" id="{7B4263D5-2793-4D6B-87CD-4E33D0032C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365" y="1364478"/>
            <a:ext cx="11478091" cy="5411165"/>
          </a:xfrm>
          <a:prstGeom prst="rect">
            <a:avLst/>
          </a:prstGeom>
        </p:spPr>
      </p:pic>
    </p:spTree>
    <p:extLst>
      <p:ext uri="{BB962C8B-B14F-4D97-AF65-F5344CB8AC3E}">
        <p14:creationId xmlns:p14="http://schemas.microsoft.com/office/powerpoint/2010/main" val="195375444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xmlns:p14="http://schemas.microsoft.com/office/powerpoint/2010/mai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person, outdoor, sport, woman&#10;&#10;Description automatically generated">
            <a:extLst>
              <a:ext uri="{FF2B5EF4-FFF2-40B4-BE49-F238E27FC236}">
                <a16:creationId xmlns:a16="http://schemas.microsoft.com/office/drawing/2014/main" xmlns="" id="{819CA151-EF81-46AB-8700-E22FFA93D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4525" y="1781711"/>
            <a:ext cx="3963955" cy="2642636"/>
          </a:xfrm>
          <a:prstGeom prst="rect">
            <a:avLst/>
          </a:prstGeom>
        </p:spPr>
      </p:pic>
      <p:pic>
        <p:nvPicPr>
          <p:cNvPr id="9" name="Picture 8" descr="A group of people posing for the camera&#10;&#10;Description automatically generated">
            <a:extLst>
              <a:ext uri="{FF2B5EF4-FFF2-40B4-BE49-F238E27FC236}">
                <a16:creationId xmlns:a16="http://schemas.microsoft.com/office/drawing/2014/main" xmlns="" id="{E5AB9FE0-0F01-4995-9B4B-5417125B8B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3520" y="2273529"/>
            <a:ext cx="3316147" cy="2310940"/>
          </a:xfrm>
          <a:prstGeom prst="rect">
            <a:avLst/>
          </a:prstGeom>
        </p:spPr>
      </p:pic>
      <p:pic>
        <p:nvPicPr>
          <p:cNvPr id="10" name="Picture 9" descr="A screen shot of a person in a pool of water&#10;&#10;Description automatically generated">
            <a:extLst>
              <a:ext uri="{FF2B5EF4-FFF2-40B4-BE49-F238E27FC236}">
                <a16:creationId xmlns:a16="http://schemas.microsoft.com/office/drawing/2014/main" xmlns="" id="{78992FD8-7693-44E7-9CB6-93B5050703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0855" y="4049754"/>
            <a:ext cx="2759202" cy="2685138"/>
          </a:xfrm>
          <a:prstGeom prst="rect">
            <a:avLst/>
          </a:prstGeom>
        </p:spPr>
      </p:pic>
      <p:sp>
        <p:nvSpPr>
          <p:cNvPr id="2" name="Title 1">
            <a:extLst>
              <a:ext uri="{FF2B5EF4-FFF2-40B4-BE49-F238E27FC236}">
                <a16:creationId xmlns:a16="http://schemas.microsoft.com/office/drawing/2014/main" xmlns="" id="{F0EA4261-6B1F-4A5C-A29A-1A640B871D2D}"/>
              </a:ext>
            </a:extLst>
          </p:cNvPr>
          <p:cNvSpPr>
            <a:spLocks noGrp="1"/>
          </p:cNvSpPr>
          <p:nvPr>
            <p:ph type="title"/>
          </p:nvPr>
        </p:nvSpPr>
        <p:spPr>
          <a:xfrm>
            <a:off x="0" y="365125"/>
            <a:ext cx="12192000" cy="1181231"/>
          </a:xfrm>
        </p:spPr>
        <p:txBody>
          <a:bodyPr>
            <a:normAutofit fontScale="90000"/>
          </a:bodyPr>
          <a:lstStyle/>
          <a:p>
            <a:pPr algn="ctr"/>
            <a:r>
              <a:rPr lang="en-US" b="1" dirty="0"/>
              <a:t>Is it necessary to produce graduates in sport management who can operate in intercultural </a:t>
            </a:r>
            <a:br>
              <a:rPr lang="en-US" b="1" dirty="0"/>
            </a:br>
            <a:r>
              <a:rPr lang="en-US" b="1" dirty="0"/>
              <a:t>sport management contexts?</a:t>
            </a:r>
          </a:p>
        </p:txBody>
      </p:sp>
      <p:pic>
        <p:nvPicPr>
          <p:cNvPr id="6" name="Picture 5" descr="A group of people walking around&#10;&#10;Description automatically generated">
            <a:extLst>
              <a:ext uri="{FF2B5EF4-FFF2-40B4-BE49-F238E27FC236}">
                <a16:creationId xmlns:a16="http://schemas.microsoft.com/office/drawing/2014/main" xmlns="" id="{AA391DEC-54B1-464B-A18D-E5BFD3B751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0701" y="2114580"/>
            <a:ext cx="3901045" cy="2539142"/>
          </a:xfrm>
          <a:prstGeom prst="rect">
            <a:avLst/>
          </a:prstGeom>
        </p:spPr>
      </p:pic>
      <p:pic>
        <p:nvPicPr>
          <p:cNvPr id="8" name="Picture 7" descr="A group of people posing for a photo&#10;&#10;Description automatically generated">
            <a:extLst>
              <a:ext uri="{FF2B5EF4-FFF2-40B4-BE49-F238E27FC236}">
                <a16:creationId xmlns:a16="http://schemas.microsoft.com/office/drawing/2014/main" xmlns="" id="{1749EBA8-9D49-4401-8AB6-444B2DA17F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3606" y="4424347"/>
            <a:ext cx="3101217" cy="2325913"/>
          </a:xfrm>
          <a:prstGeom prst="rect">
            <a:avLst/>
          </a:prstGeom>
        </p:spPr>
      </p:pic>
      <p:pic>
        <p:nvPicPr>
          <p:cNvPr id="12" name="Picture 11" descr="A person with a football ball&#10;&#10;Description automatically generated">
            <a:extLst>
              <a:ext uri="{FF2B5EF4-FFF2-40B4-BE49-F238E27FC236}">
                <a16:creationId xmlns:a16="http://schemas.microsoft.com/office/drawing/2014/main" xmlns="" id="{1E7B09F1-9E2D-4538-B126-8D9C38672E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23435" y="4245763"/>
            <a:ext cx="3445870" cy="2539143"/>
          </a:xfrm>
          <a:prstGeom prst="rect">
            <a:avLst/>
          </a:prstGeom>
        </p:spPr>
      </p:pic>
    </p:spTree>
    <p:extLst>
      <p:ext uri="{BB962C8B-B14F-4D97-AF65-F5344CB8AC3E}">
        <p14:creationId xmlns:p14="http://schemas.microsoft.com/office/powerpoint/2010/main" val="8861115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88BD46-AE14-42BC-8923-808E7F3F006B}"/>
              </a:ext>
            </a:extLst>
          </p:cNvPr>
          <p:cNvSpPr>
            <a:spLocks noGrp="1"/>
          </p:cNvSpPr>
          <p:nvPr>
            <p:ph type="title"/>
          </p:nvPr>
        </p:nvSpPr>
        <p:spPr>
          <a:xfrm>
            <a:off x="6622293" y="638144"/>
            <a:ext cx="4953934" cy="1676603"/>
          </a:xfrm>
        </p:spPr>
        <p:txBody>
          <a:bodyPr vert="horz" lIns="91440" tIns="45720" rIns="91440" bIns="45720" rtlCol="0">
            <a:normAutofit/>
          </a:bodyPr>
          <a:lstStyle/>
          <a:p>
            <a:pPr algn="ctr"/>
            <a:r>
              <a:rPr lang="en-US" sz="4000" b="1" dirty="0"/>
              <a:t>Languages</a:t>
            </a:r>
          </a:p>
        </p:txBody>
      </p:sp>
      <p:sp>
        <p:nvSpPr>
          <p:cNvPr id="20" name="Rectangle 19">
            <a:extLst>
              <a:ext uri="{FF2B5EF4-FFF2-40B4-BE49-F238E27FC236}">
                <a16:creationId xmlns:a16="http://schemas.microsoft.com/office/drawing/2014/main" xmlns="" id="{787900AF-3ED0-4C02-A309-3984EBBD202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096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0">
            <a:extLst>
              <a:ext uri="{FF2B5EF4-FFF2-40B4-BE49-F238E27FC236}">
                <a16:creationId xmlns:a16="http://schemas.microsoft.com/office/drawing/2014/main" xmlns="" id="{8DEDEE5C-3126-4336-A7D4-9277AF5A04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3138" y="559407"/>
            <a:ext cx="5109725"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close up of a map&#10;&#10;Description automatically generated">
            <a:extLst>
              <a:ext uri="{FF2B5EF4-FFF2-40B4-BE49-F238E27FC236}">
                <a16:creationId xmlns:a16="http://schemas.microsoft.com/office/drawing/2014/main" xmlns="" id="{12A40804-9FAA-4E46-B0C1-89925FD11668}"/>
              </a:ext>
            </a:extLst>
          </p:cNvPr>
          <p:cNvPicPr>
            <a:picLocks noChangeAspect="1"/>
          </p:cNvPicPr>
          <p:nvPr/>
        </p:nvPicPr>
        <p:blipFill rotWithShape="1">
          <a:blip r:embed="rId2">
            <a:extLst>
              <a:ext uri="{28A0092B-C50C-407E-A947-70E740481C1C}">
                <a14:useLocalDpi xmlns:a14="http://schemas.microsoft.com/office/drawing/2010/main" val="0"/>
              </a:ext>
            </a:extLst>
          </a:blip>
          <a:srcRect l="3958" r="4016" b="-1"/>
          <a:stretch/>
        </p:blipFill>
        <p:spPr>
          <a:xfrm>
            <a:off x="656844" y="722376"/>
            <a:ext cx="4782312" cy="5413248"/>
          </a:xfrm>
          <a:prstGeom prst="rect">
            <a:avLst/>
          </a:prstGeom>
          <a:effectLst/>
        </p:spPr>
      </p:pic>
      <p:pic>
        <p:nvPicPr>
          <p:cNvPr id="14" name="Content Placeholder 3" descr="A close up of a map&#10;&#10;Description automatically generated">
            <a:extLst>
              <a:ext uri="{FF2B5EF4-FFF2-40B4-BE49-F238E27FC236}">
                <a16:creationId xmlns:a16="http://schemas.microsoft.com/office/drawing/2014/main" xmlns="" id="{8A176FBC-FA44-4F5D-8241-A373D610A72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83324" y="2568102"/>
            <a:ext cx="6348656" cy="3567522"/>
          </a:xfrm>
          <a:prstGeom prst="rect">
            <a:avLst/>
          </a:prstGeom>
        </p:spPr>
      </p:pic>
    </p:spTree>
    <p:extLst>
      <p:ext uri="{BB962C8B-B14F-4D97-AF65-F5344CB8AC3E}">
        <p14:creationId xmlns:p14="http://schemas.microsoft.com/office/powerpoint/2010/main" val="4066870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A3F86E-A938-4C1F-B12B-DC3C4EB0665C}"/>
              </a:ext>
            </a:extLst>
          </p:cNvPr>
          <p:cNvSpPr>
            <a:spLocks noGrp="1"/>
          </p:cNvSpPr>
          <p:nvPr>
            <p:ph type="title"/>
          </p:nvPr>
        </p:nvSpPr>
        <p:spPr>
          <a:xfrm>
            <a:off x="4654295" y="4522156"/>
            <a:ext cx="7369092" cy="1363215"/>
          </a:xfrm>
        </p:spPr>
        <p:txBody>
          <a:bodyPr vert="horz" lIns="91440" tIns="45720" rIns="91440" bIns="45720" rtlCol="0" anchor="t">
            <a:normAutofit/>
          </a:bodyPr>
          <a:lstStyle/>
          <a:p>
            <a:r>
              <a:rPr lang="en-US" sz="3000" b="1" kern="1200" dirty="0">
                <a:solidFill>
                  <a:schemeClr val="tx1"/>
                </a:solidFill>
                <a:latin typeface="+mj-lt"/>
                <a:ea typeface="+mj-ea"/>
                <a:cs typeface="+mj-cs"/>
              </a:rPr>
              <a:t>Why is intercultural competence necessary in today’s sport management contexts?</a:t>
            </a:r>
          </a:p>
        </p:txBody>
      </p:sp>
      <p:sp>
        <p:nvSpPr>
          <p:cNvPr id="35" name="Freeform: Shape 31">
            <a:extLst>
              <a:ext uri="{FF2B5EF4-FFF2-40B4-BE49-F238E27FC236}">
                <a16:creationId xmlns:a16="http://schemas.microsoft.com/office/drawing/2014/main" xmlns="" id="{83FA766D-3260-4E0A-9E7F-A2C93DFF19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46518"/>
            <a:ext cx="4100079" cy="6194580"/>
          </a:xfrm>
          <a:custGeom>
            <a:avLst/>
            <a:gdLst>
              <a:gd name="connsiteX0" fmla="*/ 1002789 w 4100079"/>
              <a:gd name="connsiteY0" fmla="*/ 0 h 6194580"/>
              <a:gd name="connsiteX1" fmla="*/ 4100079 w 4100079"/>
              <a:gd name="connsiteY1" fmla="*/ 3097290 h 6194580"/>
              <a:gd name="connsiteX2" fmla="*/ 1002789 w 4100079"/>
              <a:gd name="connsiteY2" fmla="*/ 6194580 h 6194580"/>
              <a:gd name="connsiteX3" fmla="*/ 81750 w 4100079"/>
              <a:gd name="connsiteY3" fmla="*/ 6055332 h 6194580"/>
              <a:gd name="connsiteX4" fmla="*/ 0 w 4100079"/>
              <a:gd name="connsiteY4" fmla="*/ 6025411 h 6194580"/>
              <a:gd name="connsiteX5" fmla="*/ 0 w 4100079"/>
              <a:gd name="connsiteY5" fmla="*/ 169169 h 6194580"/>
              <a:gd name="connsiteX6" fmla="*/ 81750 w 4100079"/>
              <a:gd name="connsiteY6" fmla="*/ 139248 h 6194580"/>
              <a:gd name="connsiteX7" fmla="*/ 1002789 w 4100079"/>
              <a:gd name="connsiteY7" fmla="*/ 0 h 619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079" h="6194580">
                <a:moveTo>
                  <a:pt x="1002789" y="0"/>
                </a:moveTo>
                <a:cubicBezTo>
                  <a:pt x="2713375" y="0"/>
                  <a:pt x="4100079" y="1386704"/>
                  <a:pt x="4100079" y="3097290"/>
                </a:cubicBezTo>
                <a:cubicBezTo>
                  <a:pt x="4100079" y="4807876"/>
                  <a:pt x="2713375" y="6194580"/>
                  <a:pt x="1002789" y="6194580"/>
                </a:cubicBezTo>
                <a:cubicBezTo>
                  <a:pt x="682054" y="6194580"/>
                  <a:pt x="372706" y="6145829"/>
                  <a:pt x="81750" y="6055332"/>
                </a:cubicBezTo>
                <a:lnTo>
                  <a:pt x="0" y="6025411"/>
                </a:lnTo>
                <a:lnTo>
                  <a:pt x="0" y="169169"/>
                </a:lnTo>
                <a:lnTo>
                  <a:pt x="81750" y="139248"/>
                </a:lnTo>
                <a:cubicBezTo>
                  <a:pt x="372706" y="48751"/>
                  <a:pt x="682054" y="0"/>
                  <a:pt x="100278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baseball player swinging a bat at a ball&#10;&#10;Description automatically generated">
            <a:extLst>
              <a:ext uri="{FF2B5EF4-FFF2-40B4-BE49-F238E27FC236}">
                <a16:creationId xmlns:a16="http://schemas.microsoft.com/office/drawing/2014/main" xmlns="" id="{F81B7E49-998E-44D5-A148-05BE9E5554C1}"/>
              </a:ext>
            </a:extLst>
          </p:cNvPr>
          <p:cNvPicPr>
            <a:picLocks noChangeAspect="1"/>
          </p:cNvPicPr>
          <p:nvPr/>
        </p:nvPicPr>
        <p:blipFill rotWithShape="1">
          <a:blip r:embed="rId3">
            <a:extLst>
              <a:ext uri="{28A0092B-C50C-407E-A947-70E740481C1C}">
                <a14:useLocalDpi xmlns:a14="http://schemas.microsoft.com/office/drawing/2010/main" val="0"/>
              </a:ext>
            </a:extLst>
          </a:blip>
          <a:srcRect l="10331" r="5783" b="-2"/>
          <a:stretch/>
        </p:blipFill>
        <p:spPr>
          <a:xfrm>
            <a:off x="20" y="413156"/>
            <a:ext cx="3933420" cy="5861304"/>
          </a:xfrm>
          <a:custGeom>
            <a:avLst/>
            <a:gdLst>
              <a:gd name="connsiteX0" fmla="*/ 1002788 w 3933440"/>
              <a:gd name="connsiteY0" fmla="*/ 0 h 5861304"/>
              <a:gd name="connsiteX1" fmla="*/ 3933440 w 3933440"/>
              <a:gd name="connsiteY1" fmla="*/ 2930652 h 5861304"/>
              <a:gd name="connsiteX2" fmla="*/ 1002788 w 3933440"/>
              <a:gd name="connsiteY2" fmla="*/ 5861304 h 5861304"/>
              <a:gd name="connsiteX3" fmla="*/ 131302 w 3933440"/>
              <a:gd name="connsiteY3" fmla="*/ 5729548 h 5861304"/>
              <a:gd name="connsiteX4" fmla="*/ 0 w 3933440"/>
              <a:gd name="connsiteY4" fmla="*/ 5681491 h 5861304"/>
              <a:gd name="connsiteX5" fmla="*/ 0 w 3933440"/>
              <a:gd name="connsiteY5" fmla="*/ 179814 h 5861304"/>
              <a:gd name="connsiteX6" fmla="*/ 131302 w 3933440"/>
              <a:gd name="connsiteY6" fmla="*/ 131756 h 5861304"/>
              <a:gd name="connsiteX7" fmla="*/ 1002788 w 3933440"/>
              <a:gd name="connsiteY7" fmla="*/ 0 h 586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3440" h="5861304">
                <a:moveTo>
                  <a:pt x="1002788" y="0"/>
                </a:moveTo>
                <a:cubicBezTo>
                  <a:pt x="2621342" y="0"/>
                  <a:pt x="3933440" y="1312098"/>
                  <a:pt x="3933440" y="2930652"/>
                </a:cubicBezTo>
                <a:cubicBezTo>
                  <a:pt x="3933440" y="4549206"/>
                  <a:pt x="2621342" y="5861304"/>
                  <a:pt x="1002788" y="5861304"/>
                </a:cubicBezTo>
                <a:cubicBezTo>
                  <a:pt x="699309" y="5861304"/>
                  <a:pt x="406604" y="5815176"/>
                  <a:pt x="131302" y="5729548"/>
                </a:cubicBezTo>
                <a:lnTo>
                  <a:pt x="0" y="5681491"/>
                </a:lnTo>
                <a:lnTo>
                  <a:pt x="0" y="179814"/>
                </a:lnTo>
                <a:lnTo>
                  <a:pt x="131302" y="131756"/>
                </a:lnTo>
                <a:cubicBezTo>
                  <a:pt x="406604" y="46129"/>
                  <a:pt x="699309" y="0"/>
                  <a:pt x="1002788" y="0"/>
                </a:cubicBezTo>
                <a:close/>
              </a:path>
            </a:pathLst>
          </a:custGeom>
        </p:spPr>
      </p:pic>
      <p:sp>
        <p:nvSpPr>
          <p:cNvPr id="34" name="Freeform: Shape 33">
            <a:extLst>
              <a:ext uri="{FF2B5EF4-FFF2-40B4-BE49-F238E27FC236}">
                <a16:creationId xmlns:a16="http://schemas.microsoft.com/office/drawing/2014/main" xmlns="" id="{CB435A06-5FFD-4CF8-BE06-3796EC4200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53543" y="0"/>
            <a:ext cx="3566160" cy="3159748"/>
          </a:xfrm>
          <a:custGeom>
            <a:avLst/>
            <a:gdLst>
              <a:gd name="connsiteX0" fmla="*/ 649888 w 3566160"/>
              <a:gd name="connsiteY0" fmla="*/ 0 h 3159748"/>
              <a:gd name="connsiteX1" fmla="*/ 2916273 w 3566160"/>
              <a:gd name="connsiteY1" fmla="*/ 0 h 3159748"/>
              <a:gd name="connsiteX2" fmla="*/ 2917285 w 3566160"/>
              <a:gd name="connsiteY2" fmla="*/ 757 h 3159748"/>
              <a:gd name="connsiteX3" fmla="*/ 3566160 w 3566160"/>
              <a:gd name="connsiteY3" fmla="*/ 1376668 h 3159748"/>
              <a:gd name="connsiteX4" fmla="*/ 1783080 w 3566160"/>
              <a:gd name="connsiteY4" fmla="*/ 3159748 h 3159748"/>
              <a:gd name="connsiteX5" fmla="*/ 0 w 3566160"/>
              <a:gd name="connsiteY5" fmla="*/ 1376668 h 3159748"/>
              <a:gd name="connsiteX6" fmla="*/ 648876 w 3566160"/>
              <a:gd name="connsiteY6" fmla="*/ 757 h 315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160" h="3159748">
                <a:moveTo>
                  <a:pt x="649888" y="0"/>
                </a:moveTo>
                <a:lnTo>
                  <a:pt x="2916273" y="0"/>
                </a:lnTo>
                <a:lnTo>
                  <a:pt x="2917285" y="757"/>
                </a:lnTo>
                <a:cubicBezTo>
                  <a:pt x="3313569" y="327800"/>
                  <a:pt x="3566160" y="822736"/>
                  <a:pt x="3566160" y="1376668"/>
                </a:cubicBezTo>
                <a:cubicBezTo>
                  <a:pt x="3566160" y="2361436"/>
                  <a:pt x="2767848" y="3159748"/>
                  <a:pt x="1783080" y="3159748"/>
                </a:cubicBezTo>
                <a:cubicBezTo>
                  <a:pt x="798312" y="3159748"/>
                  <a:pt x="0" y="2361436"/>
                  <a:pt x="0" y="1376668"/>
                </a:cubicBezTo>
                <a:cubicBezTo>
                  <a:pt x="0" y="822736"/>
                  <a:pt x="252591" y="327800"/>
                  <a:pt x="648876" y="7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group of people posing for the camera&#10;&#10;Description automatically generated">
            <a:extLst>
              <a:ext uri="{FF2B5EF4-FFF2-40B4-BE49-F238E27FC236}">
                <a16:creationId xmlns:a16="http://schemas.microsoft.com/office/drawing/2014/main" xmlns="" id="{9F6B5934-3CA8-4D99-A651-471B3C3B9AB1}"/>
              </a:ext>
            </a:extLst>
          </p:cNvPr>
          <p:cNvPicPr>
            <a:picLocks noChangeAspect="1"/>
          </p:cNvPicPr>
          <p:nvPr/>
        </p:nvPicPr>
        <p:blipFill rotWithShape="1">
          <a:blip r:embed="rId4">
            <a:extLst>
              <a:ext uri="{28A0092B-C50C-407E-A947-70E740481C1C}">
                <a14:useLocalDpi xmlns:a14="http://schemas.microsoft.com/office/drawing/2010/main" val="0"/>
              </a:ext>
            </a:extLst>
          </a:blip>
          <a:srcRect l="21953" r="17257" b="2"/>
          <a:stretch/>
        </p:blipFill>
        <p:spPr>
          <a:xfrm>
            <a:off x="4518135" y="10"/>
            <a:ext cx="3236976" cy="2995146"/>
          </a:xfrm>
          <a:custGeom>
            <a:avLst/>
            <a:gdLst>
              <a:gd name="connsiteX0" fmla="*/ 770517 w 3236976"/>
              <a:gd name="connsiteY0" fmla="*/ 0 h 2995156"/>
              <a:gd name="connsiteX1" fmla="*/ 2466460 w 3236976"/>
              <a:gd name="connsiteY1" fmla="*/ 0 h 2995156"/>
              <a:gd name="connsiteX2" fmla="*/ 2523400 w 3236976"/>
              <a:gd name="connsiteY2" fmla="*/ 34592 h 2995156"/>
              <a:gd name="connsiteX3" fmla="*/ 3236976 w 3236976"/>
              <a:gd name="connsiteY3" fmla="*/ 1376668 h 2995156"/>
              <a:gd name="connsiteX4" fmla="*/ 1618488 w 3236976"/>
              <a:gd name="connsiteY4" fmla="*/ 2995156 h 2995156"/>
              <a:gd name="connsiteX5" fmla="*/ 0 w 3236976"/>
              <a:gd name="connsiteY5" fmla="*/ 1376668 h 2995156"/>
              <a:gd name="connsiteX6" fmla="*/ 713576 w 3236976"/>
              <a:gd name="connsiteY6" fmla="*/ 34592 h 299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6976" h="2995156">
                <a:moveTo>
                  <a:pt x="770517" y="0"/>
                </a:moveTo>
                <a:lnTo>
                  <a:pt x="2466460" y="0"/>
                </a:lnTo>
                <a:lnTo>
                  <a:pt x="2523400" y="34592"/>
                </a:lnTo>
                <a:cubicBezTo>
                  <a:pt x="2953921" y="325446"/>
                  <a:pt x="3236976" y="818002"/>
                  <a:pt x="3236976" y="1376668"/>
                </a:cubicBezTo>
                <a:cubicBezTo>
                  <a:pt x="3236976" y="2270534"/>
                  <a:pt x="2512354" y="2995156"/>
                  <a:pt x="1618488" y="2995156"/>
                </a:cubicBezTo>
                <a:cubicBezTo>
                  <a:pt x="724622" y="2995156"/>
                  <a:pt x="0" y="2270534"/>
                  <a:pt x="0" y="1376668"/>
                </a:cubicBezTo>
                <a:cubicBezTo>
                  <a:pt x="0" y="818002"/>
                  <a:pt x="283056" y="325446"/>
                  <a:pt x="713576" y="34592"/>
                </a:cubicBezTo>
                <a:close/>
              </a:path>
            </a:pathLst>
          </a:custGeom>
        </p:spPr>
      </p:pic>
      <p:sp>
        <p:nvSpPr>
          <p:cNvPr id="36" name="Freeform: Shape 35">
            <a:extLst>
              <a:ext uri="{FF2B5EF4-FFF2-40B4-BE49-F238E27FC236}">
                <a16:creationId xmlns:a16="http://schemas.microsoft.com/office/drawing/2014/main" xmlns="" id="{5E10DA6E-C3FF-4539-BF84-4775BB7EC4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804396" y="2042"/>
            <a:ext cx="3387604" cy="4183848"/>
          </a:xfrm>
          <a:custGeom>
            <a:avLst/>
            <a:gdLst>
              <a:gd name="connsiteX0" fmla="*/ 420128 w 3387604"/>
              <a:gd name="connsiteY0" fmla="*/ 0 h 4183848"/>
              <a:gd name="connsiteX1" fmla="*/ 3387604 w 3387604"/>
              <a:gd name="connsiteY1" fmla="*/ 0 h 4183848"/>
              <a:gd name="connsiteX2" fmla="*/ 3387604 w 3387604"/>
              <a:gd name="connsiteY2" fmla="*/ 4101530 h 4183848"/>
              <a:gd name="connsiteX3" fmla="*/ 3283372 w 3387604"/>
              <a:gd name="connsiteY3" fmla="*/ 4128330 h 4183848"/>
              <a:gd name="connsiteX4" fmla="*/ 2732648 w 3387604"/>
              <a:gd name="connsiteY4" fmla="*/ 4183848 h 4183848"/>
              <a:gd name="connsiteX5" fmla="*/ 0 w 3387604"/>
              <a:gd name="connsiteY5" fmla="*/ 1451200 h 4183848"/>
              <a:gd name="connsiteX6" fmla="*/ 329816 w 3387604"/>
              <a:gd name="connsiteY6" fmla="*/ 148658 h 418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7604" h="4183848">
                <a:moveTo>
                  <a:pt x="420128" y="0"/>
                </a:moveTo>
                <a:lnTo>
                  <a:pt x="3387604" y="0"/>
                </a:lnTo>
                <a:lnTo>
                  <a:pt x="3387604" y="4101530"/>
                </a:lnTo>
                <a:lnTo>
                  <a:pt x="3283372" y="4128330"/>
                </a:lnTo>
                <a:cubicBezTo>
                  <a:pt x="3105483" y="4164732"/>
                  <a:pt x="2921298" y="4183848"/>
                  <a:pt x="2732648" y="4183848"/>
                </a:cubicBezTo>
                <a:cubicBezTo>
                  <a:pt x="1223448" y="4183848"/>
                  <a:pt x="0" y="2960400"/>
                  <a:pt x="0" y="1451200"/>
                </a:cubicBezTo>
                <a:cubicBezTo>
                  <a:pt x="0" y="979575"/>
                  <a:pt x="119477" y="535856"/>
                  <a:pt x="329816" y="14865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A baseball player swinging a bat at a ball&#10;&#10;Description automatically generated">
            <a:extLst>
              <a:ext uri="{FF2B5EF4-FFF2-40B4-BE49-F238E27FC236}">
                <a16:creationId xmlns:a16="http://schemas.microsoft.com/office/drawing/2014/main" xmlns="" id="{C0B46EE6-2E10-48C3-BF87-9A6794B29815}"/>
              </a:ext>
            </a:extLst>
          </p:cNvPr>
          <p:cNvPicPr>
            <a:picLocks noChangeAspect="1"/>
          </p:cNvPicPr>
          <p:nvPr/>
        </p:nvPicPr>
        <p:blipFill rotWithShape="1">
          <a:blip r:embed="rId5">
            <a:extLst>
              <a:ext uri="{28A0092B-C50C-407E-A947-70E740481C1C}">
                <a14:useLocalDpi xmlns:a14="http://schemas.microsoft.com/office/drawing/2010/main" val="0"/>
              </a:ext>
            </a:extLst>
          </a:blip>
          <a:srcRect l="9620" r="31033" b="-2"/>
          <a:stretch/>
        </p:blipFill>
        <p:spPr>
          <a:xfrm>
            <a:off x="8967592" y="2042"/>
            <a:ext cx="3224421" cy="4020664"/>
          </a:xfrm>
          <a:custGeom>
            <a:avLst/>
            <a:gdLst>
              <a:gd name="connsiteX0" fmla="*/ 449733 w 3224421"/>
              <a:gd name="connsiteY0" fmla="*/ 0 h 4020664"/>
              <a:gd name="connsiteX1" fmla="*/ 3224421 w 3224421"/>
              <a:gd name="connsiteY1" fmla="*/ 0 h 4020664"/>
              <a:gd name="connsiteX2" fmla="*/ 3224421 w 3224421"/>
              <a:gd name="connsiteY2" fmla="*/ 3933205 h 4020664"/>
              <a:gd name="connsiteX3" fmla="*/ 3087301 w 3224421"/>
              <a:gd name="connsiteY3" fmla="*/ 3968462 h 4020664"/>
              <a:gd name="connsiteX4" fmla="*/ 2569464 w 3224421"/>
              <a:gd name="connsiteY4" fmla="*/ 4020664 h 4020664"/>
              <a:gd name="connsiteX5" fmla="*/ 0 w 3224421"/>
              <a:gd name="connsiteY5" fmla="*/ 1451200 h 4020664"/>
              <a:gd name="connsiteX6" fmla="*/ 438824 w 3224421"/>
              <a:gd name="connsiteY6" fmla="*/ 14588 h 402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4421" h="4020664">
                <a:moveTo>
                  <a:pt x="449733" y="0"/>
                </a:moveTo>
                <a:lnTo>
                  <a:pt x="3224421" y="0"/>
                </a:lnTo>
                <a:lnTo>
                  <a:pt x="3224421" y="3933205"/>
                </a:lnTo>
                <a:lnTo>
                  <a:pt x="3087301" y="3968462"/>
                </a:lnTo>
                <a:cubicBezTo>
                  <a:pt x="2920035" y="4002689"/>
                  <a:pt x="2746849" y="4020664"/>
                  <a:pt x="2569464" y="4020664"/>
                </a:cubicBezTo>
                <a:cubicBezTo>
                  <a:pt x="1150388" y="4020664"/>
                  <a:pt x="0" y="2870276"/>
                  <a:pt x="0" y="1451200"/>
                </a:cubicBezTo>
                <a:cubicBezTo>
                  <a:pt x="0" y="919047"/>
                  <a:pt x="161773" y="424677"/>
                  <a:pt x="438824" y="14588"/>
                </a:cubicBezTo>
                <a:close/>
              </a:path>
            </a:pathLst>
          </a:custGeom>
        </p:spPr>
      </p:pic>
    </p:spTree>
    <p:extLst>
      <p:ext uri="{BB962C8B-B14F-4D97-AF65-F5344CB8AC3E}">
        <p14:creationId xmlns:p14="http://schemas.microsoft.com/office/powerpoint/2010/main" val="3118767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0477C3-6692-4A9D-891F-3CEE93AD5D65}"/>
              </a:ext>
            </a:extLst>
          </p:cNvPr>
          <p:cNvSpPr>
            <a:spLocks noGrp="1"/>
          </p:cNvSpPr>
          <p:nvPr>
            <p:ph type="title"/>
          </p:nvPr>
        </p:nvSpPr>
        <p:spPr>
          <a:xfrm>
            <a:off x="83127" y="365125"/>
            <a:ext cx="11934701" cy="1325563"/>
          </a:xfrm>
        </p:spPr>
        <p:txBody>
          <a:bodyPr/>
          <a:lstStyle/>
          <a:p>
            <a:r>
              <a:rPr lang="en-US" b="1" dirty="0"/>
              <a:t>Global Mindset</a:t>
            </a:r>
          </a:p>
        </p:txBody>
      </p:sp>
      <p:sp>
        <p:nvSpPr>
          <p:cNvPr id="5" name="Content Placeholder 4">
            <a:extLst>
              <a:ext uri="{FF2B5EF4-FFF2-40B4-BE49-F238E27FC236}">
                <a16:creationId xmlns:a16="http://schemas.microsoft.com/office/drawing/2014/main" xmlns="" id="{E7F2AE8F-4395-41B8-920D-262FEEF0D8EB}"/>
              </a:ext>
            </a:extLst>
          </p:cNvPr>
          <p:cNvSpPr>
            <a:spLocks noGrp="1"/>
          </p:cNvSpPr>
          <p:nvPr>
            <p:ph sz="half" idx="2"/>
          </p:nvPr>
        </p:nvSpPr>
        <p:spPr>
          <a:xfrm>
            <a:off x="590407" y="1690688"/>
            <a:ext cx="5157787" cy="4947618"/>
          </a:xfrm>
        </p:spPr>
        <p:txBody>
          <a:bodyPr>
            <a:normAutofit fontScale="92500" lnSpcReduction="10000"/>
          </a:bodyPr>
          <a:lstStyle/>
          <a:p>
            <a:pPr marL="0" lvl="0" indent="0">
              <a:buNone/>
            </a:pPr>
            <a:r>
              <a:rPr lang="en-US" sz="3100" b="1" i="1" dirty="0"/>
              <a:t>The competency to:</a:t>
            </a:r>
          </a:p>
          <a:p>
            <a:pPr marL="0" lvl="0" indent="0">
              <a:buNone/>
            </a:pPr>
            <a:endParaRPr lang="en-US" sz="3100" dirty="0"/>
          </a:p>
          <a:p>
            <a:pPr marL="0" lvl="0" indent="0">
              <a:buNone/>
            </a:pPr>
            <a:r>
              <a:rPr lang="en-US" sz="3000" dirty="0"/>
              <a:t>perform in a team setting;</a:t>
            </a:r>
          </a:p>
          <a:p>
            <a:pPr lvl="0"/>
            <a:endParaRPr lang="en-US" sz="3000" dirty="0"/>
          </a:p>
          <a:p>
            <a:pPr marL="0" lvl="0" indent="0">
              <a:buNone/>
            </a:pPr>
            <a:r>
              <a:rPr lang="en-US" sz="3000" dirty="0"/>
              <a:t>manage change and transition;</a:t>
            </a:r>
          </a:p>
          <a:p>
            <a:pPr lvl="0"/>
            <a:endParaRPr lang="en-US" sz="3000" dirty="0"/>
          </a:p>
          <a:p>
            <a:pPr marL="0" lvl="0" indent="0">
              <a:buNone/>
            </a:pPr>
            <a:r>
              <a:rPr lang="en-US" sz="3000" dirty="0"/>
              <a:t>manage work force diversity;</a:t>
            </a:r>
          </a:p>
          <a:p>
            <a:pPr marL="0" lvl="0" indent="0">
              <a:buNone/>
            </a:pPr>
            <a:endParaRPr lang="en-US" sz="3000" dirty="0"/>
          </a:p>
          <a:p>
            <a:pPr marL="0" lvl="0" indent="0">
              <a:buNone/>
            </a:pPr>
            <a:r>
              <a:rPr lang="en-US" sz="3000" dirty="0"/>
              <a:t>communicate in various cultural settings;</a:t>
            </a:r>
          </a:p>
          <a:p>
            <a:endParaRPr lang="en-US" dirty="0"/>
          </a:p>
        </p:txBody>
      </p:sp>
      <p:sp>
        <p:nvSpPr>
          <p:cNvPr id="7" name="Content Placeholder 6">
            <a:extLst>
              <a:ext uri="{FF2B5EF4-FFF2-40B4-BE49-F238E27FC236}">
                <a16:creationId xmlns:a16="http://schemas.microsoft.com/office/drawing/2014/main" xmlns="" id="{098677A0-6D07-4DF0-B6AF-1D24A694F929}"/>
              </a:ext>
            </a:extLst>
          </p:cNvPr>
          <p:cNvSpPr>
            <a:spLocks noGrp="1"/>
          </p:cNvSpPr>
          <p:nvPr>
            <p:ph sz="quarter" idx="4"/>
          </p:nvPr>
        </p:nvSpPr>
        <p:spPr>
          <a:xfrm>
            <a:off x="5854535" y="529801"/>
            <a:ext cx="6163293" cy="6108505"/>
          </a:xfrm>
        </p:spPr>
        <p:txBody>
          <a:bodyPr>
            <a:normAutofit fontScale="92500" lnSpcReduction="10000"/>
          </a:bodyPr>
          <a:lstStyle/>
          <a:p>
            <a:pPr marL="0" lvl="0" indent="0">
              <a:buNone/>
            </a:pPr>
            <a:r>
              <a:rPr lang="en-US" sz="3000" dirty="0"/>
              <a:t>develop global strategies and translate ideas into business transactions;</a:t>
            </a:r>
          </a:p>
          <a:p>
            <a:pPr marL="0" lvl="0" indent="0">
              <a:buNone/>
            </a:pPr>
            <a:endParaRPr lang="en-US" sz="3000" dirty="0"/>
          </a:p>
          <a:p>
            <a:pPr marL="0" lvl="0" indent="0">
              <a:buNone/>
            </a:pPr>
            <a:r>
              <a:rPr lang="en-US" sz="3000" dirty="0"/>
              <a:t>change personal ways of thinking from internally to externally oriented;</a:t>
            </a:r>
          </a:p>
          <a:p>
            <a:pPr marL="0" lvl="0" indent="0">
              <a:buNone/>
            </a:pPr>
            <a:endParaRPr lang="en-US" dirty="0"/>
          </a:p>
          <a:p>
            <a:pPr marL="0" lvl="0" indent="0">
              <a:buNone/>
            </a:pPr>
            <a:r>
              <a:rPr lang="en-US" dirty="0"/>
              <a:t>be creative, learn and transfer knowledge across borders;</a:t>
            </a:r>
          </a:p>
          <a:p>
            <a:pPr lvl="0"/>
            <a:endParaRPr lang="en-US" dirty="0"/>
          </a:p>
          <a:p>
            <a:pPr marL="0" lvl="0" indent="0">
              <a:buNone/>
            </a:pPr>
            <a:r>
              <a:rPr lang="en-US" dirty="0"/>
              <a:t>operate with a high degree of personal integrity and honesty;</a:t>
            </a:r>
          </a:p>
          <a:p>
            <a:pPr lvl="0"/>
            <a:endParaRPr lang="en-US" dirty="0"/>
          </a:p>
          <a:p>
            <a:pPr marL="0" lvl="0" indent="0">
              <a:buNone/>
            </a:pPr>
            <a:r>
              <a:rPr lang="en-US" dirty="0"/>
              <a:t>be non-judgmental when confronted with confusing situations.</a:t>
            </a:r>
          </a:p>
          <a:p>
            <a:endParaRPr lang="en-US" dirty="0"/>
          </a:p>
        </p:txBody>
      </p:sp>
      <p:pic>
        <p:nvPicPr>
          <p:cNvPr id="8" name="Picture 7" descr="A group of people posing for the camera&#10;&#10;Description automatically generated">
            <a:extLst>
              <a:ext uri="{FF2B5EF4-FFF2-40B4-BE49-F238E27FC236}">
                <a16:creationId xmlns:a16="http://schemas.microsoft.com/office/drawing/2014/main" xmlns="" id="{917A3F65-655D-4D73-8DB6-6568642A0C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9923" y="219694"/>
            <a:ext cx="1767418" cy="1325564"/>
          </a:xfrm>
          <a:prstGeom prst="rect">
            <a:avLst/>
          </a:prstGeom>
        </p:spPr>
      </p:pic>
    </p:spTree>
    <p:extLst>
      <p:ext uri="{BB962C8B-B14F-4D97-AF65-F5344CB8AC3E}">
        <p14:creationId xmlns:p14="http://schemas.microsoft.com/office/powerpoint/2010/main" val="11218675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5" name="Picture 4" descr="A picture containing tree&#10;&#10;Description automatically generated">
            <a:extLst>
              <a:ext uri="{FF2B5EF4-FFF2-40B4-BE49-F238E27FC236}">
                <a16:creationId xmlns:a16="http://schemas.microsoft.com/office/drawing/2014/main" xmlns="" id="{32065406-8933-499A-93F9-B4D66CE27CF6}"/>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rot="16200000">
            <a:off x="2660328" y="-1135770"/>
            <a:ext cx="6871344" cy="9116195"/>
          </a:xfrm>
          <a:prstGeom prst="rect">
            <a:avLst/>
          </a:prstGeom>
        </p:spPr>
      </p:pic>
      <p:sp>
        <p:nvSpPr>
          <p:cNvPr id="3" name="TextBox 2">
            <a:extLst>
              <a:ext uri="{FF2B5EF4-FFF2-40B4-BE49-F238E27FC236}">
                <a16:creationId xmlns:a16="http://schemas.microsoft.com/office/drawing/2014/main" xmlns="" id="{0AE0C1F0-61D0-4B40-A0D5-E5D4109DAF2B}"/>
              </a:ext>
            </a:extLst>
          </p:cNvPr>
          <p:cNvSpPr txBox="1"/>
          <p:nvPr/>
        </p:nvSpPr>
        <p:spPr>
          <a:xfrm>
            <a:off x="1035485" y="2616502"/>
            <a:ext cx="10121030" cy="3200876"/>
          </a:xfrm>
          <a:prstGeom prst="rect">
            <a:avLst/>
          </a:prstGeom>
          <a:noFill/>
        </p:spPr>
        <p:txBody>
          <a:bodyPr wrap="square" rtlCol="0">
            <a:spAutoFit/>
          </a:bodyPr>
          <a:lstStyle/>
          <a:p>
            <a:r>
              <a:rPr lang="en-US" sz="3200" b="1" dirty="0">
                <a:solidFill>
                  <a:srgbClr val="FFFF00"/>
                </a:solidFill>
              </a:rPr>
              <a:t>Global Citizenship</a:t>
            </a:r>
          </a:p>
          <a:p>
            <a:r>
              <a:rPr lang="en-US" sz="3200" b="1" dirty="0">
                <a:solidFill>
                  <a:srgbClr val="FFFF00"/>
                </a:solidFill>
              </a:rPr>
              <a:t>	development of a global mindset</a:t>
            </a:r>
          </a:p>
          <a:p>
            <a:endParaRPr lang="en-US" sz="3200" b="1" dirty="0">
              <a:solidFill>
                <a:srgbClr val="FFFF00"/>
              </a:solidFill>
            </a:endParaRPr>
          </a:p>
          <a:p>
            <a:r>
              <a:rPr lang="en-US" sz="3200" b="1" dirty="0">
                <a:solidFill>
                  <a:srgbClr val="FFFF00"/>
                </a:solidFill>
              </a:rPr>
              <a:t>          internationalization of curriculum (begun in 1990s in   </a:t>
            </a:r>
          </a:p>
          <a:p>
            <a:r>
              <a:rPr lang="en-US" sz="3200" b="1" dirty="0">
                <a:solidFill>
                  <a:srgbClr val="FFFF00"/>
                </a:solidFill>
              </a:rPr>
              <a:t>               USA universities)</a:t>
            </a:r>
          </a:p>
          <a:p>
            <a:endParaRPr lang="en-US" sz="2400" b="1" dirty="0">
              <a:solidFill>
                <a:srgbClr val="FFFF00"/>
              </a:solidFill>
            </a:endParaRPr>
          </a:p>
          <a:p>
            <a:endParaRPr lang="en-US" dirty="0">
              <a:solidFill>
                <a:srgbClr val="FFFF00"/>
              </a:solidFill>
            </a:endParaRPr>
          </a:p>
        </p:txBody>
      </p:sp>
    </p:spTree>
    <p:extLst>
      <p:ext uri="{BB962C8B-B14F-4D97-AF65-F5344CB8AC3E}">
        <p14:creationId xmlns:p14="http://schemas.microsoft.com/office/powerpoint/2010/main" val="14949128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8AACC6-C98A-49BF-BAB7-602A07E7C241}"/>
              </a:ext>
            </a:extLst>
          </p:cNvPr>
          <p:cNvSpPr>
            <a:spLocks noGrp="1"/>
          </p:cNvSpPr>
          <p:nvPr>
            <p:ph type="title"/>
          </p:nvPr>
        </p:nvSpPr>
        <p:spPr>
          <a:xfrm>
            <a:off x="212942" y="365125"/>
            <a:ext cx="11862148" cy="1325563"/>
          </a:xfrm>
        </p:spPr>
        <p:txBody>
          <a:bodyPr/>
          <a:lstStyle/>
          <a:p>
            <a:pPr algn="ctr"/>
            <a:r>
              <a:rPr lang="en-US" b="1" dirty="0"/>
              <a:t>Why is intercultural competence necessary in today’s sport management contexts?</a:t>
            </a:r>
          </a:p>
        </p:txBody>
      </p:sp>
      <p:sp>
        <p:nvSpPr>
          <p:cNvPr id="3" name="TextBox 2">
            <a:extLst>
              <a:ext uri="{FF2B5EF4-FFF2-40B4-BE49-F238E27FC236}">
                <a16:creationId xmlns:a16="http://schemas.microsoft.com/office/drawing/2014/main" xmlns="" id="{0AE0C1F0-61D0-4B40-A0D5-E5D4109DAF2B}"/>
              </a:ext>
            </a:extLst>
          </p:cNvPr>
          <p:cNvSpPr txBox="1"/>
          <p:nvPr/>
        </p:nvSpPr>
        <p:spPr>
          <a:xfrm>
            <a:off x="329852" y="1213601"/>
            <a:ext cx="11862148" cy="5970865"/>
          </a:xfrm>
          <a:prstGeom prst="rect">
            <a:avLst/>
          </a:prstGeom>
          <a:noFill/>
        </p:spPr>
        <p:txBody>
          <a:bodyPr wrap="square" rtlCol="0">
            <a:spAutoFit/>
          </a:bodyPr>
          <a:lstStyle/>
          <a:p>
            <a:r>
              <a:rPr lang="en-US" sz="2800" b="1" dirty="0"/>
              <a:t>Culture</a:t>
            </a:r>
          </a:p>
          <a:p>
            <a:r>
              <a:rPr lang="en-US" sz="2800" dirty="0"/>
              <a:t>	Sum of a way of life, including expected behavior, beliefs, values, language and living practices hared by members of a society</a:t>
            </a:r>
          </a:p>
          <a:p>
            <a:endParaRPr lang="en-US" sz="2800" dirty="0"/>
          </a:p>
          <a:p>
            <a:r>
              <a:rPr lang="en-US" sz="2800" b="1" dirty="0"/>
              <a:t>Intercultural competence (IC)*</a:t>
            </a:r>
          </a:p>
          <a:p>
            <a:r>
              <a:rPr lang="en-US" sz="2800" dirty="0"/>
              <a:t>	Ability to develop targeted </a:t>
            </a:r>
            <a:r>
              <a:rPr lang="en-US" sz="2800" dirty="0">
                <a:solidFill>
                  <a:srgbClr val="FF0000"/>
                </a:solidFill>
              </a:rPr>
              <a:t>knowledge, skills </a:t>
            </a:r>
            <a:r>
              <a:rPr lang="en-US" sz="2800" dirty="0"/>
              <a:t>and </a:t>
            </a:r>
            <a:r>
              <a:rPr lang="en-US" sz="2800" dirty="0">
                <a:solidFill>
                  <a:srgbClr val="FF0000"/>
                </a:solidFill>
              </a:rPr>
              <a:t>attitudes </a:t>
            </a:r>
            <a:r>
              <a:rPr lang="en-US" sz="2800" dirty="0"/>
              <a:t>that lead to visible </a:t>
            </a:r>
            <a:r>
              <a:rPr lang="en-US" sz="2800" dirty="0">
                <a:solidFill>
                  <a:srgbClr val="FF0000"/>
                </a:solidFill>
              </a:rPr>
              <a:t>behavior </a:t>
            </a:r>
            <a:r>
              <a:rPr lang="en-US" sz="2800" dirty="0"/>
              <a:t>and </a:t>
            </a:r>
            <a:r>
              <a:rPr lang="en-US" sz="2800" dirty="0">
                <a:solidFill>
                  <a:srgbClr val="FF0000"/>
                </a:solidFill>
              </a:rPr>
              <a:t>communication</a:t>
            </a:r>
            <a:r>
              <a:rPr lang="en-US" sz="2800" dirty="0"/>
              <a:t> that are effective and appropriate in </a:t>
            </a:r>
            <a:r>
              <a:rPr lang="en-US" sz="2800" dirty="0">
                <a:solidFill>
                  <a:srgbClr val="FF0000"/>
                </a:solidFill>
              </a:rPr>
              <a:t>intercultural interactions</a:t>
            </a:r>
            <a:r>
              <a:rPr lang="en-US" sz="2800" dirty="0"/>
              <a:t>. Also takes into consideration one's own cultural norms and the best appropriate, comfortable </a:t>
            </a:r>
            <a:r>
              <a:rPr lang="en-US" sz="2800" dirty="0">
                <a:solidFill>
                  <a:srgbClr val="FF0000"/>
                </a:solidFill>
              </a:rPr>
              <a:t>compromise </a:t>
            </a:r>
            <a:r>
              <a:rPr lang="en-US" sz="2800" dirty="0"/>
              <a:t>between the different cultures. </a:t>
            </a:r>
            <a:r>
              <a:rPr lang="en-US" sz="2800" b="1" dirty="0">
                <a:solidFill>
                  <a:srgbClr val="FF0000"/>
                </a:solidFill>
              </a:rPr>
              <a:t>(WIN-WIN-WIN…Kluka says</a:t>
            </a:r>
            <a:r>
              <a:rPr lang="en-US" sz="2800" b="1" dirty="0">
                <a:solidFill>
                  <a:srgbClr val="FF0000"/>
                </a:solidFill>
                <a:sym typeface="Wingdings" panose="05000000000000000000" pitchFamily="2" charset="2"/>
              </a:rPr>
              <a:t></a:t>
            </a:r>
            <a:r>
              <a:rPr lang="en-US" sz="2800" b="1" dirty="0">
                <a:solidFill>
                  <a:srgbClr val="FF0000"/>
                </a:solidFill>
              </a:rPr>
              <a:t>)</a:t>
            </a:r>
          </a:p>
          <a:p>
            <a:endParaRPr lang="en-US" sz="2800" dirty="0"/>
          </a:p>
          <a:p>
            <a:r>
              <a:rPr lang="en-US" sz="2800" dirty="0"/>
              <a:t>*IC – cannot be acquired in one module – lifelong process – critical reflection powerful</a:t>
            </a:r>
          </a:p>
          <a:p>
            <a:endParaRPr lang="en-US" dirty="0">
              <a:solidFill>
                <a:srgbClr val="FF0000"/>
              </a:solidFill>
            </a:endParaRPr>
          </a:p>
        </p:txBody>
      </p:sp>
    </p:spTree>
    <p:extLst>
      <p:ext uri="{BB962C8B-B14F-4D97-AF65-F5344CB8AC3E}">
        <p14:creationId xmlns:p14="http://schemas.microsoft.com/office/powerpoint/2010/main" val="16165980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8F39D5B-AEA6-42AC-A91B-4620DADE4744}"/>
              </a:ext>
            </a:extLst>
          </p:cNvPr>
          <p:cNvPicPr>
            <a:picLocks noChangeAspect="1"/>
          </p:cNvPicPr>
          <p:nvPr/>
        </p:nvPicPr>
        <p:blipFill rotWithShape="1">
          <a:blip r:embed="rId3"/>
          <a:srcRect l="6524" r="6369" b="3"/>
          <a:stretch/>
        </p:blipFill>
        <p:spPr>
          <a:xfrm>
            <a:off x="321731" y="321732"/>
            <a:ext cx="5728548" cy="6214533"/>
          </a:xfrm>
          <a:prstGeom prst="rect">
            <a:avLst/>
          </a:prstGeom>
        </p:spPr>
      </p:pic>
      <p:pic>
        <p:nvPicPr>
          <p:cNvPr id="4" name="Picture 3" descr="A group of people standing in front of a crowd posing for the camera&#10;&#10;Description automatically generated">
            <a:extLst>
              <a:ext uri="{FF2B5EF4-FFF2-40B4-BE49-F238E27FC236}">
                <a16:creationId xmlns:a16="http://schemas.microsoft.com/office/drawing/2014/main" xmlns="" id="{0E8CBCF3-A69F-4230-96C7-F1D0153BA2CF}"/>
              </a:ext>
            </a:extLst>
          </p:cNvPr>
          <p:cNvPicPr>
            <a:picLocks noChangeAspect="1"/>
          </p:cNvPicPr>
          <p:nvPr/>
        </p:nvPicPr>
        <p:blipFill rotWithShape="1">
          <a:blip r:embed="rId4">
            <a:extLst>
              <a:ext uri="{28A0092B-C50C-407E-A947-70E740481C1C}">
                <a14:useLocalDpi xmlns:a14="http://schemas.microsoft.com/office/drawing/2010/main" val="0"/>
              </a:ext>
            </a:extLst>
          </a:blip>
          <a:srcRect l="14735" r="16130" b="-1"/>
          <a:stretch/>
        </p:blipFill>
        <p:spPr>
          <a:xfrm>
            <a:off x="6141721" y="321732"/>
            <a:ext cx="5728547" cy="6214533"/>
          </a:xfrm>
          <a:prstGeom prst="rect">
            <a:avLst/>
          </a:prstGeom>
        </p:spPr>
      </p:pic>
    </p:spTree>
    <p:extLst>
      <p:ext uri="{BB962C8B-B14F-4D97-AF65-F5344CB8AC3E}">
        <p14:creationId xmlns:p14="http://schemas.microsoft.com/office/powerpoint/2010/main" val="20072228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1774</Words>
  <Application>Microsoft Macintosh PowerPoint</Application>
  <PresentationFormat>Custom</PresentationFormat>
  <Paragraphs>220</Paragraphs>
  <Slides>24</Slides>
  <Notes>15</Notes>
  <HiddenSlides>6</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  Weaving the intersection of sport and culture throughout the sport management curriculum  OR  How to integrate intercultural competence with sport management students and curriculum</vt:lpstr>
      <vt:lpstr>A few fundamental aims of  sport management curricula</vt:lpstr>
      <vt:lpstr>Is it necessary to produce graduates in sport management who can operate in intercultural  sport management contexts?</vt:lpstr>
      <vt:lpstr>Languages</vt:lpstr>
      <vt:lpstr>Why is intercultural competence necessary in today’s sport management contexts?</vt:lpstr>
      <vt:lpstr>Global Mindset</vt:lpstr>
      <vt:lpstr>PowerPoint Presentation</vt:lpstr>
      <vt:lpstr>Why is intercultural competence necessary in today’s sport management contexts?</vt:lpstr>
      <vt:lpstr>PowerPoint Presentation</vt:lpstr>
      <vt:lpstr>What are the intercultural attributes of  sport management graduates?</vt:lpstr>
      <vt:lpstr>To develop these attributes, graduates must demonstrate the following cognitive, affective, and behavioral skills:</vt:lpstr>
      <vt:lpstr>What curriculum topics/themes are needed to develop these skills?</vt:lpstr>
      <vt:lpstr>What teaching and learning strategies can be helpful in achieving these attributes and skills?</vt:lpstr>
      <vt:lpstr>Teaching Strategies</vt:lpstr>
      <vt:lpstr>Learning Strategies</vt:lpstr>
      <vt:lpstr>Intercultural sport management competence and curriculum design</vt:lpstr>
      <vt:lpstr>Consideration of Carbon Footprints in a  Sport Management Curriculum</vt:lpstr>
      <vt:lpstr>For more thoughts and discussion, contact:  Dr. Darlene Kluka  Email: dr_kluka@aol.com </vt:lpstr>
      <vt:lpstr>PowerPoint Presentation</vt:lpstr>
      <vt:lpstr>PowerPoint Presentation</vt:lpstr>
      <vt:lpstr>PowerPoint Presentation</vt:lpstr>
      <vt:lpstr>PowerPoint Presentation</vt:lpstr>
      <vt:lpstr>PowerPoint Presentation</vt:lpstr>
      <vt:lpstr>United Nations Member States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Weaving the intersection of sport and culture throughout the sport management curriculum  OR  How to integrate intercultural competence with sport management students and curriculum</dc:title>
  <dc:creator>Darlene A Kluka</dc:creator>
  <cp:lastModifiedBy>Heather Alderman</cp:lastModifiedBy>
  <cp:revision>3</cp:revision>
  <dcterms:created xsi:type="dcterms:W3CDTF">2020-01-28T19:58:22Z</dcterms:created>
  <dcterms:modified xsi:type="dcterms:W3CDTF">2020-02-10T16:25:33Z</dcterms:modified>
</cp:coreProperties>
</file>