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jfif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71" r:id="rId5"/>
    <p:sldId id="272" r:id="rId6"/>
    <p:sldId id="269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151"/>
    <a:srgbClr val="683A41"/>
    <a:srgbClr val="BC0012"/>
    <a:srgbClr val="9C000E"/>
    <a:srgbClr val="B8142B"/>
    <a:srgbClr val="E2193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120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4281B-03E6-47DB-889A-195CDEF8461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4C6B49-0B96-48CE-B381-03C4E435955D}">
      <dgm:prSet/>
      <dgm:spPr/>
      <dgm:t>
        <a:bodyPr/>
        <a:lstStyle/>
        <a:p>
          <a:r>
            <a:rPr lang="en-US" dirty="0"/>
            <a:t>1. Identify desired outcomes</a:t>
          </a:r>
        </a:p>
        <a:p>
          <a:endParaRPr lang="en-US" dirty="0"/>
        </a:p>
        <a:p>
          <a:r>
            <a:rPr lang="en-US" dirty="0"/>
            <a:t>2. Determine acceptable     evidence</a:t>
          </a:r>
        </a:p>
        <a:p>
          <a:endParaRPr lang="en-US" dirty="0"/>
        </a:p>
        <a:p>
          <a:r>
            <a:rPr lang="en-US" dirty="0"/>
            <a:t>3. Plan learning experiences    and instruction</a:t>
          </a:r>
        </a:p>
      </dgm:t>
    </dgm:pt>
    <dgm:pt modelId="{1DE23C12-7160-4D30-A83F-BFA95C8EEBA8}" type="parTrans" cxnId="{187DAD7E-A3BA-47D2-9508-87D4B5C8931F}">
      <dgm:prSet/>
      <dgm:spPr/>
      <dgm:t>
        <a:bodyPr/>
        <a:lstStyle/>
        <a:p>
          <a:endParaRPr lang="en-US"/>
        </a:p>
      </dgm:t>
    </dgm:pt>
    <dgm:pt modelId="{283A80C6-8847-4811-B523-6F846EFEDB78}" type="sibTrans" cxnId="{187DAD7E-A3BA-47D2-9508-87D4B5C8931F}">
      <dgm:prSet/>
      <dgm:spPr/>
      <dgm:t>
        <a:bodyPr/>
        <a:lstStyle/>
        <a:p>
          <a:endParaRPr lang="en-US"/>
        </a:p>
      </dgm:t>
    </dgm:pt>
    <dgm:pt modelId="{17052F4D-9B6E-403C-B8DB-E2C597667F13}">
      <dgm:prSet/>
      <dgm:spPr/>
      <dgm:t>
        <a:bodyPr/>
        <a:lstStyle/>
        <a:p>
          <a:endParaRPr lang="en-US" dirty="0"/>
        </a:p>
      </dgm:t>
    </dgm:pt>
    <dgm:pt modelId="{18D78C6E-21EA-40AF-BC27-31204301C07A}" type="parTrans" cxnId="{BA897D02-AD2C-4B14-9DD6-0FF997C33B5C}">
      <dgm:prSet/>
      <dgm:spPr/>
      <dgm:t>
        <a:bodyPr/>
        <a:lstStyle/>
        <a:p>
          <a:endParaRPr lang="en-US"/>
        </a:p>
      </dgm:t>
    </dgm:pt>
    <dgm:pt modelId="{E3C94515-3951-4BB0-A06F-98A3B98AC6E6}" type="sibTrans" cxnId="{BA897D02-AD2C-4B14-9DD6-0FF997C33B5C}">
      <dgm:prSet/>
      <dgm:spPr/>
      <dgm:t>
        <a:bodyPr/>
        <a:lstStyle/>
        <a:p>
          <a:endParaRPr lang="en-US"/>
        </a:p>
      </dgm:t>
    </dgm:pt>
    <dgm:pt modelId="{4EF21AB9-E167-4217-8B53-45FC9BD88F50}" type="pres">
      <dgm:prSet presAssocID="{E0B4281B-03E6-47DB-889A-195CDEF846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3A89E3-086E-4229-81DA-358DF74DCBE5}" type="pres">
      <dgm:prSet presAssocID="{E74C6B49-0B96-48CE-B381-03C4E435955D}" presName="thickLine" presStyleLbl="alignNode1" presStyleIdx="0" presStyleCnt="2"/>
      <dgm:spPr/>
    </dgm:pt>
    <dgm:pt modelId="{04F4BB09-D100-4109-87FE-9E94C62A1A04}" type="pres">
      <dgm:prSet presAssocID="{E74C6B49-0B96-48CE-B381-03C4E435955D}" presName="horz1" presStyleCnt="0"/>
      <dgm:spPr/>
    </dgm:pt>
    <dgm:pt modelId="{0F1D808B-C410-4AE1-BE2B-61EFBFBFD985}" type="pres">
      <dgm:prSet presAssocID="{E74C6B49-0B96-48CE-B381-03C4E435955D}" presName="tx1" presStyleLbl="revTx" presStyleIdx="0" presStyleCnt="2" custScaleY="702573"/>
      <dgm:spPr/>
      <dgm:t>
        <a:bodyPr/>
        <a:lstStyle/>
        <a:p>
          <a:endParaRPr lang="en-US"/>
        </a:p>
      </dgm:t>
    </dgm:pt>
    <dgm:pt modelId="{3B9B117D-E4C6-4C85-990F-AD5266A00054}" type="pres">
      <dgm:prSet presAssocID="{E74C6B49-0B96-48CE-B381-03C4E435955D}" presName="vert1" presStyleCnt="0"/>
      <dgm:spPr/>
    </dgm:pt>
    <dgm:pt modelId="{F75C1D12-1C55-4113-8FB2-288A260B8D7F}" type="pres">
      <dgm:prSet presAssocID="{17052F4D-9B6E-403C-B8DB-E2C597667F13}" presName="thickLine" presStyleLbl="alignNode1" presStyleIdx="1" presStyleCnt="2"/>
      <dgm:spPr/>
    </dgm:pt>
    <dgm:pt modelId="{2698A7C0-1364-4FD6-B10C-C1C62A794818}" type="pres">
      <dgm:prSet presAssocID="{17052F4D-9B6E-403C-B8DB-E2C597667F13}" presName="horz1" presStyleCnt="0"/>
      <dgm:spPr/>
    </dgm:pt>
    <dgm:pt modelId="{F833D641-59B0-4A61-BF44-0D452B786A02}" type="pres">
      <dgm:prSet presAssocID="{17052F4D-9B6E-403C-B8DB-E2C597667F13}" presName="tx1" presStyleLbl="revTx" presStyleIdx="1" presStyleCnt="2"/>
      <dgm:spPr/>
      <dgm:t>
        <a:bodyPr/>
        <a:lstStyle/>
        <a:p>
          <a:endParaRPr lang="en-US"/>
        </a:p>
      </dgm:t>
    </dgm:pt>
    <dgm:pt modelId="{A3F1767F-0E28-4044-84B5-5B3D2AC1E42A}" type="pres">
      <dgm:prSet presAssocID="{17052F4D-9B6E-403C-B8DB-E2C597667F13}" presName="vert1" presStyleCnt="0"/>
      <dgm:spPr/>
    </dgm:pt>
  </dgm:ptLst>
  <dgm:cxnLst>
    <dgm:cxn modelId="{9DCA50A2-DF00-4B61-B152-6A4AC1DEBCC8}" type="presOf" srcId="{E0B4281B-03E6-47DB-889A-195CDEF84619}" destId="{4EF21AB9-E167-4217-8B53-45FC9BD88F50}" srcOrd="0" destOrd="0" presId="urn:microsoft.com/office/officeart/2008/layout/LinedList"/>
    <dgm:cxn modelId="{5374EAE4-7224-4913-B97F-68FF7B2914D4}" type="presOf" srcId="{17052F4D-9B6E-403C-B8DB-E2C597667F13}" destId="{F833D641-59B0-4A61-BF44-0D452B786A02}" srcOrd="0" destOrd="0" presId="urn:microsoft.com/office/officeart/2008/layout/LinedList"/>
    <dgm:cxn modelId="{187DAD7E-A3BA-47D2-9508-87D4B5C8931F}" srcId="{E0B4281B-03E6-47DB-889A-195CDEF84619}" destId="{E74C6B49-0B96-48CE-B381-03C4E435955D}" srcOrd="0" destOrd="0" parTransId="{1DE23C12-7160-4D30-A83F-BFA95C8EEBA8}" sibTransId="{283A80C6-8847-4811-B523-6F846EFEDB78}"/>
    <dgm:cxn modelId="{BA897D02-AD2C-4B14-9DD6-0FF997C33B5C}" srcId="{E0B4281B-03E6-47DB-889A-195CDEF84619}" destId="{17052F4D-9B6E-403C-B8DB-E2C597667F13}" srcOrd="1" destOrd="0" parTransId="{18D78C6E-21EA-40AF-BC27-31204301C07A}" sibTransId="{E3C94515-3951-4BB0-A06F-98A3B98AC6E6}"/>
    <dgm:cxn modelId="{2FFC5708-12F2-4BEE-8E71-BA68670D5AA2}" type="presOf" srcId="{E74C6B49-0B96-48CE-B381-03C4E435955D}" destId="{0F1D808B-C410-4AE1-BE2B-61EFBFBFD985}" srcOrd="0" destOrd="0" presId="urn:microsoft.com/office/officeart/2008/layout/LinedList"/>
    <dgm:cxn modelId="{F4A96E90-C394-4B6D-8017-1FA5B8D6C44E}" type="presParOf" srcId="{4EF21AB9-E167-4217-8B53-45FC9BD88F50}" destId="{DF3A89E3-086E-4229-81DA-358DF74DCBE5}" srcOrd="0" destOrd="0" presId="urn:microsoft.com/office/officeart/2008/layout/LinedList"/>
    <dgm:cxn modelId="{56909109-BB21-4913-BDE6-BB84AADDB395}" type="presParOf" srcId="{4EF21AB9-E167-4217-8B53-45FC9BD88F50}" destId="{04F4BB09-D100-4109-87FE-9E94C62A1A04}" srcOrd="1" destOrd="0" presId="urn:microsoft.com/office/officeart/2008/layout/LinedList"/>
    <dgm:cxn modelId="{254A2107-CE2C-4737-9768-5CF786AAC8F8}" type="presParOf" srcId="{04F4BB09-D100-4109-87FE-9E94C62A1A04}" destId="{0F1D808B-C410-4AE1-BE2B-61EFBFBFD985}" srcOrd="0" destOrd="0" presId="urn:microsoft.com/office/officeart/2008/layout/LinedList"/>
    <dgm:cxn modelId="{8BFC439A-0EFE-484D-8CCA-FA7609B471E8}" type="presParOf" srcId="{04F4BB09-D100-4109-87FE-9E94C62A1A04}" destId="{3B9B117D-E4C6-4C85-990F-AD5266A00054}" srcOrd="1" destOrd="0" presId="urn:microsoft.com/office/officeart/2008/layout/LinedList"/>
    <dgm:cxn modelId="{BE745640-2317-48ED-A129-C09AB0F50AF7}" type="presParOf" srcId="{4EF21AB9-E167-4217-8B53-45FC9BD88F50}" destId="{F75C1D12-1C55-4113-8FB2-288A260B8D7F}" srcOrd="2" destOrd="0" presId="urn:microsoft.com/office/officeart/2008/layout/LinedList"/>
    <dgm:cxn modelId="{7EFCD778-0874-4105-9638-8DAAA0A302C9}" type="presParOf" srcId="{4EF21AB9-E167-4217-8B53-45FC9BD88F50}" destId="{2698A7C0-1364-4FD6-B10C-C1C62A794818}" srcOrd="3" destOrd="0" presId="urn:microsoft.com/office/officeart/2008/layout/LinedList"/>
    <dgm:cxn modelId="{3ED03ACE-B4E0-4E39-9773-35375195AFDD}" type="presParOf" srcId="{2698A7C0-1364-4FD6-B10C-C1C62A794818}" destId="{F833D641-59B0-4A61-BF44-0D452B786A02}" srcOrd="0" destOrd="0" presId="urn:microsoft.com/office/officeart/2008/layout/LinedList"/>
    <dgm:cxn modelId="{271EABCC-32E0-4BE6-B420-FC6A47FE3A91}" type="presParOf" srcId="{2698A7C0-1364-4FD6-B10C-C1C62A794818}" destId="{A3F1767F-0E28-4044-84B5-5B3D2AC1E42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A89E3-086E-4229-81DA-358DF74DCBE5}">
      <dsp:nvSpPr>
        <dsp:cNvPr id="0" name=""/>
        <dsp:cNvSpPr/>
      </dsp:nvSpPr>
      <dsp:spPr>
        <a:xfrm>
          <a:off x="0" y="1793"/>
          <a:ext cx="69894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D808B-C410-4AE1-BE2B-61EFBFBFD985}">
      <dsp:nvSpPr>
        <dsp:cNvPr id="0" name=""/>
        <dsp:cNvSpPr/>
      </dsp:nvSpPr>
      <dsp:spPr>
        <a:xfrm>
          <a:off x="0" y="1793"/>
          <a:ext cx="6982648" cy="4466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1. Identify desired outcomes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2. Determine acceptable     evidence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/>
            <a:t>3. Plan learning experiences    and instruction</a:t>
          </a:r>
        </a:p>
      </dsp:txBody>
      <dsp:txXfrm>
        <a:off x="0" y="1793"/>
        <a:ext cx="6982648" cy="4466131"/>
      </dsp:txXfrm>
    </dsp:sp>
    <dsp:sp modelId="{F75C1D12-1C55-4113-8FB2-288A260B8D7F}">
      <dsp:nvSpPr>
        <dsp:cNvPr id="0" name=""/>
        <dsp:cNvSpPr/>
      </dsp:nvSpPr>
      <dsp:spPr>
        <a:xfrm>
          <a:off x="0" y="4467924"/>
          <a:ext cx="698947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3D641-59B0-4A61-BF44-0D452B786A02}">
      <dsp:nvSpPr>
        <dsp:cNvPr id="0" name=""/>
        <dsp:cNvSpPr/>
      </dsp:nvSpPr>
      <dsp:spPr>
        <a:xfrm>
          <a:off x="0" y="4467924"/>
          <a:ext cx="6989474" cy="635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0" y="4467924"/>
        <a:ext cx="6989474" cy="635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 r="10175" b="-1254"/>
          <a:stretch/>
        </p:blipFill>
        <p:spPr>
          <a:xfrm>
            <a:off x="8155858" y="-118929"/>
            <a:ext cx="4036142" cy="63722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11"/>
          <p:cNvSpPr/>
          <p:nvPr userDrawn="1"/>
        </p:nvSpPr>
        <p:spPr>
          <a:xfrm>
            <a:off x="0" y="6049926"/>
            <a:ext cx="12192000" cy="808074"/>
          </a:xfrm>
          <a:prstGeom prst="rect">
            <a:avLst/>
          </a:prstGeom>
          <a:gradFill flip="none" rotWithShape="1">
            <a:gsLst>
              <a:gs pos="0">
                <a:srgbClr val="BC0012">
                  <a:shade val="30000"/>
                  <a:satMod val="115000"/>
                </a:srgbClr>
              </a:gs>
              <a:gs pos="50000">
                <a:srgbClr val="BC0012">
                  <a:shade val="67500"/>
                  <a:satMod val="115000"/>
                </a:srgbClr>
              </a:gs>
              <a:gs pos="100000">
                <a:srgbClr val="BC0012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" y="4867883"/>
            <a:ext cx="5169982" cy="1130526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436834" y="1460357"/>
            <a:ext cx="5917696" cy="2267500"/>
          </a:xfrm>
        </p:spPr>
        <p:txBody>
          <a:bodyPr anchor="b"/>
          <a:lstStyle>
            <a:lvl1pPr algn="r">
              <a:defRPr sz="6000" baseline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Educational Partnerships</a:t>
            </a:r>
          </a:p>
        </p:txBody>
      </p:sp>
    </p:spTree>
    <p:extLst>
      <p:ext uri="{BB962C8B-B14F-4D97-AF65-F5344CB8AC3E}">
        <p14:creationId xmlns:p14="http://schemas.microsoft.com/office/powerpoint/2010/main" val="20501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0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4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515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3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1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6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5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2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7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67514"/>
            <a:ext cx="10515600" cy="1114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227"/>
            <a:ext cx="10515600" cy="4445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74E0-7111-4ED3-BA4E-A24809C6AD2B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82C8-1FDC-4723-9C4E-BBDDD75C78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049926"/>
            <a:ext cx="12192000" cy="808074"/>
          </a:xfrm>
          <a:prstGeom prst="rect">
            <a:avLst/>
          </a:prstGeom>
          <a:gradFill flip="none" rotWithShape="1">
            <a:gsLst>
              <a:gs pos="0">
                <a:srgbClr val="BC0012">
                  <a:shade val="30000"/>
                  <a:satMod val="115000"/>
                </a:srgbClr>
              </a:gs>
              <a:gs pos="50000">
                <a:srgbClr val="BC0012">
                  <a:shade val="67500"/>
                  <a:satMod val="115000"/>
                </a:srgbClr>
              </a:gs>
              <a:gs pos="100000">
                <a:srgbClr val="BC0012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410" y="6208357"/>
            <a:ext cx="2809118" cy="50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5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>
              <a:lumMod val="90000"/>
              <a:lumOff val="1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120" y="2674352"/>
            <a:ext cx="10515600" cy="2696638"/>
          </a:xfrm>
        </p:spPr>
        <p:txBody>
          <a:bodyPr anchor="ctr">
            <a:norm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3600" dirty="0">
                <a:effectLst/>
              </a:rPr>
              <a:t>Amanda Zuschmidt</a:t>
            </a:r>
            <a:r>
              <a:rPr lang="en-US" sz="53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3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February 2022</a:t>
            </a:r>
            <a:br>
              <a:rPr lang="en-US" sz="2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Houston, TX.</a:t>
            </a:r>
            <a:br>
              <a:rPr lang="en-US" sz="27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7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3F3380-CC72-4B5C-B713-AF84B6E948F3}"/>
              </a:ext>
            </a:extLst>
          </p:cNvPr>
          <p:cNvSpPr txBox="1"/>
          <p:nvPr/>
        </p:nvSpPr>
        <p:spPr>
          <a:xfrm>
            <a:off x="1091953" y="444381"/>
            <a:ext cx="9587884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5300" b="0" i="0" u="none" strike="noStrike" kern="1200" cap="none" spc="0" normalizeH="0" baseline="0" noProof="0" dirty="0">
                <a:ln>
                  <a:noFill/>
                </a:ln>
                <a:solidFill>
                  <a:srgbClr val="464646">
                    <a:lumMod val="90000"/>
                    <a:lumOff val="10000"/>
                  </a:srgb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Write Student Learning Outcomes like a Pro!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4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0392D-3C44-41C9-8202-805DD05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Backwards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A31A90-DE81-4588-82FA-7062CB70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dirty="0"/>
              <a:t>Process used to design learning experiences &amp; instructional techniques to achieve specific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0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  <a:effectLst/>
              </a:rPr>
              <a:t>Backwards Design in 3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D9D83FC-AD82-433F-8C01-E53C66BEA5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839982"/>
              </p:ext>
            </p:extLst>
          </p:nvPr>
        </p:nvGraphicFramePr>
        <p:xfrm>
          <a:off x="5010742" y="685800"/>
          <a:ext cx="6989474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52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E153B4-574C-4C84-A71A-2F469CE2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Bloom’s Taxonomy</a:t>
            </a:r>
          </a:p>
        </p:txBody>
      </p:sp>
      <p:pic>
        <p:nvPicPr>
          <p:cNvPr id="5" name="Content Placeholder 4" descr="Diagram, text&#10;&#10;Description automatically generated">
            <a:extLst>
              <a:ext uri="{FF2B5EF4-FFF2-40B4-BE49-F238E27FC236}">
                <a16:creationId xmlns:a16="http://schemas.microsoft.com/office/drawing/2014/main" xmlns="" id="{BF39694D-6F6F-4A33-8C2E-B53230314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308225"/>
            <a:ext cx="6780700" cy="569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8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C4095-E0CF-48A2-BEAD-32DAB33F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14"/>
            <a:ext cx="10515600" cy="955111"/>
          </a:xfrm>
        </p:spPr>
        <p:txBody>
          <a:bodyPr/>
          <a:lstStyle/>
          <a:p>
            <a:r>
              <a:rPr lang="en-US"/>
              <a:t>Revised Bloom’s Taxonomy</a:t>
            </a:r>
            <a:endParaRPr lang="en-US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xmlns="" id="{BB62ADC1-CACF-4A11-8468-A6C32E5A4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21" y="462336"/>
            <a:ext cx="9596413" cy="5455577"/>
          </a:xfrm>
        </p:spPr>
      </p:pic>
    </p:spTree>
    <p:extLst>
      <p:ext uri="{BB962C8B-B14F-4D97-AF65-F5344CB8AC3E}">
        <p14:creationId xmlns:p14="http://schemas.microsoft.com/office/powerpoint/2010/main" val="126273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5F7191-A684-4B61-BED8-F330661C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A37604-94CE-4265-B5D6-2E8C2FFC7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Keep them simple and succinct (The student will,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COSMA, no more than ten programmatic SLO’s </a:t>
            </a:r>
          </a:p>
          <a:p>
            <a:endParaRPr lang="en-US" dirty="0"/>
          </a:p>
          <a:p>
            <a:r>
              <a:rPr lang="en-US" dirty="0"/>
              <a:t>Avoid the following verbs:</a:t>
            </a:r>
          </a:p>
          <a:p>
            <a:r>
              <a:rPr lang="en-US" dirty="0"/>
              <a:t>Understand</a:t>
            </a:r>
          </a:p>
          <a:p>
            <a:r>
              <a:rPr lang="en-US" dirty="0"/>
              <a:t>Know</a:t>
            </a:r>
          </a:p>
          <a:p>
            <a:r>
              <a:rPr lang="en-US" dirty="0"/>
              <a:t>Remember</a:t>
            </a:r>
          </a:p>
        </p:txBody>
      </p:sp>
    </p:spTree>
    <p:extLst>
      <p:ext uri="{BB962C8B-B14F-4D97-AF65-F5344CB8AC3E}">
        <p14:creationId xmlns:p14="http://schemas.microsoft.com/office/powerpoint/2010/main" val="331196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E97A2-157C-4D03-B835-ECBB4073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LBC Student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292A80-D4EC-4915-BE32-397D9A82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Plan, create and implement a comprehensive sport program for private and public sectors utilizing biblical principles of stewardship and discipleship </a:t>
            </a:r>
          </a:p>
          <a:p>
            <a:pPr marL="0" indent="0">
              <a:buNone/>
            </a:pPr>
            <a:r>
              <a:rPr lang="en-US" dirty="0"/>
              <a:t>2. Demonstrate and apply knowledge of the fundamental principles of sport management</a:t>
            </a:r>
          </a:p>
          <a:p>
            <a:pPr marL="0" indent="0">
              <a:buNone/>
            </a:pPr>
            <a:r>
              <a:rPr lang="en-US" dirty="0"/>
              <a:t>3. Distinguish individual differences and describe all dimensions of diversity. </a:t>
            </a:r>
          </a:p>
        </p:txBody>
      </p:sp>
    </p:spTree>
    <p:extLst>
      <p:ext uri="{BB962C8B-B14F-4D97-AF65-F5344CB8AC3E}">
        <p14:creationId xmlns:p14="http://schemas.microsoft.com/office/powerpoint/2010/main" val="121913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404110-36E4-4007-BFED-9E76EDEB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LBC SLO’s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E1BBD3-FB35-441B-A1B8-A6339EB96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Apply critical and analytical creative thinking skills to solve problems through the integration of management theories</a:t>
            </a:r>
          </a:p>
          <a:p>
            <a:pPr marL="0" indent="0">
              <a:buNone/>
            </a:pPr>
            <a:r>
              <a:rPr lang="en-US" dirty="0"/>
              <a:t>5. Develop the communication skills necessary to disseminate information in a variety of oral, written and electronic formats</a:t>
            </a:r>
          </a:p>
          <a:p>
            <a:pPr marL="0" indent="0">
              <a:buNone/>
            </a:pPr>
            <a:r>
              <a:rPr lang="en-US" dirty="0"/>
              <a:t>6. Interpret regulations and legal aspects relative to the sport profession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1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67C282-3A14-4F00-8E9C-9B5DC5F81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09C8AC-7DCE-4749-A0D1-647538C88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Questions?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azuschmidt@lbc.edu</a:t>
            </a:r>
          </a:p>
        </p:txBody>
      </p:sp>
    </p:spTree>
    <p:extLst>
      <p:ext uri="{BB962C8B-B14F-4D97-AF65-F5344CB8AC3E}">
        <p14:creationId xmlns:p14="http://schemas.microsoft.com/office/powerpoint/2010/main" val="2016050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64646"/>
      </a:dk2>
      <a:lt2>
        <a:srgbClr val="E5C243"/>
      </a:lt2>
      <a:accent1>
        <a:srgbClr val="960000"/>
      </a:accent1>
      <a:accent2>
        <a:srgbClr val="D55816"/>
      </a:accent2>
      <a:accent3>
        <a:srgbClr val="E19825"/>
      </a:accent3>
      <a:accent4>
        <a:srgbClr val="2E5682"/>
      </a:accent4>
      <a:accent5>
        <a:srgbClr val="7F5F52"/>
      </a:accent5>
      <a:accent6>
        <a:srgbClr val="2A6051"/>
      </a:accent6>
      <a:hlink>
        <a:srgbClr val="6B9F25"/>
      </a:hlink>
      <a:folHlink>
        <a:srgbClr val="B26B0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200</Words>
  <Application>Microsoft Macintosh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Amanda Zuschmidt       February 2022      Houston, TX. </vt:lpstr>
      <vt:lpstr>Backwards Design</vt:lpstr>
      <vt:lpstr>Backwards Design in 3 steps</vt:lpstr>
      <vt:lpstr>Bloom’s Taxonomy</vt:lpstr>
      <vt:lpstr>Revised Bloom’s Taxonomy</vt:lpstr>
      <vt:lpstr>Best Practices</vt:lpstr>
      <vt:lpstr>LBC Student Learning Outcomes</vt:lpstr>
      <vt:lpstr>LBC SLO’s Continued</vt:lpstr>
      <vt:lpstr>Thank you! </vt:lpstr>
    </vt:vector>
  </TitlesOfParts>
  <Company>Lancaster Bible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Baum</dc:creator>
  <cp:lastModifiedBy>Heather Alderman</cp:lastModifiedBy>
  <cp:revision>25</cp:revision>
  <dcterms:created xsi:type="dcterms:W3CDTF">2018-01-04T18:34:38Z</dcterms:created>
  <dcterms:modified xsi:type="dcterms:W3CDTF">2022-02-08T16:17:05Z</dcterms:modified>
</cp:coreProperties>
</file>