
<file path=[Content_Types].xml><?xml version="1.0" encoding="utf-8"?>
<Types xmlns="http://schemas.openxmlformats.org/package/2006/content-types">
  <Default Extension="jpeg" ContentType="image/jpeg"/>
  <Default Extension="jpg" ContentType="image/gi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media/image19.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0.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22.jp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6.jpg" ContentType="image/jpeg"/>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28.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4"/>
  </p:notesMasterIdLst>
  <p:handoutMasterIdLst>
    <p:handoutMasterId r:id="rId25"/>
  </p:handoutMasterIdLst>
  <p:sldIdLst>
    <p:sldId id="2549" r:id="rId2"/>
    <p:sldId id="2552" r:id="rId3"/>
    <p:sldId id="2570" r:id="rId4"/>
    <p:sldId id="2548" r:id="rId5"/>
    <p:sldId id="2537" r:id="rId6"/>
    <p:sldId id="2558" r:id="rId7"/>
    <p:sldId id="2538" r:id="rId8"/>
    <p:sldId id="2561" r:id="rId9"/>
    <p:sldId id="2551" r:id="rId10"/>
    <p:sldId id="2563" r:id="rId11"/>
    <p:sldId id="2555" r:id="rId12"/>
    <p:sldId id="2553" r:id="rId13"/>
    <p:sldId id="2572" r:id="rId14"/>
    <p:sldId id="2569" r:id="rId15"/>
    <p:sldId id="2564" r:id="rId16"/>
    <p:sldId id="2576" r:id="rId17"/>
    <p:sldId id="2573" r:id="rId18"/>
    <p:sldId id="2574" r:id="rId19"/>
    <p:sldId id="2547" r:id="rId20"/>
    <p:sldId id="2571" r:id="rId21"/>
    <p:sldId id="272" r:id="rId22"/>
    <p:sldId id="2560"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AE76"/>
    <a:srgbClr val="EDD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4A751-D11C-496D-A446-6E6ADF6DF5BE}" v="6" dt="2023-01-29T17:29:29.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83917" autoAdjust="0"/>
  </p:normalViewPr>
  <p:slideViewPr>
    <p:cSldViewPr snapToGrid="0">
      <p:cViewPr varScale="1">
        <p:scale>
          <a:sx n="103" d="100"/>
          <a:sy n="103" d="100"/>
        </p:scale>
        <p:origin x="918" y="10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233" d="100"/>
          <a:sy n="233" d="100"/>
        </p:scale>
        <p:origin x="516" y="-12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48135905825584E-2"/>
          <c:y val="2.046682770486875E-2"/>
          <c:w val="0.82074172752575114"/>
          <c:h val="0.94500381735950922"/>
        </c:manualLayout>
      </c:layout>
      <c:lineChart>
        <c:grouping val="standard"/>
        <c:varyColors val="0"/>
        <c:ser>
          <c:idx val="0"/>
          <c:order val="0"/>
          <c:tx>
            <c:strRef>
              <c:f>Sheet1!$B$1</c:f>
              <c:strCache>
                <c:ptCount val="1"/>
                <c:pt idx="0">
                  <c:v>Column3</c:v>
                </c:pt>
              </c:strCache>
            </c:strRef>
          </c:tx>
          <c:spPr>
            <a:ln w="28575" cap="rnd">
              <a:solidFill>
                <a:schemeClr val="accent1"/>
              </a:solidFill>
              <a:round/>
            </a:ln>
            <a:effectLst/>
          </c:spPr>
          <c:marker>
            <c:symbol val="none"/>
          </c:marker>
          <c:cat>
            <c:strRef>
              <c:f>Sheet1!$A$2:$A$5</c:f>
              <c:strCache>
                <c:ptCount val="2"/>
                <c:pt idx="0">
                  <c:v>Emerging</c:v>
                </c:pt>
                <c:pt idx="1">
                  <c:v>Declining</c:v>
                </c:pt>
              </c:strCache>
            </c:strRef>
          </c:cat>
          <c:val>
            <c:numRef>
              <c:f>Sheet1!$B$2:$B$5</c:f>
              <c:numCache>
                <c:formatCode>General</c:formatCode>
                <c:ptCount val="4"/>
                <c:pt idx="0">
                  <c:v>133</c:v>
                </c:pt>
                <c:pt idx="1">
                  <c:v>75</c:v>
                </c:pt>
              </c:numCache>
            </c:numRef>
          </c:val>
          <c:smooth val="0"/>
          <c:extLst>
            <c:ext xmlns:c16="http://schemas.microsoft.com/office/drawing/2014/chart" uri="{C3380CC4-5D6E-409C-BE32-E72D297353CC}">
              <c16:uniqueId val="{00000000-1F19-4C29-B229-9FDEFC1B0C6A}"/>
            </c:ext>
          </c:extLst>
        </c:ser>
        <c:ser>
          <c:idx val="1"/>
          <c:order val="1"/>
          <c:tx>
            <c:strRef>
              <c:f>Sheet1!$C$1</c:f>
              <c:strCache>
                <c:ptCount val="1"/>
                <c:pt idx="0">
                  <c:v>Column2</c:v>
                </c:pt>
              </c:strCache>
            </c:strRef>
          </c:tx>
          <c:spPr>
            <a:ln w="28575" cap="rnd">
              <a:solidFill>
                <a:schemeClr val="accent2"/>
              </a:solidFill>
              <a:round/>
            </a:ln>
            <a:effectLst/>
          </c:spPr>
          <c:marker>
            <c:symbol val="none"/>
          </c:marker>
          <c:cat>
            <c:strRef>
              <c:f>Sheet1!$A$2:$A$5</c:f>
              <c:strCache>
                <c:ptCount val="2"/>
                <c:pt idx="0">
                  <c:v>Emerging</c:v>
                </c:pt>
                <c:pt idx="1">
                  <c:v>Declining</c:v>
                </c:pt>
              </c:strCache>
            </c:strRef>
          </c:cat>
          <c:val>
            <c:numRef>
              <c:f>Sheet1!$C$2:$C$5</c:f>
              <c:numCache>
                <c:formatCode>General</c:formatCode>
                <c:ptCount val="4"/>
              </c:numCache>
            </c:numRef>
          </c:val>
          <c:smooth val="0"/>
          <c:extLst>
            <c:ext xmlns:c16="http://schemas.microsoft.com/office/drawing/2014/chart" uri="{C3380CC4-5D6E-409C-BE32-E72D297353CC}">
              <c16:uniqueId val="{00000001-1F19-4C29-B229-9FDEFC1B0C6A}"/>
            </c:ext>
          </c:extLst>
        </c:ser>
        <c:ser>
          <c:idx val="2"/>
          <c:order val="2"/>
          <c:tx>
            <c:strRef>
              <c:f>Sheet1!$D$1</c:f>
              <c:strCache>
                <c:ptCount val="1"/>
                <c:pt idx="0">
                  <c:v>Column1</c:v>
                </c:pt>
              </c:strCache>
            </c:strRef>
          </c:tx>
          <c:spPr>
            <a:ln w="28575" cap="rnd">
              <a:solidFill>
                <a:schemeClr val="accent3"/>
              </a:solidFill>
              <a:round/>
            </a:ln>
            <a:effectLst/>
          </c:spPr>
          <c:marker>
            <c:symbol val="none"/>
          </c:marker>
          <c:cat>
            <c:strRef>
              <c:f>Sheet1!$A$2:$A$5</c:f>
              <c:strCache>
                <c:ptCount val="2"/>
                <c:pt idx="0">
                  <c:v>Emerging</c:v>
                </c:pt>
                <c:pt idx="1">
                  <c:v>Declining</c:v>
                </c:pt>
              </c:strCache>
            </c:strRef>
          </c:cat>
          <c:val>
            <c:numRef>
              <c:f>Sheet1!$D$2:$D$5</c:f>
              <c:numCache>
                <c:formatCode>General</c:formatCode>
                <c:ptCount val="4"/>
              </c:numCache>
            </c:numRef>
          </c:val>
          <c:smooth val="0"/>
          <c:extLst>
            <c:ext xmlns:c16="http://schemas.microsoft.com/office/drawing/2014/chart" uri="{C3380CC4-5D6E-409C-BE32-E72D297353CC}">
              <c16:uniqueId val="{00000002-1F19-4C29-B229-9FDEFC1B0C6A}"/>
            </c:ext>
          </c:extLst>
        </c:ser>
        <c:dLbls>
          <c:showLegendKey val="0"/>
          <c:showVal val="0"/>
          <c:showCatName val="0"/>
          <c:showSerName val="0"/>
          <c:showPercent val="0"/>
          <c:showBubbleSize val="0"/>
        </c:dLbls>
        <c:smooth val="0"/>
        <c:axId val="227654160"/>
        <c:axId val="227662480"/>
      </c:lineChart>
      <c:catAx>
        <c:axId val="227654160"/>
        <c:scaling>
          <c:orientation val="minMax"/>
        </c:scaling>
        <c:delete val="1"/>
        <c:axPos val="b"/>
        <c:numFmt formatCode="General" sourceLinked="1"/>
        <c:majorTickMark val="none"/>
        <c:minorTickMark val="none"/>
        <c:tickLblPos val="nextTo"/>
        <c:crossAx val="227662480"/>
        <c:crosses val="autoZero"/>
        <c:auto val="1"/>
        <c:lblAlgn val="ctr"/>
        <c:lblOffset val="100"/>
        <c:noMultiLvlLbl val="0"/>
      </c:catAx>
      <c:valAx>
        <c:axId val="22766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27654160"/>
        <c:crosses val="autoZero"/>
        <c:crossBetween val="between"/>
      </c:valAx>
      <c:spPr>
        <a:solidFill>
          <a:srgbClr val="FFC000"/>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C000"/>
      </a:solid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19E50-B0F2-43C1-9EC6-F55944E654DD}" type="doc">
      <dgm:prSet loTypeId="urn:microsoft.com/office/officeart/2005/8/layout/process1" loCatId="process" qsTypeId="urn:microsoft.com/office/officeart/2005/8/quickstyle/3d2" qsCatId="3D" csTypeId="urn:microsoft.com/office/officeart/2005/8/colors/accent1_2" csCatId="accent1" phldr="1"/>
      <dgm:spPr/>
    </dgm:pt>
    <dgm:pt modelId="{5E16DB78-8F77-4A4B-9CA0-D241F33DF498}">
      <dgm:prSet phldrT="[Text]"/>
      <dgm:spPr/>
      <dgm:t>
        <a:bodyPr/>
        <a:lstStyle/>
        <a:p>
          <a:r>
            <a:rPr lang="en-US" dirty="0"/>
            <a:t>First</a:t>
          </a:r>
        </a:p>
        <a:p>
          <a:r>
            <a:rPr lang="en-US" dirty="0"/>
            <a:t>1784</a:t>
          </a:r>
        </a:p>
      </dgm:t>
    </dgm:pt>
    <dgm:pt modelId="{9DC8B372-CAD6-4EFA-B596-14E859384408}" type="parTrans" cxnId="{F485E53F-467C-43AA-8442-EDCD2A81B6D5}">
      <dgm:prSet/>
      <dgm:spPr/>
      <dgm:t>
        <a:bodyPr/>
        <a:lstStyle/>
        <a:p>
          <a:endParaRPr lang="en-US"/>
        </a:p>
      </dgm:t>
    </dgm:pt>
    <dgm:pt modelId="{0BDFF91B-F6A6-40EA-B344-7F8D42155AE4}" type="sibTrans" cxnId="{F485E53F-467C-43AA-8442-EDCD2A81B6D5}">
      <dgm:prSet/>
      <dgm:spPr/>
      <dgm:t>
        <a:bodyPr/>
        <a:lstStyle/>
        <a:p>
          <a:endParaRPr lang="en-US"/>
        </a:p>
      </dgm:t>
    </dgm:pt>
    <dgm:pt modelId="{A0592416-5295-415A-B4A6-4D5E09EEE604}">
      <dgm:prSet phldrT="[Text]"/>
      <dgm:spPr/>
      <dgm:t>
        <a:bodyPr/>
        <a:lstStyle/>
        <a:p>
          <a:r>
            <a:rPr lang="en-US" dirty="0"/>
            <a:t>Second</a:t>
          </a:r>
        </a:p>
        <a:p>
          <a:r>
            <a:rPr lang="en-US" dirty="0"/>
            <a:t>1870</a:t>
          </a:r>
        </a:p>
      </dgm:t>
    </dgm:pt>
    <dgm:pt modelId="{A54BA801-297C-40C5-8507-54800F28F4DC}" type="parTrans" cxnId="{31FD4061-C74F-4464-A6DB-436103F0D7C2}">
      <dgm:prSet/>
      <dgm:spPr/>
      <dgm:t>
        <a:bodyPr/>
        <a:lstStyle/>
        <a:p>
          <a:endParaRPr lang="en-US"/>
        </a:p>
      </dgm:t>
    </dgm:pt>
    <dgm:pt modelId="{A0DAFA2F-F93B-4516-91BB-0A8FE92BF592}" type="sibTrans" cxnId="{31FD4061-C74F-4464-A6DB-436103F0D7C2}">
      <dgm:prSet/>
      <dgm:spPr/>
      <dgm:t>
        <a:bodyPr/>
        <a:lstStyle/>
        <a:p>
          <a:endParaRPr lang="en-US"/>
        </a:p>
      </dgm:t>
    </dgm:pt>
    <dgm:pt modelId="{40D589FB-33F5-4281-B522-47E21AAC8083}">
      <dgm:prSet phldrT="[Text]"/>
      <dgm:spPr/>
      <dgm:t>
        <a:bodyPr/>
        <a:lstStyle/>
        <a:p>
          <a:r>
            <a:rPr lang="en-US" dirty="0"/>
            <a:t>Third</a:t>
          </a:r>
        </a:p>
        <a:p>
          <a:r>
            <a:rPr lang="en-US" dirty="0"/>
            <a:t>1969</a:t>
          </a:r>
        </a:p>
      </dgm:t>
    </dgm:pt>
    <dgm:pt modelId="{1936905D-7E5C-4A8B-B7E0-55DF54049502}" type="parTrans" cxnId="{B0B00B24-6116-4590-B56A-0B3F0B227D44}">
      <dgm:prSet/>
      <dgm:spPr/>
      <dgm:t>
        <a:bodyPr/>
        <a:lstStyle/>
        <a:p>
          <a:endParaRPr lang="en-US"/>
        </a:p>
      </dgm:t>
    </dgm:pt>
    <dgm:pt modelId="{E07FF545-802E-473B-8F15-059868F775A6}" type="sibTrans" cxnId="{B0B00B24-6116-4590-B56A-0B3F0B227D44}">
      <dgm:prSet/>
      <dgm:spPr/>
      <dgm:t>
        <a:bodyPr/>
        <a:lstStyle/>
        <a:p>
          <a:endParaRPr lang="en-US"/>
        </a:p>
      </dgm:t>
    </dgm:pt>
    <dgm:pt modelId="{F0263BF5-515A-43DA-AE7A-90E95806B0C3}">
      <dgm:prSet/>
      <dgm:spPr/>
      <dgm:t>
        <a:bodyPr/>
        <a:lstStyle/>
        <a:p>
          <a:r>
            <a:rPr lang="en-US" dirty="0"/>
            <a:t>Fourth</a:t>
          </a:r>
        </a:p>
        <a:p>
          <a:r>
            <a:rPr lang="en-US" dirty="0"/>
            <a:t>2015</a:t>
          </a:r>
        </a:p>
      </dgm:t>
    </dgm:pt>
    <dgm:pt modelId="{3673C512-78B6-4410-BC50-DFC05D2EBCE3}" type="parTrans" cxnId="{AEE1E407-F7A6-4315-9A57-B655013FF4B4}">
      <dgm:prSet/>
      <dgm:spPr/>
      <dgm:t>
        <a:bodyPr/>
        <a:lstStyle/>
        <a:p>
          <a:endParaRPr lang="en-US"/>
        </a:p>
      </dgm:t>
    </dgm:pt>
    <dgm:pt modelId="{E9F8C94A-3A32-436D-8B93-3702AE7E85AB}" type="sibTrans" cxnId="{AEE1E407-F7A6-4315-9A57-B655013FF4B4}">
      <dgm:prSet/>
      <dgm:spPr/>
      <dgm:t>
        <a:bodyPr/>
        <a:lstStyle/>
        <a:p>
          <a:endParaRPr lang="en-US"/>
        </a:p>
      </dgm:t>
    </dgm:pt>
    <dgm:pt modelId="{353CDA1F-E1A1-4BC0-9913-FF38AE3FFB94}" type="pres">
      <dgm:prSet presAssocID="{20C19E50-B0F2-43C1-9EC6-F55944E654DD}" presName="Name0" presStyleCnt="0">
        <dgm:presLayoutVars>
          <dgm:dir/>
          <dgm:resizeHandles val="exact"/>
        </dgm:presLayoutVars>
      </dgm:prSet>
      <dgm:spPr/>
    </dgm:pt>
    <dgm:pt modelId="{10AFACDE-C6C9-450B-A05F-7C92D52B209F}" type="pres">
      <dgm:prSet presAssocID="{5E16DB78-8F77-4A4B-9CA0-D241F33DF498}" presName="node" presStyleLbl="node1" presStyleIdx="0" presStyleCnt="4" custLinFactNeighborX="-514" custLinFactNeighborY="2841">
        <dgm:presLayoutVars>
          <dgm:bulletEnabled val="1"/>
        </dgm:presLayoutVars>
      </dgm:prSet>
      <dgm:spPr/>
    </dgm:pt>
    <dgm:pt modelId="{AAD4BF59-B84D-49EA-B281-E455C344DD01}" type="pres">
      <dgm:prSet presAssocID="{0BDFF91B-F6A6-40EA-B344-7F8D42155AE4}" presName="sibTrans" presStyleLbl="sibTrans2D1" presStyleIdx="0" presStyleCnt="3"/>
      <dgm:spPr/>
    </dgm:pt>
    <dgm:pt modelId="{5D84EDB1-C3E8-40FB-B5C8-CD169C7DE4BF}" type="pres">
      <dgm:prSet presAssocID="{0BDFF91B-F6A6-40EA-B344-7F8D42155AE4}" presName="connectorText" presStyleLbl="sibTrans2D1" presStyleIdx="0" presStyleCnt="3"/>
      <dgm:spPr/>
    </dgm:pt>
    <dgm:pt modelId="{FB29C62B-AAAC-4AF2-A554-E90A5314AD13}" type="pres">
      <dgm:prSet presAssocID="{A0592416-5295-415A-B4A6-4D5E09EEE604}" presName="node" presStyleLbl="node1" presStyleIdx="1" presStyleCnt="4" custLinFactNeighborY="-3871">
        <dgm:presLayoutVars>
          <dgm:bulletEnabled val="1"/>
        </dgm:presLayoutVars>
      </dgm:prSet>
      <dgm:spPr/>
    </dgm:pt>
    <dgm:pt modelId="{309B17DC-45DD-46F7-91F6-B3DF1550C948}" type="pres">
      <dgm:prSet presAssocID="{A0DAFA2F-F93B-4516-91BB-0A8FE92BF592}" presName="sibTrans" presStyleLbl="sibTrans2D1" presStyleIdx="1" presStyleCnt="3"/>
      <dgm:spPr/>
    </dgm:pt>
    <dgm:pt modelId="{1FCC1926-C00B-4575-AD2C-9583E9DCC614}" type="pres">
      <dgm:prSet presAssocID="{A0DAFA2F-F93B-4516-91BB-0A8FE92BF592}" presName="connectorText" presStyleLbl="sibTrans2D1" presStyleIdx="1" presStyleCnt="3"/>
      <dgm:spPr/>
    </dgm:pt>
    <dgm:pt modelId="{60AEB5E6-918B-47BA-9079-1211564580E0}" type="pres">
      <dgm:prSet presAssocID="{40D589FB-33F5-4281-B522-47E21AAC8083}" presName="node" presStyleLbl="node1" presStyleIdx="2" presStyleCnt="4">
        <dgm:presLayoutVars>
          <dgm:bulletEnabled val="1"/>
        </dgm:presLayoutVars>
      </dgm:prSet>
      <dgm:spPr/>
    </dgm:pt>
    <dgm:pt modelId="{C9FD6A4F-2334-4A16-9841-AC79F7AA16D4}" type="pres">
      <dgm:prSet presAssocID="{E07FF545-802E-473B-8F15-059868F775A6}" presName="sibTrans" presStyleLbl="sibTrans2D1" presStyleIdx="2" presStyleCnt="3"/>
      <dgm:spPr/>
    </dgm:pt>
    <dgm:pt modelId="{B86CB3A5-8CCF-4B6C-87D5-348ACFBD3F98}" type="pres">
      <dgm:prSet presAssocID="{E07FF545-802E-473B-8F15-059868F775A6}" presName="connectorText" presStyleLbl="sibTrans2D1" presStyleIdx="2" presStyleCnt="3"/>
      <dgm:spPr/>
    </dgm:pt>
    <dgm:pt modelId="{A31FB04B-A0CE-4BD5-B86F-AF73300A252A}" type="pres">
      <dgm:prSet presAssocID="{F0263BF5-515A-43DA-AE7A-90E95806B0C3}" presName="node" presStyleLbl="node1" presStyleIdx="3" presStyleCnt="4">
        <dgm:presLayoutVars>
          <dgm:bulletEnabled val="1"/>
        </dgm:presLayoutVars>
      </dgm:prSet>
      <dgm:spPr/>
    </dgm:pt>
  </dgm:ptLst>
  <dgm:cxnLst>
    <dgm:cxn modelId="{AEE1E407-F7A6-4315-9A57-B655013FF4B4}" srcId="{20C19E50-B0F2-43C1-9EC6-F55944E654DD}" destId="{F0263BF5-515A-43DA-AE7A-90E95806B0C3}" srcOrd="3" destOrd="0" parTransId="{3673C512-78B6-4410-BC50-DFC05D2EBCE3}" sibTransId="{E9F8C94A-3A32-436D-8B93-3702AE7E85AB}"/>
    <dgm:cxn modelId="{FD2EF018-7AA6-44A9-AB17-1806DA41C07C}" type="presOf" srcId="{A0DAFA2F-F93B-4516-91BB-0A8FE92BF592}" destId="{1FCC1926-C00B-4575-AD2C-9583E9DCC614}" srcOrd="1" destOrd="0" presId="urn:microsoft.com/office/officeart/2005/8/layout/process1"/>
    <dgm:cxn modelId="{B0B00B24-6116-4590-B56A-0B3F0B227D44}" srcId="{20C19E50-B0F2-43C1-9EC6-F55944E654DD}" destId="{40D589FB-33F5-4281-B522-47E21AAC8083}" srcOrd="2" destOrd="0" parTransId="{1936905D-7E5C-4A8B-B7E0-55DF54049502}" sibTransId="{E07FF545-802E-473B-8F15-059868F775A6}"/>
    <dgm:cxn modelId="{2F953327-ABFF-4CC3-BA5F-86A161875E5A}" type="presOf" srcId="{A0DAFA2F-F93B-4516-91BB-0A8FE92BF592}" destId="{309B17DC-45DD-46F7-91F6-B3DF1550C948}" srcOrd="0" destOrd="0" presId="urn:microsoft.com/office/officeart/2005/8/layout/process1"/>
    <dgm:cxn modelId="{7045173A-28BA-446D-B840-8B7A55E6C84C}" type="presOf" srcId="{F0263BF5-515A-43DA-AE7A-90E95806B0C3}" destId="{A31FB04B-A0CE-4BD5-B86F-AF73300A252A}" srcOrd="0" destOrd="0" presId="urn:microsoft.com/office/officeart/2005/8/layout/process1"/>
    <dgm:cxn modelId="{7623D13A-1E93-46FF-8E5B-C9179602A3C4}" type="presOf" srcId="{20C19E50-B0F2-43C1-9EC6-F55944E654DD}" destId="{353CDA1F-E1A1-4BC0-9913-FF38AE3FFB94}" srcOrd="0" destOrd="0" presId="urn:microsoft.com/office/officeart/2005/8/layout/process1"/>
    <dgm:cxn modelId="{F485E53F-467C-43AA-8442-EDCD2A81B6D5}" srcId="{20C19E50-B0F2-43C1-9EC6-F55944E654DD}" destId="{5E16DB78-8F77-4A4B-9CA0-D241F33DF498}" srcOrd="0" destOrd="0" parTransId="{9DC8B372-CAD6-4EFA-B596-14E859384408}" sibTransId="{0BDFF91B-F6A6-40EA-B344-7F8D42155AE4}"/>
    <dgm:cxn modelId="{31FD4061-C74F-4464-A6DB-436103F0D7C2}" srcId="{20C19E50-B0F2-43C1-9EC6-F55944E654DD}" destId="{A0592416-5295-415A-B4A6-4D5E09EEE604}" srcOrd="1" destOrd="0" parTransId="{A54BA801-297C-40C5-8507-54800F28F4DC}" sibTransId="{A0DAFA2F-F93B-4516-91BB-0A8FE92BF592}"/>
    <dgm:cxn modelId="{DEF57042-F25D-4CB5-939A-B770E8EAD0FA}" type="presOf" srcId="{E07FF545-802E-473B-8F15-059868F775A6}" destId="{C9FD6A4F-2334-4A16-9841-AC79F7AA16D4}" srcOrd="0" destOrd="0" presId="urn:microsoft.com/office/officeart/2005/8/layout/process1"/>
    <dgm:cxn modelId="{22870D4A-6AAE-414B-9338-0F9ADF0FE134}" type="presOf" srcId="{0BDFF91B-F6A6-40EA-B344-7F8D42155AE4}" destId="{5D84EDB1-C3E8-40FB-B5C8-CD169C7DE4BF}" srcOrd="1" destOrd="0" presId="urn:microsoft.com/office/officeart/2005/8/layout/process1"/>
    <dgm:cxn modelId="{59D0EB76-4B13-4545-A0DC-C744AA526605}" type="presOf" srcId="{40D589FB-33F5-4281-B522-47E21AAC8083}" destId="{60AEB5E6-918B-47BA-9079-1211564580E0}" srcOrd="0" destOrd="0" presId="urn:microsoft.com/office/officeart/2005/8/layout/process1"/>
    <dgm:cxn modelId="{590DD7A7-1492-448C-AD22-A0B3C9651A70}" type="presOf" srcId="{E07FF545-802E-473B-8F15-059868F775A6}" destId="{B86CB3A5-8CCF-4B6C-87D5-348ACFBD3F98}" srcOrd="1" destOrd="0" presId="urn:microsoft.com/office/officeart/2005/8/layout/process1"/>
    <dgm:cxn modelId="{65C1DBB7-5A82-4A1B-A080-89FF6ED7DEF0}" type="presOf" srcId="{5E16DB78-8F77-4A4B-9CA0-D241F33DF498}" destId="{10AFACDE-C6C9-450B-A05F-7C92D52B209F}" srcOrd="0" destOrd="0" presId="urn:microsoft.com/office/officeart/2005/8/layout/process1"/>
    <dgm:cxn modelId="{7CF7C6B8-DFE4-41B2-9C85-732A1EC6C9C7}" type="presOf" srcId="{0BDFF91B-F6A6-40EA-B344-7F8D42155AE4}" destId="{AAD4BF59-B84D-49EA-B281-E455C344DD01}" srcOrd="0" destOrd="0" presId="urn:microsoft.com/office/officeart/2005/8/layout/process1"/>
    <dgm:cxn modelId="{41AA1AF3-25F0-40CE-B2FD-0DA25AA09C38}" type="presOf" srcId="{A0592416-5295-415A-B4A6-4D5E09EEE604}" destId="{FB29C62B-AAAC-4AF2-A554-E90A5314AD13}" srcOrd="0" destOrd="0" presId="urn:microsoft.com/office/officeart/2005/8/layout/process1"/>
    <dgm:cxn modelId="{C815EF09-AB2E-4D3A-B4FE-D694624EF8B7}" type="presParOf" srcId="{353CDA1F-E1A1-4BC0-9913-FF38AE3FFB94}" destId="{10AFACDE-C6C9-450B-A05F-7C92D52B209F}" srcOrd="0" destOrd="0" presId="urn:microsoft.com/office/officeart/2005/8/layout/process1"/>
    <dgm:cxn modelId="{58E0E78C-EFF9-4D0C-BE94-78945AD797FA}" type="presParOf" srcId="{353CDA1F-E1A1-4BC0-9913-FF38AE3FFB94}" destId="{AAD4BF59-B84D-49EA-B281-E455C344DD01}" srcOrd="1" destOrd="0" presId="urn:microsoft.com/office/officeart/2005/8/layout/process1"/>
    <dgm:cxn modelId="{CAC8060B-7072-4EA3-BC9E-7B0966269EA4}" type="presParOf" srcId="{AAD4BF59-B84D-49EA-B281-E455C344DD01}" destId="{5D84EDB1-C3E8-40FB-B5C8-CD169C7DE4BF}" srcOrd="0" destOrd="0" presId="urn:microsoft.com/office/officeart/2005/8/layout/process1"/>
    <dgm:cxn modelId="{797AF288-B8B0-48B3-B69C-C8CDDEBAEEFE}" type="presParOf" srcId="{353CDA1F-E1A1-4BC0-9913-FF38AE3FFB94}" destId="{FB29C62B-AAAC-4AF2-A554-E90A5314AD13}" srcOrd="2" destOrd="0" presId="urn:microsoft.com/office/officeart/2005/8/layout/process1"/>
    <dgm:cxn modelId="{5498ED90-A567-40B9-9E0B-08FCA84B7885}" type="presParOf" srcId="{353CDA1F-E1A1-4BC0-9913-FF38AE3FFB94}" destId="{309B17DC-45DD-46F7-91F6-B3DF1550C948}" srcOrd="3" destOrd="0" presId="urn:microsoft.com/office/officeart/2005/8/layout/process1"/>
    <dgm:cxn modelId="{41FD4F1E-55DC-476E-B5A7-98715FEA324E}" type="presParOf" srcId="{309B17DC-45DD-46F7-91F6-B3DF1550C948}" destId="{1FCC1926-C00B-4575-AD2C-9583E9DCC614}" srcOrd="0" destOrd="0" presId="urn:microsoft.com/office/officeart/2005/8/layout/process1"/>
    <dgm:cxn modelId="{B9562A38-FC55-4BF1-B323-EA5B72D9C0D5}" type="presParOf" srcId="{353CDA1F-E1A1-4BC0-9913-FF38AE3FFB94}" destId="{60AEB5E6-918B-47BA-9079-1211564580E0}" srcOrd="4" destOrd="0" presId="urn:microsoft.com/office/officeart/2005/8/layout/process1"/>
    <dgm:cxn modelId="{625C8852-967F-49CA-BEB9-BE06E010F375}" type="presParOf" srcId="{353CDA1F-E1A1-4BC0-9913-FF38AE3FFB94}" destId="{C9FD6A4F-2334-4A16-9841-AC79F7AA16D4}" srcOrd="5" destOrd="0" presId="urn:microsoft.com/office/officeart/2005/8/layout/process1"/>
    <dgm:cxn modelId="{D3370F02-80FA-455C-9BA7-827A13EB9DED}" type="presParOf" srcId="{C9FD6A4F-2334-4A16-9841-AC79F7AA16D4}" destId="{B86CB3A5-8CCF-4B6C-87D5-348ACFBD3F98}" srcOrd="0" destOrd="0" presId="urn:microsoft.com/office/officeart/2005/8/layout/process1"/>
    <dgm:cxn modelId="{1691270D-F4B6-457E-B0B4-7620A0AA5C8F}" type="presParOf" srcId="{353CDA1F-E1A1-4BC0-9913-FF38AE3FFB94}" destId="{A31FB04B-A0CE-4BD5-B86F-AF73300A252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A3051-5518-4A68-9136-046CAA7BA59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8E90AE3-4EFE-423C-815C-68AB5448380C}">
      <dgm:prSet custT="1"/>
      <dgm:spPr/>
      <dgm:t>
        <a:bodyPr/>
        <a:lstStyle/>
        <a:p>
          <a:pPr>
            <a:lnSpc>
              <a:spcPct val="100000"/>
            </a:lnSpc>
            <a:defRPr cap="all"/>
          </a:pPr>
          <a:r>
            <a:rPr lang="en-US" sz="1800" cap="none" dirty="0"/>
            <a:t>Cat</a:t>
          </a:r>
        </a:p>
      </dgm:t>
    </dgm:pt>
    <dgm:pt modelId="{41D92FFC-2A03-43B5-AD1E-1CCAB508BEDB}" type="parTrans" cxnId="{323BDA44-20D3-459D-ADA7-2B127C61C413}">
      <dgm:prSet/>
      <dgm:spPr/>
      <dgm:t>
        <a:bodyPr/>
        <a:lstStyle/>
        <a:p>
          <a:endParaRPr lang="en-US" sz="1800" dirty="0"/>
        </a:p>
      </dgm:t>
    </dgm:pt>
    <dgm:pt modelId="{5EED4C3B-3262-4298-8922-070C75285238}" type="sibTrans" cxnId="{323BDA44-20D3-459D-ADA7-2B127C61C413}">
      <dgm:prSet/>
      <dgm:spPr/>
      <dgm:t>
        <a:bodyPr/>
        <a:lstStyle/>
        <a:p>
          <a:endParaRPr lang="en-US" sz="1800" dirty="0"/>
        </a:p>
      </dgm:t>
    </dgm:pt>
    <dgm:pt modelId="{C6F41633-0FF0-486A-B30E-1ED0E1D05A80}">
      <dgm:prSet custT="1"/>
      <dgm:spPr/>
      <dgm:t>
        <a:bodyPr/>
        <a:lstStyle/>
        <a:p>
          <a:pPr>
            <a:lnSpc>
              <a:spcPct val="100000"/>
            </a:lnSpc>
            <a:defRPr cap="all"/>
          </a:pPr>
          <a:r>
            <a:rPr lang="en-US" sz="1800" cap="none" dirty="0"/>
            <a:t>Dog</a:t>
          </a:r>
        </a:p>
      </dgm:t>
    </dgm:pt>
    <dgm:pt modelId="{8CFF2197-1A2B-4DB8-BB31-03AF3BE2A35D}" type="parTrans" cxnId="{6DD35841-89A1-4549-85C7-92BF0106B3BF}">
      <dgm:prSet/>
      <dgm:spPr/>
      <dgm:t>
        <a:bodyPr/>
        <a:lstStyle/>
        <a:p>
          <a:endParaRPr lang="en-US" sz="1800" dirty="0"/>
        </a:p>
      </dgm:t>
    </dgm:pt>
    <dgm:pt modelId="{5BC5CE78-D653-4B24-A128-6A4D23EB6487}" type="sibTrans" cxnId="{6DD35841-89A1-4549-85C7-92BF0106B3BF}">
      <dgm:prSet/>
      <dgm:spPr/>
      <dgm:t>
        <a:bodyPr/>
        <a:lstStyle/>
        <a:p>
          <a:endParaRPr lang="en-US" sz="1800" dirty="0"/>
        </a:p>
      </dgm:t>
    </dgm:pt>
    <dgm:pt modelId="{B71CA56F-3FE0-4E91-A288-148D1A219531}">
      <dgm:prSet custT="1"/>
      <dgm:spPr/>
      <dgm:t>
        <a:bodyPr/>
        <a:lstStyle/>
        <a:p>
          <a:pPr>
            <a:lnSpc>
              <a:spcPct val="100000"/>
            </a:lnSpc>
            <a:defRPr cap="all"/>
          </a:pPr>
          <a:r>
            <a:rPr lang="en-US" sz="1800" cap="none" dirty="0"/>
            <a:t>Mouse</a:t>
          </a:r>
        </a:p>
      </dgm:t>
    </dgm:pt>
    <dgm:pt modelId="{F2CF152A-3C10-4163-A2A0-FCFEDA46A576}" type="parTrans" cxnId="{93986B1C-4F60-4F52-8B62-DB7BDCD7F3BA}">
      <dgm:prSet/>
      <dgm:spPr/>
      <dgm:t>
        <a:bodyPr/>
        <a:lstStyle/>
        <a:p>
          <a:endParaRPr lang="en-US" sz="1800" dirty="0"/>
        </a:p>
      </dgm:t>
    </dgm:pt>
    <dgm:pt modelId="{3551302F-D8DD-4233-8F96-BB798392283B}" type="sibTrans" cxnId="{93986B1C-4F60-4F52-8B62-DB7BDCD7F3BA}">
      <dgm:prSet/>
      <dgm:spPr/>
      <dgm:t>
        <a:bodyPr/>
        <a:lstStyle/>
        <a:p>
          <a:endParaRPr lang="en-US" sz="1800" dirty="0"/>
        </a:p>
      </dgm:t>
    </dgm:pt>
    <dgm:pt modelId="{40445AAF-79D1-46B9-8D2F-1FE4E740F550}">
      <dgm:prSet custT="1"/>
      <dgm:spPr/>
      <dgm:t>
        <a:bodyPr/>
        <a:lstStyle/>
        <a:p>
          <a:pPr>
            <a:lnSpc>
              <a:spcPct val="100000"/>
            </a:lnSpc>
            <a:defRPr cap="all"/>
          </a:pPr>
          <a:r>
            <a:rPr lang="en-US" sz="1800" cap="none" dirty="0"/>
            <a:t>Gorilla</a:t>
          </a:r>
        </a:p>
      </dgm:t>
    </dgm:pt>
    <dgm:pt modelId="{F4ED57A5-1437-4DDA-B79A-D8002E297C07}" type="parTrans" cxnId="{A804C30D-F5A2-425F-A93C-8ECFDAC90404}">
      <dgm:prSet/>
      <dgm:spPr/>
      <dgm:t>
        <a:bodyPr/>
        <a:lstStyle/>
        <a:p>
          <a:endParaRPr lang="en-US" sz="1800" dirty="0"/>
        </a:p>
      </dgm:t>
    </dgm:pt>
    <dgm:pt modelId="{54582B31-660E-455B-967C-39B58B2EE975}" type="sibTrans" cxnId="{A804C30D-F5A2-425F-A93C-8ECFDAC90404}">
      <dgm:prSet/>
      <dgm:spPr/>
      <dgm:t>
        <a:bodyPr/>
        <a:lstStyle/>
        <a:p>
          <a:endParaRPr lang="en-US" sz="1800" dirty="0"/>
        </a:p>
      </dgm:t>
    </dgm:pt>
    <dgm:pt modelId="{C2FDEC8C-E2B9-4774-8D9D-AED7D6C0D55B}" type="pres">
      <dgm:prSet presAssocID="{F4EA3051-5518-4A68-9136-046CAA7BA59D}" presName="root" presStyleCnt="0">
        <dgm:presLayoutVars>
          <dgm:dir/>
          <dgm:resizeHandles val="exact"/>
        </dgm:presLayoutVars>
      </dgm:prSet>
      <dgm:spPr/>
    </dgm:pt>
    <dgm:pt modelId="{D9AA7755-65D4-4A4F-B074-F7F866931976}" type="pres">
      <dgm:prSet presAssocID="{18E90AE3-4EFE-423C-815C-68AB5448380C}" presName="compNode" presStyleCnt="0"/>
      <dgm:spPr/>
    </dgm:pt>
    <dgm:pt modelId="{2FD584AC-334C-4D98-9E88-D4EE344FF90D}" type="pres">
      <dgm:prSet presAssocID="{18E90AE3-4EFE-423C-815C-68AB5448380C}" presName="iconBgRect" presStyleLbl="bgShp" presStyleIdx="0" presStyleCnt="4"/>
      <dgm:spPr>
        <a:xfrm>
          <a:off x="600792" y="596391"/>
          <a:ext cx="1449891" cy="1449891"/>
        </a:xfrm>
        <a:prstGeom prst="rect">
          <a:avLst/>
        </a:prstGeom>
        <a:noFill/>
        <a:ln>
          <a:solidFill>
            <a:schemeClr val="accent1"/>
          </a:solidFill>
          <a:prstDash val="sysDash"/>
        </a:ln>
      </dgm:spPr>
    </dgm:pt>
    <dgm:pt modelId="{2E004ED0-9912-4313-AFA2-7904C1513343}" type="pres">
      <dgm:prSet presAssocID="{18E90AE3-4EFE-423C-815C-68AB544838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
        </a:ext>
      </dgm:extLst>
    </dgm:pt>
    <dgm:pt modelId="{C7850D4C-BD15-4810-8DA4-9F6899FBDB2F}" type="pres">
      <dgm:prSet presAssocID="{18E90AE3-4EFE-423C-815C-68AB5448380C}" presName="spaceRect" presStyleCnt="0"/>
      <dgm:spPr/>
    </dgm:pt>
    <dgm:pt modelId="{97947764-D5E2-4B83-8EAA-EA54408B4F84}" type="pres">
      <dgm:prSet presAssocID="{18E90AE3-4EFE-423C-815C-68AB5448380C}" presName="textRect" presStyleLbl="revTx" presStyleIdx="0" presStyleCnt="4">
        <dgm:presLayoutVars>
          <dgm:chMax val="1"/>
          <dgm:chPref val="1"/>
        </dgm:presLayoutVars>
      </dgm:prSet>
      <dgm:spPr/>
    </dgm:pt>
    <dgm:pt modelId="{2818E4B9-6416-4482-9782-ECF7FF702856}" type="pres">
      <dgm:prSet presAssocID="{5EED4C3B-3262-4298-8922-070C75285238}" presName="sibTrans" presStyleCnt="0"/>
      <dgm:spPr/>
    </dgm:pt>
    <dgm:pt modelId="{5D2065B8-BF24-455A-8EE1-5E67BE48B81B}" type="pres">
      <dgm:prSet presAssocID="{C6F41633-0FF0-486A-B30E-1ED0E1D05A80}" presName="compNode" presStyleCnt="0"/>
      <dgm:spPr/>
    </dgm:pt>
    <dgm:pt modelId="{D24D21FC-62C1-4CB3-8209-8661C3C79008}" type="pres">
      <dgm:prSet presAssocID="{C6F41633-0FF0-486A-B30E-1ED0E1D05A80}" presName="iconBgRect" presStyleLbl="bgShp" presStyleIdx="1" presStyleCnt="4"/>
      <dgm:spPr>
        <a:xfrm>
          <a:off x="3393616" y="596391"/>
          <a:ext cx="1449891" cy="1449891"/>
        </a:xfrm>
        <a:prstGeom prst="rect">
          <a:avLst/>
        </a:prstGeom>
        <a:noFill/>
        <a:ln>
          <a:solidFill>
            <a:schemeClr val="accent1"/>
          </a:solidFill>
          <a:prstDash val="sysDash"/>
        </a:ln>
      </dgm:spPr>
    </dgm:pt>
    <dgm:pt modelId="{E1CCDF7A-EBE7-495D-AEE1-FE9FEEA33C81}" type="pres">
      <dgm:prSet presAssocID="{C6F41633-0FF0-486A-B30E-1ED0E1D05A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g"/>
        </a:ext>
      </dgm:extLst>
    </dgm:pt>
    <dgm:pt modelId="{AFF203E1-34B6-48E2-B5D4-C37BA4CDBE3D}" type="pres">
      <dgm:prSet presAssocID="{C6F41633-0FF0-486A-B30E-1ED0E1D05A80}" presName="spaceRect" presStyleCnt="0"/>
      <dgm:spPr/>
    </dgm:pt>
    <dgm:pt modelId="{1B26A24F-F4FA-4000-B231-980697CE6BC5}" type="pres">
      <dgm:prSet presAssocID="{C6F41633-0FF0-486A-B30E-1ED0E1D05A80}" presName="textRect" presStyleLbl="revTx" presStyleIdx="1" presStyleCnt="4">
        <dgm:presLayoutVars>
          <dgm:chMax val="1"/>
          <dgm:chPref val="1"/>
        </dgm:presLayoutVars>
      </dgm:prSet>
      <dgm:spPr/>
    </dgm:pt>
    <dgm:pt modelId="{51C87337-A8F2-49D7-9000-D0F5AEC2A3E0}" type="pres">
      <dgm:prSet presAssocID="{5BC5CE78-D653-4B24-A128-6A4D23EB6487}" presName="sibTrans" presStyleCnt="0"/>
      <dgm:spPr/>
    </dgm:pt>
    <dgm:pt modelId="{8CE0322A-4FD6-41C9-8DFD-125E5558BCB9}" type="pres">
      <dgm:prSet presAssocID="{B71CA56F-3FE0-4E91-A288-148D1A219531}" presName="compNode" presStyleCnt="0"/>
      <dgm:spPr/>
    </dgm:pt>
    <dgm:pt modelId="{150E4B2C-C413-4BF2-BE44-61CABB4D422E}" type="pres">
      <dgm:prSet presAssocID="{B71CA56F-3FE0-4E91-A288-148D1A219531}" presName="iconBgRect" presStyleLbl="bgShp" presStyleIdx="2" presStyleCnt="4"/>
      <dgm:spPr>
        <a:xfrm>
          <a:off x="6186441" y="596391"/>
          <a:ext cx="1449891" cy="1449891"/>
        </a:xfrm>
        <a:prstGeom prst="rect">
          <a:avLst/>
        </a:prstGeom>
        <a:noFill/>
        <a:ln>
          <a:solidFill>
            <a:schemeClr val="accent1"/>
          </a:solidFill>
          <a:prstDash val="sysDash"/>
        </a:ln>
      </dgm:spPr>
    </dgm:pt>
    <dgm:pt modelId="{338E22CF-4E7D-49DB-8D62-BFBE95644B7C}" type="pres">
      <dgm:prSet presAssocID="{B71CA56F-3FE0-4E91-A288-148D1A2195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t"/>
        </a:ext>
      </dgm:extLst>
    </dgm:pt>
    <dgm:pt modelId="{A4134F78-74E5-417C-9450-B5A5408E0982}" type="pres">
      <dgm:prSet presAssocID="{B71CA56F-3FE0-4E91-A288-148D1A219531}" presName="spaceRect" presStyleCnt="0"/>
      <dgm:spPr/>
    </dgm:pt>
    <dgm:pt modelId="{4E04CA18-7F92-4C8F-B31C-B8DC9BFFC00B}" type="pres">
      <dgm:prSet presAssocID="{B71CA56F-3FE0-4E91-A288-148D1A219531}" presName="textRect" presStyleLbl="revTx" presStyleIdx="2" presStyleCnt="4">
        <dgm:presLayoutVars>
          <dgm:chMax val="1"/>
          <dgm:chPref val="1"/>
        </dgm:presLayoutVars>
      </dgm:prSet>
      <dgm:spPr/>
    </dgm:pt>
    <dgm:pt modelId="{6A22E40D-3490-43F6-BFBB-88887609320F}" type="pres">
      <dgm:prSet presAssocID="{3551302F-D8DD-4233-8F96-BB798392283B}" presName="sibTrans" presStyleCnt="0"/>
      <dgm:spPr/>
    </dgm:pt>
    <dgm:pt modelId="{862E03AE-4DC1-45B4-ACA6-12DC9646DF09}" type="pres">
      <dgm:prSet presAssocID="{40445AAF-79D1-46B9-8D2F-1FE4E740F550}" presName="compNode" presStyleCnt="0"/>
      <dgm:spPr/>
    </dgm:pt>
    <dgm:pt modelId="{FB9B0F2E-A209-4355-A025-0CC7EDD3BBA7}" type="pres">
      <dgm:prSet presAssocID="{40445AAF-79D1-46B9-8D2F-1FE4E740F550}" presName="iconBgRect" presStyleLbl="bgShp" presStyleIdx="3" presStyleCnt="4"/>
      <dgm:spPr>
        <a:xfrm>
          <a:off x="8979265" y="596391"/>
          <a:ext cx="1449891" cy="1449891"/>
        </a:xfrm>
        <a:prstGeom prst="rect">
          <a:avLst/>
        </a:prstGeom>
        <a:noFill/>
        <a:ln>
          <a:solidFill>
            <a:schemeClr val="accent1"/>
          </a:solidFill>
          <a:prstDash val="sysDash"/>
        </a:ln>
      </dgm:spPr>
    </dgm:pt>
    <dgm:pt modelId="{65ED3257-C9EC-49C5-B86D-6D93DABEBEEB}" type="pres">
      <dgm:prSet presAssocID="{40445AAF-79D1-46B9-8D2F-1FE4E740F55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orilla"/>
        </a:ext>
      </dgm:extLst>
    </dgm:pt>
    <dgm:pt modelId="{70DBFBC5-BFFA-4A86-92C2-38A37C3BA021}" type="pres">
      <dgm:prSet presAssocID="{40445AAF-79D1-46B9-8D2F-1FE4E740F550}" presName="spaceRect" presStyleCnt="0"/>
      <dgm:spPr/>
    </dgm:pt>
    <dgm:pt modelId="{164D16BE-1508-46AB-8E58-77F8E5A2FFCC}" type="pres">
      <dgm:prSet presAssocID="{40445AAF-79D1-46B9-8D2F-1FE4E740F550}" presName="textRect" presStyleLbl="revTx" presStyleIdx="3" presStyleCnt="4">
        <dgm:presLayoutVars>
          <dgm:chMax val="1"/>
          <dgm:chPref val="1"/>
        </dgm:presLayoutVars>
      </dgm:prSet>
      <dgm:spPr/>
    </dgm:pt>
  </dgm:ptLst>
  <dgm:cxnLst>
    <dgm:cxn modelId="{A804C30D-F5A2-425F-A93C-8ECFDAC90404}" srcId="{F4EA3051-5518-4A68-9136-046CAA7BA59D}" destId="{40445AAF-79D1-46B9-8D2F-1FE4E740F550}" srcOrd="3" destOrd="0" parTransId="{F4ED57A5-1437-4DDA-B79A-D8002E297C07}" sibTransId="{54582B31-660E-455B-967C-39B58B2EE975}"/>
    <dgm:cxn modelId="{ED5CD013-ABA2-4128-B969-D31919360899}" type="presOf" srcId="{C6F41633-0FF0-486A-B30E-1ED0E1D05A80}" destId="{1B26A24F-F4FA-4000-B231-980697CE6BC5}" srcOrd="0" destOrd="0" presId="urn:microsoft.com/office/officeart/2018/5/layout/IconCircleLabelList"/>
    <dgm:cxn modelId="{93986B1C-4F60-4F52-8B62-DB7BDCD7F3BA}" srcId="{F4EA3051-5518-4A68-9136-046CAA7BA59D}" destId="{B71CA56F-3FE0-4E91-A288-148D1A219531}" srcOrd="2" destOrd="0" parTransId="{F2CF152A-3C10-4163-A2A0-FCFEDA46A576}" sibTransId="{3551302F-D8DD-4233-8F96-BB798392283B}"/>
    <dgm:cxn modelId="{BE61335E-86AF-4FDD-B430-CAE022F5CB6D}" type="presOf" srcId="{B71CA56F-3FE0-4E91-A288-148D1A219531}" destId="{4E04CA18-7F92-4C8F-B31C-B8DC9BFFC00B}" srcOrd="0" destOrd="0" presId="urn:microsoft.com/office/officeart/2018/5/layout/IconCircleLabelList"/>
    <dgm:cxn modelId="{6DD35841-89A1-4549-85C7-92BF0106B3BF}" srcId="{F4EA3051-5518-4A68-9136-046CAA7BA59D}" destId="{C6F41633-0FF0-486A-B30E-1ED0E1D05A80}" srcOrd="1" destOrd="0" parTransId="{8CFF2197-1A2B-4DB8-BB31-03AF3BE2A35D}" sibTransId="{5BC5CE78-D653-4B24-A128-6A4D23EB6487}"/>
    <dgm:cxn modelId="{323BDA44-20D3-459D-ADA7-2B127C61C413}" srcId="{F4EA3051-5518-4A68-9136-046CAA7BA59D}" destId="{18E90AE3-4EFE-423C-815C-68AB5448380C}" srcOrd="0" destOrd="0" parTransId="{41D92FFC-2A03-43B5-AD1E-1CCAB508BEDB}" sibTransId="{5EED4C3B-3262-4298-8922-070C75285238}"/>
    <dgm:cxn modelId="{678EE49E-C1B3-48E5-9BF4-3D66C242F898}" type="presOf" srcId="{F4EA3051-5518-4A68-9136-046CAA7BA59D}" destId="{C2FDEC8C-E2B9-4774-8D9D-AED7D6C0D55B}" srcOrd="0" destOrd="0" presId="urn:microsoft.com/office/officeart/2018/5/layout/IconCircleLabelList"/>
    <dgm:cxn modelId="{CE2E9DA1-00CD-45F6-BE4B-725DFF9F7499}" type="presOf" srcId="{18E90AE3-4EFE-423C-815C-68AB5448380C}" destId="{97947764-D5E2-4B83-8EAA-EA54408B4F84}" srcOrd="0" destOrd="0" presId="urn:microsoft.com/office/officeart/2018/5/layout/IconCircleLabelList"/>
    <dgm:cxn modelId="{B9FA53C7-66C5-428F-840B-EF9F8F2411C0}" type="presOf" srcId="{40445AAF-79D1-46B9-8D2F-1FE4E740F550}" destId="{164D16BE-1508-46AB-8E58-77F8E5A2FFCC}" srcOrd="0" destOrd="0" presId="urn:microsoft.com/office/officeart/2018/5/layout/IconCircleLabelList"/>
    <dgm:cxn modelId="{7CD23EFF-0709-434F-B936-428F2BEE653B}" type="presParOf" srcId="{C2FDEC8C-E2B9-4774-8D9D-AED7D6C0D55B}" destId="{D9AA7755-65D4-4A4F-B074-F7F866931976}" srcOrd="0" destOrd="0" presId="urn:microsoft.com/office/officeart/2018/5/layout/IconCircleLabelList"/>
    <dgm:cxn modelId="{60D2E67F-9267-439F-A5BA-E56190FB6334}" type="presParOf" srcId="{D9AA7755-65D4-4A4F-B074-F7F866931976}" destId="{2FD584AC-334C-4D98-9E88-D4EE344FF90D}" srcOrd="0" destOrd="0" presId="urn:microsoft.com/office/officeart/2018/5/layout/IconCircleLabelList"/>
    <dgm:cxn modelId="{451F9147-B09A-4BE8-8151-A6F91E29F7C0}" type="presParOf" srcId="{D9AA7755-65D4-4A4F-B074-F7F866931976}" destId="{2E004ED0-9912-4313-AFA2-7904C1513343}" srcOrd="1" destOrd="0" presId="urn:microsoft.com/office/officeart/2018/5/layout/IconCircleLabelList"/>
    <dgm:cxn modelId="{A6E089D1-8ED8-428A-A821-6BA8CD06E65A}" type="presParOf" srcId="{D9AA7755-65D4-4A4F-B074-F7F866931976}" destId="{C7850D4C-BD15-4810-8DA4-9F6899FBDB2F}" srcOrd="2" destOrd="0" presId="urn:microsoft.com/office/officeart/2018/5/layout/IconCircleLabelList"/>
    <dgm:cxn modelId="{6DB1C8E9-7869-411A-9BBE-BC39645DD890}" type="presParOf" srcId="{D9AA7755-65D4-4A4F-B074-F7F866931976}" destId="{97947764-D5E2-4B83-8EAA-EA54408B4F84}" srcOrd="3" destOrd="0" presId="urn:microsoft.com/office/officeart/2018/5/layout/IconCircleLabelList"/>
    <dgm:cxn modelId="{BA92E5F3-BC3E-4F1E-8A0B-F71FED949A0A}" type="presParOf" srcId="{C2FDEC8C-E2B9-4774-8D9D-AED7D6C0D55B}" destId="{2818E4B9-6416-4482-9782-ECF7FF702856}" srcOrd="1" destOrd="0" presId="urn:microsoft.com/office/officeart/2018/5/layout/IconCircleLabelList"/>
    <dgm:cxn modelId="{7C4CE7F9-F37F-41C2-B5FB-26ABDF07D9CD}" type="presParOf" srcId="{C2FDEC8C-E2B9-4774-8D9D-AED7D6C0D55B}" destId="{5D2065B8-BF24-455A-8EE1-5E67BE48B81B}" srcOrd="2" destOrd="0" presId="urn:microsoft.com/office/officeart/2018/5/layout/IconCircleLabelList"/>
    <dgm:cxn modelId="{5638C5C0-C530-4683-BA57-09C124772E81}" type="presParOf" srcId="{5D2065B8-BF24-455A-8EE1-5E67BE48B81B}" destId="{D24D21FC-62C1-4CB3-8209-8661C3C79008}" srcOrd="0" destOrd="0" presId="urn:microsoft.com/office/officeart/2018/5/layout/IconCircleLabelList"/>
    <dgm:cxn modelId="{29B2383A-8E22-49B9-8F4B-DC3F5E322779}" type="presParOf" srcId="{5D2065B8-BF24-455A-8EE1-5E67BE48B81B}" destId="{E1CCDF7A-EBE7-495D-AEE1-FE9FEEA33C81}" srcOrd="1" destOrd="0" presId="urn:microsoft.com/office/officeart/2018/5/layout/IconCircleLabelList"/>
    <dgm:cxn modelId="{357368A4-A9AA-49A9-84E0-E6ECB9D7EAFE}" type="presParOf" srcId="{5D2065B8-BF24-455A-8EE1-5E67BE48B81B}" destId="{AFF203E1-34B6-48E2-B5D4-C37BA4CDBE3D}" srcOrd="2" destOrd="0" presId="urn:microsoft.com/office/officeart/2018/5/layout/IconCircleLabelList"/>
    <dgm:cxn modelId="{9BB0F14D-D627-4DE7-B816-7D6B5B2EEDAE}" type="presParOf" srcId="{5D2065B8-BF24-455A-8EE1-5E67BE48B81B}" destId="{1B26A24F-F4FA-4000-B231-980697CE6BC5}" srcOrd="3" destOrd="0" presId="urn:microsoft.com/office/officeart/2018/5/layout/IconCircleLabelList"/>
    <dgm:cxn modelId="{6744261E-AA61-4D9D-B771-E6DC6E6C8D40}" type="presParOf" srcId="{C2FDEC8C-E2B9-4774-8D9D-AED7D6C0D55B}" destId="{51C87337-A8F2-49D7-9000-D0F5AEC2A3E0}" srcOrd="3" destOrd="0" presId="urn:microsoft.com/office/officeart/2018/5/layout/IconCircleLabelList"/>
    <dgm:cxn modelId="{EA2D6397-B7FF-4B70-8683-710CC3C3405F}" type="presParOf" srcId="{C2FDEC8C-E2B9-4774-8D9D-AED7D6C0D55B}" destId="{8CE0322A-4FD6-41C9-8DFD-125E5558BCB9}" srcOrd="4" destOrd="0" presId="urn:microsoft.com/office/officeart/2018/5/layout/IconCircleLabelList"/>
    <dgm:cxn modelId="{028CA58C-54AA-47D5-A102-B54C8D9F2716}" type="presParOf" srcId="{8CE0322A-4FD6-41C9-8DFD-125E5558BCB9}" destId="{150E4B2C-C413-4BF2-BE44-61CABB4D422E}" srcOrd="0" destOrd="0" presId="urn:microsoft.com/office/officeart/2018/5/layout/IconCircleLabelList"/>
    <dgm:cxn modelId="{C48911B5-2490-4E1D-8D32-BCFA2DF907D3}" type="presParOf" srcId="{8CE0322A-4FD6-41C9-8DFD-125E5558BCB9}" destId="{338E22CF-4E7D-49DB-8D62-BFBE95644B7C}" srcOrd="1" destOrd="0" presId="urn:microsoft.com/office/officeart/2018/5/layout/IconCircleLabelList"/>
    <dgm:cxn modelId="{5E143FE4-1498-4E65-950F-62E4D30342E2}" type="presParOf" srcId="{8CE0322A-4FD6-41C9-8DFD-125E5558BCB9}" destId="{A4134F78-74E5-417C-9450-B5A5408E0982}" srcOrd="2" destOrd="0" presId="urn:microsoft.com/office/officeart/2018/5/layout/IconCircleLabelList"/>
    <dgm:cxn modelId="{7DCFA88D-C66F-45AD-8CDE-15C229B02241}" type="presParOf" srcId="{8CE0322A-4FD6-41C9-8DFD-125E5558BCB9}" destId="{4E04CA18-7F92-4C8F-B31C-B8DC9BFFC00B}" srcOrd="3" destOrd="0" presId="urn:microsoft.com/office/officeart/2018/5/layout/IconCircleLabelList"/>
    <dgm:cxn modelId="{C4F74685-093A-4A06-9ADB-D7D78B88DA67}" type="presParOf" srcId="{C2FDEC8C-E2B9-4774-8D9D-AED7D6C0D55B}" destId="{6A22E40D-3490-43F6-BFBB-88887609320F}" srcOrd="5" destOrd="0" presId="urn:microsoft.com/office/officeart/2018/5/layout/IconCircleLabelList"/>
    <dgm:cxn modelId="{5B66B95A-F99E-45B6-B77F-48698200D815}" type="presParOf" srcId="{C2FDEC8C-E2B9-4774-8D9D-AED7D6C0D55B}" destId="{862E03AE-4DC1-45B4-ACA6-12DC9646DF09}" srcOrd="6" destOrd="0" presId="urn:microsoft.com/office/officeart/2018/5/layout/IconCircleLabelList"/>
    <dgm:cxn modelId="{7E1EF18D-9EF4-43D8-BE88-58398D12AD95}" type="presParOf" srcId="{862E03AE-4DC1-45B4-ACA6-12DC9646DF09}" destId="{FB9B0F2E-A209-4355-A025-0CC7EDD3BBA7}" srcOrd="0" destOrd="0" presId="urn:microsoft.com/office/officeart/2018/5/layout/IconCircleLabelList"/>
    <dgm:cxn modelId="{3079E0CC-21CB-471E-8637-934EB0EA92F2}" type="presParOf" srcId="{862E03AE-4DC1-45B4-ACA6-12DC9646DF09}" destId="{65ED3257-C9EC-49C5-B86D-6D93DABEBEEB}" srcOrd="1" destOrd="0" presId="urn:microsoft.com/office/officeart/2018/5/layout/IconCircleLabelList"/>
    <dgm:cxn modelId="{E0DC3B7A-0DB0-47E6-9366-4522F2DF934D}" type="presParOf" srcId="{862E03AE-4DC1-45B4-ACA6-12DC9646DF09}" destId="{70DBFBC5-BFFA-4A86-92C2-38A37C3BA021}" srcOrd="2" destOrd="0" presId="urn:microsoft.com/office/officeart/2018/5/layout/IconCircleLabelList"/>
    <dgm:cxn modelId="{F164719F-7101-45CD-A550-3F7D6FC08BBC}" type="presParOf" srcId="{862E03AE-4DC1-45B4-ACA6-12DC9646DF09}" destId="{164D16BE-1508-46AB-8E58-77F8E5A2FFC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A7E643-9908-413D-9DB2-0952625781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466043E-2FB3-46CD-A243-CF23AD01A52A}">
      <dgm:prSet phldrT="[Text]"/>
      <dgm:spPr/>
      <dgm:t>
        <a:bodyPr/>
        <a:lstStyle/>
        <a:p>
          <a:r>
            <a:rPr lang="en-US" dirty="0"/>
            <a:t>2018 	71%  		29%</a:t>
          </a:r>
        </a:p>
      </dgm:t>
    </dgm:pt>
    <dgm:pt modelId="{B319E3DB-42E2-47AD-B3CC-1EAB6D1A7467}" type="parTrans" cxnId="{6E6D786B-5182-4982-9B70-F8FA6A014257}">
      <dgm:prSet/>
      <dgm:spPr/>
      <dgm:t>
        <a:bodyPr/>
        <a:lstStyle/>
        <a:p>
          <a:endParaRPr lang="en-US"/>
        </a:p>
      </dgm:t>
    </dgm:pt>
    <dgm:pt modelId="{2BDE83E6-B1CE-46B5-8A32-0E1DE4839BE0}" type="sibTrans" cxnId="{6E6D786B-5182-4982-9B70-F8FA6A014257}">
      <dgm:prSet/>
      <dgm:spPr/>
      <dgm:t>
        <a:bodyPr/>
        <a:lstStyle/>
        <a:p>
          <a:endParaRPr lang="en-US"/>
        </a:p>
      </dgm:t>
    </dgm:pt>
    <dgm:pt modelId="{659EBCF9-D77F-4B4B-A46D-3D0AD8B86DB2}">
      <dgm:prSet phldrT="[Text]"/>
      <dgm:spPr/>
      <dgm:t>
        <a:bodyPr/>
        <a:lstStyle/>
        <a:p>
          <a:r>
            <a:rPr lang="en-US" dirty="0"/>
            <a:t>2022	58%		42%</a:t>
          </a:r>
        </a:p>
      </dgm:t>
    </dgm:pt>
    <dgm:pt modelId="{44D54AB1-7026-4EF7-87B7-88CB1553610C}" type="parTrans" cxnId="{74D40AD8-5B5A-4906-B8FD-4482C8031EE6}">
      <dgm:prSet/>
      <dgm:spPr/>
      <dgm:t>
        <a:bodyPr/>
        <a:lstStyle/>
        <a:p>
          <a:endParaRPr lang="en-US"/>
        </a:p>
      </dgm:t>
    </dgm:pt>
    <dgm:pt modelId="{95AA5BA7-ED7A-4F51-BDFF-3E4C33A92264}" type="sibTrans" cxnId="{74D40AD8-5B5A-4906-B8FD-4482C8031EE6}">
      <dgm:prSet/>
      <dgm:spPr/>
      <dgm:t>
        <a:bodyPr/>
        <a:lstStyle/>
        <a:p>
          <a:endParaRPr lang="en-US"/>
        </a:p>
      </dgm:t>
    </dgm:pt>
    <dgm:pt modelId="{4599A6E8-DD72-4CDC-B33E-D5F8C9ABD721}">
      <dgm:prSet phldrT="[Text]"/>
      <dgm:spPr/>
      <dgm:t>
        <a:bodyPr/>
        <a:lstStyle/>
        <a:p>
          <a:r>
            <a:rPr lang="en-US" dirty="0"/>
            <a:t>2025	48%		52%</a:t>
          </a:r>
        </a:p>
      </dgm:t>
    </dgm:pt>
    <dgm:pt modelId="{33EC7399-24F5-429F-AA08-394BDFD4220D}" type="parTrans" cxnId="{225774F7-0E46-4A1D-8EAA-D31D849E6069}">
      <dgm:prSet/>
      <dgm:spPr/>
      <dgm:t>
        <a:bodyPr/>
        <a:lstStyle/>
        <a:p>
          <a:endParaRPr lang="en-US"/>
        </a:p>
      </dgm:t>
    </dgm:pt>
    <dgm:pt modelId="{34FF87A2-A119-4C6A-B987-AAAB27E6253B}" type="sibTrans" cxnId="{225774F7-0E46-4A1D-8EAA-D31D849E6069}">
      <dgm:prSet/>
      <dgm:spPr/>
      <dgm:t>
        <a:bodyPr/>
        <a:lstStyle/>
        <a:p>
          <a:endParaRPr lang="en-US"/>
        </a:p>
      </dgm:t>
    </dgm:pt>
    <dgm:pt modelId="{F653FE3C-443E-4E23-881F-3BCC29C50466}" type="pres">
      <dgm:prSet presAssocID="{B0A7E643-9908-413D-9DB2-09526257813A}" presName="linear" presStyleCnt="0">
        <dgm:presLayoutVars>
          <dgm:dir/>
          <dgm:animLvl val="lvl"/>
          <dgm:resizeHandles val="exact"/>
        </dgm:presLayoutVars>
      </dgm:prSet>
      <dgm:spPr/>
    </dgm:pt>
    <dgm:pt modelId="{F2F6143F-44E1-4657-97DC-21D6A99DBA4F}" type="pres">
      <dgm:prSet presAssocID="{0466043E-2FB3-46CD-A243-CF23AD01A52A}" presName="parentLin" presStyleCnt="0"/>
      <dgm:spPr/>
    </dgm:pt>
    <dgm:pt modelId="{1EA06D6E-AA73-4658-8664-B13D70E34764}" type="pres">
      <dgm:prSet presAssocID="{0466043E-2FB3-46CD-A243-CF23AD01A52A}" presName="parentLeftMargin" presStyleLbl="node1" presStyleIdx="0" presStyleCnt="3"/>
      <dgm:spPr/>
    </dgm:pt>
    <dgm:pt modelId="{E6D2429F-C0F5-4E00-90BD-52B09F95AD08}" type="pres">
      <dgm:prSet presAssocID="{0466043E-2FB3-46CD-A243-CF23AD01A52A}" presName="parentText" presStyleLbl="node1" presStyleIdx="0" presStyleCnt="3" custLinFactX="7143" custLinFactNeighborX="100000" custLinFactNeighborY="18677">
        <dgm:presLayoutVars>
          <dgm:chMax val="0"/>
          <dgm:bulletEnabled val="1"/>
        </dgm:presLayoutVars>
      </dgm:prSet>
      <dgm:spPr/>
    </dgm:pt>
    <dgm:pt modelId="{5AFAA1CD-B15C-479E-9707-8F4C4D939EF3}" type="pres">
      <dgm:prSet presAssocID="{0466043E-2FB3-46CD-A243-CF23AD01A52A}" presName="negativeSpace" presStyleCnt="0"/>
      <dgm:spPr/>
    </dgm:pt>
    <dgm:pt modelId="{56002765-9132-472D-BBD9-285E5BE1755A}" type="pres">
      <dgm:prSet presAssocID="{0466043E-2FB3-46CD-A243-CF23AD01A52A}" presName="childText" presStyleLbl="conFgAcc1" presStyleIdx="0" presStyleCnt="3">
        <dgm:presLayoutVars>
          <dgm:bulletEnabled val="1"/>
        </dgm:presLayoutVars>
      </dgm:prSet>
      <dgm:spPr/>
    </dgm:pt>
    <dgm:pt modelId="{1F773645-5771-467A-A48C-D4EFDD2B9806}" type="pres">
      <dgm:prSet presAssocID="{2BDE83E6-B1CE-46B5-8A32-0E1DE4839BE0}" presName="spaceBetweenRectangles" presStyleCnt="0"/>
      <dgm:spPr/>
    </dgm:pt>
    <dgm:pt modelId="{BB002A3D-B924-425A-BF68-0CFB9A26A946}" type="pres">
      <dgm:prSet presAssocID="{659EBCF9-D77F-4B4B-A46D-3D0AD8B86DB2}" presName="parentLin" presStyleCnt="0"/>
      <dgm:spPr/>
    </dgm:pt>
    <dgm:pt modelId="{7648D8DC-CD9B-40E9-B23D-19F0A6D9D8C1}" type="pres">
      <dgm:prSet presAssocID="{659EBCF9-D77F-4B4B-A46D-3D0AD8B86DB2}" presName="parentLeftMargin" presStyleLbl="node1" presStyleIdx="0" presStyleCnt="3"/>
      <dgm:spPr/>
    </dgm:pt>
    <dgm:pt modelId="{616DE8CC-4E4C-45B9-95D9-B0D0517DBC58}" type="pres">
      <dgm:prSet presAssocID="{659EBCF9-D77F-4B4B-A46D-3D0AD8B86DB2}" presName="parentText" presStyleLbl="node1" presStyleIdx="1" presStyleCnt="3" custLinFactX="7143" custLinFactNeighborX="100000" custLinFactNeighborY="3247">
        <dgm:presLayoutVars>
          <dgm:chMax val="0"/>
          <dgm:bulletEnabled val="1"/>
        </dgm:presLayoutVars>
      </dgm:prSet>
      <dgm:spPr/>
    </dgm:pt>
    <dgm:pt modelId="{6D3B2920-910C-46BA-A0C4-FEBC30E32A2B}" type="pres">
      <dgm:prSet presAssocID="{659EBCF9-D77F-4B4B-A46D-3D0AD8B86DB2}" presName="negativeSpace" presStyleCnt="0"/>
      <dgm:spPr/>
    </dgm:pt>
    <dgm:pt modelId="{DEFE80D8-0840-4E4F-8136-66776D4E1F40}" type="pres">
      <dgm:prSet presAssocID="{659EBCF9-D77F-4B4B-A46D-3D0AD8B86DB2}" presName="childText" presStyleLbl="conFgAcc1" presStyleIdx="1" presStyleCnt="3">
        <dgm:presLayoutVars>
          <dgm:bulletEnabled val="1"/>
        </dgm:presLayoutVars>
      </dgm:prSet>
      <dgm:spPr/>
    </dgm:pt>
    <dgm:pt modelId="{E538D6F4-BD2B-470D-8A38-10EC17900153}" type="pres">
      <dgm:prSet presAssocID="{95AA5BA7-ED7A-4F51-BDFF-3E4C33A92264}" presName="spaceBetweenRectangles" presStyleCnt="0"/>
      <dgm:spPr/>
    </dgm:pt>
    <dgm:pt modelId="{00A9F3E6-E328-4562-B54B-29219648C61B}" type="pres">
      <dgm:prSet presAssocID="{4599A6E8-DD72-4CDC-B33E-D5F8C9ABD721}" presName="parentLin" presStyleCnt="0"/>
      <dgm:spPr/>
    </dgm:pt>
    <dgm:pt modelId="{65EA477D-B989-4BC7-9C9E-11BE223368D6}" type="pres">
      <dgm:prSet presAssocID="{4599A6E8-DD72-4CDC-B33E-D5F8C9ABD721}" presName="parentLeftMargin" presStyleLbl="node1" presStyleIdx="1" presStyleCnt="3"/>
      <dgm:spPr/>
    </dgm:pt>
    <dgm:pt modelId="{19889E04-40FF-4E13-85C2-EFABE94DCFD3}" type="pres">
      <dgm:prSet presAssocID="{4599A6E8-DD72-4CDC-B33E-D5F8C9ABD721}" presName="parentText" presStyleLbl="node1" presStyleIdx="2" presStyleCnt="3" custLinFactX="7143" custLinFactNeighborX="100000" custLinFactNeighborY="-4310">
        <dgm:presLayoutVars>
          <dgm:chMax val="0"/>
          <dgm:bulletEnabled val="1"/>
        </dgm:presLayoutVars>
      </dgm:prSet>
      <dgm:spPr/>
    </dgm:pt>
    <dgm:pt modelId="{6DA735AB-40AE-4E65-87FE-B03C9C3C57E9}" type="pres">
      <dgm:prSet presAssocID="{4599A6E8-DD72-4CDC-B33E-D5F8C9ABD721}" presName="negativeSpace" presStyleCnt="0"/>
      <dgm:spPr/>
    </dgm:pt>
    <dgm:pt modelId="{510F1870-93D3-496A-9833-CBA98B6A6B6E}" type="pres">
      <dgm:prSet presAssocID="{4599A6E8-DD72-4CDC-B33E-D5F8C9ABD721}" presName="childText" presStyleLbl="conFgAcc1" presStyleIdx="2" presStyleCnt="3" custScaleY="41987">
        <dgm:presLayoutVars>
          <dgm:bulletEnabled val="1"/>
        </dgm:presLayoutVars>
      </dgm:prSet>
      <dgm:spPr/>
    </dgm:pt>
  </dgm:ptLst>
  <dgm:cxnLst>
    <dgm:cxn modelId="{9E932731-E853-4CBC-A332-A334BF6B495B}" type="presOf" srcId="{4599A6E8-DD72-4CDC-B33E-D5F8C9ABD721}" destId="{19889E04-40FF-4E13-85C2-EFABE94DCFD3}" srcOrd="1" destOrd="0" presId="urn:microsoft.com/office/officeart/2005/8/layout/list1"/>
    <dgm:cxn modelId="{6E6D786B-5182-4982-9B70-F8FA6A014257}" srcId="{B0A7E643-9908-413D-9DB2-09526257813A}" destId="{0466043E-2FB3-46CD-A243-CF23AD01A52A}" srcOrd="0" destOrd="0" parTransId="{B319E3DB-42E2-47AD-B3CC-1EAB6D1A7467}" sibTransId="{2BDE83E6-B1CE-46B5-8A32-0E1DE4839BE0}"/>
    <dgm:cxn modelId="{1AFF976C-2D98-486A-B079-7AAC5CCC61D7}" type="presOf" srcId="{0466043E-2FB3-46CD-A243-CF23AD01A52A}" destId="{E6D2429F-C0F5-4E00-90BD-52B09F95AD08}" srcOrd="1" destOrd="0" presId="urn:microsoft.com/office/officeart/2005/8/layout/list1"/>
    <dgm:cxn modelId="{EFF34C77-2089-4A16-B641-EE00610CC321}" type="presOf" srcId="{659EBCF9-D77F-4B4B-A46D-3D0AD8B86DB2}" destId="{7648D8DC-CD9B-40E9-B23D-19F0A6D9D8C1}" srcOrd="0" destOrd="0" presId="urn:microsoft.com/office/officeart/2005/8/layout/list1"/>
    <dgm:cxn modelId="{87DAFF7A-5C12-469D-92B9-D4F68DF6A15B}" type="presOf" srcId="{0466043E-2FB3-46CD-A243-CF23AD01A52A}" destId="{1EA06D6E-AA73-4658-8664-B13D70E34764}" srcOrd="0" destOrd="0" presId="urn:microsoft.com/office/officeart/2005/8/layout/list1"/>
    <dgm:cxn modelId="{5050F9AA-E1B1-480B-ABBF-673E6D3043FB}" type="presOf" srcId="{659EBCF9-D77F-4B4B-A46D-3D0AD8B86DB2}" destId="{616DE8CC-4E4C-45B9-95D9-B0D0517DBC58}" srcOrd="1" destOrd="0" presId="urn:microsoft.com/office/officeart/2005/8/layout/list1"/>
    <dgm:cxn modelId="{319F24B6-793C-40D8-A7BE-17B4B8C58BAB}" type="presOf" srcId="{4599A6E8-DD72-4CDC-B33E-D5F8C9ABD721}" destId="{65EA477D-B989-4BC7-9C9E-11BE223368D6}" srcOrd="0" destOrd="0" presId="urn:microsoft.com/office/officeart/2005/8/layout/list1"/>
    <dgm:cxn modelId="{74D40AD8-5B5A-4906-B8FD-4482C8031EE6}" srcId="{B0A7E643-9908-413D-9DB2-09526257813A}" destId="{659EBCF9-D77F-4B4B-A46D-3D0AD8B86DB2}" srcOrd="1" destOrd="0" parTransId="{44D54AB1-7026-4EF7-87B7-88CB1553610C}" sibTransId="{95AA5BA7-ED7A-4F51-BDFF-3E4C33A92264}"/>
    <dgm:cxn modelId="{DEFDF4D9-06D7-4C13-BFEF-1B40C487C1D1}" type="presOf" srcId="{B0A7E643-9908-413D-9DB2-09526257813A}" destId="{F653FE3C-443E-4E23-881F-3BCC29C50466}" srcOrd="0" destOrd="0" presId="urn:microsoft.com/office/officeart/2005/8/layout/list1"/>
    <dgm:cxn modelId="{225774F7-0E46-4A1D-8EAA-D31D849E6069}" srcId="{B0A7E643-9908-413D-9DB2-09526257813A}" destId="{4599A6E8-DD72-4CDC-B33E-D5F8C9ABD721}" srcOrd="2" destOrd="0" parTransId="{33EC7399-24F5-429F-AA08-394BDFD4220D}" sibTransId="{34FF87A2-A119-4C6A-B987-AAAB27E6253B}"/>
    <dgm:cxn modelId="{B4ED8B2A-E5A1-4B26-8753-6C083AB31221}" type="presParOf" srcId="{F653FE3C-443E-4E23-881F-3BCC29C50466}" destId="{F2F6143F-44E1-4657-97DC-21D6A99DBA4F}" srcOrd="0" destOrd="0" presId="urn:microsoft.com/office/officeart/2005/8/layout/list1"/>
    <dgm:cxn modelId="{20E2D08A-EDC8-41C3-A333-CDB609828762}" type="presParOf" srcId="{F2F6143F-44E1-4657-97DC-21D6A99DBA4F}" destId="{1EA06D6E-AA73-4658-8664-B13D70E34764}" srcOrd="0" destOrd="0" presId="urn:microsoft.com/office/officeart/2005/8/layout/list1"/>
    <dgm:cxn modelId="{C5C551F1-053E-408A-87E9-3A8290FA56BD}" type="presParOf" srcId="{F2F6143F-44E1-4657-97DC-21D6A99DBA4F}" destId="{E6D2429F-C0F5-4E00-90BD-52B09F95AD08}" srcOrd="1" destOrd="0" presId="urn:microsoft.com/office/officeart/2005/8/layout/list1"/>
    <dgm:cxn modelId="{9E1098A5-3C22-4691-87D4-505538244B1E}" type="presParOf" srcId="{F653FE3C-443E-4E23-881F-3BCC29C50466}" destId="{5AFAA1CD-B15C-479E-9707-8F4C4D939EF3}" srcOrd="1" destOrd="0" presId="urn:microsoft.com/office/officeart/2005/8/layout/list1"/>
    <dgm:cxn modelId="{843F6D45-0F2D-4D45-A9FA-6E10376C0BDC}" type="presParOf" srcId="{F653FE3C-443E-4E23-881F-3BCC29C50466}" destId="{56002765-9132-472D-BBD9-285E5BE1755A}" srcOrd="2" destOrd="0" presId="urn:microsoft.com/office/officeart/2005/8/layout/list1"/>
    <dgm:cxn modelId="{01F3D9E6-B80A-4C7E-985F-FE47F33BB8B9}" type="presParOf" srcId="{F653FE3C-443E-4E23-881F-3BCC29C50466}" destId="{1F773645-5771-467A-A48C-D4EFDD2B9806}" srcOrd="3" destOrd="0" presId="urn:microsoft.com/office/officeart/2005/8/layout/list1"/>
    <dgm:cxn modelId="{4090624C-FFF2-4999-8BFD-F20863760917}" type="presParOf" srcId="{F653FE3C-443E-4E23-881F-3BCC29C50466}" destId="{BB002A3D-B924-425A-BF68-0CFB9A26A946}" srcOrd="4" destOrd="0" presId="urn:microsoft.com/office/officeart/2005/8/layout/list1"/>
    <dgm:cxn modelId="{D7B6A110-1E6D-44F8-8A48-CF1557006039}" type="presParOf" srcId="{BB002A3D-B924-425A-BF68-0CFB9A26A946}" destId="{7648D8DC-CD9B-40E9-B23D-19F0A6D9D8C1}" srcOrd="0" destOrd="0" presId="urn:microsoft.com/office/officeart/2005/8/layout/list1"/>
    <dgm:cxn modelId="{05A8AE55-B39A-472D-9552-3A6B497457FD}" type="presParOf" srcId="{BB002A3D-B924-425A-BF68-0CFB9A26A946}" destId="{616DE8CC-4E4C-45B9-95D9-B0D0517DBC58}" srcOrd="1" destOrd="0" presId="urn:microsoft.com/office/officeart/2005/8/layout/list1"/>
    <dgm:cxn modelId="{F16E2E4E-16E8-4DFC-80C1-CB22E428FDC6}" type="presParOf" srcId="{F653FE3C-443E-4E23-881F-3BCC29C50466}" destId="{6D3B2920-910C-46BA-A0C4-FEBC30E32A2B}" srcOrd="5" destOrd="0" presId="urn:microsoft.com/office/officeart/2005/8/layout/list1"/>
    <dgm:cxn modelId="{29250886-B29D-4A2C-BBE9-FEDF8632324B}" type="presParOf" srcId="{F653FE3C-443E-4E23-881F-3BCC29C50466}" destId="{DEFE80D8-0840-4E4F-8136-66776D4E1F40}" srcOrd="6" destOrd="0" presId="urn:microsoft.com/office/officeart/2005/8/layout/list1"/>
    <dgm:cxn modelId="{0246C405-8FDE-48D4-8936-1BCC56E64AFE}" type="presParOf" srcId="{F653FE3C-443E-4E23-881F-3BCC29C50466}" destId="{E538D6F4-BD2B-470D-8A38-10EC17900153}" srcOrd="7" destOrd="0" presId="urn:microsoft.com/office/officeart/2005/8/layout/list1"/>
    <dgm:cxn modelId="{8BAF1FAE-4B62-4CEA-9F39-A601CEB652B0}" type="presParOf" srcId="{F653FE3C-443E-4E23-881F-3BCC29C50466}" destId="{00A9F3E6-E328-4562-B54B-29219648C61B}" srcOrd="8" destOrd="0" presId="urn:microsoft.com/office/officeart/2005/8/layout/list1"/>
    <dgm:cxn modelId="{44CE9DB7-C183-43A2-8ADD-874A524E7138}" type="presParOf" srcId="{00A9F3E6-E328-4562-B54B-29219648C61B}" destId="{65EA477D-B989-4BC7-9C9E-11BE223368D6}" srcOrd="0" destOrd="0" presId="urn:microsoft.com/office/officeart/2005/8/layout/list1"/>
    <dgm:cxn modelId="{18AAC951-EA83-4EDA-9807-B5E0A89062A6}" type="presParOf" srcId="{00A9F3E6-E328-4562-B54B-29219648C61B}" destId="{19889E04-40FF-4E13-85C2-EFABE94DCFD3}" srcOrd="1" destOrd="0" presId="urn:microsoft.com/office/officeart/2005/8/layout/list1"/>
    <dgm:cxn modelId="{CD40D1FC-C6DF-421D-A105-416476A00DDA}" type="presParOf" srcId="{F653FE3C-443E-4E23-881F-3BCC29C50466}" destId="{6DA735AB-40AE-4E65-87FE-B03C9C3C57E9}" srcOrd="9" destOrd="0" presId="urn:microsoft.com/office/officeart/2005/8/layout/list1"/>
    <dgm:cxn modelId="{3A99270D-A5D2-4BC8-A47A-117C469733A4}" type="presParOf" srcId="{F653FE3C-443E-4E23-881F-3BCC29C50466}" destId="{510F1870-93D3-496A-9833-CBA98B6A6B6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38377-7C0C-4184-9FAF-36EC9C5A0F2C}"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ED7B13BC-9154-4ACF-A8C4-F90D54EA338E}">
      <dgm:prSet phldrT="[Text]"/>
      <dgm:spPr/>
      <dgm:t>
        <a:bodyPr/>
        <a:lstStyle/>
        <a:p>
          <a:r>
            <a:rPr lang="en-US" dirty="0"/>
            <a:t>4IR intelligence</a:t>
          </a:r>
        </a:p>
      </dgm:t>
    </dgm:pt>
    <dgm:pt modelId="{52E080CC-7B35-4FBD-B9F5-D47DF5506682}" type="parTrans" cxnId="{EB549C2E-885B-4304-B958-0989641F7724}">
      <dgm:prSet/>
      <dgm:spPr/>
      <dgm:t>
        <a:bodyPr/>
        <a:lstStyle/>
        <a:p>
          <a:endParaRPr lang="en-US"/>
        </a:p>
      </dgm:t>
    </dgm:pt>
    <dgm:pt modelId="{543ADFB4-E7C9-413E-8EB3-080B42930122}" type="sibTrans" cxnId="{EB549C2E-885B-4304-B958-0989641F7724}">
      <dgm:prSet/>
      <dgm:spPr/>
      <dgm:t>
        <a:bodyPr/>
        <a:lstStyle/>
        <a:p>
          <a:endParaRPr lang="en-US"/>
        </a:p>
      </dgm:t>
    </dgm:pt>
    <dgm:pt modelId="{3C603F38-B9CB-4777-8B1F-259754041F34}">
      <dgm:prSet phldrT="[Text]"/>
      <dgm:spPr/>
      <dgm:t>
        <a:bodyPr/>
        <a:lstStyle/>
        <a:p>
          <a:r>
            <a:rPr lang="en-US" dirty="0"/>
            <a:t>Contextual intelligence</a:t>
          </a:r>
        </a:p>
      </dgm:t>
    </dgm:pt>
    <dgm:pt modelId="{E80CF794-9D0C-4456-AA6E-BDC390B99659}" type="parTrans" cxnId="{8EE04B68-B2FF-4B6F-9E0B-3F86403E4226}">
      <dgm:prSet/>
      <dgm:spPr/>
      <dgm:t>
        <a:bodyPr/>
        <a:lstStyle/>
        <a:p>
          <a:endParaRPr lang="en-US"/>
        </a:p>
      </dgm:t>
    </dgm:pt>
    <dgm:pt modelId="{5E399C9A-3516-4237-A033-AF4CBFAC80B0}" type="sibTrans" cxnId="{8EE04B68-B2FF-4B6F-9E0B-3F86403E4226}">
      <dgm:prSet/>
      <dgm:spPr/>
      <dgm:t>
        <a:bodyPr/>
        <a:lstStyle/>
        <a:p>
          <a:endParaRPr lang="en-US"/>
        </a:p>
      </dgm:t>
    </dgm:pt>
    <dgm:pt modelId="{5AA22B1F-84FB-447D-A5E7-D388FA6AFF5D}">
      <dgm:prSet phldrT="[Text]"/>
      <dgm:spPr/>
      <dgm:t>
        <a:bodyPr/>
        <a:lstStyle/>
        <a:p>
          <a:r>
            <a:rPr lang="en-US" dirty="0"/>
            <a:t>Emotional intelligence</a:t>
          </a:r>
        </a:p>
      </dgm:t>
    </dgm:pt>
    <dgm:pt modelId="{A6259497-02A4-46A4-AC93-E7711413DB86}" type="parTrans" cxnId="{85556985-4E62-49A6-8825-30B66D5C7DBD}">
      <dgm:prSet/>
      <dgm:spPr/>
      <dgm:t>
        <a:bodyPr/>
        <a:lstStyle/>
        <a:p>
          <a:endParaRPr lang="en-US"/>
        </a:p>
      </dgm:t>
    </dgm:pt>
    <dgm:pt modelId="{0A170CF1-12AB-4E25-BCFD-A8D5DD440A33}" type="sibTrans" cxnId="{85556985-4E62-49A6-8825-30B66D5C7DBD}">
      <dgm:prSet/>
      <dgm:spPr/>
      <dgm:t>
        <a:bodyPr/>
        <a:lstStyle/>
        <a:p>
          <a:endParaRPr lang="en-US"/>
        </a:p>
      </dgm:t>
    </dgm:pt>
    <dgm:pt modelId="{3ACD4640-16A1-44B6-9AE0-67C40BEFFFF8}">
      <dgm:prSet phldrT="[Text]"/>
      <dgm:spPr/>
      <dgm:t>
        <a:bodyPr/>
        <a:lstStyle/>
        <a:p>
          <a:r>
            <a:rPr lang="en-US" dirty="0"/>
            <a:t>Inspired intelligence</a:t>
          </a:r>
        </a:p>
      </dgm:t>
    </dgm:pt>
    <dgm:pt modelId="{65A012F1-B2ED-4403-8142-6E732840A480}" type="parTrans" cxnId="{D9EAF74E-9ED0-4EB7-B170-5A02E407A011}">
      <dgm:prSet/>
      <dgm:spPr/>
      <dgm:t>
        <a:bodyPr/>
        <a:lstStyle/>
        <a:p>
          <a:endParaRPr lang="en-US"/>
        </a:p>
      </dgm:t>
    </dgm:pt>
    <dgm:pt modelId="{DD9DF35F-4C57-4076-86D8-4BB62E605C04}" type="sibTrans" cxnId="{D9EAF74E-9ED0-4EB7-B170-5A02E407A011}">
      <dgm:prSet/>
      <dgm:spPr/>
      <dgm:t>
        <a:bodyPr/>
        <a:lstStyle/>
        <a:p>
          <a:endParaRPr lang="en-US"/>
        </a:p>
      </dgm:t>
    </dgm:pt>
    <dgm:pt modelId="{53641307-D14A-4ADF-A1A4-69AD30F01B38}">
      <dgm:prSet phldrT="[Text]"/>
      <dgm:spPr/>
      <dgm:t>
        <a:bodyPr/>
        <a:lstStyle/>
        <a:p>
          <a:r>
            <a:rPr lang="en-US" dirty="0"/>
            <a:t>Physical intelligence</a:t>
          </a:r>
        </a:p>
      </dgm:t>
    </dgm:pt>
    <dgm:pt modelId="{F919E59D-6035-4CDE-A2F9-AF6943452136}" type="parTrans" cxnId="{38E3B7E8-CC5E-4320-A2A8-5EE7FC520051}">
      <dgm:prSet/>
      <dgm:spPr/>
      <dgm:t>
        <a:bodyPr/>
        <a:lstStyle/>
        <a:p>
          <a:endParaRPr lang="en-US"/>
        </a:p>
      </dgm:t>
    </dgm:pt>
    <dgm:pt modelId="{EC411CA8-A83D-4E87-A811-FF68A5234A01}" type="sibTrans" cxnId="{38E3B7E8-CC5E-4320-A2A8-5EE7FC520051}">
      <dgm:prSet/>
      <dgm:spPr/>
      <dgm:t>
        <a:bodyPr/>
        <a:lstStyle/>
        <a:p>
          <a:endParaRPr lang="en-US"/>
        </a:p>
      </dgm:t>
    </dgm:pt>
    <dgm:pt modelId="{4089AD8A-299B-477D-A705-DE7D1A1F4695}" type="pres">
      <dgm:prSet presAssocID="{74238377-7C0C-4184-9FAF-36EC9C5A0F2C}" presName="composite" presStyleCnt="0">
        <dgm:presLayoutVars>
          <dgm:chMax val="1"/>
          <dgm:dir/>
          <dgm:resizeHandles val="exact"/>
        </dgm:presLayoutVars>
      </dgm:prSet>
      <dgm:spPr/>
    </dgm:pt>
    <dgm:pt modelId="{B6162445-0FD2-46B9-8957-DD9BE9D94974}" type="pres">
      <dgm:prSet presAssocID="{74238377-7C0C-4184-9FAF-36EC9C5A0F2C}" presName="radial" presStyleCnt="0">
        <dgm:presLayoutVars>
          <dgm:animLvl val="ctr"/>
        </dgm:presLayoutVars>
      </dgm:prSet>
      <dgm:spPr/>
    </dgm:pt>
    <dgm:pt modelId="{95A0ECD6-A657-41B2-A069-8E6DB52F28AF}" type="pres">
      <dgm:prSet presAssocID="{ED7B13BC-9154-4ACF-A8C4-F90D54EA338E}" presName="centerShape" presStyleLbl="vennNode1" presStyleIdx="0" presStyleCnt="5"/>
      <dgm:spPr/>
    </dgm:pt>
    <dgm:pt modelId="{ECB77B23-D506-4A64-94DA-C3B6189F90BF}" type="pres">
      <dgm:prSet presAssocID="{3C603F38-B9CB-4777-8B1F-259754041F34}" presName="node" presStyleLbl="vennNode1" presStyleIdx="1" presStyleCnt="5">
        <dgm:presLayoutVars>
          <dgm:bulletEnabled val="1"/>
        </dgm:presLayoutVars>
      </dgm:prSet>
      <dgm:spPr/>
    </dgm:pt>
    <dgm:pt modelId="{02D07ABE-3705-4910-9061-F60F62EDFB61}" type="pres">
      <dgm:prSet presAssocID="{5AA22B1F-84FB-447D-A5E7-D388FA6AFF5D}" presName="node" presStyleLbl="vennNode1" presStyleIdx="2" presStyleCnt="5" custRadScaleRad="100002" custRadScaleInc="430">
        <dgm:presLayoutVars>
          <dgm:bulletEnabled val="1"/>
        </dgm:presLayoutVars>
      </dgm:prSet>
      <dgm:spPr/>
    </dgm:pt>
    <dgm:pt modelId="{9D7D9508-865F-48F5-9DC1-3BA22FBB31D2}" type="pres">
      <dgm:prSet presAssocID="{3ACD4640-16A1-44B6-9AE0-67C40BEFFFF8}" presName="node" presStyleLbl="vennNode1" presStyleIdx="3" presStyleCnt="5">
        <dgm:presLayoutVars>
          <dgm:bulletEnabled val="1"/>
        </dgm:presLayoutVars>
      </dgm:prSet>
      <dgm:spPr/>
    </dgm:pt>
    <dgm:pt modelId="{15A4462E-6C94-43FB-B2EF-B7A18BEDC870}" type="pres">
      <dgm:prSet presAssocID="{53641307-D14A-4ADF-A1A4-69AD30F01B38}" presName="node" presStyleLbl="vennNode1" presStyleIdx="4" presStyleCnt="5">
        <dgm:presLayoutVars>
          <dgm:bulletEnabled val="1"/>
        </dgm:presLayoutVars>
      </dgm:prSet>
      <dgm:spPr/>
    </dgm:pt>
  </dgm:ptLst>
  <dgm:cxnLst>
    <dgm:cxn modelId="{7EDA5B03-01EC-477C-BF34-6842255E5CC3}" type="presOf" srcId="{3ACD4640-16A1-44B6-9AE0-67C40BEFFFF8}" destId="{9D7D9508-865F-48F5-9DC1-3BA22FBB31D2}" srcOrd="0" destOrd="0" presId="urn:microsoft.com/office/officeart/2005/8/layout/radial3"/>
    <dgm:cxn modelId="{435DF01C-9136-4E74-8A94-446DAC9DD00F}" type="presOf" srcId="{5AA22B1F-84FB-447D-A5E7-D388FA6AFF5D}" destId="{02D07ABE-3705-4910-9061-F60F62EDFB61}" srcOrd="0" destOrd="0" presId="urn:microsoft.com/office/officeart/2005/8/layout/radial3"/>
    <dgm:cxn modelId="{7D00C72C-CB8E-44BB-9649-0DCC411F8E71}" type="presOf" srcId="{ED7B13BC-9154-4ACF-A8C4-F90D54EA338E}" destId="{95A0ECD6-A657-41B2-A069-8E6DB52F28AF}" srcOrd="0" destOrd="0" presId="urn:microsoft.com/office/officeart/2005/8/layout/radial3"/>
    <dgm:cxn modelId="{EB549C2E-885B-4304-B958-0989641F7724}" srcId="{74238377-7C0C-4184-9FAF-36EC9C5A0F2C}" destId="{ED7B13BC-9154-4ACF-A8C4-F90D54EA338E}" srcOrd="0" destOrd="0" parTransId="{52E080CC-7B35-4FBD-B9F5-D47DF5506682}" sibTransId="{543ADFB4-E7C9-413E-8EB3-080B42930122}"/>
    <dgm:cxn modelId="{8EE04B68-B2FF-4B6F-9E0B-3F86403E4226}" srcId="{ED7B13BC-9154-4ACF-A8C4-F90D54EA338E}" destId="{3C603F38-B9CB-4777-8B1F-259754041F34}" srcOrd="0" destOrd="0" parTransId="{E80CF794-9D0C-4456-AA6E-BDC390B99659}" sibTransId="{5E399C9A-3516-4237-A033-AF4CBFAC80B0}"/>
    <dgm:cxn modelId="{D9EAF74E-9ED0-4EB7-B170-5A02E407A011}" srcId="{ED7B13BC-9154-4ACF-A8C4-F90D54EA338E}" destId="{3ACD4640-16A1-44B6-9AE0-67C40BEFFFF8}" srcOrd="2" destOrd="0" parTransId="{65A012F1-B2ED-4403-8142-6E732840A480}" sibTransId="{DD9DF35F-4C57-4076-86D8-4BB62E605C04}"/>
    <dgm:cxn modelId="{85556985-4E62-49A6-8825-30B66D5C7DBD}" srcId="{ED7B13BC-9154-4ACF-A8C4-F90D54EA338E}" destId="{5AA22B1F-84FB-447D-A5E7-D388FA6AFF5D}" srcOrd="1" destOrd="0" parTransId="{A6259497-02A4-46A4-AC93-E7711413DB86}" sibTransId="{0A170CF1-12AB-4E25-BCFD-A8D5DD440A33}"/>
    <dgm:cxn modelId="{34B19BA2-E787-4FE7-ACB5-7FF728BD78FC}" type="presOf" srcId="{3C603F38-B9CB-4777-8B1F-259754041F34}" destId="{ECB77B23-D506-4A64-94DA-C3B6189F90BF}" srcOrd="0" destOrd="0" presId="urn:microsoft.com/office/officeart/2005/8/layout/radial3"/>
    <dgm:cxn modelId="{1D9439B4-CA25-4E3E-95DC-54B2C9B91DD5}" type="presOf" srcId="{53641307-D14A-4ADF-A1A4-69AD30F01B38}" destId="{15A4462E-6C94-43FB-B2EF-B7A18BEDC870}" srcOrd="0" destOrd="0" presId="urn:microsoft.com/office/officeart/2005/8/layout/radial3"/>
    <dgm:cxn modelId="{55B7BBC0-4507-48CB-8D07-10BF3FE2603B}" type="presOf" srcId="{74238377-7C0C-4184-9FAF-36EC9C5A0F2C}" destId="{4089AD8A-299B-477D-A705-DE7D1A1F4695}" srcOrd="0" destOrd="0" presId="urn:microsoft.com/office/officeart/2005/8/layout/radial3"/>
    <dgm:cxn modelId="{38E3B7E8-CC5E-4320-A2A8-5EE7FC520051}" srcId="{ED7B13BC-9154-4ACF-A8C4-F90D54EA338E}" destId="{53641307-D14A-4ADF-A1A4-69AD30F01B38}" srcOrd="3" destOrd="0" parTransId="{F919E59D-6035-4CDE-A2F9-AF6943452136}" sibTransId="{EC411CA8-A83D-4E87-A811-FF68A5234A01}"/>
    <dgm:cxn modelId="{003B4803-C86C-4AC1-A984-CC61AC777C6F}" type="presParOf" srcId="{4089AD8A-299B-477D-A705-DE7D1A1F4695}" destId="{B6162445-0FD2-46B9-8957-DD9BE9D94974}" srcOrd="0" destOrd="0" presId="urn:microsoft.com/office/officeart/2005/8/layout/radial3"/>
    <dgm:cxn modelId="{C581E623-FB7D-4758-862B-782CFAE7A3E8}" type="presParOf" srcId="{B6162445-0FD2-46B9-8957-DD9BE9D94974}" destId="{95A0ECD6-A657-41B2-A069-8E6DB52F28AF}" srcOrd="0" destOrd="0" presId="urn:microsoft.com/office/officeart/2005/8/layout/radial3"/>
    <dgm:cxn modelId="{6D3BAFD0-0225-4C66-8E47-4B3965C78CE9}" type="presParOf" srcId="{B6162445-0FD2-46B9-8957-DD9BE9D94974}" destId="{ECB77B23-D506-4A64-94DA-C3B6189F90BF}" srcOrd="1" destOrd="0" presId="urn:microsoft.com/office/officeart/2005/8/layout/radial3"/>
    <dgm:cxn modelId="{6987BACD-5814-4004-BC76-E67A0BA61E0E}" type="presParOf" srcId="{B6162445-0FD2-46B9-8957-DD9BE9D94974}" destId="{02D07ABE-3705-4910-9061-F60F62EDFB61}" srcOrd="2" destOrd="0" presId="urn:microsoft.com/office/officeart/2005/8/layout/radial3"/>
    <dgm:cxn modelId="{C38A55AE-2948-4670-AA0A-68B25601796E}" type="presParOf" srcId="{B6162445-0FD2-46B9-8957-DD9BE9D94974}" destId="{9D7D9508-865F-48F5-9DC1-3BA22FBB31D2}" srcOrd="3" destOrd="0" presId="urn:microsoft.com/office/officeart/2005/8/layout/radial3"/>
    <dgm:cxn modelId="{97079940-9216-4CDC-87C1-F38DDD970340}" type="presParOf" srcId="{B6162445-0FD2-46B9-8957-DD9BE9D94974}" destId="{15A4462E-6C94-43FB-B2EF-B7A18BEDC870}"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B3944D-D926-4D0F-A305-F5740000747A}">
      <dgm:prSet custT="1"/>
      <dgm:spPr/>
      <dgm:t>
        <a:bodyPr/>
        <a:lstStyle/>
        <a:p>
          <a:endParaRPr lang="en-US" sz="1600" b="0" i="0" dirty="0">
            <a:solidFill>
              <a:schemeClr val="bg1"/>
            </a:solidFill>
          </a:endParaRPr>
        </a:p>
      </dgm:t>
    </dgm:pt>
    <dgm:pt modelId="{2EA7AC4A-E82B-43F0-A6EA-F599428578FC}" type="parTrans" cxnId="{92D3A76D-ADBB-49F3-861D-D2B74F81812E}">
      <dgm:prSet/>
      <dgm:spPr/>
      <dgm:t>
        <a:bodyPr/>
        <a:lstStyle/>
        <a:p>
          <a:endParaRPr lang="en-US" sz="1600" b="0" i="0"/>
        </a:p>
      </dgm:t>
    </dgm:pt>
    <dgm:pt modelId="{8862CE7B-AE72-45E8-B982-5279C14F7985}" type="sibTrans" cxnId="{92D3A76D-ADBB-49F3-861D-D2B74F81812E}">
      <dgm:prSet/>
      <dgm:spPr/>
      <dgm:t>
        <a:bodyPr/>
        <a:lstStyle/>
        <a:p>
          <a:endParaRPr lang="en-US" sz="1600" b="0" i="0"/>
        </a:p>
      </dgm:t>
    </dgm:pt>
    <dgm:pt modelId="{223932EA-8A4D-4270-95C3-913761557237}">
      <dgm:prSet custT="1"/>
      <dgm:spPr/>
      <dgm:t>
        <a:bodyPr/>
        <a:lstStyle/>
        <a:p>
          <a:endParaRPr lang="en-US" sz="1600" b="0" i="0" dirty="0">
            <a:solidFill>
              <a:schemeClr val="bg1"/>
            </a:solidFill>
          </a:endParaRPr>
        </a:p>
      </dgm:t>
    </dgm:pt>
    <dgm:pt modelId="{E01D4CB3-97D0-4857-AF09-DED2BE24BAAC}" type="parTrans" cxnId="{E37D9CF8-DFE4-4379-9C72-27346573699A}">
      <dgm:prSet/>
      <dgm:spPr/>
      <dgm:t>
        <a:bodyPr/>
        <a:lstStyle/>
        <a:p>
          <a:endParaRPr lang="en-US" sz="1600" b="0" i="0"/>
        </a:p>
      </dgm:t>
    </dgm:pt>
    <dgm:pt modelId="{C201C5C8-D4F2-4559-AF23-68BB4B3E7FB1}" type="sibTrans" cxnId="{E37D9CF8-DFE4-4379-9C72-27346573699A}">
      <dgm:prSet/>
      <dgm:spPr/>
      <dgm:t>
        <a:bodyPr/>
        <a:lstStyle/>
        <a:p>
          <a:endParaRPr lang="en-US" sz="1600" b="0" i="0"/>
        </a:p>
      </dgm:t>
    </dgm:pt>
    <dgm:pt modelId="{BC68B812-A325-41D8-A08E-C2392666DF66}">
      <dgm:prSet custT="1"/>
      <dgm:spPr/>
      <dgm:t>
        <a:bodyPr/>
        <a:lstStyle/>
        <a:p>
          <a:endParaRPr lang="en-US" sz="1600" b="0" i="0" dirty="0">
            <a:solidFill>
              <a:schemeClr val="bg1"/>
            </a:solidFill>
          </a:endParaRPr>
        </a:p>
      </dgm:t>
    </dgm:pt>
    <dgm:pt modelId="{23A01A1D-B409-49E7-91BA-2321B9A237C2}" type="parTrans" cxnId="{AAD26E9B-C129-46B7-BFCC-98D5999B6B9A}">
      <dgm:prSet/>
      <dgm:spPr/>
      <dgm:t>
        <a:bodyPr/>
        <a:lstStyle/>
        <a:p>
          <a:endParaRPr lang="en-US" sz="1600" b="0" i="0"/>
        </a:p>
      </dgm:t>
    </dgm:pt>
    <dgm:pt modelId="{E950D3C2-0472-429B-98B0-86C856FA65A1}" type="sibTrans" cxnId="{AAD26E9B-C129-46B7-BFCC-98D5999B6B9A}">
      <dgm:prSet/>
      <dgm:spPr/>
      <dgm:t>
        <a:bodyPr/>
        <a:lstStyle/>
        <a:p>
          <a:endParaRPr lang="en-US" sz="1600" b="0" i="0"/>
        </a:p>
      </dgm:t>
    </dgm:pt>
    <dgm:pt modelId="{7D1766B6-66CF-40CE-9693-BD20AFFFA3C9}">
      <dgm:prSet custT="1"/>
      <dgm:spPr/>
      <dgm:t>
        <a:bodyPr/>
        <a:lstStyle/>
        <a:p>
          <a:endParaRPr lang="en-US" sz="1600" b="0" i="0" dirty="0">
            <a:solidFill>
              <a:srgbClr val="FF0000"/>
            </a:solidFill>
          </a:endParaRPr>
        </a:p>
      </dgm:t>
    </dgm:pt>
    <dgm:pt modelId="{76694DF4-F7BE-4AF1-9E12-BAEDD42D9ED3}" type="parTrans" cxnId="{EA0F618E-4C96-42F0-9E3C-66B0158BCCBE}">
      <dgm:prSet/>
      <dgm:spPr/>
      <dgm:t>
        <a:bodyPr/>
        <a:lstStyle/>
        <a:p>
          <a:endParaRPr lang="en-US" sz="1600" b="0" i="0"/>
        </a:p>
      </dgm:t>
    </dgm:pt>
    <dgm:pt modelId="{0C6A2CC7-5741-4D63-A8FF-E7E06F0D1222}" type="sibTrans" cxnId="{EA0F618E-4C96-42F0-9E3C-66B0158BCCBE}">
      <dgm:prSet/>
      <dgm:spPr/>
      <dgm:t>
        <a:bodyPr/>
        <a:lstStyle/>
        <a:p>
          <a:endParaRPr lang="en-US" sz="1600" b="0" i="0"/>
        </a:p>
      </dgm:t>
    </dgm:pt>
    <dgm:pt modelId="{F61FEBF0-CB2F-4364-8F44-722FB7578D18}" type="pres">
      <dgm:prSet presAssocID="{D7951F77-4E36-4893-91C6-3151A6D51694}" presName="root" presStyleCnt="0">
        <dgm:presLayoutVars>
          <dgm:dir/>
          <dgm:resizeHandles val="exact"/>
        </dgm:presLayoutVars>
      </dgm:prSet>
      <dgm:spPr/>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4"/>
      <dgm:spPr>
        <a:prstGeom prst="rect">
          <a:avLst/>
        </a:prstGeom>
        <a:noFill/>
        <a:ln w="22225">
          <a:noFill/>
        </a:ln>
        <a:effectLst/>
      </dgm:spPr>
    </dgm:pt>
    <dgm:pt modelId="{70C56EED-B0B5-4180-A100-474B69DE81C3}" type="pres">
      <dgm:prSet presAssocID="{65B3944D-D926-4D0F-A305-F5740000747A}" presName="iconRect" presStyleLbl="node1" presStyleIdx="0" presStyleCnt="4" custScaleX="109824"/>
      <dgm:spPr>
        <a:ln>
          <a:noFill/>
        </a:ln>
      </dgm:spPr>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4">
        <dgm:presLayoutVars>
          <dgm:chMax val="0"/>
          <dgm:chPref val="0"/>
        </dgm:presLayoutVars>
      </dgm:prSet>
      <dgm:spPr/>
    </dgm:pt>
    <dgm:pt modelId="{21CE6EA1-CB92-41CD-8FAE-4CFF03E26BE6}" type="pres">
      <dgm:prSet presAssocID="{8862CE7B-AE72-45E8-B982-5279C14F7985}" presName="sibTrans" presStyleCnt="0"/>
      <dgm:spPr/>
    </dgm:pt>
    <dgm:pt modelId="{B92A22D8-3945-4B03-98DB-8A590020AE99}" type="pres">
      <dgm:prSet presAssocID="{223932EA-8A4D-4270-95C3-913761557237}" presName="compNode" presStyleCnt="0"/>
      <dgm:spPr/>
    </dgm:pt>
    <dgm:pt modelId="{A7FEDAED-2CDA-4D2F-883D-8D7438E3B422}" type="pres">
      <dgm:prSet presAssocID="{223932EA-8A4D-4270-95C3-913761557237}" presName="bgRect" presStyleLbl="bgShp" presStyleIdx="1" presStyleCnt="4"/>
      <dgm:spPr>
        <a:prstGeom prst="rect">
          <a:avLst/>
        </a:prstGeom>
        <a:noFill/>
        <a:ln w="22225">
          <a:noFill/>
        </a:ln>
        <a:effectLst/>
      </dgm:spPr>
    </dgm:pt>
    <dgm:pt modelId="{7297DA32-36DE-4F9A-BB44-A3F001A7D7C3}" type="pres">
      <dgm:prSet presAssocID="{223932EA-8A4D-4270-95C3-913761557237}" presName="iconRect" presStyleLbl="node1" presStyleIdx="1" presStyleCnt="4" custFlipHor="1" custScaleX="105461"/>
      <dgm:spPr>
        <a:ln>
          <a:noFill/>
        </a:ln>
      </dgm:spPr>
    </dgm:pt>
    <dgm:pt modelId="{E3DC658D-83A0-48BE-9074-9EB3678901E1}" type="pres">
      <dgm:prSet presAssocID="{223932EA-8A4D-4270-95C3-913761557237}" presName="spaceRect" presStyleCnt="0"/>
      <dgm:spPr/>
    </dgm:pt>
    <dgm:pt modelId="{8F0FD205-8F23-4B47-859A-41BB69D2EDEE}" type="pres">
      <dgm:prSet presAssocID="{223932EA-8A4D-4270-95C3-913761557237}" presName="parTx" presStyleLbl="revTx" presStyleIdx="1" presStyleCnt="4" custScaleX="123758">
        <dgm:presLayoutVars>
          <dgm:chMax val="0"/>
          <dgm:chPref val="0"/>
        </dgm:presLayoutVars>
      </dgm:prSet>
      <dgm:spPr/>
    </dgm:pt>
    <dgm:pt modelId="{AFA75C0E-13A0-4D0C-ACA8-B29E381BEF9A}" type="pres">
      <dgm:prSet presAssocID="{C201C5C8-D4F2-4559-AF23-68BB4B3E7FB1}" presName="sibTrans" presStyleCnt="0"/>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2" presStyleCnt="4"/>
      <dgm:spPr>
        <a:prstGeom prst="rect">
          <a:avLst/>
        </a:prstGeom>
        <a:noFill/>
        <a:ln w="22225">
          <a:noFill/>
        </a:ln>
        <a:effectLst/>
      </dgm:spPr>
    </dgm:pt>
    <dgm:pt modelId="{6C7A9EF9-02EB-4D4D-A251-EC3A2F0EFD57}" type="pres">
      <dgm:prSet presAssocID="{BC68B812-A325-41D8-A08E-C2392666DF66}" presName="iconRect" presStyleLbl="node1" presStyleIdx="2" presStyleCnt="4"/>
      <dgm:spPr>
        <a:ln>
          <a:noFill/>
        </a:ln>
      </dgm:spPr>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2" presStyleCnt="4">
        <dgm:presLayoutVars>
          <dgm:chMax val="0"/>
          <dgm:chPref val="0"/>
        </dgm:presLayoutVars>
      </dgm:prSet>
      <dgm:spPr/>
    </dgm:pt>
    <dgm:pt modelId="{580E91A4-0DB6-46AF-871B-67918081435B}" type="pres">
      <dgm:prSet presAssocID="{E950D3C2-0472-429B-98B0-86C856FA65A1}" presName="sibTrans" presStyleCnt="0"/>
      <dgm:spPr/>
    </dgm:pt>
    <dgm:pt modelId="{DD57C002-1714-4E12-872A-FCE88CC043FE}" type="pres">
      <dgm:prSet presAssocID="{7D1766B6-66CF-40CE-9693-BD20AFFFA3C9}" presName="compNode" presStyleCnt="0"/>
      <dgm:spPr/>
    </dgm:pt>
    <dgm:pt modelId="{59534EC1-7FD9-454B-8378-AACE14683CA9}" type="pres">
      <dgm:prSet presAssocID="{7D1766B6-66CF-40CE-9693-BD20AFFFA3C9}" presName="bgRect" presStyleLbl="bgShp" presStyleIdx="3" presStyleCnt="4"/>
      <dgm:spPr>
        <a:prstGeom prst="rect">
          <a:avLst/>
        </a:prstGeom>
        <a:noFill/>
        <a:ln w="22225">
          <a:noFill/>
        </a:ln>
        <a:effectLst/>
      </dgm:spPr>
    </dgm:pt>
    <dgm:pt modelId="{E81A461C-9D61-4B88-8277-F9DC532D2140}" type="pres">
      <dgm:prSet presAssocID="{7D1766B6-66CF-40CE-9693-BD20AFFFA3C9}" presName="iconRect" presStyleLbl="node1" presStyleIdx="3" presStyleCnt="4"/>
      <dgm:spPr>
        <a:ln>
          <a:noFill/>
        </a:ln>
      </dgm:spPr>
    </dgm:pt>
    <dgm:pt modelId="{79C87944-7AB8-4146-A381-E36FC48D5AE7}" type="pres">
      <dgm:prSet presAssocID="{7D1766B6-66CF-40CE-9693-BD20AFFFA3C9}" presName="spaceRect" presStyleCnt="0"/>
      <dgm:spPr/>
    </dgm:pt>
    <dgm:pt modelId="{CC81887C-6C6F-4E1A-BA2B-49AE8504B865}" type="pres">
      <dgm:prSet presAssocID="{7D1766B6-66CF-40CE-9693-BD20AFFFA3C9}" presName="parTx" presStyleLbl="revTx" presStyleIdx="3" presStyleCnt="4" custScaleX="125799" custLinFactNeighborX="-4920" custLinFactNeighborY="5235">
        <dgm:presLayoutVars>
          <dgm:chMax val="0"/>
          <dgm:chPref val="0"/>
        </dgm:presLayoutVars>
      </dgm:prSet>
      <dgm:spPr/>
    </dgm:pt>
  </dgm:ptLst>
  <dgm:cxnLst>
    <dgm:cxn modelId="{F79F3718-923D-468C-9B77-780F8F356013}" type="presOf" srcId="{223932EA-8A4D-4270-95C3-913761557237}" destId="{8F0FD205-8F23-4B47-859A-41BB69D2EDEE}" srcOrd="0" destOrd="0" presId="urn:microsoft.com/office/officeart/2018/2/layout/IconVerticalSolidList"/>
    <dgm:cxn modelId="{90986C5B-BF7B-4231-8046-782BAE77E788}" type="presOf" srcId="{BC68B812-A325-41D8-A08E-C2392666DF66}" destId="{516FEABD-B159-4827-91AC-07F0FC9EFC37}" srcOrd="0" destOrd="0" presId="urn:microsoft.com/office/officeart/2018/2/layout/IconVerticalSolidList"/>
    <dgm:cxn modelId="{92D3A76D-ADBB-49F3-861D-D2B74F81812E}" srcId="{D7951F77-4E36-4893-91C6-3151A6D51694}" destId="{65B3944D-D926-4D0F-A305-F5740000747A}" srcOrd="0" destOrd="0" parTransId="{2EA7AC4A-E82B-43F0-A6EA-F599428578FC}" sibTransId="{8862CE7B-AE72-45E8-B982-5279C14F7985}"/>
    <dgm:cxn modelId="{643FF34F-8DBA-4A80-B845-400878209600}" type="presOf" srcId="{7D1766B6-66CF-40CE-9693-BD20AFFFA3C9}" destId="{CC81887C-6C6F-4E1A-BA2B-49AE8504B865}" srcOrd="0" destOrd="0" presId="urn:microsoft.com/office/officeart/2018/2/layout/IconVerticalSolidList"/>
    <dgm:cxn modelId="{9D5AFC8C-3FE5-4AED-9F29-5D039E47B81F}" type="presOf" srcId="{D7951F77-4E36-4893-91C6-3151A6D51694}" destId="{F61FEBF0-CB2F-4364-8F44-722FB7578D18}" srcOrd="0" destOrd="0" presId="urn:microsoft.com/office/officeart/2018/2/layout/IconVerticalSolidList"/>
    <dgm:cxn modelId="{EA0F618E-4C96-42F0-9E3C-66B0158BCCBE}" srcId="{D7951F77-4E36-4893-91C6-3151A6D51694}" destId="{7D1766B6-66CF-40CE-9693-BD20AFFFA3C9}" srcOrd="3" destOrd="0" parTransId="{76694DF4-F7BE-4AF1-9E12-BAEDD42D9ED3}" sibTransId="{0C6A2CC7-5741-4D63-A8FF-E7E06F0D1222}"/>
    <dgm:cxn modelId="{AAD26E9B-C129-46B7-BFCC-98D5999B6B9A}" srcId="{D7951F77-4E36-4893-91C6-3151A6D51694}" destId="{BC68B812-A325-41D8-A08E-C2392666DF66}" srcOrd="2" destOrd="0" parTransId="{23A01A1D-B409-49E7-91BA-2321B9A237C2}" sibTransId="{E950D3C2-0472-429B-98B0-86C856FA65A1}"/>
    <dgm:cxn modelId="{F57AC0B7-F603-4C41-BF48-9041FAA60E8E}" type="presOf" srcId="{65B3944D-D926-4D0F-A305-F5740000747A}" destId="{C38A5A37-0883-4EE3-9002-010A6D324785}" srcOrd="0" destOrd="0" presId="urn:microsoft.com/office/officeart/2018/2/layout/IconVerticalSolidList"/>
    <dgm:cxn modelId="{E37D9CF8-DFE4-4379-9C72-27346573699A}" srcId="{D7951F77-4E36-4893-91C6-3151A6D51694}" destId="{223932EA-8A4D-4270-95C3-913761557237}" srcOrd="1" destOrd="0" parTransId="{E01D4CB3-97D0-4857-AF09-DED2BE24BAAC}" sibTransId="{C201C5C8-D4F2-4559-AF23-68BB4B3E7FB1}"/>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 modelId="{D3D3D519-863B-49A0-9C3F-051416EA153D}" type="presParOf" srcId="{F61FEBF0-CB2F-4364-8F44-722FB7578D18}" destId="{21CE6EA1-CB92-41CD-8FAE-4CFF03E26BE6}" srcOrd="1" destOrd="0" presId="urn:microsoft.com/office/officeart/2018/2/layout/IconVerticalSolidList"/>
    <dgm:cxn modelId="{9D15FC18-0098-4A72-8D76-E82F2C2E180C}" type="presParOf" srcId="{F61FEBF0-CB2F-4364-8F44-722FB7578D18}" destId="{B92A22D8-3945-4B03-98DB-8A590020AE99}" srcOrd="2" destOrd="0" presId="urn:microsoft.com/office/officeart/2018/2/layout/IconVerticalSolidList"/>
    <dgm:cxn modelId="{7BC74BD9-A7ED-4402-9D3B-B1A5776A7EAD}" type="presParOf" srcId="{B92A22D8-3945-4B03-98DB-8A590020AE99}" destId="{A7FEDAED-2CDA-4D2F-883D-8D7438E3B422}" srcOrd="0" destOrd="0" presId="urn:microsoft.com/office/officeart/2018/2/layout/IconVerticalSolidList"/>
    <dgm:cxn modelId="{8C85A1A0-97AB-4188-8D32-DBD98A9FDB6A}" type="presParOf" srcId="{B92A22D8-3945-4B03-98DB-8A590020AE99}" destId="{7297DA32-36DE-4F9A-BB44-A3F001A7D7C3}" srcOrd="1" destOrd="0" presId="urn:microsoft.com/office/officeart/2018/2/layout/IconVerticalSolidList"/>
    <dgm:cxn modelId="{EB678E6A-2F37-4857-8F4D-6FB66B193092}" type="presParOf" srcId="{B92A22D8-3945-4B03-98DB-8A590020AE99}" destId="{E3DC658D-83A0-48BE-9074-9EB3678901E1}" srcOrd="2" destOrd="0" presId="urn:microsoft.com/office/officeart/2018/2/layout/IconVerticalSolidList"/>
    <dgm:cxn modelId="{08E40640-4D3B-4852-AF2D-2E0C224FF474}" type="presParOf" srcId="{B92A22D8-3945-4B03-98DB-8A590020AE99}" destId="{8F0FD205-8F23-4B47-859A-41BB69D2EDEE}" srcOrd="3" destOrd="0" presId="urn:microsoft.com/office/officeart/2018/2/layout/IconVerticalSolidList"/>
    <dgm:cxn modelId="{9C6E34DB-EF0D-43A5-A1E0-39D065733597}" type="presParOf" srcId="{F61FEBF0-CB2F-4364-8F44-722FB7578D18}" destId="{AFA75C0E-13A0-4D0C-ACA8-B29E381BEF9A}" srcOrd="3" destOrd="0" presId="urn:microsoft.com/office/officeart/2018/2/layout/IconVerticalSolidList"/>
    <dgm:cxn modelId="{AC8A67FF-09EA-4C04-AE25-5A9F33A57654}" type="presParOf" srcId="{F61FEBF0-CB2F-4364-8F44-722FB7578D18}" destId="{763367BB-4527-4646-8015-D79C10A337E8}" srcOrd="4"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 modelId="{7DF7C674-8C32-4721-BFBF-41FDC484E9DE}" type="presParOf" srcId="{F61FEBF0-CB2F-4364-8F44-722FB7578D18}" destId="{580E91A4-0DB6-46AF-871B-67918081435B}" srcOrd="5" destOrd="0" presId="urn:microsoft.com/office/officeart/2018/2/layout/IconVerticalSolidList"/>
    <dgm:cxn modelId="{69E1E3B7-31C1-4B29-966A-E5A8BB0D531A}" type="presParOf" srcId="{F61FEBF0-CB2F-4364-8F44-722FB7578D18}" destId="{DD57C002-1714-4E12-872A-FCE88CC043FE}" srcOrd="6" destOrd="0" presId="urn:microsoft.com/office/officeart/2018/2/layout/IconVerticalSolidList"/>
    <dgm:cxn modelId="{EFAE7F8F-7259-4084-AAA5-1FF2B2F8421F}" type="presParOf" srcId="{DD57C002-1714-4E12-872A-FCE88CC043FE}" destId="{59534EC1-7FD9-454B-8378-AACE14683CA9}" srcOrd="0" destOrd="0" presId="urn:microsoft.com/office/officeart/2018/2/layout/IconVerticalSolidList"/>
    <dgm:cxn modelId="{800A25F1-C44E-4FE9-8A17-1481D23F9CD2}" type="presParOf" srcId="{DD57C002-1714-4E12-872A-FCE88CC043FE}" destId="{E81A461C-9D61-4B88-8277-F9DC532D2140}" srcOrd="1" destOrd="0" presId="urn:microsoft.com/office/officeart/2018/2/layout/IconVerticalSolidList"/>
    <dgm:cxn modelId="{A87D708E-7950-48D7-9212-063B037786BA}" type="presParOf" srcId="{DD57C002-1714-4E12-872A-FCE88CC043FE}" destId="{79C87944-7AB8-4146-A381-E36FC48D5AE7}" srcOrd="2" destOrd="0" presId="urn:microsoft.com/office/officeart/2018/2/layout/IconVerticalSolidList"/>
    <dgm:cxn modelId="{EC725DBF-F357-4C9A-A034-C4DE0610B5FD}" type="presParOf" srcId="{DD57C002-1714-4E12-872A-FCE88CC043FE}" destId="{CC81887C-6C6F-4E1A-BA2B-49AE8504B865}"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FACDE-C6C9-450B-A05F-7C92D52B209F}">
      <dsp:nvSpPr>
        <dsp:cNvPr id="0" name=""/>
        <dsp:cNvSpPr/>
      </dsp:nvSpPr>
      <dsp:spPr>
        <a:xfrm>
          <a:off x="464" y="809766"/>
          <a:ext cx="2008557" cy="120513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First</a:t>
          </a:r>
        </a:p>
        <a:p>
          <a:pPr marL="0" lvl="0" indent="0" algn="ctr" defTabSz="1289050">
            <a:lnSpc>
              <a:spcPct val="90000"/>
            </a:lnSpc>
            <a:spcBef>
              <a:spcPct val="0"/>
            </a:spcBef>
            <a:spcAft>
              <a:spcPct val="35000"/>
            </a:spcAft>
            <a:buNone/>
          </a:pPr>
          <a:r>
            <a:rPr lang="en-US" sz="2900" kern="1200" dirty="0"/>
            <a:t>1784</a:t>
          </a:r>
        </a:p>
      </dsp:txBody>
      <dsp:txXfrm>
        <a:off x="35761" y="845063"/>
        <a:ext cx="1937963" cy="1134540"/>
      </dsp:txXfrm>
    </dsp:sp>
    <dsp:sp modelId="{AAD4BF59-B84D-49EA-B281-E455C344DD01}">
      <dsp:nvSpPr>
        <dsp:cNvPr id="0" name=""/>
        <dsp:cNvSpPr/>
      </dsp:nvSpPr>
      <dsp:spPr>
        <a:xfrm rot="21501283">
          <a:off x="2210821" y="1122479"/>
          <a:ext cx="428179" cy="498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210847" y="1223947"/>
        <a:ext cx="299725" cy="298874"/>
      </dsp:txXfrm>
    </dsp:sp>
    <dsp:sp modelId="{FB29C62B-AAAC-4AF2-A554-E90A5314AD13}">
      <dsp:nvSpPr>
        <dsp:cNvPr id="0" name=""/>
        <dsp:cNvSpPr/>
      </dsp:nvSpPr>
      <dsp:spPr>
        <a:xfrm>
          <a:off x="2816574" y="728877"/>
          <a:ext cx="2008557" cy="120513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Second</a:t>
          </a:r>
        </a:p>
        <a:p>
          <a:pPr marL="0" lvl="0" indent="0" algn="ctr" defTabSz="1289050">
            <a:lnSpc>
              <a:spcPct val="90000"/>
            </a:lnSpc>
            <a:spcBef>
              <a:spcPct val="0"/>
            </a:spcBef>
            <a:spcAft>
              <a:spcPct val="35000"/>
            </a:spcAft>
            <a:buNone/>
          </a:pPr>
          <a:r>
            <a:rPr lang="en-US" sz="2900" kern="1200" dirty="0"/>
            <a:t>1870</a:t>
          </a:r>
        </a:p>
      </dsp:txBody>
      <dsp:txXfrm>
        <a:off x="2851871" y="764174"/>
        <a:ext cx="1937963" cy="1134540"/>
      </dsp:txXfrm>
    </dsp:sp>
    <dsp:sp modelId="{309B17DC-45DD-46F7-91F6-B3DF1550C948}">
      <dsp:nvSpPr>
        <dsp:cNvPr id="0" name=""/>
        <dsp:cNvSpPr/>
      </dsp:nvSpPr>
      <dsp:spPr>
        <a:xfrm rot="57027">
          <a:off x="5025958" y="1105908"/>
          <a:ext cx="425872" cy="498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025967" y="1204472"/>
        <a:ext cx="298110" cy="298874"/>
      </dsp:txXfrm>
    </dsp:sp>
    <dsp:sp modelId="{60AEB5E6-918B-47BA-9079-1211564580E0}">
      <dsp:nvSpPr>
        <dsp:cNvPr id="0" name=""/>
        <dsp:cNvSpPr/>
      </dsp:nvSpPr>
      <dsp:spPr>
        <a:xfrm>
          <a:off x="5628555" y="775528"/>
          <a:ext cx="2008557" cy="120513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Third</a:t>
          </a:r>
        </a:p>
        <a:p>
          <a:pPr marL="0" lvl="0" indent="0" algn="ctr" defTabSz="1289050">
            <a:lnSpc>
              <a:spcPct val="90000"/>
            </a:lnSpc>
            <a:spcBef>
              <a:spcPct val="0"/>
            </a:spcBef>
            <a:spcAft>
              <a:spcPct val="35000"/>
            </a:spcAft>
            <a:buNone/>
          </a:pPr>
          <a:r>
            <a:rPr lang="en-US" sz="2900" kern="1200" dirty="0"/>
            <a:t>1969</a:t>
          </a:r>
        </a:p>
      </dsp:txBody>
      <dsp:txXfrm>
        <a:off x="5663852" y="810825"/>
        <a:ext cx="1937963" cy="1134540"/>
      </dsp:txXfrm>
    </dsp:sp>
    <dsp:sp modelId="{C9FD6A4F-2334-4A16-9841-AC79F7AA16D4}">
      <dsp:nvSpPr>
        <dsp:cNvPr id="0" name=""/>
        <dsp:cNvSpPr/>
      </dsp:nvSpPr>
      <dsp:spPr>
        <a:xfrm>
          <a:off x="7837968" y="1129034"/>
          <a:ext cx="425814" cy="498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837968" y="1228658"/>
        <a:ext cx="298070" cy="298874"/>
      </dsp:txXfrm>
    </dsp:sp>
    <dsp:sp modelId="{A31FB04B-A0CE-4BD5-B86F-AF73300A252A}">
      <dsp:nvSpPr>
        <dsp:cNvPr id="0" name=""/>
        <dsp:cNvSpPr/>
      </dsp:nvSpPr>
      <dsp:spPr>
        <a:xfrm>
          <a:off x="8440535" y="775528"/>
          <a:ext cx="2008557" cy="120513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Fourth</a:t>
          </a:r>
        </a:p>
        <a:p>
          <a:pPr marL="0" lvl="0" indent="0" algn="ctr" defTabSz="1289050">
            <a:lnSpc>
              <a:spcPct val="90000"/>
            </a:lnSpc>
            <a:spcBef>
              <a:spcPct val="0"/>
            </a:spcBef>
            <a:spcAft>
              <a:spcPct val="35000"/>
            </a:spcAft>
            <a:buNone/>
          </a:pPr>
          <a:r>
            <a:rPr lang="en-US" sz="2900" kern="1200" dirty="0"/>
            <a:t>2015</a:t>
          </a:r>
        </a:p>
      </dsp:txBody>
      <dsp:txXfrm>
        <a:off x="8475832" y="810825"/>
        <a:ext cx="1937963" cy="1134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584AC-334C-4D98-9E88-D4EE344FF90D}">
      <dsp:nvSpPr>
        <dsp:cNvPr id="0" name=""/>
        <dsp:cNvSpPr/>
      </dsp:nvSpPr>
      <dsp:spPr>
        <a:xfrm>
          <a:off x="1419953" y="105235"/>
          <a:ext cx="1183860" cy="1183860"/>
        </a:xfrm>
        <a:prstGeom prst="rect">
          <a:avLst/>
        </a:prstGeom>
        <a:noFill/>
        <a:ln>
          <a:solidFill>
            <a:schemeClr val="accent1"/>
          </a:solidFill>
          <a:prstDash val="sysDash"/>
        </a:ln>
        <a:effectLst/>
      </dsp:spPr>
      <dsp:style>
        <a:lnRef idx="0">
          <a:scrgbClr r="0" g="0" b="0"/>
        </a:lnRef>
        <a:fillRef idx="1">
          <a:scrgbClr r="0" g="0" b="0"/>
        </a:fillRef>
        <a:effectRef idx="0">
          <a:scrgbClr r="0" g="0" b="0"/>
        </a:effectRef>
        <a:fontRef idx="minor"/>
      </dsp:style>
    </dsp:sp>
    <dsp:sp modelId="{2E004ED0-9912-4313-AFA2-7904C1513343}">
      <dsp:nvSpPr>
        <dsp:cNvPr id="0" name=""/>
        <dsp:cNvSpPr/>
      </dsp:nvSpPr>
      <dsp:spPr>
        <a:xfrm>
          <a:off x="1672251" y="357533"/>
          <a:ext cx="679264" cy="67926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947764-D5E2-4B83-8EAA-EA54408B4F84}">
      <dsp:nvSpPr>
        <dsp:cNvPr id="0" name=""/>
        <dsp:cNvSpPr/>
      </dsp:nvSpPr>
      <dsp:spPr>
        <a:xfrm>
          <a:off x="1041506" y="1657839"/>
          <a:ext cx="19407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Cat</a:t>
          </a:r>
        </a:p>
      </dsp:txBody>
      <dsp:txXfrm>
        <a:off x="1041506" y="1657839"/>
        <a:ext cx="1940754" cy="720000"/>
      </dsp:txXfrm>
    </dsp:sp>
    <dsp:sp modelId="{D24D21FC-62C1-4CB3-8209-8661C3C79008}">
      <dsp:nvSpPr>
        <dsp:cNvPr id="0" name=""/>
        <dsp:cNvSpPr/>
      </dsp:nvSpPr>
      <dsp:spPr>
        <a:xfrm>
          <a:off x="3700340" y="105235"/>
          <a:ext cx="1183860" cy="1183860"/>
        </a:xfrm>
        <a:prstGeom prst="rect">
          <a:avLst/>
        </a:prstGeom>
        <a:noFill/>
        <a:ln>
          <a:solidFill>
            <a:schemeClr val="accent1"/>
          </a:solidFill>
          <a:prstDash val="sysDash"/>
        </a:ln>
        <a:effectLst/>
      </dsp:spPr>
      <dsp:style>
        <a:lnRef idx="0">
          <a:scrgbClr r="0" g="0" b="0"/>
        </a:lnRef>
        <a:fillRef idx="1">
          <a:scrgbClr r="0" g="0" b="0"/>
        </a:fillRef>
        <a:effectRef idx="0">
          <a:scrgbClr r="0" g="0" b="0"/>
        </a:effectRef>
        <a:fontRef idx="minor"/>
      </dsp:style>
    </dsp:sp>
    <dsp:sp modelId="{E1CCDF7A-EBE7-495D-AEE1-FE9FEEA33C81}">
      <dsp:nvSpPr>
        <dsp:cNvPr id="0" name=""/>
        <dsp:cNvSpPr/>
      </dsp:nvSpPr>
      <dsp:spPr>
        <a:xfrm>
          <a:off x="3952638" y="357533"/>
          <a:ext cx="679264" cy="67926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6A24F-F4FA-4000-B231-980697CE6BC5}">
      <dsp:nvSpPr>
        <dsp:cNvPr id="0" name=""/>
        <dsp:cNvSpPr/>
      </dsp:nvSpPr>
      <dsp:spPr>
        <a:xfrm>
          <a:off x="3321893" y="1657839"/>
          <a:ext cx="19407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Dog</a:t>
          </a:r>
        </a:p>
      </dsp:txBody>
      <dsp:txXfrm>
        <a:off x="3321893" y="1657839"/>
        <a:ext cx="1940754" cy="720000"/>
      </dsp:txXfrm>
    </dsp:sp>
    <dsp:sp modelId="{150E4B2C-C413-4BF2-BE44-61CABB4D422E}">
      <dsp:nvSpPr>
        <dsp:cNvPr id="0" name=""/>
        <dsp:cNvSpPr/>
      </dsp:nvSpPr>
      <dsp:spPr>
        <a:xfrm>
          <a:off x="1419953" y="2863028"/>
          <a:ext cx="1183860" cy="1183860"/>
        </a:xfrm>
        <a:prstGeom prst="rect">
          <a:avLst/>
        </a:prstGeom>
        <a:noFill/>
        <a:ln>
          <a:solidFill>
            <a:schemeClr val="accent1"/>
          </a:solidFill>
          <a:prstDash val="sysDash"/>
        </a:ln>
        <a:effectLst/>
      </dsp:spPr>
      <dsp:style>
        <a:lnRef idx="0">
          <a:scrgbClr r="0" g="0" b="0"/>
        </a:lnRef>
        <a:fillRef idx="1">
          <a:scrgbClr r="0" g="0" b="0"/>
        </a:fillRef>
        <a:effectRef idx="0">
          <a:scrgbClr r="0" g="0" b="0"/>
        </a:effectRef>
        <a:fontRef idx="minor"/>
      </dsp:style>
    </dsp:sp>
    <dsp:sp modelId="{338E22CF-4E7D-49DB-8D62-BFBE95644B7C}">
      <dsp:nvSpPr>
        <dsp:cNvPr id="0" name=""/>
        <dsp:cNvSpPr/>
      </dsp:nvSpPr>
      <dsp:spPr>
        <a:xfrm>
          <a:off x="1672251" y="3115326"/>
          <a:ext cx="679264" cy="67926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04CA18-7F92-4C8F-B31C-B8DC9BFFC00B}">
      <dsp:nvSpPr>
        <dsp:cNvPr id="0" name=""/>
        <dsp:cNvSpPr/>
      </dsp:nvSpPr>
      <dsp:spPr>
        <a:xfrm>
          <a:off x="1041506" y="4415632"/>
          <a:ext cx="19407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Mouse</a:t>
          </a:r>
        </a:p>
      </dsp:txBody>
      <dsp:txXfrm>
        <a:off x="1041506" y="4415632"/>
        <a:ext cx="1940754" cy="720000"/>
      </dsp:txXfrm>
    </dsp:sp>
    <dsp:sp modelId="{FB9B0F2E-A209-4355-A025-0CC7EDD3BBA7}">
      <dsp:nvSpPr>
        <dsp:cNvPr id="0" name=""/>
        <dsp:cNvSpPr/>
      </dsp:nvSpPr>
      <dsp:spPr>
        <a:xfrm>
          <a:off x="3700340" y="2863028"/>
          <a:ext cx="1183860" cy="1183860"/>
        </a:xfrm>
        <a:prstGeom prst="rect">
          <a:avLst/>
        </a:prstGeom>
        <a:noFill/>
        <a:ln>
          <a:solidFill>
            <a:schemeClr val="accent1"/>
          </a:solidFill>
          <a:prstDash val="sysDash"/>
        </a:ln>
        <a:effectLst/>
      </dsp:spPr>
      <dsp:style>
        <a:lnRef idx="0">
          <a:scrgbClr r="0" g="0" b="0"/>
        </a:lnRef>
        <a:fillRef idx="1">
          <a:scrgbClr r="0" g="0" b="0"/>
        </a:fillRef>
        <a:effectRef idx="0">
          <a:scrgbClr r="0" g="0" b="0"/>
        </a:effectRef>
        <a:fontRef idx="minor"/>
      </dsp:style>
    </dsp:sp>
    <dsp:sp modelId="{65ED3257-C9EC-49C5-B86D-6D93DABEBEEB}">
      <dsp:nvSpPr>
        <dsp:cNvPr id="0" name=""/>
        <dsp:cNvSpPr/>
      </dsp:nvSpPr>
      <dsp:spPr>
        <a:xfrm>
          <a:off x="3952638" y="3115326"/>
          <a:ext cx="679264" cy="679264"/>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4D16BE-1508-46AB-8E58-77F8E5A2FFCC}">
      <dsp:nvSpPr>
        <dsp:cNvPr id="0" name=""/>
        <dsp:cNvSpPr/>
      </dsp:nvSpPr>
      <dsp:spPr>
        <a:xfrm>
          <a:off x="3321893" y="4415632"/>
          <a:ext cx="19407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Gorilla</a:t>
          </a:r>
        </a:p>
      </dsp:txBody>
      <dsp:txXfrm>
        <a:off x="3321893" y="4415632"/>
        <a:ext cx="1940754"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02765-9132-472D-BBD9-285E5BE1755A}">
      <dsp:nvSpPr>
        <dsp:cNvPr id="0" name=""/>
        <dsp:cNvSpPr/>
      </dsp:nvSpPr>
      <dsp:spPr>
        <a:xfrm>
          <a:off x="0" y="356746"/>
          <a:ext cx="5554824"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D2429F-C0F5-4E00-90BD-52B09F95AD08}">
      <dsp:nvSpPr>
        <dsp:cNvPr id="0" name=""/>
        <dsp:cNvSpPr/>
      </dsp:nvSpPr>
      <dsp:spPr>
        <a:xfrm>
          <a:off x="833229" y="153322"/>
          <a:ext cx="3888376"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971" tIns="0" rIns="146971" bIns="0" numCol="1" spcCol="1270" anchor="ctr" anchorCtr="0">
          <a:noAutofit/>
        </a:bodyPr>
        <a:lstStyle/>
        <a:p>
          <a:pPr marL="0" lvl="0" indent="0" algn="l" defTabSz="977900">
            <a:lnSpc>
              <a:spcPct val="90000"/>
            </a:lnSpc>
            <a:spcBef>
              <a:spcPct val="0"/>
            </a:spcBef>
            <a:spcAft>
              <a:spcPct val="35000"/>
            </a:spcAft>
            <a:buNone/>
          </a:pPr>
          <a:r>
            <a:rPr lang="en-US" sz="2200" kern="1200" dirty="0"/>
            <a:t>2018 	71%  		29%</a:t>
          </a:r>
        </a:p>
      </dsp:txBody>
      <dsp:txXfrm>
        <a:off x="864932" y="185025"/>
        <a:ext cx="3824970" cy="586034"/>
      </dsp:txXfrm>
    </dsp:sp>
    <dsp:sp modelId="{DEFE80D8-0840-4E4F-8136-66776D4E1F40}">
      <dsp:nvSpPr>
        <dsp:cNvPr id="0" name=""/>
        <dsp:cNvSpPr/>
      </dsp:nvSpPr>
      <dsp:spPr>
        <a:xfrm>
          <a:off x="0" y="1354666"/>
          <a:ext cx="5554824"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DE8CC-4E4C-45B9-95D9-B0D0517DBC58}">
      <dsp:nvSpPr>
        <dsp:cNvPr id="0" name=""/>
        <dsp:cNvSpPr/>
      </dsp:nvSpPr>
      <dsp:spPr>
        <a:xfrm>
          <a:off x="833229" y="1051033"/>
          <a:ext cx="3888376"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971" tIns="0" rIns="146971" bIns="0" numCol="1" spcCol="1270" anchor="ctr" anchorCtr="0">
          <a:noAutofit/>
        </a:bodyPr>
        <a:lstStyle/>
        <a:p>
          <a:pPr marL="0" lvl="0" indent="0" algn="l" defTabSz="977900">
            <a:lnSpc>
              <a:spcPct val="90000"/>
            </a:lnSpc>
            <a:spcBef>
              <a:spcPct val="0"/>
            </a:spcBef>
            <a:spcAft>
              <a:spcPct val="35000"/>
            </a:spcAft>
            <a:buNone/>
          </a:pPr>
          <a:r>
            <a:rPr lang="en-US" sz="2200" kern="1200" dirty="0"/>
            <a:t>2022	58%		42%</a:t>
          </a:r>
        </a:p>
      </dsp:txBody>
      <dsp:txXfrm>
        <a:off x="864932" y="1082736"/>
        <a:ext cx="3824970" cy="586034"/>
      </dsp:txXfrm>
    </dsp:sp>
    <dsp:sp modelId="{510F1870-93D3-496A-9833-CBA98B6A6B6E}">
      <dsp:nvSpPr>
        <dsp:cNvPr id="0" name=""/>
        <dsp:cNvSpPr/>
      </dsp:nvSpPr>
      <dsp:spPr>
        <a:xfrm>
          <a:off x="0" y="2352586"/>
          <a:ext cx="5554824" cy="2327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889E04-40FF-4E13-85C2-EFABE94DCFD3}">
      <dsp:nvSpPr>
        <dsp:cNvPr id="0" name=""/>
        <dsp:cNvSpPr/>
      </dsp:nvSpPr>
      <dsp:spPr>
        <a:xfrm>
          <a:off x="833229" y="1999875"/>
          <a:ext cx="3888376"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971" tIns="0" rIns="146971" bIns="0" numCol="1" spcCol="1270" anchor="ctr" anchorCtr="0">
          <a:noAutofit/>
        </a:bodyPr>
        <a:lstStyle/>
        <a:p>
          <a:pPr marL="0" lvl="0" indent="0" algn="l" defTabSz="977900">
            <a:lnSpc>
              <a:spcPct val="90000"/>
            </a:lnSpc>
            <a:spcBef>
              <a:spcPct val="0"/>
            </a:spcBef>
            <a:spcAft>
              <a:spcPct val="35000"/>
            </a:spcAft>
            <a:buNone/>
          </a:pPr>
          <a:r>
            <a:rPr lang="en-US" sz="2200" kern="1200" dirty="0"/>
            <a:t>2025	48%		52%</a:t>
          </a:r>
        </a:p>
      </dsp:txBody>
      <dsp:txXfrm>
        <a:off x="864932" y="2031578"/>
        <a:ext cx="3824970"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0ECD6-A657-41B2-A069-8E6DB52F28AF}">
      <dsp:nvSpPr>
        <dsp:cNvPr id="0" name=""/>
        <dsp:cNvSpPr/>
      </dsp:nvSpPr>
      <dsp:spPr>
        <a:xfrm>
          <a:off x="996313" y="731420"/>
          <a:ext cx="1822135" cy="182213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4IR intelligence</a:t>
          </a:r>
        </a:p>
      </dsp:txBody>
      <dsp:txXfrm>
        <a:off x="1263158" y="998265"/>
        <a:ext cx="1288445" cy="1288445"/>
      </dsp:txXfrm>
    </dsp:sp>
    <dsp:sp modelId="{ECB77B23-D506-4A64-94DA-C3B6189F90BF}">
      <dsp:nvSpPr>
        <dsp:cNvPr id="0" name=""/>
        <dsp:cNvSpPr/>
      </dsp:nvSpPr>
      <dsp:spPr>
        <a:xfrm>
          <a:off x="1451847" y="325"/>
          <a:ext cx="911067" cy="91106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Contextual intelligence</a:t>
          </a:r>
        </a:p>
      </dsp:txBody>
      <dsp:txXfrm>
        <a:off x="1585270" y="133748"/>
        <a:ext cx="644221" cy="644221"/>
      </dsp:txXfrm>
    </dsp:sp>
    <dsp:sp modelId="{02D07ABE-3705-4910-9061-F60F62EDFB61}">
      <dsp:nvSpPr>
        <dsp:cNvPr id="0" name=""/>
        <dsp:cNvSpPr/>
      </dsp:nvSpPr>
      <dsp:spPr>
        <a:xfrm>
          <a:off x="2638473" y="1194969"/>
          <a:ext cx="911067" cy="91106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Emotional intelligence</a:t>
          </a:r>
        </a:p>
      </dsp:txBody>
      <dsp:txXfrm>
        <a:off x="2771896" y="1328392"/>
        <a:ext cx="644221" cy="644221"/>
      </dsp:txXfrm>
    </dsp:sp>
    <dsp:sp modelId="{9D7D9508-865F-48F5-9DC1-3BA22FBB31D2}">
      <dsp:nvSpPr>
        <dsp:cNvPr id="0" name=""/>
        <dsp:cNvSpPr/>
      </dsp:nvSpPr>
      <dsp:spPr>
        <a:xfrm>
          <a:off x="1451847" y="2373583"/>
          <a:ext cx="911067" cy="91106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Inspired intelligence</a:t>
          </a:r>
        </a:p>
      </dsp:txBody>
      <dsp:txXfrm>
        <a:off x="1585270" y="2507006"/>
        <a:ext cx="644221" cy="644221"/>
      </dsp:txXfrm>
    </dsp:sp>
    <dsp:sp modelId="{15A4462E-6C94-43FB-B2EF-B7A18BEDC870}">
      <dsp:nvSpPr>
        <dsp:cNvPr id="0" name=""/>
        <dsp:cNvSpPr/>
      </dsp:nvSpPr>
      <dsp:spPr>
        <a:xfrm>
          <a:off x="265217" y="1186954"/>
          <a:ext cx="911067" cy="91106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Physical intelligence</a:t>
          </a:r>
        </a:p>
      </dsp:txBody>
      <dsp:txXfrm>
        <a:off x="398640" y="1320377"/>
        <a:ext cx="644221" cy="6442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237181" y="7384"/>
          <a:ext cx="4646644" cy="825064"/>
        </a:xfrm>
        <a:prstGeom prst="rect">
          <a:avLst/>
        </a:prstGeom>
        <a:noFill/>
        <a:ln w="22225">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a:off x="-9889" y="193024"/>
          <a:ext cx="498365" cy="453785"/>
        </a:xfrm>
        <a:prstGeom prst="rect">
          <a:avLst/>
        </a:prstGeom>
        <a:solidFill>
          <a:schemeClr val="accent2">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715767" y="7384"/>
          <a:ext cx="3691830" cy="82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319" tIns="87319" rIns="87319" bIns="87319" numCol="1" spcCol="1270" anchor="ctr" anchorCtr="0">
          <a:noAutofit/>
        </a:bodyPr>
        <a:lstStyle/>
        <a:p>
          <a:pPr marL="0" lvl="0" indent="0" algn="l" defTabSz="711200">
            <a:lnSpc>
              <a:spcPct val="90000"/>
            </a:lnSpc>
            <a:spcBef>
              <a:spcPct val="0"/>
            </a:spcBef>
            <a:spcAft>
              <a:spcPct val="35000"/>
            </a:spcAft>
            <a:buNone/>
          </a:pPr>
          <a:endParaRPr lang="en-US" sz="1600" b="0" i="0" kern="1200" dirty="0">
            <a:solidFill>
              <a:schemeClr val="bg1"/>
            </a:solidFill>
          </a:endParaRPr>
        </a:p>
      </dsp:txBody>
      <dsp:txXfrm>
        <a:off x="715767" y="7384"/>
        <a:ext cx="3691830" cy="825064"/>
      </dsp:txXfrm>
    </dsp:sp>
    <dsp:sp modelId="{A7FEDAED-2CDA-4D2F-883D-8D7438E3B422}">
      <dsp:nvSpPr>
        <dsp:cNvPr id="0" name=""/>
        <dsp:cNvSpPr/>
      </dsp:nvSpPr>
      <dsp:spPr>
        <a:xfrm>
          <a:off x="-237181" y="1038715"/>
          <a:ext cx="4646644" cy="825064"/>
        </a:xfrm>
        <a:prstGeom prst="rect">
          <a:avLst/>
        </a:prstGeom>
        <a:noFill/>
        <a:ln w="22225">
          <a:noFill/>
        </a:ln>
        <a:effectLst/>
      </dsp:spPr>
      <dsp:style>
        <a:lnRef idx="0">
          <a:scrgbClr r="0" g="0" b="0"/>
        </a:lnRef>
        <a:fillRef idx="1">
          <a:scrgbClr r="0" g="0" b="0"/>
        </a:fillRef>
        <a:effectRef idx="0">
          <a:scrgbClr r="0" g="0" b="0"/>
        </a:effectRef>
        <a:fontRef idx="minor"/>
      </dsp:style>
    </dsp:sp>
    <dsp:sp modelId="{7297DA32-36DE-4F9A-BB44-A3F001A7D7C3}">
      <dsp:nvSpPr>
        <dsp:cNvPr id="0" name=""/>
        <dsp:cNvSpPr/>
      </dsp:nvSpPr>
      <dsp:spPr>
        <a:xfrm flipH="1">
          <a:off x="9" y="1224354"/>
          <a:ext cx="478566" cy="453785"/>
        </a:xfrm>
        <a:prstGeom prst="rect">
          <a:avLst/>
        </a:prstGeom>
        <a:solidFill>
          <a:schemeClr val="accent3">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0FD205-8F23-4B47-859A-41BB69D2EDEE}">
      <dsp:nvSpPr>
        <dsp:cNvPr id="0" name=""/>
        <dsp:cNvSpPr/>
      </dsp:nvSpPr>
      <dsp:spPr>
        <a:xfrm>
          <a:off x="277214" y="1038715"/>
          <a:ext cx="4568935" cy="82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319" tIns="87319" rIns="87319" bIns="87319" numCol="1" spcCol="1270" anchor="ctr" anchorCtr="0">
          <a:noAutofit/>
        </a:bodyPr>
        <a:lstStyle/>
        <a:p>
          <a:pPr marL="0" lvl="0" indent="0" algn="l" defTabSz="711200">
            <a:lnSpc>
              <a:spcPct val="90000"/>
            </a:lnSpc>
            <a:spcBef>
              <a:spcPct val="0"/>
            </a:spcBef>
            <a:spcAft>
              <a:spcPct val="35000"/>
            </a:spcAft>
            <a:buNone/>
          </a:pPr>
          <a:endParaRPr lang="en-US" sz="1600" b="0" i="0" kern="1200" dirty="0">
            <a:solidFill>
              <a:schemeClr val="bg1"/>
            </a:solidFill>
          </a:endParaRPr>
        </a:p>
      </dsp:txBody>
      <dsp:txXfrm>
        <a:off x="277214" y="1038715"/>
        <a:ext cx="4568935" cy="825064"/>
      </dsp:txXfrm>
    </dsp:sp>
    <dsp:sp modelId="{712D2B29-4977-4B70-ABE9-215A9E804015}">
      <dsp:nvSpPr>
        <dsp:cNvPr id="0" name=""/>
        <dsp:cNvSpPr/>
      </dsp:nvSpPr>
      <dsp:spPr>
        <a:xfrm>
          <a:off x="-237181" y="2070045"/>
          <a:ext cx="4646644" cy="825064"/>
        </a:xfrm>
        <a:prstGeom prst="rect">
          <a:avLst/>
        </a:prstGeom>
        <a:noFill/>
        <a:ln w="22225">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12400" y="2255685"/>
          <a:ext cx="453785" cy="453785"/>
        </a:xfrm>
        <a:prstGeom prst="rect">
          <a:avLst/>
        </a:prstGeom>
        <a:solidFill>
          <a:schemeClr val="accent4">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715767" y="2070045"/>
          <a:ext cx="3691830" cy="82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319" tIns="87319" rIns="87319" bIns="87319" numCol="1" spcCol="1270" anchor="ctr" anchorCtr="0">
          <a:noAutofit/>
        </a:bodyPr>
        <a:lstStyle/>
        <a:p>
          <a:pPr marL="0" lvl="0" indent="0" algn="l" defTabSz="711200">
            <a:lnSpc>
              <a:spcPct val="90000"/>
            </a:lnSpc>
            <a:spcBef>
              <a:spcPct val="0"/>
            </a:spcBef>
            <a:spcAft>
              <a:spcPct val="35000"/>
            </a:spcAft>
            <a:buNone/>
          </a:pPr>
          <a:endParaRPr lang="en-US" sz="1600" b="0" i="0" kern="1200" dirty="0">
            <a:solidFill>
              <a:schemeClr val="bg1"/>
            </a:solidFill>
          </a:endParaRPr>
        </a:p>
      </dsp:txBody>
      <dsp:txXfrm>
        <a:off x="715767" y="2070045"/>
        <a:ext cx="3691830" cy="825064"/>
      </dsp:txXfrm>
    </dsp:sp>
    <dsp:sp modelId="{59534EC1-7FD9-454B-8378-AACE14683CA9}">
      <dsp:nvSpPr>
        <dsp:cNvPr id="0" name=""/>
        <dsp:cNvSpPr/>
      </dsp:nvSpPr>
      <dsp:spPr>
        <a:xfrm>
          <a:off x="-237181" y="3101375"/>
          <a:ext cx="4646644" cy="825064"/>
        </a:xfrm>
        <a:prstGeom prst="rect">
          <a:avLst/>
        </a:prstGeom>
        <a:noFill/>
        <a:ln w="22225">
          <a:noFill/>
        </a:ln>
        <a:effectLst/>
      </dsp:spPr>
      <dsp:style>
        <a:lnRef idx="0">
          <a:scrgbClr r="0" g="0" b="0"/>
        </a:lnRef>
        <a:fillRef idx="1">
          <a:scrgbClr r="0" g="0" b="0"/>
        </a:fillRef>
        <a:effectRef idx="0">
          <a:scrgbClr r="0" g="0" b="0"/>
        </a:effectRef>
        <a:fontRef idx="minor"/>
      </dsp:style>
    </dsp:sp>
    <dsp:sp modelId="{E81A461C-9D61-4B88-8277-F9DC532D2140}">
      <dsp:nvSpPr>
        <dsp:cNvPr id="0" name=""/>
        <dsp:cNvSpPr/>
      </dsp:nvSpPr>
      <dsp:spPr>
        <a:xfrm>
          <a:off x="12400" y="3287015"/>
          <a:ext cx="453785" cy="453785"/>
        </a:xfrm>
        <a:prstGeom prst="rect">
          <a:avLst/>
        </a:prstGeom>
        <a:solidFill>
          <a:schemeClr val="accent5">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81887C-6C6F-4E1A-BA2B-49AE8504B865}">
      <dsp:nvSpPr>
        <dsp:cNvPr id="0" name=""/>
        <dsp:cNvSpPr/>
      </dsp:nvSpPr>
      <dsp:spPr>
        <a:xfrm>
          <a:off x="57901" y="3108760"/>
          <a:ext cx="4644286" cy="82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319" tIns="87319" rIns="87319" bIns="87319" numCol="1" spcCol="1270" anchor="ctr" anchorCtr="0">
          <a:noAutofit/>
        </a:bodyPr>
        <a:lstStyle/>
        <a:p>
          <a:pPr marL="0" lvl="0" indent="0" algn="l" defTabSz="711200">
            <a:lnSpc>
              <a:spcPct val="90000"/>
            </a:lnSpc>
            <a:spcBef>
              <a:spcPct val="0"/>
            </a:spcBef>
            <a:spcAft>
              <a:spcPct val="35000"/>
            </a:spcAft>
            <a:buNone/>
          </a:pPr>
          <a:endParaRPr lang="en-US" sz="1600" b="0" i="0" kern="1200" dirty="0">
            <a:solidFill>
              <a:srgbClr val="FF0000"/>
            </a:solidFill>
          </a:endParaRPr>
        </a:p>
      </dsp:txBody>
      <dsp:txXfrm>
        <a:off x="57901" y="3108760"/>
        <a:ext cx="4644286" cy="8250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8FA38E-9F41-1A45-879F-0B93BA5093C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6F016A96-BC72-0640-9AEE-870574F3880D}"/>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B0B091C-A27C-3C4B-82F1-DDBD9A02829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801FC8B-EC93-C64D-BBD2-37E30DAF45BC}" type="slidenum">
              <a:rPr lang="en-US" smtClean="0"/>
              <a:t>‹#›</a:t>
            </a:fld>
            <a:endParaRPr lang="en-US" dirty="0"/>
          </a:p>
        </p:txBody>
      </p:sp>
      <p:sp>
        <p:nvSpPr>
          <p:cNvPr id="3" name="Date Placeholder 2">
            <a:extLst>
              <a:ext uri="{FF2B5EF4-FFF2-40B4-BE49-F238E27FC236}">
                <a16:creationId xmlns:a16="http://schemas.microsoft.com/office/drawing/2014/main" id="{587D4734-4CAE-4B5B-A5BF-2204F730257F}"/>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B15A48E-F7AD-43EC-AC50-8729FE3865BE}" type="datetimeFigureOut">
              <a:rPr lang="en-US" smtClean="0"/>
              <a:t>2/7/2023</a:t>
            </a:fld>
            <a:endParaRPr lang="en-US"/>
          </a:p>
        </p:txBody>
      </p:sp>
    </p:spTree>
    <p:extLst>
      <p:ext uri="{BB962C8B-B14F-4D97-AF65-F5344CB8AC3E}">
        <p14:creationId xmlns:p14="http://schemas.microsoft.com/office/powerpoint/2010/main" val="396081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955F854-E2CE-6F4E-A0CF-CB175674CF4C}" type="datetimeFigureOut">
              <a:rPr lang="en-US" smtClean="0"/>
              <a:t>2/7/2023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7D111EE-B1CE-3F40-8B0E-AB6A92B85452}" type="slidenum">
              <a:rPr lang="en-US" smtClean="0"/>
              <a:t>‹#›</a:t>
            </a:fld>
            <a:endParaRPr lang="en-US" dirty="0"/>
          </a:p>
        </p:txBody>
      </p:sp>
    </p:spTree>
    <p:extLst>
      <p:ext uri="{BB962C8B-B14F-4D97-AF65-F5344CB8AC3E}">
        <p14:creationId xmlns:p14="http://schemas.microsoft.com/office/powerpoint/2010/main" val="16568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ckinsey.com/capabilities/strategy-and-corporate-finance/our-insights/global-flows-the-ties-that-bind-in-an-interconnected-worl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471488"/>
            <a:ext cx="5632450" cy="3168650"/>
          </a:xfrm>
        </p:spPr>
      </p:sp>
      <p:sp>
        <p:nvSpPr>
          <p:cNvPr id="3" name="Notes Placeholder 2"/>
          <p:cNvSpPr>
            <a:spLocks noGrp="1"/>
          </p:cNvSpPr>
          <p:nvPr>
            <p:ph type="body" idx="1"/>
          </p:nvPr>
        </p:nvSpPr>
        <p:spPr>
          <a:xfrm>
            <a:off x="710248" y="4038600"/>
            <a:ext cx="5681980" cy="4878822"/>
          </a:xfrm>
        </p:spPr>
        <p:txBody>
          <a:bodyPr/>
          <a:lstStyle/>
          <a:p>
            <a:r>
              <a:rPr lang="en-US" dirty="0"/>
              <a:t>Higher education, in response to 4IR, must support professors in developing individual student potential and preparing students to become self-learners so they can innovate the world.</a:t>
            </a:r>
          </a:p>
          <a:p>
            <a:endParaRPr lang="en-US" dirty="0"/>
          </a:p>
          <a:p>
            <a:endParaRPr lang="en-US" dirty="0"/>
          </a:p>
          <a:p>
            <a:r>
              <a:rPr lang="en-US" dirty="0"/>
              <a:t>The continuous exchange of knowledge between disciplines must be made to facilitate the advancement of human health and well being.</a:t>
            </a:r>
          </a:p>
        </p:txBody>
      </p:sp>
      <p:sp>
        <p:nvSpPr>
          <p:cNvPr id="4" name="Slide Number Placeholder 3"/>
          <p:cNvSpPr>
            <a:spLocks noGrp="1"/>
          </p:cNvSpPr>
          <p:nvPr>
            <p:ph type="sldNum" sz="quarter" idx="5"/>
          </p:nvPr>
        </p:nvSpPr>
        <p:spPr/>
        <p:txBody>
          <a:bodyPr/>
          <a:lstStyle/>
          <a:p>
            <a:fld id="{07D111EE-B1CE-3F40-8B0E-AB6A92B85452}" type="slidenum">
              <a:rPr lang="en-US" smtClean="0"/>
              <a:t>1</a:t>
            </a:fld>
            <a:endParaRPr lang="en-US" dirty="0"/>
          </a:p>
        </p:txBody>
      </p:sp>
    </p:spTree>
    <p:extLst>
      <p:ext uri="{BB962C8B-B14F-4D97-AF65-F5344CB8AC3E}">
        <p14:creationId xmlns:p14="http://schemas.microsoft.com/office/powerpoint/2010/main" val="144509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6829" y="4341813"/>
            <a:ext cx="6755218" cy="3696712"/>
          </a:xfrm>
        </p:spPr>
        <p:txBody>
          <a:bodyPr/>
          <a:lstStyle/>
          <a:p>
            <a:r>
              <a:rPr lang="en-US" sz="800" dirty="0"/>
              <a:t>The latest information, according to the World Economics Forum in 2022, define skills that are related to economic sectors look like this. </a:t>
            </a:r>
          </a:p>
          <a:p>
            <a:pPr algn="l"/>
            <a:r>
              <a:rPr lang="en-US" sz="800" b="1" i="0" dirty="0">
                <a:solidFill>
                  <a:srgbClr val="000000"/>
                </a:solidFill>
                <a:effectLst/>
                <a:latin typeface="Akkurat"/>
              </a:rPr>
              <a:t>What skills will change most?</a:t>
            </a:r>
            <a:endParaRPr lang="en-US" sz="800" b="0" i="0" dirty="0">
              <a:solidFill>
                <a:srgbClr val="000000"/>
              </a:solidFill>
              <a:effectLst/>
              <a:latin typeface="Akkurat"/>
            </a:endParaRPr>
          </a:p>
          <a:p>
            <a:pPr algn="l"/>
            <a:r>
              <a:rPr lang="en-US" sz="800" b="0" i="0" dirty="0">
                <a:solidFill>
                  <a:srgbClr val="000000"/>
                </a:solidFill>
                <a:effectLst/>
                <a:latin typeface="Akkurat"/>
              </a:rPr>
              <a:t>Creativity will become one of the top three skills people will need. With the avalanche of new products, new technologies and new ways of working, people are going to have to become more creative in order to benefit from these changes.</a:t>
            </a:r>
          </a:p>
          <a:p>
            <a:pPr algn="l"/>
            <a:endParaRPr lang="en-US" sz="800" b="0" i="0" dirty="0">
              <a:solidFill>
                <a:srgbClr val="000000"/>
              </a:solidFill>
              <a:effectLst/>
              <a:latin typeface="Akkurat"/>
            </a:endParaRPr>
          </a:p>
          <a:p>
            <a:pPr algn="l"/>
            <a:r>
              <a:rPr lang="en-US" sz="800" b="0" i="0" dirty="0">
                <a:solidFill>
                  <a:srgbClr val="000000"/>
                </a:solidFill>
                <a:effectLst/>
                <a:latin typeface="Akkurat"/>
              </a:rPr>
              <a:t>Robots may help us get to where we want to be faster, but they cannot be as creative as humans (yet).</a:t>
            </a:r>
          </a:p>
          <a:p>
            <a:pPr algn="l"/>
            <a:endParaRPr lang="en-US" sz="800" b="0" i="0" dirty="0">
              <a:solidFill>
                <a:srgbClr val="000000"/>
              </a:solidFill>
              <a:effectLst/>
              <a:latin typeface="Akkurat"/>
            </a:endParaRPr>
          </a:p>
          <a:p>
            <a:pPr algn="l"/>
            <a:r>
              <a:rPr lang="en-US" sz="800" dirty="0">
                <a:solidFill>
                  <a:srgbClr val="000000"/>
                </a:solidFill>
                <a:latin typeface="Akkurat"/>
              </a:rPr>
              <a:t>N</a:t>
            </a:r>
            <a:r>
              <a:rPr lang="en-US" sz="800" b="0" i="0" dirty="0">
                <a:solidFill>
                  <a:srgbClr val="000000"/>
                </a:solidFill>
                <a:effectLst/>
                <a:latin typeface="Akkurat"/>
              </a:rPr>
              <a:t>egotiation and flexibility are high on the list of skills for 2015, in 2020 they have begun to drop from the top 10 as machines, using masses of data, begin to make decisions for us.</a:t>
            </a:r>
          </a:p>
          <a:p>
            <a:pPr algn="l"/>
            <a:endParaRPr lang="en-US" sz="800" b="0" i="0" dirty="0">
              <a:solidFill>
                <a:srgbClr val="000000"/>
              </a:solidFill>
              <a:effectLst/>
              <a:latin typeface="Akkurat"/>
            </a:endParaRPr>
          </a:p>
          <a:p>
            <a:pPr algn="l"/>
            <a:r>
              <a:rPr lang="en-US" sz="800" b="0" i="0" dirty="0">
                <a:solidFill>
                  <a:srgbClr val="000000"/>
                </a:solidFill>
                <a:effectLst/>
                <a:latin typeface="Akkurat"/>
              </a:rPr>
              <a:t>A survey done by the World Economic Forum’s Global Agenda Council on the Future of Software and Society shows people expect artificial intelligence machines to be part of governance of sport boards of directors as early as 2026.</a:t>
            </a:r>
          </a:p>
          <a:p>
            <a:pPr algn="l"/>
            <a:endParaRPr lang="en-US" sz="800" b="0" i="0" dirty="0">
              <a:solidFill>
                <a:srgbClr val="000000"/>
              </a:solidFill>
              <a:effectLst/>
              <a:latin typeface="Akkurat"/>
            </a:endParaRPr>
          </a:p>
          <a:p>
            <a:pPr algn="l"/>
            <a:r>
              <a:rPr lang="en-US" sz="800" dirty="0">
                <a:solidFill>
                  <a:srgbClr val="000000"/>
                </a:solidFill>
                <a:latin typeface="Akkurat"/>
              </a:rPr>
              <a:t>A</a:t>
            </a:r>
            <a:r>
              <a:rPr lang="en-US" sz="800" b="0" i="0" dirty="0">
                <a:solidFill>
                  <a:srgbClr val="000000"/>
                </a:solidFill>
                <a:effectLst/>
                <a:latin typeface="Akkurat"/>
              </a:rPr>
              <a:t>ctive listening, considered a core skill today, is predicted to disappear from the top 10. Emotional intelligence will become one of the top skills needed by all as we transform into the future.</a:t>
            </a:r>
          </a:p>
          <a:p>
            <a:pPr algn="l"/>
            <a:endParaRPr lang="en-US" sz="800" b="0" i="0" dirty="0">
              <a:solidFill>
                <a:srgbClr val="000000"/>
              </a:solidFill>
              <a:effectLst/>
              <a:latin typeface="Akkurat"/>
            </a:endParaRPr>
          </a:p>
          <a:p>
            <a:pPr algn="l"/>
            <a:r>
              <a:rPr lang="en-US" sz="800" b="1" i="0" dirty="0">
                <a:solidFill>
                  <a:srgbClr val="000000"/>
                </a:solidFill>
                <a:effectLst/>
                <a:latin typeface="Akkurat"/>
              </a:rPr>
              <a:t>Disruption in industry</a:t>
            </a:r>
            <a:endParaRPr lang="en-US" sz="800" b="0" i="0" dirty="0">
              <a:solidFill>
                <a:srgbClr val="000000"/>
              </a:solidFill>
              <a:effectLst/>
              <a:latin typeface="Akkurat"/>
            </a:endParaRPr>
          </a:p>
          <a:p>
            <a:pPr algn="l"/>
            <a:r>
              <a:rPr lang="en-US" sz="800" b="0" i="0" dirty="0">
                <a:solidFill>
                  <a:srgbClr val="000000"/>
                </a:solidFill>
                <a:effectLst/>
                <a:latin typeface="Akkurat"/>
              </a:rPr>
              <a:t>The nature of change will depend very much on sport and its management. Global media and sport entertainment, for example, has already seen a great deal of change in the past five years.</a:t>
            </a:r>
          </a:p>
          <a:p>
            <a:pPr algn="l"/>
            <a:endParaRPr lang="en-US" sz="800" b="0" i="0" dirty="0">
              <a:solidFill>
                <a:srgbClr val="000000"/>
              </a:solidFill>
              <a:effectLst/>
              <a:latin typeface="Akkurat"/>
            </a:endParaRPr>
          </a:p>
          <a:p>
            <a:pPr algn="l"/>
            <a:r>
              <a:rPr lang="en-US" sz="800" dirty="0">
                <a:solidFill>
                  <a:srgbClr val="000000"/>
                </a:solidFill>
                <a:latin typeface="Akkurat"/>
              </a:rPr>
              <a:t>F</a:t>
            </a:r>
            <a:r>
              <a:rPr lang="en-US" sz="800" b="0" i="0" dirty="0">
                <a:solidFill>
                  <a:srgbClr val="000000"/>
                </a:solidFill>
                <a:effectLst/>
                <a:latin typeface="Akkurat"/>
              </a:rPr>
              <a:t>inancial services and its investment sector, however, has yet to be radically transformed. Those working in ticket sale sales, for example, will need new skills, such as technological literacy.</a:t>
            </a:r>
          </a:p>
          <a:p>
            <a:pPr algn="l"/>
            <a:endParaRPr lang="en-US" sz="800" b="0" i="0" dirty="0">
              <a:solidFill>
                <a:srgbClr val="000000"/>
              </a:solidFill>
              <a:effectLst/>
              <a:latin typeface="Akkurat"/>
            </a:endParaRPr>
          </a:p>
          <a:p>
            <a:pPr algn="l"/>
            <a:r>
              <a:rPr lang="en-US" sz="800" b="0" i="0" dirty="0">
                <a:solidFill>
                  <a:srgbClr val="000000"/>
                </a:solidFill>
                <a:effectLst/>
                <a:latin typeface="Akkurat"/>
              </a:rPr>
              <a:t>Some advances are ahead of others. Mobile internet and cloud technology are already impacting the way we work. Artificial intelligence, 3D printing, and advanced materials are still in their early stages of use, but the pace of change will be fast.</a:t>
            </a:r>
          </a:p>
          <a:p>
            <a:pPr algn="l"/>
            <a:endParaRPr lang="en-US" sz="800" b="0" i="0" dirty="0">
              <a:solidFill>
                <a:srgbClr val="000000"/>
              </a:solidFill>
              <a:effectLst/>
              <a:latin typeface="Akkurat"/>
            </a:endParaRPr>
          </a:p>
          <a:p>
            <a:pPr algn="l"/>
            <a:r>
              <a:rPr lang="en-US" sz="800" b="0" i="0" dirty="0">
                <a:solidFill>
                  <a:srgbClr val="000000"/>
                </a:solidFill>
                <a:effectLst/>
                <a:latin typeface="Akkurat"/>
              </a:rPr>
              <a:t>Change will not wait for us: </a:t>
            </a:r>
            <a:r>
              <a:rPr lang="en-US" sz="800" dirty="0">
                <a:solidFill>
                  <a:srgbClr val="000000"/>
                </a:solidFill>
                <a:latin typeface="Akkurat"/>
              </a:rPr>
              <a:t>sport </a:t>
            </a:r>
            <a:r>
              <a:rPr lang="en-US" sz="800" b="0" i="0" dirty="0">
                <a:solidFill>
                  <a:srgbClr val="000000"/>
                </a:solidFill>
                <a:effectLst/>
                <a:latin typeface="Akkurat"/>
              </a:rPr>
              <a:t>leaders, educators, and governments need to be proactive in up-skilling and re-educating people so everyone can benefit from the Fourth Industrial Revolution.</a:t>
            </a:r>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10</a:t>
            </a:fld>
            <a:endParaRPr lang="en-US" dirty="0"/>
          </a:p>
        </p:txBody>
      </p:sp>
    </p:spTree>
    <p:extLst>
      <p:ext uri="{BB962C8B-B14F-4D97-AF65-F5344CB8AC3E}">
        <p14:creationId xmlns:p14="http://schemas.microsoft.com/office/powerpoint/2010/main" val="2050612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998538"/>
            <a:ext cx="5634038" cy="3168650"/>
          </a:xfrm>
        </p:spPr>
      </p:sp>
      <p:sp>
        <p:nvSpPr>
          <p:cNvPr id="3" name="Notes Placeholder 2"/>
          <p:cNvSpPr>
            <a:spLocks noGrp="1"/>
          </p:cNvSpPr>
          <p:nvPr>
            <p:ph type="body" idx="1"/>
          </p:nvPr>
        </p:nvSpPr>
        <p:spPr/>
        <p:txBody>
          <a:bodyPr/>
          <a:lstStyle/>
          <a:p>
            <a:r>
              <a:rPr lang="en-US" dirty="0"/>
              <a:t>The demand for human skills is not, however, in decline. There is a net positive outlook for jobs despite significant job disruption; skills with distinctly human traits are still in demand. According to the Future of Jobs Report (2018), 75 million current jobs will be displaced by the shift in the division of labor between humans, machines, and algorithms, but 133 million new jobs will also be created.</a:t>
            </a:r>
          </a:p>
        </p:txBody>
      </p:sp>
      <p:sp>
        <p:nvSpPr>
          <p:cNvPr id="4" name="Slide Number Placeholder 3"/>
          <p:cNvSpPr>
            <a:spLocks noGrp="1"/>
          </p:cNvSpPr>
          <p:nvPr>
            <p:ph type="sldNum" sz="quarter" idx="5"/>
          </p:nvPr>
        </p:nvSpPr>
        <p:spPr/>
        <p:txBody>
          <a:bodyPr/>
          <a:lstStyle/>
          <a:p>
            <a:fld id="{07D111EE-B1CE-3F40-8B0E-AB6A92B85452}" type="slidenum">
              <a:rPr lang="en-US" smtClean="0"/>
              <a:t>11</a:t>
            </a:fld>
            <a:endParaRPr lang="en-US" dirty="0"/>
          </a:p>
        </p:txBody>
      </p:sp>
    </p:spTree>
    <p:extLst>
      <p:ext uri="{BB962C8B-B14F-4D97-AF65-F5344CB8AC3E}">
        <p14:creationId xmlns:p14="http://schemas.microsoft.com/office/powerpoint/2010/main" val="134898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Let’s look at a theoretical model of 4IR that was developed by Klaus in 2016 to think about what is needed to adapt, shape, and harness the potential of disruption by nurturing and applying four different types of intelligence:</a:t>
            </a:r>
          </a:p>
          <a:p>
            <a:endParaRPr lang="en-US" sz="900" b="1" dirty="0"/>
          </a:p>
          <a:p>
            <a:r>
              <a:rPr lang="en-US" sz="900" b="1" dirty="0"/>
              <a:t>Contextual</a:t>
            </a:r>
            <a:r>
              <a:rPr lang="en-US" sz="900" dirty="0"/>
              <a:t> (the mind) – how we understand and apply our knowledge</a:t>
            </a:r>
          </a:p>
          <a:p>
            <a:r>
              <a:rPr lang="en-US" sz="900" b="1" dirty="0"/>
              <a:t>Emotional</a:t>
            </a:r>
            <a:r>
              <a:rPr lang="en-US" sz="900" dirty="0"/>
              <a:t> – (the heart) – how we process and integrate our thoughts and feelings and relate to ourselves and to one another</a:t>
            </a:r>
          </a:p>
          <a:p>
            <a:r>
              <a:rPr lang="en-US" sz="900" b="1" dirty="0"/>
              <a:t>Inspired</a:t>
            </a:r>
            <a:r>
              <a:rPr lang="en-US" sz="900" dirty="0"/>
              <a:t> (the soul) how we use a sense of individual and shared purpose, trust, and other virtues to affect change and act towards the common good</a:t>
            </a:r>
          </a:p>
          <a:p>
            <a:r>
              <a:rPr lang="en-US" sz="900" b="1" dirty="0"/>
              <a:t>Physical</a:t>
            </a:r>
            <a:r>
              <a:rPr lang="en-US" sz="900" dirty="0"/>
              <a:t> (the body) – how we cultivate and maintain our personal health and well-being and that of those around us to be in positions to apply the energy required for both individual and systems transformation.</a:t>
            </a:r>
          </a:p>
          <a:p>
            <a:endParaRPr lang="en-US" sz="900" dirty="0"/>
          </a:p>
          <a:p>
            <a:r>
              <a:rPr lang="en-US" sz="900" dirty="0"/>
              <a:t>4IR intelligence – how do I engage in the behavior described as it relates to the four intelligence constructs on this slide?</a:t>
            </a:r>
          </a:p>
          <a:p>
            <a:r>
              <a:rPr lang="en-US" sz="900" dirty="0"/>
              <a:t>Sport managers must understand the value of diverse networks across boundaries and develop capacities and readiness to engage with all those related to matters at hand.</a:t>
            </a:r>
          </a:p>
          <a:p>
            <a:endParaRPr lang="en-US" sz="900" dirty="0"/>
          </a:p>
          <a:p>
            <a:r>
              <a:rPr lang="en-US" sz="900" dirty="0"/>
              <a:t>I will use the example of emotional intelligence today to give you an idea of how this can be incorporated into lessons. You need to check, however, that all four of the constructs in the theoretical model of 4IR intelligence is included in coursework. </a:t>
            </a:r>
          </a:p>
          <a:p>
            <a:endParaRPr lang="en-US" sz="900" dirty="0"/>
          </a:p>
          <a:p>
            <a:r>
              <a:rPr lang="en-US" sz="900" dirty="0"/>
              <a:t> </a:t>
            </a:r>
          </a:p>
        </p:txBody>
      </p:sp>
      <p:sp>
        <p:nvSpPr>
          <p:cNvPr id="4" name="Slide Number Placeholder 3"/>
          <p:cNvSpPr>
            <a:spLocks noGrp="1"/>
          </p:cNvSpPr>
          <p:nvPr>
            <p:ph type="sldNum" sz="quarter" idx="5"/>
          </p:nvPr>
        </p:nvSpPr>
        <p:spPr/>
        <p:txBody>
          <a:bodyPr/>
          <a:lstStyle/>
          <a:p>
            <a:fld id="{07D111EE-B1CE-3F40-8B0E-AB6A92B85452}" type="slidenum">
              <a:rPr lang="en-US" smtClean="0"/>
              <a:t>12</a:t>
            </a:fld>
            <a:endParaRPr lang="en-US" dirty="0"/>
          </a:p>
        </p:txBody>
      </p:sp>
    </p:spTree>
    <p:extLst>
      <p:ext uri="{BB962C8B-B14F-4D97-AF65-F5344CB8AC3E}">
        <p14:creationId xmlns:p14="http://schemas.microsoft.com/office/powerpoint/2010/main" val="1159709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13</a:t>
            </a:fld>
            <a:endParaRPr lang="en-US" dirty="0"/>
          </a:p>
        </p:txBody>
      </p:sp>
    </p:spTree>
    <p:extLst>
      <p:ext uri="{BB962C8B-B14F-4D97-AF65-F5344CB8AC3E}">
        <p14:creationId xmlns:p14="http://schemas.microsoft.com/office/powerpoint/2010/main" val="3168946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activities that have been designed for emotional intelligence and related skills work that have been designed by sport psychologists. Whatever you select, should be enforce understanding, processing, and expressing feelings as well as paying attention, empathizing, and understanding others’ feelings.</a:t>
            </a:r>
          </a:p>
        </p:txBody>
      </p:sp>
      <p:sp>
        <p:nvSpPr>
          <p:cNvPr id="4" name="Slide Number Placeholder 3"/>
          <p:cNvSpPr>
            <a:spLocks noGrp="1"/>
          </p:cNvSpPr>
          <p:nvPr>
            <p:ph type="sldNum" sz="quarter" idx="5"/>
          </p:nvPr>
        </p:nvSpPr>
        <p:spPr/>
        <p:txBody>
          <a:bodyPr/>
          <a:lstStyle/>
          <a:p>
            <a:fld id="{07D111EE-B1CE-3F40-8B0E-AB6A92B85452}" type="slidenum">
              <a:rPr lang="en-US" smtClean="0"/>
              <a:t>14</a:t>
            </a:fld>
            <a:endParaRPr lang="en-US" dirty="0"/>
          </a:p>
        </p:txBody>
      </p:sp>
    </p:spTree>
    <p:extLst>
      <p:ext uri="{BB962C8B-B14F-4D97-AF65-F5344CB8AC3E}">
        <p14:creationId xmlns:p14="http://schemas.microsoft.com/office/powerpoint/2010/main" val="70621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mapping global transformations created by the World Economic Forum. As you can see, there are many categories that can be used by sport management emerging professionals. I have used this map to provide students with critical thinking exercises. For example, I ask them to select areas that are appropriate for sport management work and ask them to discuss why they have selected each. Or I select those as I have here and ask them to provide examples of how the outer ring can be used in sport management as they relate to the </a:t>
            </a:r>
            <a:r>
              <a:rPr lang="en-US"/>
              <a:t>inner ring.</a:t>
            </a:r>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15</a:t>
            </a:fld>
            <a:endParaRPr lang="en-US" dirty="0"/>
          </a:p>
        </p:txBody>
      </p:sp>
    </p:spTree>
    <p:extLst>
      <p:ext uri="{BB962C8B-B14F-4D97-AF65-F5344CB8AC3E}">
        <p14:creationId xmlns:p14="http://schemas.microsoft.com/office/powerpoint/2010/main" val="243173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what I use in a governance of sport course. You can choose to discuss any of the areas. I have just placed red rectangles around those that are the easiest to apply to sport management.</a:t>
            </a:r>
          </a:p>
          <a:p>
            <a:endParaRPr lang="en-US" dirty="0">
              <a:highlight>
                <a:srgbClr val="FFFF00"/>
              </a:highlight>
            </a:endParaRPr>
          </a:p>
          <a:p>
            <a:r>
              <a:rPr lang="en-US" dirty="0">
                <a:solidFill>
                  <a:srgbClr val="FF0000"/>
                </a:solidFill>
              </a:rPr>
              <a:t>GO THROUGH AN EXAMPLE</a:t>
            </a:r>
          </a:p>
        </p:txBody>
      </p:sp>
      <p:sp>
        <p:nvSpPr>
          <p:cNvPr id="4" name="Slide Number Placeholder 3"/>
          <p:cNvSpPr>
            <a:spLocks noGrp="1"/>
          </p:cNvSpPr>
          <p:nvPr>
            <p:ph type="sldNum" sz="quarter" idx="5"/>
          </p:nvPr>
        </p:nvSpPr>
        <p:spPr/>
        <p:txBody>
          <a:bodyPr/>
          <a:lstStyle/>
          <a:p>
            <a:fld id="{07D111EE-B1CE-3F40-8B0E-AB6A92B85452}" type="slidenum">
              <a:rPr lang="en-US" smtClean="0"/>
              <a:t>16</a:t>
            </a:fld>
            <a:endParaRPr lang="en-US" dirty="0"/>
          </a:p>
        </p:txBody>
      </p:sp>
    </p:spTree>
    <p:extLst>
      <p:ext uri="{BB962C8B-B14F-4D97-AF65-F5344CB8AC3E}">
        <p14:creationId xmlns:p14="http://schemas.microsoft.com/office/powerpoint/2010/main" val="2479180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what is perceived as the possible impact of 4IR on sport for future sport managers to consider.</a:t>
            </a:r>
          </a:p>
        </p:txBody>
      </p:sp>
      <p:sp>
        <p:nvSpPr>
          <p:cNvPr id="4" name="Slide Number Placeholder 3"/>
          <p:cNvSpPr>
            <a:spLocks noGrp="1"/>
          </p:cNvSpPr>
          <p:nvPr>
            <p:ph type="sldNum" sz="quarter" idx="5"/>
          </p:nvPr>
        </p:nvSpPr>
        <p:spPr/>
        <p:txBody>
          <a:bodyPr/>
          <a:lstStyle/>
          <a:p>
            <a:fld id="{07D111EE-B1CE-3F40-8B0E-AB6A92B85452}" type="slidenum">
              <a:rPr lang="en-US" smtClean="0"/>
              <a:t>17</a:t>
            </a:fld>
            <a:endParaRPr lang="en-US" dirty="0"/>
          </a:p>
        </p:txBody>
      </p:sp>
    </p:spTree>
    <p:extLst>
      <p:ext uri="{BB962C8B-B14F-4D97-AF65-F5344CB8AC3E}">
        <p14:creationId xmlns:p14="http://schemas.microsoft.com/office/powerpoint/2010/main" val="208445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D111EE-B1CE-3F40-8B0E-AB6A92B85452}" type="slidenum">
              <a:rPr lang="en-US" smtClean="0"/>
              <a:t>18</a:t>
            </a:fld>
            <a:endParaRPr lang="en-US" dirty="0"/>
          </a:p>
        </p:txBody>
      </p:sp>
    </p:spTree>
    <p:extLst>
      <p:ext uri="{BB962C8B-B14F-4D97-AF65-F5344CB8AC3E}">
        <p14:creationId xmlns:p14="http://schemas.microsoft.com/office/powerpoint/2010/main" val="1521549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222250"/>
            <a:ext cx="5632450" cy="3168650"/>
          </a:xfrm>
        </p:spPr>
      </p:sp>
      <p:sp>
        <p:nvSpPr>
          <p:cNvPr id="3" name="Notes Placeholder 2"/>
          <p:cNvSpPr>
            <a:spLocks noGrp="1"/>
          </p:cNvSpPr>
          <p:nvPr>
            <p:ph type="body" idx="1"/>
          </p:nvPr>
        </p:nvSpPr>
        <p:spPr>
          <a:xfrm>
            <a:off x="710248" y="3390282"/>
            <a:ext cx="5711054" cy="3892113"/>
          </a:xfrm>
        </p:spPr>
        <p:txBody>
          <a:bodyPr/>
          <a:lstStyle/>
          <a:p>
            <a:r>
              <a:rPr lang="en-US" sz="900" dirty="0">
                <a:latin typeface="Times New Roman" panose="02020603050405020304" pitchFamily="18" charset="0"/>
                <a:cs typeface="Times New Roman" panose="02020603050405020304" pitchFamily="18" charset="0"/>
              </a:rPr>
              <a:t>I would like to add one other important pieces of information for us as sport management professors to include as we prepare students to be leaders in the 4IR. The SDGs of the United Nations. How many of you are familiar with these? Sustainable Development Goal Four (SDG4) focuses on quality equitable and all-inclusive education and promotion of lifelong learning opportunities for all. The purpose of this goal is to establish a nation that will facilitate a realization of the full potential of each youngster so that each could contribute to building a just, tolerant, and egalitarian society. The vision of an inclusive quality education is anchored on the understanding of education for all, especially those groups who are seen as vulnerable.</a:t>
            </a:r>
          </a:p>
          <a:p>
            <a:endParaRPr lang="en-US" sz="900" dirty="0">
              <a:latin typeface="Times New Roman" panose="02020603050405020304" pitchFamily="18" charset="0"/>
              <a:cs typeface="Times New Roman" panose="02020603050405020304" pitchFamily="18" charset="0"/>
            </a:endParaRPr>
          </a:p>
          <a:p>
            <a:r>
              <a:rPr lang="en-US" sz="900" dirty="0">
                <a:latin typeface="Times New Roman" panose="02020603050405020304" pitchFamily="18" charset="0"/>
                <a:cs typeface="Times New Roman" panose="02020603050405020304" pitchFamily="18" charset="0"/>
              </a:rPr>
              <a:t>Education is perceived as the first step of sustainable development, lessening poverty, gender equality, and women’s empowerment, as well as human growth. By repositioning all-inclusive education, changes in values, world view, and behavior can be achieved (UNESCO, 2016).</a:t>
            </a:r>
          </a:p>
          <a:p>
            <a:endParaRPr lang="en-US" sz="900" dirty="0">
              <a:latin typeface="Times New Roman" panose="02020603050405020304" pitchFamily="18" charset="0"/>
              <a:cs typeface="Times New Roman" panose="02020603050405020304" pitchFamily="18" charset="0"/>
            </a:endParaRPr>
          </a:p>
          <a:p>
            <a:pPr algn="l"/>
            <a:r>
              <a:rPr lang="en-US" sz="900" dirty="0">
                <a:solidFill>
                  <a:srgbClr val="444444"/>
                </a:solidFill>
                <a:latin typeface="Times New Roman" panose="02020603050405020304" pitchFamily="18" charset="0"/>
                <a:cs typeface="Times New Roman" panose="02020603050405020304" pitchFamily="18" charset="0"/>
              </a:rPr>
              <a:t>SDG 4 recognizes that “…all people should have access to lifelong learning opportunities.” The right to participate in quality sport, physical activity and physical education: Sport and physical activity are enshrined as a fundamental right in documents such as the International Charter of Physical Education and Sport. High-quality physical education is important to children’s physical literacy and can also create other learning outcomes.</a:t>
            </a:r>
          </a:p>
          <a:p>
            <a:pPr algn="l"/>
            <a:endParaRPr lang="en-US" sz="900" dirty="0">
              <a:solidFill>
                <a:srgbClr val="444444"/>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00" dirty="0">
                <a:solidFill>
                  <a:srgbClr val="444444"/>
                </a:solidFill>
                <a:latin typeface="Times New Roman" panose="02020603050405020304" pitchFamily="18" charset="0"/>
                <a:cs typeface="Times New Roman" panose="02020603050405020304" pitchFamily="18" charset="0"/>
              </a:rPr>
              <a:t>Improved education outcomes: Physical activity is compulsory in schools in 97% of countries but has a lower status than other subjects in more than half of them. This contradicts research showing that well-run sport activities and physical education have positive impacts on learners, including improved academic performance.</a:t>
            </a:r>
          </a:p>
          <a:p>
            <a:pPr algn="l">
              <a:buFont typeface="Arial" panose="020B0604020202020204" pitchFamily="34" charset="0"/>
              <a:buChar char="•"/>
            </a:pPr>
            <a:endParaRPr lang="en-US" sz="900" dirty="0">
              <a:solidFill>
                <a:srgbClr val="444444"/>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00" dirty="0">
                <a:solidFill>
                  <a:srgbClr val="444444"/>
                </a:solidFill>
                <a:latin typeface="Times New Roman" panose="02020603050405020304" pitchFamily="18" charset="0"/>
                <a:cs typeface="Times New Roman" panose="02020603050405020304" pitchFamily="18" charset="0"/>
              </a:rPr>
              <a:t>Engaging disenfranchised learners: Sport projects can provide an education for people without access to formal education and those who do not perform well or enjoy more traditional approaches.</a:t>
            </a:r>
          </a:p>
          <a:p>
            <a:pPr algn="l">
              <a:buFont typeface="Arial" panose="020B0604020202020204" pitchFamily="34" charset="0"/>
              <a:buChar char="•"/>
            </a:pPr>
            <a:endParaRPr lang="en-US" sz="900" dirty="0">
              <a:solidFill>
                <a:srgbClr val="444444"/>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00" dirty="0">
                <a:solidFill>
                  <a:srgbClr val="444444"/>
                </a:solidFill>
                <a:latin typeface="Times New Roman" panose="02020603050405020304" pitchFamily="18" charset="0"/>
                <a:cs typeface="Times New Roman" panose="02020603050405020304" pitchFamily="18" charset="0"/>
              </a:rPr>
              <a:t>Prioritizing holistic education: The UN’s targets for SDG 4 expand the concept of education, not only focusing on school-aged students or strict definitions of curricula. Improved health and wellbeing – and the recognition that physical activity is important within that – should be central to any definition of holistic and inclusive education.</a:t>
            </a:r>
          </a:p>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19</a:t>
            </a:fld>
            <a:endParaRPr lang="en-US" dirty="0"/>
          </a:p>
        </p:txBody>
      </p:sp>
    </p:spTree>
    <p:extLst>
      <p:ext uri="{BB962C8B-B14F-4D97-AF65-F5344CB8AC3E}">
        <p14:creationId xmlns:p14="http://schemas.microsoft.com/office/powerpoint/2010/main" val="165276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solidFill>
                  <a:srgbClr val="000000"/>
                </a:solidFill>
                <a:latin typeface="Arial" panose="020B0604020202020204" pitchFamily="34" charset="0"/>
              </a:rPr>
              <a:t>The beginning of the Fourth Industrial Revolution is an unrepeatable moment of human history, just as it was with the First, Second and Third Industrial Revolutions. The one who knows and accepts, use and multiply the supporting trends is the one who gains. </a:t>
            </a:r>
          </a:p>
          <a:p>
            <a:endParaRPr lang="en-US" sz="900" dirty="0">
              <a:solidFill>
                <a:srgbClr val="000000"/>
              </a:solidFill>
              <a:latin typeface="Arial" panose="020B0604020202020204" pitchFamily="34" charset="0"/>
            </a:endParaRPr>
          </a:p>
          <a:p>
            <a:r>
              <a:rPr lang="en-US" sz="900" dirty="0">
                <a:solidFill>
                  <a:srgbClr val="000000"/>
                </a:solidFill>
                <a:latin typeface="Arial" panose="020B0604020202020204" pitchFamily="34" charset="0"/>
              </a:rPr>
              <a:t>Sport sciences, because of their dynamics, must also be prepared to analyze and evaluate processes to find answers to new questions and to address possible negative consequences of the Fourth Industrial Revolution. </a:t>
            </a:r>
            <a:endParaRPr lang="en-US" sz="900" dirty="0"/>
          </a:p>
        </p:txBody>
      </p:sp>
      <p:sp>
        <p:nvSpPr>
          <p:cNvPr id="4" name="Slide Number Placeholder 3"/>
          <p:cNvSpPr>
            <a:spLocks noGrp="1"/>
          </p:cNvSpPr>
          <p:nvPr>
            <p:ph type="sldNum" sz="quarter" idx="5"/>
          </p:nvPr>
        </p:nvSpPr>
        <p:spPr/>
        <p:txBody>
          <a:bodyPr/>
          <a:lstStyle/>
          <a:p>
            <a:fld id="{07D111EE-B1CE-3F40-8B0E-AB6A92B85452}" type="slidenum">
              <a:rPr lang="en-US" smtClean="0"/>
              <a:t>2</a:t>
            </a:fld>
            <a:endParaRPr lang="en-US" dirty="0"/>
          </a:p>
        </p:txBody>
      </p:sp>
    </p:spTree>
    <p:extLst>
      <p:ext uri="{BB962C8B-B14F-4D97-AF65-F5344CB8AC3E}">
        <p14:creationId xmlns:p14="http://schemas.microsoft.com/office/powerpoint/2010/main" val="1133882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D111EE-B1CE-3F40-8B0E-AB6A92B85452}" type="slidenum">
              <a:rPr lang="en-US" smtClean="0"/>
              <a:t>20</a:t>
            </a:fld>
            <a:endParaRPr lang="en-US" dirty="0"/>
          </a:p>
        </p:txBody>
      </p:sp>
    </p:spTree>
    <p:extLst>
      <p:ext uri="{BB962C8B-B14F-4D97-AF65-F5344CB8AC3E}">
        <p14:creationId xmlns:p14="http://schemas.microsoft.com/office/powerpoint/2010/main" val="2001541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D111EE-B1CE-3F40-8B0E-AB6A92B85452}" type="slidenum">
              <a:rPr lang="en-US" smtClean="0"/>
              <a:t>21</a:t>
            </a:fld>
            <a:endParaRPr lang="en-US" dirty="0"/>
          </a:p>
        </p:txBody>
      </p:sp>
    </p:spTree>
    <p:extLst>
      <p:ext uri="{BB962C8B-B14F-4D97-AF65-F5344CB8AC3E}">
        <p14:creationId xmlns:p14="http://schemas.microsoft.com/office/powerpoint/2010/main" val="309381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AC06A-4905-4B1A-83C1-3B011A8CF04B}" type="slidenum">
              <a:rPr lang="en-US" smtClean="0"/>
              <a:t>22</a:t>
            </a:fld>
            <a:endParaRPr lang="en-US" dirty="0"/>
          </a:p>
        </p:txBody>
      </p:sp>
    </p:spTree>
    <p:extLst>
      <p:ext uri="{BB962C8B-B14F-4D97-AF65-F5344CB8AC3E}">
        <p14:creationId xmlns:p14="http://schemas.microsoft.com/office/powerpoint/2010/main" val="188031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i="0" dirty="0">
                <a:solidFill>
                  <a:srgbClr val="333333"/>
                </a:solidFill>
                <a:effectLst/>
                <a:latin typeface="McKinsey Sans"/>
              </a:rPr>
              <a:t>In 2023, the World Economic Forum’s</a:t>
            </a:r>
            <a:r>
              <a:rPr lang="en-US" sz="1400" b="0" i="0" dirty="0">
                <a:solidFill>
                  <a:srgbClr val="333333"/>
                </a:solidFill>
                <a:effectLst/>
                <a:latin typeface="McKinsey Sans"/>
              </a:rPr>
              <a:t> annual meeting held at Davos was the largest in history</a:t>
            </a:r>
            <a:r>
              <a:rPr lang="en-US" sz="1400" dirty="0">
                <a:solidFill>
                  <a:srgbClr val="333333"/>
                </a:solidFill>
                <a:latin typeface="McKinsey Sans"/>
              </a:rPr>
              <a:t>. L</a:t>
            </a:r>
            <a:r>
              <a:rPr lang="en-US" sz="1400" b="0" i="0" dirty="0">
                <a:solidFill>
                  <a:srgbClr val="333333"/>
                </a:solidFill>
                <a:effectLst/>
                <a:latin typeface="McKinsey Sans"/>
              </a:rPr>
              <a:t>eaders around the world recognize that globalization needs reimagining, not junking, for two reasons. First, the global economy is highly unlikely to come undone. The McKinsey Global Institute’s recent report finds that </a:t>
            </a:r>
            <a:r>
              <a:rPr lang="en-US" sz="1400" b="0" i="0" u="none" strike="noStrike" dirty="0">
                <a:solidFill>
                  <a:srgbClr val="333333"/>
                </a:solidFill>
                <a:effectLst/>
                <a:latin typeface="McKinsey Sans"/>
                <a:hlinkClick r:id="rId3"/>
              </a:rPr>
              <a:t>the economic ties that bind us are strong</a:t>
            </a:r>
            <a:r>
              <a:rPr lang="en-US" sz="1400" b="0" i="0" dirty="0">
                <a:solidFill>
                  <a:srgbClr val="333333"/>
                </a:solidFill>
                <a:effectLst/>
                <a:latin typeface="McKinsey Sans"/>
              </a:rPr>
              <a:t> and may be impossible to unwind.</a:t>
            </a:r>
            <a:endParaRPr lang="en-US" sz="1400" baseline="30000" dirty="0">
              <a:solidFill>
                <a:srgbClr val="333333"/>
              </a:solidFill>
              <a:latin typeface="McKinsey Sans"/>
            </a:endParaRPr>
          </a:p>
          <a:p>
            <a:pPr algn="l"/>
            <a:endParaRPr lang="en-US" sz="1400" b="0" i="0" dirty="0">
              <a:solidFill>
                <a:srgbClr val="333333"/>
              </a:solidFill>
              <a:effectLst/>
              <a:latin typeface="McKinsey Sans"/>
            </a:endParaRPr>
          </a:p>
          <a:p>
            <a:pPr algn="l"/>
            <a:r>
              <a:rPr lang="en-US" sz="1400" b="0" i="0" dirty="0">
                <a:solidFill>
                  <a:srgbClr val="333333"/>
                </a:solidFill>
                <a:effectLst/>
                <a:latin typeface="McKinsey Sans"/>
              </a:rPr>
              <a:t>Second, today’s biggest challenges are global in nature. Countries everywhere are troubled by the challenges of building resilience in the face of massive disruption (including anticipating future pandemics) and building a system in which everyone prospers. There are no solutions to the world’s largest challenges that do not involve the leaders of the world’s largest companies and national and international policy makers. This includes those of us in the industry of sport management throughout the world.</a:t>
            </a:r>
          </a:p>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3</a:t>
            </a:fld>
            <a:endParaRPr lang="en-US" dirty="0"/>
          </a:p>
        </p:txBody>
      </p:sp>
    </p:spTree>
    <p:extLst>
      <p:ext uri="{BB962C8B-B14F-4D97-AF65-F5344CB8AC3E}">
        <p14:creationId xmlns:p14="http://schemas.microsoft.com/office/powerpoint/2010/main" val="332113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474663"/>
            <a:ext cx="5632450" cy="3168650"/>
          </a:xfrm>
        </p:spPr>
      </p:sp>
      <p:sp>
        <p:nvSpPr>
          <p:cNvPr id="3" name="Notes Placeholder 2"/>
          <p:cNvSpPr>
            <a:spLocks noGrp="1"/>
          </p:cNvSpPr>
          <p:nvPr>
            <p:ph type="body" idx="1"/>
          </p:nvPr>
        </p:nvSpPr>
        <p:spPr>
          <a:xfrm>
            <a:off x="760412" y="3643313"/>
            <a:ext cx="5681980" cy="3696712"/>
          </a:xfrm>
        </p:spPr>
        <p:txBody>
          <a:bodyPr/>
          <a:lstStyle/>
          <a:p>
            <a:r>
              <a:rPr lang="en-US" dirty="0"/>
              <a:t>Klaus Schwab is the originator of the term, Fourth Industrial Revolution. He has spurred much excitement and scholarship involving theoretical perspectives and pragmatic solutions to 4IR.</a:t>
            </a:r>
          </a:p>
        </p:txBody>
      </p:sp>
      <p:sp>
        <p:nvSpPr>
          <p:cNvPr id="4" name="Slide Number Placeholder 3"/>
          <p:cNvSpPr>
            <a:spLocks noGrp="1"/>
          </p:cNvSpPr>
          <p:nvPr>
            <p:ph type="sldNum" sz="quarter" idx="5"/>
          </p:nvPr>
        </p:nvSpPr>
        <p:spPr/>
        <p:txBody>
          <a:bodyPr/>
          <a:lstStyle/>
          <a:p>
            <a:fld id="{07D111EE-B1CE-3F40-8B0E-AB6A92B85452}" type="slidenum">
              <a:rPr lang="en-US" smtClean="0"/>
              <a:t>4</a:t>
            </a:fld>
            <a:endParaRPr lang="en-US" dirty="0"/>
          </a:p>
        </p:txBody>
      </p:sp>
    </p:spTree>
    <p:extLst>
      <p:ext uri="{BB962C8B-B14F-4D97-AF65-F5344CB8AC3E}">
        <p14:creationId xmlns:p14="http://schemas.microsoft.com/office/powerpoint/2010/main" val="270018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used to explain the frontiers of knowledge that can be derived from sport management.</a:t>
            </a:r>
          </a:p>
        </p:txBody>
      </p:sp>
      <p:sp>
        <p:nvSpPr>
          <p:cNvPr id="4" name="Slide Number Placeholder 3"/>
          <p:cNvSpPr>
            <a:spLocks noGrp="1"/>
          </p:cNvSpPr>
          <p:nvPr>
            <p:ph type="sldNum" sz="quarter" idx="5"/>
          </p:nvPr>
        </p:nvSpPr>
        <p:spPr/>
        <p:txBody>
          <a:bodyPr/>
          <a:lstStyle/>
          <a:p>
            <a:fld id="{07D111EE-B1CE-3F40-8B0E-AB6A92B85452}" type="slidenum">
              <a:rPr lang="en-US" smtClean="0"/>
              <a:t>5</a:t>
            </a:fld>
            <a:endParaRPr lang="en-US" dirty="0"/>
          </a:p>
        </p:txBody>
      </p:sp>
    </p:spTree>
    <p:extLst>
      <p:ext uri="{BB962C8B-B14F-4D97-AF65-F5344CB8AC3E}">
        <p14:creationId xmlns:p14="http://schemas.microsoft.com/office/powerpoint/2010/main" val="58831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Fourth Industrial Revolution and why is it important for students in sport management to learn what it is and how to lead?</a:t>
            </a:r>
          </a:p>
        </p:txBody>
      </p:sp>
      <p:sp>
        <p:nvSpPr>
          <p:cNvPr id="4" name="Slide Number Placeholder 3"/>
          <p:cNvSpPr>
            <a:spLocks noGrp="1"/>
          </p:cNvSpPr>
          <p:nvPr>
            <p:ph type="sldNum" sz="quarter" idx="5"/>
          </p:nvPr>
        </p:nvSpPr>
        <p:spPr/>
        <p:txBody>
          <a:bodyPr/>
          <a:lstStyle/>
          <a:p>
            <a:fld id="{07D111EE-B1CE-3F40-8B0E-AB6A92B85452}" type="slidenum">
              <a:rPr lang="en-US" smtClean="0"/>
              <a:t>6</a:t>
            </a:fld>
            <a:endParaRPr lang="en-US" dirty="0"/>
          </a:p>
        </p:txBody>
      </p:sp>
    </p:spTree>
    <p:extLst>
      <p:ext uri="{BB962C8B-B14F-4D97-AF65-F5344CB8AC3E}">
        <p14:creationId xmlns:p14="http://schemas.microsoft.com/office/powerpoint/2010/main" val="303727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way of representing the industrial revolutions.</a:t>
            </a:r>
          </a:p>
        </p:txBody>
      </p:sp>
      <p:sp>
        <p:nvSpPr>
          <p:cNvPr id="4" name="Slide Number Placeholder 3"/>
          <p:cNvSpPr>
            <a:spLocks noGrp="1"/>
          </p:cNvSpPr>
          <p:nvPr>
            <p:ph type="sldNum" sz="quarter" idx="5"/>
          </p:nvPr>
        </p:nvSpPr>
        <p:spPr/>
        <p:txBody>
          <a:bodyPr/>
          <a:lstStyle/>
          <a:p>
            <a:fld id="{07D111EE-B1CE-3F40-8B0E-AB6A92B85452}" type="slidenum">
              <a:rPr lang="en-US" smtClean="0"/>
              <a:t>7</a:t>
            </a:fld>
            <a:endParaRPr lang="en-US" dirty="0"/>
          </a:p>
        </p:txBody>
      </p:sp>
    </p:spTree>
    <p:extLst>
      <p:ext uri="{BB962C8B-B14F-4D97-AF65-F5344CB8AC3E}">
        <p14:creationId xmlns:p14="http://schemas.microsoft.com/office/powerpoint/2010/main" val="140501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111EE-B1CE-3F40-8B0E-AB6A92B85452}" type="slidenum">
              <a:rPr lang="en-US" smtClean="0"/>
              <a:t>8</a:t>
            </a:fld>
            <a:endParaRPr lang="en-US" dirty="0"/>
          </a:p>
        </p:txBody>
      </p:sp>
    </p:spTree>
    <p:extLst>
      <p:ext uri="{BB962C8B-B14F-4D97-AF65-F5344CB8AC3E}">
        <p14:creationId xmlns:p14="http://schemas.microsoft.com/office/powerpoint/2010/main" val="300302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automation continues to progress, all sectors of the world are affected. This includes sport and its management. From  information on this slide, human labor time dropped from 71 % in 2018 and is predicted to drop to 48 % in 2025. Again, it is predicted that more than half of job-related functions will be conducted by machines and their algorithms by 2025.</a:t>
            </a:r>
          </a:p>
        </p:txBody>
      </p:sp>
      <p:sp>
        <p:nvSpPr>
          <p:cNvPr id="4" name="Slide Number Placeholder 3"/>
          <p:cNvSpPr>
            <a:spLocks noGrp="1"/>
          </p:cNvSpPr>
          <p:nvPr>
            <p:ph type="sldNum" sz="quarter" idx="5"/>
          </p:nvPr>
        </p:nvSpPr>
        <p:spPr/>
        <p:txBody>
          <a:bodyPr/>
          <a:lstStyle/>
          <a:p>
            <a:fld id="{07D111EE-B1CE-3F40-8B0E-AB6A92B85452}" type="slidenum">
              <a:rPr lang="en-US" smtClean="0"/>
              <a:t>9</a:t>
            </a:fld>
            <a:endParaRPr lang="en-US" dirty="0"/>
          </a:p>
        </p:txBody>
      </p:sp>
    </p:spTree>
    <p:extLst>
      <p:ext uri="{BB962C8B-B14F-4D97-AF65-F5344CB8AC3E}">
        <p14:creationId xmlns:p14="http://schemas.microsoft.com/office/powerpoint/2010/main" val="299294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2/7/2023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p:cNvSpPr>
            <a:spLocks noGrp="1"/>
          </p:cNvSpPr>
          <p:nvPr>
            <p:ph type="ctrTitle"/>
          </p:nvPr>
        </p:nvSpPr>
        <p:spPr>
          <a:xfrm>
            <a:off x="1058669" y="854538"/>
            <a:ext cx="4567608" cy="3566160"/>
          </a:xfrm>
        </p:spPr>
        <p:txBody>
          <a:bodyPr anchor="b">
            <a:normAutofit/>
          </a:bodyPr>
          <a:lstStyle>
            <a:lvl1pPr algn="l">
              <a:lnSpc>
                <a:spcPct val="90000"/>
              </a:lnSpc>
              <a:defRPr sz="5400" spc="-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1440" y="4429842"/>
            <a:ext cx="4567608" cy="1143000"/>
          </a:xfrm>
        </p:spPr>
        <p:txBody>
          <a:bodyPr lIns="91440" rIns="91440">
            <a:normAutofit/>
          </a:bodyPr>
          <a:lstStyle>
            <a:lvl1pPr marL="0" indent="0" algn="l">
              <a:buNone/>
              <a:defRPr sz="16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subtitle</a:t>
            </a:r>
          </a:p>
        </p:txBody>
      </p:sp>
      <p:sp>
        <p:nvSpPr>
          <p:cNvPr id="12" name="Freeform 11">
            <a:extLst>
              <a:ext uri="{FF2B5EF4-FFF2-40B4-BE49-F238E27FC236}">
                <a16:creationId xmlns:a16="http://schemas.microsoft.com/office/drawing/2014/main" id="{C28A7DB8-FEA5-5A4A-85DF-FA1ADFB3EFC5}"/>
              </a:ext>
            </a:extLst>
          </p:cNvPr>
          <p:cNvSpPr>
            <a:spLocks noGrp="1"/>
          </p:cNvSpPr>
          <p:nvPr>
            <p:ph type="pic" sz="quarter" idx="13"/>
          </p:nvPr>
        </p:nvSpPr>
        <p:spPr>
          <a:xfrm>
            <a:off x="4933721" y="-19458"/>
            <a:ext cx="7261837" cy="6877457"/>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 name="connsiteX0" fmla="*/ 3993491 w 8464509"/>
              <a:gd name="connsiteY0" fmla="*/ 19455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993491 w 8464509"/>
              <a:gd name="connsiteY6" fmla="*/ 19455 h 6858000"/>
              <a:gd name="connsiteX0" fmla="*/ 3993491 w 8464509"/>
              <a:gd name="connsiteY0" fmla="*/ 19455 h 6858000"/>
              <a:gd name="connsiteX1" fmla="*/ 3440072 w 8464509"/>
              <a:gd name="connsiteY1" fmla="*/ 37000 h 6858000"/>
              <a:gd name="connsiteX2" fmla="*/ 8464509 w 8464509"/>
              <a:gd name="connsiteY2" fmla="*/ 0 h 6858000"/>
              <a:gd name="connsiteX3" fmla="*/ 8464509 w 8464509"/>
              <a:gd name="connsiteY3" fmla="*/ 6858000 h 6858000"/>
              <a:gd name="connsiteX4" fmla="*/ 0 w 8464509"/>
              <a:gd name="connsiteY4" fmla="*/ 6858000 h 6858000"/>
              <a:gd name="connsiteX5" fmla="*/ 3993491 w 8464509"/>
              <a:gd name="connsiteY5" fmla="*/ 19455 h 6858000"/>
              <a:gd name="connsiteX0" fmla="*/ 3993491 w 8464509"/>
              <a:gd name="connsiteY0" fmla="*/ 19455 h 6858000"/>
              <a:gd name="connsiteX1" fmla="*/ 8464509 w 8464509"/>
              <a:gd name="connsiteY1" fmla="*/ 0 h 6858000"/>
              <a:gd name="connsiteX2" fmla="*/ 8464509 w 8464509"/>
              <a:gd name="connsiteY2" fmla="*/ 6858000 h 6858000"/>
              <a:gd name="connsiteX3" fmla="*/ 0 w 8464509"/>
              <a:gd name="connsiteY3" fmla="*/ 6858000 h 6858000"/>
              <a:gd name="connsiteX4" fmla="*/ 3993491 w 8464509"/>
              <a:gd name="connsiteY4" fmla="*/ 19455 h 6858000"/>
              <a:gd name="connsiteX0" fmla="*/ 4061557 w 8464509"/>
              <a:gd name="connsiteY0" fmla="*/ 0 h 6858001"/>
              <a:gd name="connsiteX1" fmla="*/ 8464509 w 8464509"/>
              <a:gd name="connsiteY1" fmla="*/ 1 h 6858001"/>
              <a:gd name="connsiteX2" fmla="*/ 8464509 w 8464509"/>
              <a:gd name="connsiteY2" fmla="*/ 6858001 h 6858001"/>
              <a:gd name="connsiteX3" fmla="*/ 0 w 8464509"/>
              <a:gd name="connsiteY3" fmla="*/ 6858001 h 6858001"/>
              <a:gd name="connsiteX4" fmla="*/ 4061557 w 8464509"/>
              <a:gd name="connsiteY4" fmla="*/ 0 h 6858001"/>
              <a:gd name="connsiteX0" fmla="*/ 5059852 w 8464509"/>
              <a:gd name="connsiteY0" fmla="*/ 19454 h 6858000"/>
              <a:gd name="connsiteX1" fmla="*/ 8464509 w 8464509"/>
              <a:gd name="connsiteY1" fmla="*/ 0 h 6858000"/>
              <a:gd name="connsiteX2" fmla="*/ 8464509 w 8464509"/>
              <a:gd name="connsiteY2" fmla="*/ 6858000 h 6858000"/>
              <a:gd name="connsiteX3" fmla="*/ 0 w 8464509"/>
              <a:gd name="connsiteY3" fmla="*/ 6858000 h 6858000"/>
              <a:gd name="connsiteX4" fmla="*/ 5059852 w 8464509"/>
              <a:gd name="connsiteY4" fmla="*/ 19454 h 6858000"/>
              <a:gd name="connsiteX0" fmla="*/ 4061557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61557 w 8464509"/>
              <a:gd name="connsiteY4" fmla="*/ 0 h 6877457"/>
              <a:gd name="connsiteX0" fmla="*/ 4040810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4509"/>
              <a:gd name="connsiteY0" fmla="*/ 0 h 6877457"/>
              <a:gd name="connsiteX1" fmla="*/ 8464509 w 8464509"/>
              <a:gd name="connsiteY1" fmla="*/ 143986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8658"/>
              <a:gd name="connsiteY0" fmla="*/ 0 h 6877457"/>
              <a:gd name="connsiteX1" fmla="*/ 8468658 w 8468658"/>
              <a:gd name="connsiteY1" fmla="*/ 12341 h 6877457"/>
              <a:gd name="connsiteX2" fmla="*/ 8464509 w 8468658"/>
              <a:gd name="connsiteY2" fmla="*/ 6877457 h 6877457"/>
              <a:gd name="connsiteX3" fmla="*/ 0 w 8468658"/>
              <a:gd name="connsiteY3" fmla="*/ 6877457 h 6877457"/>
              <a:gd name="connsiteX4" fmla="*/ 4040810 w 8468658"/>
              <a:gd name="connsiteY4" fmla="*/ 0 h 687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658" h="6877457">
                <a:moveTo>
                  <a:pt x="4040810" y="0"/>
                </a:moveTo>
                <a:lnTo>
                  <a:pt x="8468658" y="12341"/>
                </a:lnTo>
                <a:lnTo>
                  <a:pt x="8464509" y="6877457"/>
                </a:lnTo>
                <a:lnTo>
                  <a:pt x="0" y="6877457"/>
                </a:lnTo>
                <a:lnTo>
                  <a:pt x="4040810" y="0"/>
                </a:lnTo>
                <a:close/>
              </a:path>
            </a:pathLst>
          </a:custGeom>
          <a:solidFill>
            <a:schemeClr val="accent4"/>
          </a:solidFill>
        </p:spPr>
        <p:txBody>
          <a:bodyPr wrap="square">
            <a:noAutofit/>
          </a:bodyPr>
          <a:lstStyle/>
          <a:p>
            <a:r>
              <a:rPr lang="en-US"/>
              <a:t>Click icon to add picture</a:t>
            </a:r>
            <a:endParaRPr lang="en-US" dirty="0"/>
          </a:p>
        </p:txBody>
      </p:sp>
      <p:sp>
        <p:nvSpPr>
          <p:cNvPr id="14" name="Triangle 13">
            <a:extLst>
              <a:ext uri="{FF2B5EF4-FFF2-40B4-BE49-F238E27FC236}">
                <a16:creationId xmlns:a16="http://schemas.microsoft.com/office/drawing/2014/main" id="{6A021AF7-4044-A644-8DB8-495F263390D0}"/>
              </a:ext>
            </a:extLst>
          </p:cNvPr>
          <p:cNvSpPr/>
          <p:nvPr userDrawn="1"/>
        </p:nvSpPr>
        <p:spPr>
          <a:xfrm rot="10800000">
            <a:off x="4933721" y="267867"/>
            <a:ext cx="3031755" cy="3031755"/>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2DFDB14-A8D5-F944-A91C-960A5C2F22AF}"/>
              </a:ext>
            </a:extLst>
          </p:cNvPr>
          <p:cNvSpPr/>
          <p:nvPr userDrawn="1"/>
        </p:nvSpPr>
        <p:spPr>
          <a:xfrm>
            <a:off x="-22175" y="5596959"/>
            <a:ext cx="1261040" cy="1261040"/>
          </a:xfrm>
          <a:prstGeom prst="triangle">
            <a:avLst/>
          </a:prstGeom>
          <a:pattFill prst="lgGrid">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735FBC-8FBF-9947-B380-14D44D2206B1}"/>
              </a:ext>
            </a:extLst>
          </p:cNvPr>
          <p:cNvSpPr/>
          <p:nvPr userDrawn="1"/>
        </p:nvSpPr>
        <p:spPr>
          <a:xfrm rot="10800000">
            <a:off x="184302" y="236698"/>
            <a:ext cx="519337" cy="519337"/>
          </a:xfrm>
          <a:prstGeom prst="triangle">
            <a:avLst/>
          </a:prstGeom>
          <a:pattFill prst="dk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17B7C303-8734-B141-AF0D-2945DA349FBD}"/>
              </a:ext>
            </a:extLst>
          </p:cNvPr>
          <p:cNvSpPr/>
          <p:nvPr userDrawn="1"/>
        </p:nvSpPr>
        <p:spPr>
          <a:xfrm>
            <a:off x="4414384" y="5795386"/>
            <a:ext cx="519337" cy="519337"/>
          </a:xfrm>
          <a:prstGeom prst="triangle">
            <a:avLst/>
          </a:prstGeom>
          <a:pattFill prst="wdUpDiag">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67914AE0-93F2-8346-B885-5734D2B694B2}"/>
              </a:ext>
            </a:extLst>
          </p:cNvPr>
          <p:cNvSpPr/>
          <p:nvPr userDrawn="1"/>
        </p:nvSpPr>
        <p:spPr>
          <a:xfrm rot="5400000">
            <a:off x="-48606" y="3035784"/>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66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2/7/2023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E872A5F6-5449-2840-B48F-2AA85FE272A3}"/>
              </a:ext>
            </a:extLst>
          </p:cNvPr>
          <p:cNvSpPr/>
          <p:nvPr userDrawn="1"/>
        </p:nvSpPr>
        <p:spPr>
          <a:xfrm>
            <a:off x="0" y="0"/>
            <a:ext cx="35025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B3A8339-6DA4-E549-AEA2-9512C53F064F}"/>
              </a:ext>
            </a:extLst>
          </p:cNvPr>
          <p:cNvSpPr/>
          <p:nvPr userDrawn="1"/>
        </p:nvSpPr>
        <p:spPr>
          <a:xfrm>
            <a:off x="3591475" y="5273069"/>
            <a:ext cx="1486666" cy="1486666"/>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2EA775-82B0-BA48-8CA2-7A09D72EC958}"/>
              </a:ext>
            </a:extLst>
          </p:cNvPr>
          <p:cNvSpPr/>
          <p:nvPr userDrawn="1"/>
        </p:nvSpPr>
        <p:spPr>
          <a:xfrm>
            <a:off x="76559" y="597553"/>
            <a:ext cx="562863" cy="562863"/>
          </a:xfrm>
          <a:prstGeom prst="triangle">
            <a:avLst/>
          </a:prstGeom>
          <a:pattFill prst="lt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2C6B50B5-10C1-4A40-9531-4F8DC16892F8}"/>
              </a:ext>
            </a:extLst>
          </p:cNvPr>
          <p:cNvSpPr/>
          <p:nvPr userDrawn="1"/>
        </p:nvSpPr>
        <p:spPr>
          <a:xfrm>
            <a:off x="357990"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a:extLst>
              <a:ext uri="{FF2B5EF4-FFF2-40B4-BE49-F238E27FC236}">
                <a16:creationId xmlns:a16="http://schemas.microsoft.com/office/drawing/2014/main" id="{CAF18EC0-3F9F-6449-A2B2-A792B70BEA6E}"/>
              </a:ext>
            </a:extLst>
          </p:cNvPr>
          <p:cNvSpPr>
            <a:spLocks noGrp="1"/>
          </p:cNvSpPr>
          <p:nvPr>
            <p:ph type="pic" sz="quarter" idx="13"/>
          </p:nvPr>
        </p:nvSpPr>
        <p:spPr>
          <a:xfrm flipH="1">
            <a:off x="444819" y="597553"/>
            <a:ext cx="6063915" cy="6063915"/>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28" name="Title 1">
            <a:extLst>
              <a:ext uri="{FF2B5EF4-FFF2-40B4-BE49-F238E27FC236}">
                <a16:creationId xmlns:a16="http://schemas.microsoft.com/office/drawing/2014/main" id="{68357860-E91C-1745-A5D1-921689BF47AE}"/>
              </a:ext>
            </a:extLst>
          </p:cNvPr>
          <p:cNvSpPr>
            <a:spLocks noGrp="1"/>
          </p:cNvSpPr>
          <p:nvPr>
            <p:ph type="title" hasCustomPrompt="1"/>
          </p:nvPr>
        </p:nvSpPr>
        <p:spPr>
          <a:xfrm>
            <a:off x="6876994" y="1535397"/>
            <a:ext cx="4845068" cy="1858617"/>
          </a:xfrm>
        </p:spPr>
        <p:txBody>
          <a:bodyPr anchor="b">
            <a:normAutofit/>
          </a:bodyPr>
          <a:lstStyle>
            <a:lvl1pPr algn="l">
              <a:defRPr sz="4800" i="0">
                <a:solidFill>
                  <a:schemeClr val="tx1">
                    <a:lumMod val="85000"/>
                    <a:lumOff val="15000"/>
                  </a:schemeClr>
                </a:solidFill>
                <a:latin typeface="+mj-lt"/>
              </a:defRPr>
            </a:lvl1pPr>
          </a:lstStyle>
          <a:p>
            <a:r>
              <a:rPr lang="en-US" dirty="0"/>
              <a:t>Title Goes Here</a:t>
            </a:r>
          </a:p>
        </p:txBody>
      </p:sp>
      <p:sp>
        <p:nvSpPr>
          <p:cNvPr id="29" name="Content Placeholder 2">
            <a:extLst>
              <a:ext uri="{FF2B5EF4-FFF2-40B4-BE49-F238E27FC236}">
                <a16:creationId xmlns:a16="http://schemas.microsoft.com/office/drawing/2014/main" id="{094A3FA1-7F3F-2D41-ABE1-512FA9FC4843}"/>
              </a:ext>
            </a:extLst>
          </p:cNvPr>
          <p:cNvSpPr>
            <a:spLocks noGrp="1"/>
          </p:cNvSpPr>
          <p:nvPr>
            <p:ph idx="1"/>
          </p:nvPr>
        </p:nvSpPr>
        <p:spPr>
          <a:xfrm>
            <a:off x="6876996" y="3401899"/>
            <a:ext cx="4845066" cy="2107095"/>
          </a:xfrm>
        </p:spPr>
        <p:txBody>
          <a:bodyPr/>
          <a:lstStyle>
            <a:lvl1pPr marL="182880" indent="-182880" algn="l">
              <a:buClr>
                <a:srgbClr val="C5AE76"/>
              </a:buClr>
              <a:buFont typeface="Arial" panose="020B0604020202020204" pitchFamily="34" charset="0"/>
              <a:buChar char="•"/>
              <a:defRPr>
                <a:latin typeface="+mj-lt"/>
              </a:defRPr>
            </a:lvl1pPr>
            <a:lvl2pPr marL="384048" indent="-182880" algn="l">
              <a:buClr>
                <a:srgbClr val="C5AE76"/>
              </a:buClr>
              <a:buFont typeface="Arial" panose="020B0604020202020204" pitchFamily="34" charset="0"/>
              <a:buChar char="•"/>
              <a:defRPr>
                <a:latin typeface="+mj-lt"/>
              </a:defRPr>
            </a:lvl2pPr>
            <a:lvl3pPr marL="566928" indent="-182880" algn="l">
              <a:buClr>
                <a:srgbClr val="C5AE76"/>
              </a:buClr>
              <a:buFont typeface="Arial" panose="020B0604020202020204" pitchFamily="34" charset="0"/>
              <a:buChar char="•"/>
              <a:defRPr>
                <a:latin typeface="+mj-lt"/>
              </a:defRPr>
            </a:lvl3pPr>
            <a:lvl4pPr marL="749808" indent="-182880" algn="l">
              <a:buClr>
                <a:srgbClr val="C5AE76"/>
              </a:buClr>
              <a:buFont typeface="Arial" panose="020B0604020202020204" pitchFamily="34" charset="0"/>
              <a:buChar char="•"/>
              <a:defRPr>
                <a:latin typeface="+mj-lt"/>
              </a:defRPr>
            </a:lvl4pPr>
            <a:lvl5pPr marL="932688" indent="-182880" algn="l">
              <a:buClr>
                <a:srgbClr val="C5AE76"/>
              </a:buClr>
              <a:buFont typeface="Arial" panose="020B0604020202020204" pitchFamily="34" charset="0"/>
              <a:buChar cha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985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2/7/2023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3">
            <a:extLst>
              <a:ext uri="{FF2B5EF4-FFF2-40B4-BE49-F238E27FC236}">
                <a16:creationId xmlns:a16="http://schemas.microsoft.com/office/drawing/2014/main" id="{B4D4881A-F72E-2D4F-BC41-5D2839D87000}"/>
              </a:ext>
            </a:extLst>
          </p:cNvPr>
          <p:cNvSpPr/>
          <p:nvPr userDrawn="1"/>
        </p:nvSpPr>
        <p:spPr>
          <a:xfrm>
            <a:off x="4997302" y="0"/>
            <a:ext cx="7194698" cy="6879265"/>
          </a:xfrm>
          <a:custGeom>
            <a:avLst/>
            <a:gdLst>
              <a:gd name="connsiteX0" fmla="*/ 0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0 w 5004391"/>
              <a:gd name="connsiteY4" fmla="*/ 0 h 6858000"/>
              <a:gd name="connsiteX0" fmla="*/ 1424763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1424763 w 5004391"/>
              <a:gd name="connsiteY4" fmla="*/ 0 h 6858000"/>
              <a:gd name="connsiteX0" fmla="*/ 1275907 w 5004391"/>
              <a:gd name="connsiteY0" fmla="*/ 21265 h 6858000"/>
              <a:gd name="connsiteX1" fmla="*/ 5004391 w 5004391"/>
              <a:gd name="connsiteY1" fmla="*/ 0 h 6858000"/>
              <a:gd name="connsiteX2" fmla="*/ 5004391 w 5004391"/>
              <a:gd name="connsiteY2" fmla="*/ 6858000 h 6858000"/>
              <a:gd name="connsiteX3" fmla="*/ 0 w 5004391"/>
              <a:gd name="connsiteY3" fmla="*/ 6858000 h 6858000"/>
              <a:gd name="connsiteX4" fmla="*/ 1275907 w 5004391"/>
              <a:gd name="connsiteY4" fmla="*/ 21265 h 6858000"/>
              <a:gd name="connsiteX0" fmla="*/ 3466214 w 7194698"/>
              <a:gd name="connsiteY0" fmla="*/ 21265 h 6879265"/>
              <a:gd name="connsiteX1" fmla="*/ 7194698 w 7194698"/>
              <a:gd name="connsiteY1" fmla="*/ 0 h 6879265"/>
              <a:gd name="connsiteX2" fmla="*/ 7194698 w 7194698"/>
              <a:gd name="connsiteY2" fmla="*/ 6858000 h 6879265"/>
              <a:gd name="connsiteX3" fmla="*/ 0 w 7194698"/>
              <a:gd name="connsiteY3" fmla="*/ 6879265 h 6879265"/>
              <a:gd name="connsiteX4" fmla="*/ 3466214 w 7194698"/>
              <a:gd name="connsiteY4" fmla="*/ 21265 h 687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4698" h="6879265">
                <a:moveTo>
                  <a:pt x="3466214" y="21265"/>
                </a:moveTo>
                <a:lnTo>
                  <a:pt x="7194698" y="0"/>
                </a:lnTo>
                <a:lnTo>
                  <a:pt x="7194698" y="6858000"/>
                </a:lnTo>
                <a:lnTo>
                  <a:pt x="0" y="6879265"/>
                </a:lnTo>
                <a:lnTo>
                  <a:pt x="3466214" y="2126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14CA4B6-21BC-234A-9FAD-E362D7F194C4}"/>
              </a:ext>
            </a:extLst>
          </p:cNvPr>
          <p:cNvSpPr/>
          <p:nvPr userDrawn="1"/>
        </p:nvSpPr>
        <p:spPr>
          <a:xfrm>
            <a:off x="2571311"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815F04B4-E3C0-0845-8DEC-98C63E21B466}"/>
              </a:ext>
            </a:extLst>
          </p:cNvPr>
          <p:cNvSpPr/>
          <p:nvPr userDrawn="1"/>
        </p:nvSpPr>
        <p:spPr>
          <a:xfrm rot="10800000">
            <a:off x="2277396" y="3814571"/>
            <a:ext cx="1360968" cy="1360968"/>
          </a:xfrm>
          <a:prstGeom prst="triangl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6850A90A-EBB3-314C-9D98-A4220E2739EA}"/>
              </a:ext>
            </a:extLst>
          </p:cNvPr>
          <p:cNvSpPr>
            <a:spLocks noGrp="1"/>
          </p:cNvSpPr>
          <p:nvPr>
            <p:ph type="pic" sz="quarter" idx="13"/>
          </p:nvPr>
        </p:nvSpPr>
        <p:spPr>
          <a:xfrm flipH="1">
            <a:off x="2569281" y="330912"/>
            <a:ext cx="6217440" cy="6217440"/>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9" name="Title 1">
            <a:extLst>
              <a:ext uri="{FF2B5EF4-FFF2-40B4-BE49-F238E27FC236}">
                <a16:creationId xmlns:a16="http://schemas.microsoft.com/office/drawing/2014/main" id="{D3001923-8460-C64B-A54B-3221B8A6B8C3}"/>
              </a:ext>
            </a:extLst>
          </p:cNvPr>
          <p:cNvSpPr>
            <a:spLocks noGrp="1"/>
          </p:cNvSpPr>
          <p:nvPr>
            <p:ph type="title" hasCustomPrompt="1"/>
          </p:nvPr>
        </p:nvSpPr>
        <p:spPr>
          <a:xfrm>
            <a:off x="7958108" y="1957888"/>
            <a:ext cx="3815484" cy="1858617"/>
          </a:xfrm>
        </p:spPr>
        <p:txBody>
          <a:bodyPr anchor="b">
            <a:normAutofit/>
          </a:bodyPr>
          <a:lstStyle>
            <a:lvl1pPr algn="ctr">
              <a:defRPr sz="4800" i="0">
                <a:solidFill>
                  <a:schemeClr val="bg1"/>
                </a:solidFill>
                <a:latin typeface="+mj-lt"/>
              </a:defRPr>
            </a:lvl1pPr>
          </a:lstStyle>
          <a:p>
            <a:r>
              <a:rPr lang="en-US" dirty="0"/>
              <a:t>Title Goes Here</a:t>
            </a:r>
          </a:p>
        </p:txBody>
      </p:sp>
      <p:sp>
        <p:nvSpPr>
          <p:cNvPr id="10" name="Content Placeholder 2">
            <a:extLst>
              <a:ext uri="{FF2B5EF4-FFF2-40B4-BE49-F238E27FC236}">
                <a16:creationId xmlns:a16="http://schemas.microsoft.com/office/drawing/2014/main" id="{9E64A275-2629-244A-A66F-FC140850C6DA}"/>
              </a:ext>
            </a:extLst>
          </p:cNvPr>
          <p:cNvSpPr>
            <a:spLocks noGrp="1"/>
          </p:cNvSpPr>
          <p:nvPr>
            <p:ph idx="1"/>
          </p:nvPr>
        </p:nvSpPr>
        <p:spPr>
          <a:xfrm>
            <a:off x="7958110" y="3824390"/>
            <a:ext cx="3815482" cy="2107095"/>
          </a:xfrm>
        </p:spPr>
        <p:txBody>
          <a:bodyPr/>
          <a:lstStyle>
            <a:lvl1pPr marL="182880" indent="-182880" algn="ctr">
              <a:buClr>
                <a:srgbClr val="C5AE76"/>
              </a:buClr>
              <a:buFont typeface="Arial" panose="020B0604020202020204" pitchFamily="34" charset="0"/>
              <a:buChar char="•"/>
              <a:defRPr>
                <a:solidFill>
                  <a:schemeClr val="bg1"/>
                </a:solidFill>
                <a:latin typeface="+mj-lt"/>
              </a:defRPr>
            </a:lvl1pPr>
            <a:lvl2pPr marL="384048" indent="-182880" algn="ctr">
              <a:buClr>
                <a:srgbClr val="C5AE76"/>
              </a:buClr>
              <a:buFont typeface="Arial" panose="020B0604020202020204" pitchFamily="34" charset="0"/>
              <a:buChar char="•"/>
              <a:defRPr>
                <a:solidFill>
                  <a:schemeClr val="bg1"/>
                </a:solidFill>
                <a:latin typeface="+mj-lt"/>
              </a:defRPr>
            </a:lvl2pPr>
            <a:lvl3pPr marL="566928" indent="-182880" algn="ctr">
              <a:buClr>
                <a:srgbClr val="C5AE76"/>
              </a:buClr>
              <a:buFont typeface="Arial" panose="020B0604020202020204" pitchFamily="34" charset="0"/>
              <a:buChar char="•"/>
              <a:defRPr>
                <a:solidFill>
                  <a:schemeClr val="bg1"/>
                </a:solidFill>
                <a:latin typeface="+mj-lt"/>
              </a:defRPr>
            </a:lvl3pPr>
            <a:lvl4pPr marL="749808" indent="-182880" algn="ctr">
              <a:buClr>
                <a:srgbClr val="C5AE76"/>
              </a:buClr>
              <a:buFont typeface="Arial" panose="020B0604020202020204" pitchFamily="34" charset="0"/>
              <a:buChar char="•"/>
              <a:defRPr>
                <a:solidFill>
                  <a:schemeClr val="bg1"/>
                </a:solidFill>
                <a:latin typeface="+mj-lt"/>
              </a:defRPr>
            </a:lvl4pPr>
            <a:lvl5pPr marL="932688" indent="-182880" algn="ctr">
              <a:buClr>
                <a:srgbClr val="C5AE76"/>
              </a:buClr>
              <a:buFont typeface="Arial" panose="020B0604020202020204" pitchFamily="34" charset="0"/>
              <a:buChar cha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riangle 11">
            <a:extLst>
              <a:ext uri="{FF2B5EF4-FFF2-40B4-BE49-F238E27FC236}">
                <a16:creationId xmlns:a16="http://schemas.microsoft.com/office/drawing/2014/main" id="{520102B5-5695-C743-B30E-C92897B48D8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4220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ith Narrow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2/7/2023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BB0D84E6-6DEA-1D4E-92C3-A360785A027B}"/>
              </a:ext>
            </a:extLst>
          </p:cNvPr>
          <p:cNvSpPr/>
          <p:nvPr userDrawn="1"/>
        </p:nvSpPr>
        <p:spPr>
          <a:xfrm>
            <a:off x="0" y="1730829"/>
            <a:ext cx="8229600" cy="347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C28500E9-800B-C94A-B6F9-F73D37B2D301}"/>
              </a:ext>
            </a:extLst>
          </p:cNvPr>
          <p:cNvSpPr/>
          <p:nvPr userDrawn="1"/>
        </p:nvSpPr>
        <p:spPr>
          <a:xfrm rot="10800000">
            <a:off x="8749091" y="0"/>
            <a:ext cx="3442907"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EAD70A4-7AF0-7E4D-ABBC-34DD61D7B01E}"/>
              </a:ext>
            </a:extLst>
          </p:cNvPr>
          <p:cNvSpPr/>
          <p:nvPr userDrawn="1"/>
        </p:nvSpPr>
        <p:spPr>
          <a:xfrm rot="10800000">
            <a:off x="3727215" y="5551712"/>
            <a:ext cx="1424687" cy="1306288"/>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9">
            <a:extLst>
              <a:ext uri="{FF2B5EF4-FFF2-40B4-BE49-F238E27FC236}">
                <a16:creationId xmlns:a16="http://schemas.microsoft.com/office/drawing/2014/main" id="{14C43A8B-650C-3B4B-9F8C-592CE9F269FB}"/>
              </a:ext>
            </a:extLst>
          </p:cNvPr>
          <p:cNvSpPr>
            <a:spLocks noGrp="1"/>
          </p:cNvSpPr>
          <p:nvPr>
            <p:ph type="title"/>
          </p:nvPr>
        </p:nvSpPr>
        <p:spPr>
          <a:xfrm>
            <a:off x="868625" y="2464270"/>
            <a:ext cx="5227376" cy="727700"/>
          </a:xfrm>
        </p:spPr>
        <p:txBody>
          <a:bodyPr anchor="t"/>
          <a:lstStyle>
            <a:lvl1pPr>
              <a:defRPr>
                <a:solidFill>
                  <a:schemeClr val="bg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0345C704-9538-984E-8D14-D6AEC9A4C42E}"/>
              </a:ext>
            </a:extLst>
          </p:cNvPr>
          <p:cNvSpPr>
            <a:spLocks noGrp="1"/>
          </p:cNvSpPr>
          <p:nvPr>
            <p:ph type="body" idx="1" hasCustomPrompt="1"/>
          </p:nvPr>
        </p:nvSpPr>
        <p:spPr>
          <a:xfrm>
            <a:off x="868623" y="3265903"/>
            <a:ext cx="5227377" cy="1642386"/>
          </a:xfrm>
        </p:spPr>
        <p:txBody>
          <a:bodyPr lIns="91440" rIns="91440" anchor="t">
            <a:normAutofit/>
          </a:bodyPr>
          <a:lstStyle>
            <a:lvl1pPr marL="0" indent="0">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Picture Placeholder 11">
            <a:extLst>
              <a:ext uri="{FF2B5EF4-FFF2-40B4-BE49-F238E27FC236}">
                <a16:creationId xmlns:a16="http://schemas.microsoft.com/office/drawing/2014/main" id="{647B5AD0-4AD4-9843-9C08-DEF894490A97}"/>
              </a:ext>
            </a:extLst>
          </p:cNvPr>
          <p:cNvSpPr>
            <a:spLocks noGrp="1"/>
          </p:cNvSpPr>
          <p:nvPr>
            <p:ph type="pic" sz="quarter" idx="13"/>
          </p:nvPr>
        </p:nvSpPr>
        <p:spPr>
          <a:xfrm flipH="1">
            <a:off x="4593262" y="0"/>
            <a:ext cx="7598736" cy="6858000"/>
          </a:xfrm>
          <a:prstGeom prst="triangle">
            <a:avLst/>
          </a:prstGeom>
          <a:solidFill>
            <a:schemeClr val="accent1"/>
          </a:solidFill>
        </p:spPr>
        <p:txBody>
          <a:bodyPr/>
          <a:lstStyle/>
          <a:p>
            <a:r>
              <a:rPr lang="en-US"/>
              <a:t>Click icon to add picture</a:t>
            </a:r>
            <a:endParaRPr lang="en-US" dirty="0"/>
          </a:p>
        </p:txBody>
      </p:sp>
      <p:sp>
        <p:nvSpPr>
          <p:cNvPr id="14" name="Triangle 13">
            <a:extLst>
              <a:ext uri="{FF2B5EF4-FFF2-40B4-BE49-F238E27FC236}">
                <a16:creationId xmlns:a16="http://schemas.microsoft.com/office/drawing/2014/main" id="{8795BE2D-99B1-FE49-84B1-C41E44A8AC0B}"/>
              </a:ext>
            </a:extLst>
          </p:cNvPr>
          <p:cNvSpPr/>
          <p:nvPr userDrawn="1"/>
        </p:nvSpPr>
        <p:spPr>
          <a:xfrm rot="5400000">
            <a:off x="-48606" y="252453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3403155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F14FD9-9995-BE48-8C0E-B1454B9F231E}"/>
              </a:ext>
            </a:extLst>
          </p:cNvPr>
          <p:cNvSpPr>
            <a:spLocks noGrp="1"/>
          </p:cNvSpPr>
          <p:nvPr>
            <p:ph type="pic" sz="quarter" idx="13"/>
          </p:nvPr>
        </p:nvSpPr>
        <p:spPr>
          <a:xfrm>
            <a:off x="4576012" y="0"/>
            <a:ext cx="7598735" cy="6858000"/>
          </a:xfrm>
          <a:custGeom>
            <a:avLst/>
            <a:gdLst>
              <a:gd name="connsiteX0" fmla="*/ 0 w 7598735"/>
              <a:gd name="connsiteY0" fmla="*/ 0 h 6858000"/>
              <a:gd name="connsiteX1" fmla="*/ 7598735 w 7598735"/>
              <a:gd name="connsiteY1" fmla="*/ 0 h 6858000"/>
              <a:gd name="connsiteX2" fmla="*/ 7598735 w 7598735"/>
              <a:gd name="connsiteY2" fmla="*/ 6858000 h 6858000"/>
              <a:gd name="connsiteX3" fmla="*/ 0 w 7598735"/>
              <a:gd name="connsiteY3" fmla="*/ 6858000 h 6858000"/>
              <a:gd name="connsiteX4" fmla="*/ 0 w 7598735"/>
              <a:gd name="connsiteY4" fmla="*/ 6378840 h 6858000"/>
              <a:gd name="connsiteX5" fmla="*/ 140333 w 7598735"/>
              <a:gd name="connsiteY5" fmla="*/ 6379536 h 6858000"/>
              <a:gd name="connsiteX6" fmla="*/ 3074919 w 7598735"/>
              <a:gd name="connsiteY6" fmla="*/ 489098 h 6858000"/>
              <a:gd name="connsiteX7" fmla="*/ 0 w 7598735"/>
              <a:gd name="connsiteY7" fmla="*/ 480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8735" h="6858000">
                <a:moveTo>
                  <a:pt x="0" y="0"/>
                </a:moveTo>
                <a:lnTo>
                  <a:pt x="7598735" y="0"/>
                </a:lnTo>
                <a:lnTo>
                  <a:pt x="7598735" y="6858000"/>
                </a:lnTo>
                <a:lnTo>
                  <a:pt x="0" y="6858000"/>
                </a:lnTo>
                <a:lnTo>
                  <a:pt x="0" y="6378840"/>
                </a:lnTo>
                <a:lnTo>
                  <a:pt x="140333" y="6379536"/>
                </a:lnTo>
                <a:lnTo>
                  <a:pt x="3074919" y="489098"/>
                </a:lnTo>
                <a:lnTo>
                  <a:pt x="0" y="480044"/>
                </a:lnTo>
                <a:close/>
              </a:path>
            </a:pathLst>
          </a:custGeom>
          <a:solidFill>
            <a:schemeClr val="accent1"/>
          </a:solidFill>
        </p:spPr>
        <p:txBody>
          <a:bodyPr wrap="square">
            <a:noAutofit/>
          </a:bodyPr>
          <a:lstStyle/>
          <a:p>
            <a:r>
              <a:rPr lang="en-US"/>
              <a:t>Click icon to add picture</a:t>
            </a:r>
            <a:endParaRPr lang="en-US" dirty="0"/>
          </a:p>
        </p:txBody>
      </p:sp>
      <p:sp>
        <p:nvSpPr>
          <p:cNvPr id="15" name="Freeform 14">
            <a:extLst>
              <a:ext uri="{FF2B5EF4-FFF2-40B4-BE49-F238E27FC236}">
                <a16:creationId xmlns:a16="http://schemas.microsoft.com/office/drawing/2014/main" id="{BFAE6FFB-F37C-7040-87B6-654B2F44CE7A}"/>
              </a:ext>
            </a:extLst>
          </p:cNvPr>
          <p:cNvSpPr/>
          <p:nvPr userDrawn="1"/>
        </p:nvSpPr>
        <p:spPr>
          <a:xfrm>
            <a:off x="413825" y="463261"/>
            <a:ext cx="7347125" cy="5911703"/>
          </a:xfrm>
          <a:custGeom>
            <a:avLst/>
            <a:gdLst>
              <a:gd name="connsiteX0" fmla="*/ 125507 w 7347125"/>
              <a:gd name="connsiteY0" fmla="*/ 0 h 5911703"/>
              <a:gd name="connsiteX1" fmla="*/ 7347125 w 7347125"/>
              <a:gd name="connsiteY1" fmla="*/ 21265 h 5911703"/>
              <a:gd name="connsiteX2" fmla="*/ 4412539 w 7347125"/>
              <a:gd name="connsiteY2" fmla="*/ 5911703 h 5911703"/>
              <a:gd name="connsiteX3" fmla="*/ 1007798 w 7347125"/>
              <a:gd name="connsiteY3" fmla="*/ 5894815 h 5911703"/>
              <a:gd name="connsiteX4" fmla="*/ 1007798 w 7347125"/>
              <a:gd name="connsiteY4" fmla="*/ 5901070 h 5911703"/>
              <a:gd name="connsiteX5" fmla="*/ 0 w 7347125"/>
              <a:gd name="connsiteY5" fmla="*/ 5901070 h 5911703"/>
              <a:gd name="connsiteX6" fmla="*/ 0 w 7347125"/>
              <a:gd name="connsiteY6" fmla="*/ 10632 h 5911703"/>
              <a:gd name="connsiteX7" fmla="*/ 125507 w 7347125"/>
              <a:gd name="connsiteY7" fmla="*/ 10632 h 59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125" h="5911703">
                <a:moveTo>
                  <a:pt x="125507" y="0"/>
                </a:moveTo>
                <a:lnTo>
                  <a:pt x="7347125" y="21265"/>
                </a:lnTo>
                <a:lnTo>
                  <a:pt x="4412539" y="5911703"/>
                </a:lnTo>
                <a:lnTo>
                  <a:pt x="1007798" y="5894815"/>
                </a:lnTo>
                <a:lnTo>
                  <a:pt x="1007798" y="5901070"/>
                </a:lnTo>
                <a:lnTo>
                  <a:pt x="0" y="5901070"/>
                </a:lnTo>
                <a:lnTo>
                  <a:pt x="0" y="10632"/>
                </a:lnTo>
                <a:lnTo>
                  <a:pt x="125507" y="10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2/7/2023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itle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1" y="1609159"/>
            <a:ext cx="4253334" cy="3639682"/>
          </a:xfrm>
        </p:spPr>
        <p:txBody>
          <a:bodyPr anchor="t">
            <a:normAutofit/>
          </a:bodyPr>
          <a:lstStyle>
            <a:lvl1pPr algn="l">
              <a:defRPr sz="3800">
                <a:solidFill>
                  <a:schemeClr val="bg1"/>
                </a:solidFill>
              </a:defRPr>
            </a:lvl1pPr>
          </a:lstStyle>
          <a:p>
            <a:r>
              <a:rPr lang="en-US" dirty="0"/>
              <a:t>Quote Goes Here</a:t>
            </a:r>
          </a:p>
        </p:txBody>
      </p:sp>
      <p:sp>
        <p:nvSpPr>
          <p:cNvPr id="13" name="Triangle 12">
            <a:extLst>
              <a:ext uri="{FF2B5EF4-FFF2-40B4-BE49-F238E27FC236}">
                <a16:creationId xmlns:a16="http://schemas.microsoft.com/office/drawing/2014/main" id="{611FC0D0-E6E4-7645-B0C7-97FB2012039D}"/>
              </a:ext>
            </a:extLst>
          </p:cNvPr>
          <p:cNvSpPr/>
          <p:nvPr userDrawn="1"/>
        </p:nvSpPr>
        <p:spPr>
          <a:xfrm rot="5400000">
            <a:off x="-48606" y="1669422"/>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924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Lef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3" name="Group 12">
            <a:extLst>
              <a:ext uri="{FF2B5EF4-FFF2-40B4-BE49-F238E27FC236}">
                <a16:creationId xmlns:a16="http://schemas.microsoft.com/office/drawing/2014/main" id="{C3F11B56-403C-AA43-BA54-5CD9A60BDDC5}"/>
              </a:ext>
            </a:extLst>
          </p:cNvPr>
          <p:cNvGrpSpPr/>
          <p:nvPr userDrawn="1"/>
        </p:nvGrpSpPr>
        <p:grpSpPr>
          <a:xfrm>
            <a:off x="0" y="-4353"/>
            <a:ext cx="6884691" cy="6862353"/>
            <a:chOff x="0" y="-4353"/>
            <a:chExt cx="6884691" cy="6862353"/>
          </a:xfrm>
        </p:grpSpPr>
        <p:sp>
          <p:nvSpPr>
            <p:cNvPr id="5" name="Freeform 4">
              <a:extLst>
                <a:ext uri="{FF2B5EF4-FFF2-40B4-BE49-F238E27FC236}">
                  <a16:creationId xmlns:a16="http://schemas.microsoft.com/office/drawing/2014/main" id="{D8BAD61D-F455-9240-A0C6-DE4F40E47C29}"/>
                </a:ext>
              </a:extLst>
            </p:cNvPr>
            <p:cNvSpPr/>
            <p:nvPr userDrawn="1"/>
          </p:nvSpPr>
          <p:spPr>
            <a:xfrm>
              <a:off x="0" y="-4353"/>
              <a:ext cx="6884691" cy="6862353"/>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 name="connsiteX0" fmla="*/ 9234 w 6880863"/>
                <a:gd name="connsiteY0" fmla="*/ 0 h 6866017"/>
                <a:gd name="connsiteX1" fmla="*/ 6880863 w 6880863"/>
                <a:gd name="connsiteY1" fmla="*/ 1567 h 6866017"/>
                <a:gd name="connsiteX2" fmla="*/ 3445205 w 6880863"/>
                <a:gd name="connsiteY2" fmla="*/ 6866017 h 6866017"/>
                <a:gd name="connsiteX3" fmla="*/ 705 w 6880863"/>
                <a:gd name="connsiteY3" fmla="*/ 6864138 h 6866017"/>
                <a:gd name="connsiteX4" fmla="*/ 9234 w 6880863"/>
                <a:gd name="connsiteY4" fmla="*/ 0 h 6866017"/>
                <a:gd name="connsiteX0" fmla="*/ 0 w 6884692"/>
                <a:gd name="connsiteY0" fmla="*/ 0 h 6883465"/>
                <a:gd name="connsiteX1" fmla="*/ 6884692 w 6884692"/>
                <a:gd name="connsiteY1" fmla="*/ 19015 h 6883465"/>
                <a:gd name="connsiteX2" fmla="*/ 3449034 w 6884692"/>
                <a:gd name="connsiteY2" fmla="*/ 6883465 h 6883465"/>
                <a:gd name="connsiteX3" fmla="*/ 4534 w 6884692"/>
                <a:gd name="connsiteY3" fmla="*/ 6881586 h 6883465"/>
                <a:gd name="connsiteX4" fmla="*/ 0 w 6884692"/>
                <a:gd name="connsiteY4" fmla="*/ 0 h 6883465"/>
                <a:gd name="connsiteX0" fmla="*/ 9234 w 6880863"/>
                <a:gd name="connsiteY0" fmla="*/ 0 h 6879102"/>
                <a:gd name="connsiteX1" fmla="*/ 6880863 w 6880863"/>
                <a:gd name="connsiteY1" fmla="*/ 14652 h 6879102"/>
                <a:gd name="connsiteX2" fmla="*/ 3445205 w 6880863"/>
                <a:gd name="connsiteY2" fmla="*/ 6879102 h 6879102"/>
                <a:gd name="connsiteX3" fmla="*/ 705 w 6880863"/>
                <a:gd name="connsiteY3" fmla="*/ 6877223 h 6879102"/>
                <a:gd name="connsiteX4" fmla="*/ 9234 w 6880863"/>
                <a:gd name="connsiteY4" fmla="*/ 0 h 6879102"/>
                <a:gd name="connsiteX0" fmla="*/ 0 w 6884691"/>
                <a:gd name="connsiteY0" fmla="*/ 0 h 6874740"/>
                <a:gd name="connsiteX1" fmla="*/ 6884691 w 6884691"/>
                <a:gd name="connsiteY1" fmla="*/ 10290 h 6874740"/>
                <a:gd name="connsiteX2" fmla="*/ 3449033 w 6884691"/>
                <a:gd name="connsiteY2" fmla="*/ 6874740 h 6874740"/>
                <a:gd name="connsiteX3" fmla="*/ 4533 w 6884691"/>
                <a:gd name="connsiteY3" fmla="*/ 6872861 h 6874740"/>
                <a:gd name="connsiteX4" fmla="*/ 0 w 6884691"/>
                <a:gd name="connsiteY4" fmla="*/ 0 h 68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691" h="6874740">
                  <a:moveTo>
                    <a:pt x="0" y="0"/>
                  </a:moveTo>
                  <a:lnTo>
                    <a:pt x="6884691" y="10290"/>
                  </a:lnTo>
                  <a:lnTo>
                    <a:pt x="3449033" y="6874740"/>
                  </a:lnTo>
                  <a:lnTo>
                    <a:pt x="4533" y="6872861"/>
                  </a:lnTo>
                  <a:cubicBezTo>
                    <a:pt x="207" y="458797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004ACB-4E38-6449-B733-0C6A6BC40ADD}"/>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6A52034F-1EDC-3040-A1B3-B572FC286C20}"/>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550988" y="1954400"/>
            <a:ext cx="4393415" cy="3002359"/>
          </a:xfrm>
        </p:spPr>
        <p:txBody>
          <a:bodyPr anchor="ctr"/>
          <a:lstStyle>
            <a:lvl1pPr algn="ctr">
              <a:defRPr>
                <a:solidFill>
                  <a:schemeClr val="bg1"/>
                </a:solidFill>
              </a:defRPr>
            </a:lvl1pPr>
          </a:lstStyle>
          <a:p>
            <a:r>
              <a:rPr lang="en-US" dirty="0"/>
              <a:t>Title Goes Here</a:t>
            </a:r>
          </a:p>
        </p:txBody>
      </p:sp>
      <p:sp>
        <p:nvSpPr>
          <p:cNvPr id="12" name="Triangle 11">
            <a:extLst>
              <a:ext uri="{FF2B5EF4-FFF2-40B4-BE49-F238E27FC236}">
                <a16:creationId xmlns:a16="http://schemas.microsoft.com/office/drawing/2014/main" id="{FD910B80-BD19-CF49-AB0B-1C5DEECEDED5}"/>
              </a:ext>
            </a:extLst>
          </p:cNvPr>
          <p:cNvSpPr/>
          <p:nvPr userDrawn="1"/>
        </p:nvSpPr>
        <p:spPr>
          <a:xfrm rot="5400000">
            <a:off x="-48606" y="31651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5032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R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5DFD37-81D5-5742-B09A-5D4CBF48B7EA}"/>
              </a:ext>
            </a:extLst>
          </p:cNvPr>
          <p:cNvGrpSpPr/>
          <p:nvPr userDrawn="1"/>
        </p:nvGrpSpPr>
        <p:grpSpPr>
          <a:xfrm rot="10800000">
            <a:off x="5294245" y="0"/>
            <a:ext cx="6897755" cy="6858000"/>
            <a:chOff x="-17598" y="0"/>
            <a:chExt cx="6897755" cy="6858000"/>
          </a:xfrm>
        </p:grpSpPr>
        <p:sp>
          <p:nvSpPr>
            <p:cNvPr id="12" name="Freeform 11">
              <a:extLst>
                <a:ext uri="{FF2B5EF4-FFF2-40B4-BE49-F238E27FC236}">
                  <a16:creationId xmlns:a16="http://schemas.microsoft.com/office/drawing/2014/main" id="{00CF4E43-4A68-664C-B973-2FE49DC7733D}"/>
                </a:ext>
              </a:extLst>
            </p:cNvPr>
            <p:cNvSpPr/>
            <p:nvPr userDrawn="1"/>
          </p:nvSpPr>
          <p:spPr>
            <a:xfrm>
              <a:off x="-17598" y="0"/>
              <a:ext cx="6897755" cy="6858000"/>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755" h="6870380">
                  <a:moveTo>
                    <a:pt x="0" y="0"/>
                  </a:moveTo>
                  <a:lnTo>
                    <a:pt x="6897755" y="5930"/>
                  </a:lnTo>
                  <a:lnTo>
                    <a:pt x="3462097" y="6870380"/>
                  </a:lnTo>
                  <a:lnTo>
                    <a:pt x="17597" y="6868501"/>
                  </a:lnTo>
                  <a:cubicBezTo>
                    <a:pt x="13271" y="458361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AFAD3D76-9126-CC42-90B0-5BF85DC91E3E}"/>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9D011AB3-8218-AE4F-9DF7-810A1B45C453}"/>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7775272" y="1954400"/>
            <a:ext cx="3889053" cy="3002359"/>
          </a:xfrm>
        </p:spPr>
        <p:txBody>
          <a:bodyPr anchor="ctr"/>
          <a:lstStyle>
            <a:lvl1pPr algn="ctr">
              <a:defRPr>
                <a:solidFill>
                  <a:schemeClr val="bg1"/>
                </a:solidFill>
              </a:defRPr>
            </a:lvl1pPr>
          </a:lstStyle>
          <a:p>
            <a:r>
              <a:rPr lang="en-US" dirty="0"/>
              <a:t>Title Goes Here</a:t>
            </a:r>
          </a:p>
        </p:txBody>
      </p:sp>
      <p:sp>
        <p:nvSpPr>
          <p:cNvPr id="9" name="Triangle 8">
            <a:extLst>
              <a:ext uri="{FF2B5EF4-FFF2-40B4-BE49-F238E27FC236}">
                <a16:creationId xmlns:a16="http://schemas.microsoft.com/office/drawing/2014/main" id="{D84320FE-42A3-294B-AAE0-3D16A63E359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437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Horizontal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FCAC17-2511-3D4F-A318-B241447A2C02}"/>
              </a:ext>
            </a:extLst>
          </p:cNvPr>
          <p:cNvSpPr/>
          <p:nvPr userDrawn="1"/>
        </p:nvSpPr>
        <p:spPr>
          <a:xfrm>
            <a:off x="413825" y="2941613"/>
            <a:ext cx="11364350" cy="3432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C13F5538-7999-A74B-BCB7-A96C8DBCCD06}"/>
              </a:ext>
            </a:extLst>
          </p:cNvPr>
          <p:cNvSpPr>
            <a:spLocks noGrp="1"/>
          </p:cNvSpPr>
          <p:nvPr>
            <p:ph idx="1"/>
          </p:nvPr>
        </p:nvSpPr>
        <p:spPr>
          <a:xfrm>
            <a:off x="932329" y="4280546"/>
            <a:ext cx="10452848" cy="1791071"/>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6">
            <a:extLst>
              <a:ext uri="{FF2B5EF4-FFF2-40B4-BE49-F238E27FC236}">
                <a16:creationId xmlns:a16="http://schemas.microsoft.com/office/drawing/2014/main" id="{DE5056B4-56A3-6E40-92E1-FA33B5C8F807}"/>
              </a:ext>
            </a:extLst>
          </p:cNvPr>
          <p:cNvSpPr>
            <a:spLocks noGrp="1"/>
          </p:cNvSpPr>
          <p:nvPr>
            <p:ph type="dt" sz="half" idx="10"/>
          </p:nvPr>
        </p:nvSpPr>
        <p:spPr>
          <a:xfrm>
            <a:off x="8218426" y="6446838"/>
            <a:ext cx="2584850" cy="365125"/>
          </a:xfrm>
        </p:spPr>
        <p:txBody>
          <a:bodyPr/>
          <a:lstStyle/>
          <a:p>
            <a:fld id="{4BE1D723-8F53-4F53-90B0-1982A396982E}" type="datetime1">
              <a:rPr lang="en-US" smtClean="0"/>
              <a:t>2/7/2023</a:t>
            </a:fld>
            <a:endParaRPr lang="en-US" dirty="0"/>
          </a:p>
        </p:txBody>
      </p:sp>
      <p:sp>
        <p:nvSpPr>
          <p:cNvPr id="17" name="Footer Placeholder 7">
            <a:extLst>
              <a:ext uri="{FF2B5EF4-FFF2-40B4-BE49-F238E27FC236}">
                <a16:creationId xmlns:a16="http://schemas.microsoft.com/office/drawing/2014/main" id="{A47DE6D7-793F-C846-8A00-3061847B66B0}"/>
              </a:ext>
            </a:extLst>
          </p:cNvPr>
          <p:cNvSpPr>
            <a:spLocks noGrp="1"/>
          </p:cNvSpPr>
          <p:nvPr>
            <p:ph type="ftr" sz="quarter" idx="11"/>
          </p:nvPr>
        </p:nvSpPr>
        <p:spPr>
          <a:xfrm>
            <a:off x="1097279" y="6446838"/>
            <a:ext cx="6818262" cy="365125"/>
          </a:xfrm>
        </p:spPr>
        <p:txBody>
          <a:bodyPr/>
          <a:lstStyle/>
          <a:p>
            <a:endParaRPr lang="en-US" dirty="0"/>
          </a:p>
        </p:txBody>
      </p:sp>
      <p:sp>
        <p:nvSpPr>
          <p:cNvPr id="18" name="Slide Number Placeholder 8">
            <a:extLst>
              <a:ext uri="{FF2B5EF4-FFF2-40B4-BE49-F238E27FC236}">
                <a16:creationId xmlns:a16="http://schemas.microsoft.com/office/drawing/2014/main" id="{B4C61174-2D39-E640-8A16-DCE65554421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9" name="Title 9">
            <a:extLst>
              <a:ext uri="{FF2B5EF4-FFF2-40B4-BE49-F238E27FC236}">
                <a16:creationId xmlns:a16="http://schemas.microsoft.com/office/drawing/2014/main" id="{13596EE0-A679-3B49-BA9A-D5C79B0C8381}"/>
              </a:ext>
            </a:extLst>
          </p:cNvPr>
          <p:cNvSpPr>
            <a:spLocks noGrp="1"/>
          </p:cNvSpPr>
          <p:nvPr>
            <p:ph type="title"/>
          </p:nvPr>
        </p:nvSpPr>
        <p:spPr>
          <a:xfrm>
            <a:off x="932329" y="3143154"/>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20" name="Triangle 19">
            <a:extLst>
              <a:ext uri="{FF2B5EF4-FFF2-40B4-BE49-F238E27FC236}">
                <a16:creationId xmlns:a16="http://schemas.microsoft.com/office/drawing/2014/main" id="{3E931B03-E301-6D48-8377-B08DA6C95F0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249401AC-F116-8B4C-A1A0-CF88B63E549B}"/>
              </a:ext>
            </a:extLst>
          </p:cNvPr>
          <p:cNvSpPr/>
          <p:nvPr userDrawn="1"/>
        </p:nvSpPr>
        <p:spPr>
          <a:xfrm rot="5400000">
            <a:off x="-48606" y="33345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8A3226FF-244B-B540-ABAC-5C0E3DE3103C}"/>
              </a:ext>
            </a:extLst>
          </p:cNvPr>
          <p:cNvSpPr>
            <a:spLocks noGrp="1"/>
          </p:cNvSpPr>
          <p:nvPr>
            <p:ph type="pic" sz="quarter" idx="13"/>
          </p:nvPr>
        </p:nvSpPr>
        <p:spPr>
          <a:xfrm>
            <a:off x="413824" y="483782"/>
            <a:ext cx="11365992" cy="2457856"/>
          </a:xfrm>
          <a:solidFill>
            <a:schemeClr val="accent1"/>
          </a:solidFill>
        </p:spPr>
        <p:txBody>
          <a:bodyPr/>
          <a:lstStyle/>
          <a:p>
            <a:r>
              <a:rPr lang="en-US"/>
              <a:t>Click icon to add picture</a:t>
            </a:r>
            <a:endParaRPr lang="en-US" dirty="0"/>
          </a:p>
        </p:txBody>
      </p:sp>
    </p:spTree>
    <p:extLst>
      <p:ext uri="{BB962C8B-B14F-4D97-AF65-F5344CB8AC3E}">
        <p14:creationId xmlns:p14="http://schemas.microsoft.com/office/powerpoint/2010/main" val="4276448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4534616"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30" y="893729"/>
            <a:ext cx="4534616"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rgbClr val="C5A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F5D5DA7E-149B-BB4E-918D-C5FF23087FF1}"/>
              </a:ext>
            </a:extLst>
          </p:cNvPr>
          <p:cNvSpPr>
            <a:spLocks noGrp="1"/>
          </p:cNvSpPr>
          <p:nvPr>
            <p:ph type="pic" sz="quarter" idx="13"/>
          </p:nvPr>
        </p:nvSpPr>
        <p:spPr>
          <a:xfrm>
            <a:off x="3727491" y="0"/>
            <a:ext cx="8464509" cy="6858000"/>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509" h="6858000">
                <a:moveTo>
                  <a:pt x="3426278" y="0"/>
                </a:moveTo>
                <a:lnTo>
                  <a:pt x="3440072" y="37000"/>
                </a:lnTo>
                <a:lnTo>
                  <a:pt x="3440072" y="0"/>
                </a:lnTo>
                <a:lnTo>
                  <a:pt x="8464509" y="0"/>
                </a:lnTo>
                <a:lnTo>
                  <a:pt x="8464509" y="6858000"/>
                </a:lnTo>
                <a:lnTo>
                  <a:pt x="0" y="6858000"/>
                </a:lnTo>
                <a:lnTo>
                  <a:pt x="3426278" y="0"/>
                </a:lnTo>
                <a:close/>
              </a:path>
            </a:pathLst>
          </a:custGeom>
          <a:solidFill>
            <a:schemeClr val="accent4"/>
          </a:solidFill>
        </p:spPr>
        <p:txBody>
          <a:bodyPr wrap="square">
            <a:noAutofit/>
          </a:bodyPr>
          <a:lstStyle/>
          <a:p>
            <a:r>
              <a:rPr lang="en-US"/>
              <a:t>Click icon to add picture</a:t>
            </a:r>
            <a:endParaRPr lang="en-US" dirty="0"/>
          </a:p>
        </p:txBody>
      </p:sp>
      <p:sp>
        <p:nvSpPr>
          <p:cNvPr id="19" name="Triangle 18">
            <a:extLst>
              <a:ext uri="{FF2B5EF4-FFF2-40B4-BE49-F238E27FC236}">
                <a16:creationId xmlns:a16="http://schemas.microsoft.com/office/drawing/2014/main" id="{BEBB0DCE-DD71-FF40-B471-A617514321E6}"/>
              </a:ext>
            </a:extLst>
          </p:cNvPr>
          <p:cNvSpPr/>
          <p:nvPr userDrawn="1"/>
        </p:nvSpPr>
        <p:spPr>
          <a:xfrm rot="10800000">
            <a:off x="5869115" y="4530"/>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6337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2933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236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913F7CD6-7F0D-1C4F-AE97-8E76514EED57}"/>
              </a:ext>
            </a:extLst>
          </p:cNvPr>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tx1"/>
                </a:solidFill>
              </a:defRPr>
            </a:lvl1pPr>
            <a:lvl2pPr marL="486918" indent="-285750">
              <a:buClr>
                <a:schemeClr val="accent1"/>
              </a:buClr>
              <a:buFont typeface="Arial" panose="020B0604020202020204" pitchFamily="34" charset="0"/>
              <a:buChar char="•"/>
              <a:defRPr>
                <a:solidFill>
                  <a:schemeClr val="tx1"/>
                </a:solidFill>
              </a:defRPr>
            </a:lvl2pPr>
            <a:lvl3pPr marL="669798" indent="-285750">
              <a:buClr>
                <a:schemeClr val="accent1"/>
              </a:buClr>
              <a:buFont typeface="Arial" panose="020B0604020202020204" pitchFamily="34" charset="0"/>
              <a:buChar char="•"/>
              <a:defRPr>
                <a:solidFill>
                  <a:schemeClr val="tx1"/>
                </a:solidFill>
              </a:defRPr>
            </a:lvl3pPr>
            <a:lvl4pPr marL="852678" indent="-285750">
              <a:buClr>
                <a:schemeClr val="accent1"/>
              </a:buClr>
              <a:buFont typeface="Arial" panose="020B0604020202020204" pitchFamily="34" charset="0"/>
              <a:buChar char="•"/>
              <a:defRPr>
                <a:solidFill>
                  <a:schemeClr val="tx1"/>
                </a:solidFill>
              </a:defRPr>
            </a:lvl4pPr>
            <a:lvl5pPr marL="1035558" indent="-285750">
              <a:buClr>
                <a:schemeClr val="accent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3802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594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8B14A3-A5A4-2F4A-95D8-651E4818BB24}"/>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FA21A50F-6662-5046-B75A-1261DC14ABF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FDC47F2-EE1F-4644-989A-72996AC94A96}"/>
              </a:ext>
            </a:extLst>
          </p:cNvPr>
          <p:cNvGrpSpPr/>
          <p:nvPr userDrawn="1"/>
        </p:nvGrpSpPr>
        <p:grpSpPr>
          <a:xfrm>
            <a:off x="401408" y="1983214"/>
            <a:ext cx="5127171" cy="979022"/>
            <a:chOff x="417597" y="1992086"/>
            <a:chExt cx="5127171" cy="979022"/>
          </a:xfrm>
        </p:grpSpPr>
        <p:sp>
          <p:nvSpPr>
            <p:cNvPr id="14" name="Rectangle 13">
              <a:extLst>
                <a:ext uri="{FF2B5EF4-FFF2-40B4-BE49-F238E27FC236}">
                  <a16:creationId xmlns:a16="http://schemas.microsoft.com/office/drawing/2014/main" id="{386ED203-5311-5B45-870D-8D058E718B91}"/>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riangle 14">
              <a:extLst>
                <a:ext uri="{FF2B5EF4-FFF2-40B4-BE49-F238E27FC236}">
                  <a16:creationId xmlns:a16="http://schemas.microsoft.com/office/drawing/2014/main" id="{DE2C0F56-426C-5F4D-AAFD-DF53CA60DB1F}"/>
                </a:ext>
              </a:extLst>
            </p:cNvPr>
            <p:cNvSpPr>
              <a:spLocks noChangeAspect="1"/>
            </p:cNvSpPr>
            <p:nvPr/>
          </p:nvSpPr>
          <p:spPr>
            <a:xfrm rot="10800000">
              <a:off x="2821824"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3" name="Text Placeholder 2"/>
          <p:cNvSpPr>
            <a:spLocks noGrp="1"/>
          </p:cNvSpPr>
          <p:nvPr>
            <p:ph type="body" idx="1"/>
          </p:nvPr>
        </p:nvSpPr>
        <p:spPr>
          <a:xfrm>
            <a:off x="645125"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5125" y="3154858"/>
            <a:ext cx="4639736" cy="2870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2/7/2023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9" name="Group 18">
            <a:extLst>
              <a:ext uri="{FF2B5EF4-FFF2-40B4-BE49-F238E27FC236}">
                <a16:creationId xmlns:a16="http://schemas.microsoft.com/office/drawing/2014/main" id="{0EC9B82D-42A0-2549-AF1A-BB955578D14E}"/>
              </a:ext>
            </a:extLst>
          </p:cNvPr>
          <p:cNvGrpSpPr/>
          <p:nvPr userDrawn="1"/>
        </p:nvGrpSpPr>
        <p:grpSpPr>
          <a:xfrm>
            <a:off x="6663674" y="1983214"/>
            <a:ext cx="5127171" cy="979022"/>
            <a:chOff x="417597" y="1992086"/>
            <a:chExt cx="5127171" cy="979022"/>
          </a:xfrm>
        </p:grpSpPr>
        <p:sp>
          <p:nvSpPr>
            <p:cNvPr id="20" name="Rectangle 19">
              <a:extLst>
                <a:ext uri="{FF2B5EF4-FFF2-40B4-BE49-F238E27FC236}">
                  <a16:creationId xmlns:a16="http://schemas.microsoft.com/office/drawing/2014/main" id="{6F986011-7709-A448-BC93-37507571BAF8}"/>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riangle 20">
              <a:extLst>
                <a:ext uri="{FF2B5EF4-FFF2-40B4-BE49-F238E27FC236}">
                  <a16:creationId xmlns:a16="http://schemas.microsoft.com/office/drawing/2014/main" id="{97EFE62B-D2C4-6147-8593-BDB17D7FB781}"/>
                </a:ext>
              </a:extLst>
            </p:cNvPr>
            <p:cNvSpPr>
              <a:spLocks noChangeAspect="1"/>
            </p:cNvSpPr>
            <p:nvPr/>
          </p:nvSpPr>
          <p:spPr>
            <a:xfrm rot="10800000">
              <a:off x="2822076"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2" name="Text Placeholder 2">
            <a:extLst>
              <a:ext uri="{FF2B5EF4-FFF2-40B4-BE49-F238E27FC236}">
                <a16:creationId xmlns:a16="http://schemas.microsoft.com/office/drawing/2014/main" id="{A343E295-0EB5-2B45-8B07-FB33A0D549D9}"/>
              </a:ext>
            </a:extLst>
          </p:cNvPr>
          <p:cNvSpPr>
            <a:spLocks noGrp="1"/>
          </p:cNvSpPr>
          <p:nvPr>
            <p:ph type="body" idx="13"/>
          </p:nvPr>
        </p:nvSpPr>
        <p:spPr>
          <a:xfrm>
            <a:off x="6907391"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86411A82-4B2C-2345-940D-003FAE95661B}"/>
              </a:ext>
            </a:extLst>
          </p:cNvPr>
          <p:cNvSpPr>
            <a:spLocks noGrp="1"/>
          </p:cNvSpPr>
          <p:nvPr>
            <p:ph sz="half" idx="14"/>
          </p:nvPr>
        </p:nvSpPr>
        <p:spPr>
          <a:xfrm>
            <a:off x="6907391" y="3154858"/>
            <a:ext cx="4639736" cy="2870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E81638DF-1560-0147-9FCE-648610243627}"/>
              </a:ext>
            </a:extLst>
          </p:cNvPr>
          <p:cNvCxnSpPr/>
          <p:nvPr userDrawn="1"/>
        </p:nvCxnSpPr>
        <p:spPr>
          <a:xfrm>
            <a:off x="6096000" y="2055833"/>
            <a:ext cx="0" cy="381326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7" name="Title 9">
            <a:extLst>
              <a:ext uri="{FF2B5EF4-FFF2-40B4-BE49-F238E27FC236}">
                <a16:creationId xmlns:a16="http://schemas.microsoft.com/office/drawing/2014/main" id="{6500C466-2C7C-0F41-ADF8-F36158F8BCB7}"/>
              </a:ext>
            </a:extLst>
          </p:cNvPr>
          <p:cNvSpPr>
            <a:spLocks noGrp="1"/>
          </p:cNvSpPr>
          <p:nvPr>
            <p:ph type="title"/>
          </p:nvPr>
        </p:nvSpPr>
        <p:spPr>
          <a:xfrm>
            <a:off x="932330" y="893729"/>
            <a:ext cx="10205573"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03473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2/7/2023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95E5791F-3F71-BF44-BA4E-0B7D386184DC}"/>
              </a:ext>
            </a:extLst>
          </p:cNvPr>
          <p:cNvSpPr/>
          <p:nvPr userDrawn="1"/>
        </p:nvSpPr>
        <p:spPr>
          <a:xfrm>
            <a:off x="0" y="467833"/>
            <a:ext cx="11729822"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9AE2E01-52D8-994A-80AC-622260011952}"/>
              </a:ext>
            </a:extLst>
          </p:cNvPr>
          <p:cNvSpPr/>
          <p:nvPr userDrawn="1"/>
        </p:nvSpPr>
        <p:spPr>
          <a:xfrm>
            <a:off x="1915754" y="3684257"/>
            <a:ext cx="3112470"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B8F16C36-FC88-9044-8303-4AAB2C148BA5}"/>
              </a:ext>
            </a:extLst>
          </p:cNvPr>
          <p:cNvSpPr/>
          <p:nvPr userDrawn="1"/>
        </p:nvSpPr>
        <p:spPr>
          <a:xfrm>
            <a:off x="4668946" y="522786"/>
            <a:ext cx="718556" cy="718556"/>
          </a:xfrm>
          <a:prstGeom prst="triangle">
            <a:avLst/>
          </a:prstGeom>
          <a:pattFill prst="dkHorz">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7DA0D001-BFE9-164E-A088-53FE53ABF519}"/>
              </a:ext>
            </a:extLst>
          </p:cNvPr>
          <p:cNvSpPr>
            <a:spLocks noGrp="1"/>
          </p:cNvSpPr>
          <p:nvPr>
            <p:ph type="pic" sz="quarter" idx="13"/>
          </p:nvPr>
        </p:nvSpPr>
        <p:spPr>
          <a:xfrm>
            <a:off x="-1" y="0"/>
            <a:ext cx="5123378" cy="6864485"/>
          </a:xfrm>
          <a:custGeom>
            <a:avLst/>
            <a:gdLst>
              <a:gd name="connsiteX0" fmla="*/ 1602021 w 6096000"/>
              <a:gd name="connsiteY0" fmla="*/ 0 h 6858000"/>
              <a:gd name="connsiteX1" fmla="*/ 6096000 w 6096000"/>
              <a:gd name="connsiteY1" fmla="*/ 0 h 6858000"/>
              <a:gd name="connsiteX2" fmla="*/ 1612869 w 6096000"/>
              <a:gd name="connsiteY2" fmla="*/ 6841445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58000"/>
              <a:gd name="connsiteX1" fmla="*/ 6096000 w 6096000"/>
              <a:gd name="connsiteY1" fmla="*/ 0 h 6858000"/>
              <a:gd name="connsiteX2" fmla="*/ 2014112 w 6096000"/>
              <a:gd name="connsiteY2" fmla="*/ 6857657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64485"/>
              <a:gd name="connsiteX1" fmla="*/ 6096000 w 6096000"/>
              <a:gd name="connsiteY1" fmla="*/ 0 h 6864485"/>
              <a:gd name="connsiteX2" fmla="*/ 2014112 w 6096000"/>
              <a:gd name="connsiteY2" fmla="*/ 6857657 h 6864485"/>
              <a:gd name="connsiteX3" fmla="*/ 2033403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 name="connsiteX0" fmla="*/ 1602021 w 6096000"/>
              <a:gd name="connsiteY0" fmla="*/ 0 h 6864485"/>
              <a:gd name="connsiteX1" fmla="*/ 6096000 w 6096000"/>
              <a:gd name="connsiteY1" fmla="*/ 0 h 6864485"/>
              <a:gd name="connsiteX2" fmla="*/ 2014112 w 6096000"/>
              <a:gd name="connsiteY2" fmla="*/ 6857657 h 6864485"/>
              <a:gd name="connsiteX3" fmla="*/ 2002538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4485">
                <a:moveTo>
                  <a:pt x="1602021" y="0"/>
                </a:moveTo>
                <a:lnTo>
                  <a:pt x="6096000" y="0"/>
                </a:lnTo>
                <a:lnTo>
                  <a:pt x="2014112" y="6857657"/>
                </a:lnTo>
                <a:lnTo>
                  <a:pt x="2002538" y="6864485"/>
                </a:lnTo>
                <a:lnTo>
                  <a:pt x="0" y="6858000"/>
                </a:lnTo>
                <a:lnTo>
                  <a:pt x="0" y="0"/>
                </a:lnTo>
                <a:lnTo>
                  <a:pt x="1602021" y="0"/>
                </a:lnTo>
                <a:close/>
              </a:path>
            </a:pathLst>
          </a:custGeom>
          <a:solidFill>
            <a:schemeClr val="accent1"/>
          </a:solidFill>
        </p:spPr>
        <p:txBody>
          <a:bodyPr wrap="square">
            <a:noAutofit/>
          </a:bodyPr>
          <a:lstStyle/>
          <a:p>
            <a:r>
              <a:rPr lang="en-US"/>
              <a:t>Click icon to add picture</a:t>
            </a:r>
            <a:endParaRPr lang="en-US" dirty="0"/>
          </a:p>
        </p:txBody>
      </p:sp>
      <p:sp>
        <p:nvSpPr>
          <p:cNvPr id="16"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4506410" y="2679259"/>
            <a:ext cx="2988860" cy="1395208"/>
          </a:xfrm>
        </p:spPr>
        <p:txBody>
          <a:bodyPr lIns="0" anchor="ctr">
            <a:normAutofit/>
          </a:bodyPr>
          <a:lstStyle>
            <a:lvl1pPr algn="ctr">
              <a:defRPr sz="3600">
                <a:solidFill>
                  <a:schemeClr val="bg1"/>
                </a:solidFill>
              </a:defRPr>
            </a:lvl1pPr>
          </a:lstStyle>
          <a:p>
            <a:r>
              <a:rPr lang="en-US" dirty="0"/>
              <a:t>TITLE GOES HERE</a:t>
            </a:r>
          </a:p>
        </p:txBody>
      </p:sp>
      <p:sp>
        <p:nvSpPr>
          <p:cNvPr id="17" name="Text Placeholder 11">
            <a:extLst>
              <a:ext uri="{FF2B5EF4-FFF2-40B4-BE49-F238E27FC236}">
                <a16:creationId xmlns:a16="http://schemas.microsoft.com/office/drawing/2014/main" id="{D16862ED-2F5E-FE49-AB49-49CEC0EA332A}"/>
              </a:ext>
            </a:extLst>
          </p:cNvPr>
          <p:cNvSpPr>
            <a:spLocks noGrp="1"/>
          </p:cNvSpPr>
          <p:nvPr>
            <p:ph type="body" sz="quarter" idx="14" hasCustomPrompt="1"/>
          </p:nvPr>
        </p:nvSpPr>
        <p:spPr>
          <a:xfrm>
            <a:off x="8218426" y="793580"/>
            <a:ext cx="3304279" cy="5270839"/>
          </a:xfrm>
        </p:spPr>
        <p:txBody>
          <a:bodyPr lIns="0" anchor="ctr">
            <a:normAutofit/>
          </a:bodyPr>
          <a:lstStyle>
            <a:lvl1pPr marL="285750" indent="-285750">
              <a:lnSpc>
                <a:spcPct val="100000"/>
              </a:lnSpc>
              <a:spcBef>
                <a:spcPts val="0"/>
              </a:spcBef>
              <a:spcAft>
                <a:spcPts val="1500"/>
              </a:spcAft>
              <a:buClr>
                <a:schemeClr val="accent1"/>
              </a:buClr>
              <a:buFont typeface="Arial" panose="020B0604020202020204" pitchFamily="34" charset="0"/>
              <a:buChar char="•"/>
              <a:defRPr sz="1600" spc="0">
                <a:solidFill>
                  <a:schemeClr val="bg1"/>
                </a:solidFill>
              </a:defRPr>
            </a:lvl1pPr>
            <a:lvl2pPr>
              <a:lnSpc>
                <a:spcPct val="150000"/>
              </a:lnSpc>
              <a:defRPr sz="1200" spc="0">
                <a:solidFill>
                  <a:schemeClr val="tx2"/>
                </a:solidFill>
              </a:defRPr>
            </a:lvl2pPr>
            <a:lvl3pPr>
              <a:lnSpc>
                <a:spcPct val="150000"/>
              </a:lnSpc>
              <a:defRPr sz="1200" spc="0">
                <a:solidFill>
                  <a:schemeClr val="tx2"/>
                </a:solidFill>
              </a:defRPr>
            </a:lvl3pPr>
            <a:lvl4pPr>
              <a:lnSpc>
                <a:spcPct val="150000"/>
              </a:lnSpc>
              <a:defRPr sz="1200" spc="0">
                <a:solidFill>
                  <a:schemeClr val="tx2"/>
                </a:solidFill>
              </a:defRPr>
            </a:lvl4pPr>
            <a:lvl5pPr>
              <a:lnSpc>
                <a:spcPct val="150000"/>
              </a:lnSpc>
              <a:defRPr sz="1200" spc="0">
                <a:solidFill>
                  <a:schemeClr val="tx2"/>
                </a:solidFill>
              </a:defRPr>
            </a:lvl5pPr>
          </a:lstStyle>
          <a:p>
            <a:pPr lvl="0"/>
            <a:r>
              <a:rPr lang="en-US" dirty="0"/>
              <a:t>Text goes here</a:t>
            </a:r>
          </a:p>
        </p:txBody>
      </p:sp>
    </p:spTree>
    <p:extLst>
      <p:ext uri="{BB962C8B-B14F-4D97-AF65-F5344CB8AC3E}">
        <p14:creationId xmlns:p14="http://schemas.microsoft.com/office/powerpoint/2010/main" val="4159825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2/7/2023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63315096"/>
      </p:ext>
    </p:extLst>
  </p:cSld>
  <p:clrMap bg1="lt1" tx1="dk1" bg2="lt2" tx2="dk2" accent1="accent1" accent2="accent2" accent3="accent3" accent4="accent4" accent5="accent5" accent6="accent6" hlink="hlink" folHlink="folHlink"/>
  <p:sldLayoutIdLst>
    <p:sldLayoutId id="2147483764" r:id="rId1"/>
    <p:sldLayoutId id="2147483785" r:id="rId2"/>
    <p:sldLayoutId id="2147483783" r:id="rId3"/>
    <p:sldLayoutId id="2147483765" r:id="rId4"/>
    <p:sldLayoutId id="2147483787" r:id="rId5"/>
    <p:sldLayoutId id="2147483784" r:id="rId6"/>
    <p:sldLayoutId id="2147483786" r:id="rId7"/>
    <p:sldLayoutId id="2147483774" r:id="rId8"/>
    <p:sldLayoutId id="2147483781" r:id="rId9"/>
    <p:sldLayoutId id="2147483779" r:id="rId10"/>
    <p:sldLayoutId id="2147483780" r:id="rId11"/>
    <p:sldLayoutId id="2147483778" r:id="rId12"/>
    <p:sldLayoutId id="2147483777" r:id="rId13"/>
    <p:sldLayoutId id="2147483776" r:id="rId14"/>
    <p:sldLayoutId id="2147483782"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technofaq.org/posts/2019/08/how-machine-learning-will-shape-the-future-of-sports-indust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doi.org/10.3390/app1215785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770EE27-FD77-894D-9D88-F5A548E1DCAF}"/>
              </a:ext>
            </a:extLst>
          </p:cNvPr>
          <p:cNvSpPr>
            <a:spLocks noGrp="1"/>
          </p:cNvSpPr>
          <p:nvPr>
            <p:ph type="subTitle" idx="1"/>
          </p:nvPr>
        </p:nvSpPr>
        <p:spPr>
          <a:xfrm>
            <a:off x="194553" y="2857500"/>
            <a:ext cx="7529208" cy="1143000"/>
          </a:xfrm>
        </p:spPr>
        <p:txBody>
          <a:bodyPr>
            <a:noAutofit/>
          </a:bodyPr>
          <a:lstStyle/>
          <a:p>
            <a:pPr algn="ctr"/>
            <a:r>
              <a:rPr lang="en-US" sz="4000" b="1" dirty="0"/>
              <a:t>HOW CAN WE PREPARE OUR STUDENTS TO LEAD?</a:t>
            </a:r>
          </a:p>
        </p:txBody>
      </p:sp>
      <p:pic>
        <p:nvPicPr>
          <p:cNvPr id="16" name="Picture Placeholder 15" descr="people looking at floorplan">
            <a:extLst>
              <a:ext uri="{FF2B5EF4-FFF2-40B4-BE49-F238E27FC236}">
                <a16:creationId xmlns:a16="http://schemas.microsoft.com/office/drawing/2014/main" id="{DAC60D5D-D287-9B45-9F54-93A410AFF149}"/>
              </a:ext>
            </a:extLst>
          </p:cNvPr>
          <p:cNvPicPr>
            <a:picLocks noGrp="1" noChangeAspect="1"/>
          </p:cNvPicPr>
          <p:nvPr>
            <p:ph type="pic" sz="quarter" idx="13"/>
          </p:nvPr>
        </p:nvPicPr>
        <p:blipFill>
          <a:blip r:embed="rId3" cstate="screen">
            <a:grayscl/>
            <a:extLst>
              <a:ext uri="{28A0092B-C50C-407E-A947-70E740481C1C}">
                <a14:useLocalDpi xmlns:a14="http://schemas.microsoft.com/office/drawing/2010/main"/>
              </a:ext>
            </a:extLst>
          </a:blip>
          <a:srcRect/>
          <a:stretch>
            <a:fillRect/>
          </a:stretch>
        </p:blipFill>
        <p:spPr>
          <a:xfrm>
            <a:off x="6410130" y="1212185"/>
            <a:ext cx="5340668" cy="4908697"/>
          </a:xfrm>
        </p:spPr>
      </p:pic>
      <p:sp>
        <p:nvSpPr>
          <p:cNvPr id="4" name="TextBox 3">
            <a:extLst>
              <a:ext uri="{FF2B5EF4-FFF2-40B4-BE49-F238E27FC236}">
                <a16:creationId xmlns:a16="http://schemas.microsoft.com/office/drawing/2014/main" id="{C4D16AF4-7A95-7FA6-F7FE-27DB123A7E21}"/>
              </a:ext>
            </a:extLst>
          </p:cNvPr>
          <p:cNvSpPr txBox="1"/>
          <p:nvPr/>
        </p:nvSpPr>
        <p:spPr>
          <a:xfrm>
            <a:off x="441202" y="1570598"/>
            <a:ext cx="11562730" cy="830997"/>
          </a:xfrm>
          <a:prstGeom prst="rect">
            <a:avLst/>
          </a:prstGeom>
          <a:noFill/>
        </p:spPr>
        <p:txBody>
          <a:bodyPr wrap="square" rtlCol="0">
            <a:spAutoFit/>
          </a:bodyPr>
          <a:lstStyle/>
          <a:p>
            <a:r>
              <a:rPr lang="en-US" sz="4800" b="1" dirty="0">
                <a:solidFill>
                  <a:srgbClr val="FFC000"/>
                </a:solidFill>
              </a:rPr>
              <a:t>FOURTH INDUSTRIAL REVOLUTION</a:t>
            </a:r>
            <a:endParaRPr lang="en-US" sz="4800" dirty="0">
              <a:solidFill>
                <a:srgbClr val="FF0000"/>
              </a:solidFill>
            </a:endParaRPr>
          </a:p>
        </p:txBody>
      </p:sp>
    </p:spTree>
    <p:extLst>
      <p:ext uri="{BB962C8B-B14F-4D97-AF65-F5344CB8AC3E}">
        <p14:creationId xmlns:p14="http://schemas.microsoft.com/office/powerpoint/2010/main" val="1564110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3E358-4B2C-5C4A-996F-2DF47C56D291}"/>
              </a:ext>
            </a:extLst>
          </p:cNvPr>
          <p:cNvSpPr>
            <a:spLocks noGrp="1"/>
          </p:cNvSpPr>
          <p:nvPr>
            <p:ph type="body" idx="1"/>
          </p:nvPr>
        </p:nvSpPr>
        <p:spPr>
          <a:xfrm>
            <a:off x="644873" y="1938165"/>
            <a:ext cx="4639736" cy="703135"/>
          </a:xfrm>
        </p:spPr>
        <p:txBody>
          <a:bodyPr/>
          <a:lstStyle/>
          <a:p>
            <a:r>
              <a:rPr lang="en-US" dirty="0"/>
              <a:t>Top 10 skills in 2020</a:t>
            </a:r>
          </a:p>
        </p:txBody>
      </p:sp>
      <p:sp>
        <p:nvSpPr>
          <p:cNvPr id="3" name="Content Placeholder 2">
            <a:extLst>
              <a:ext uri="{FF2B5EF4-FFF2-40B4-BE49-F238E27FC236}">
                <a16:creationId xmlns:a16="http://schemas.microsoft.com/office/drawing/2014/main" id="{A16BE299-21B1-B5F1-29CF-BE97DF04F6F8}"/>
              </a:ext>
            </a:extLst>
          </p:cNvPr>
          <p:cNvSpPr>
            <a:spLocks noGrp="1"/>
          </p:cNvSpPr>
          <p:nvPr>
            <p:ph sz="half" idx="2"/>
          </p:nvPr>
        </p:nvSpPr>
        <p:spPr>
          <a:xfrm>
            <a:off x="644873" y="2935692"/>
            <a:ext cx="4639736" cy="3612413"/>
          </a:xfrm>
        </p:spPr>
        <p:txBody>
          <a:bodyPr>
            <a:normAutofit fontScale="70000" lnSpcReduction="20000"/>
          </a:bodyPr>
          <a:lstStyle/>
          <a:p>
            <a:pPr algn="ctr"/>
            <a:r>
              <a:rPr lang="en-US" dirty="0"/>
              <a:t>Complex problem solving</a:t>
            </a:r>
          </a:p>
          <a:p>
            <a:pPr algn="ctr"/>
            <a:r>
              <a:rPr lang="en-US" dirty="0"/>
              <a:t>Critical thinking</a:t>
            </a:r>
          </a:p>
          <a:p>
            <a:pPr algn="ctr"/>
            <a:r>
              <a:rPr lang="en-US" dirty="0"/>
              <a:t>Creativity</a:t>
            </a:r>
          </a:p>
          <a:p>
            <a:pPr algn="ctr"/>
            <a:r>
              <a:rPr lang="en-US" dirty="0"/>
              <a:t>People management</a:t>
            </a:r>
          </a:p>
          <a:p>
            <a:pPr algn="ctr"/>
            <a:r>
              <a:rPr lang="en-US" dirty="0"/>
              <a:t>Coordinating with others</a:t>
            </a:r>
          </a:p>
          <a:p>
            <a:pPr algn="ctr"/>
            <a:r>
              <a:rPr lang="en-US" b="1" dirty="0">
                <a:solidFill>
                  <a:srgbClr val="FF0000"/>
                </a:solidFill>
              </a:rPr>
              <a:t>Emotional intelligence</a:t>
            </a:r>
          </a:p>
          <a:p>
            <a:pPr algn="ctr"/>
            <a:r>
              <a:rPr lang="en-US" dirty="0"/>
              <a:t>Judgment and decision making</a:t>
            </a:r>
          </a:p>
          <a:p>
            <a:pPr algn="ctr"/>
            <a:r>
              <a:rPr lang="en-US" dirty="0"/>
              <a:t>Service orientation</a:t>
            </a:r>
          </a:p>
          <a:p>
            <a:pPr algn="ctr"/>
            <a:r>
              <a:rPr lang="en-US" dirty="0"/>
              <a:t>Negotiation</a:t>
            </a:r>
          </a:p>
          <a:p>
            <a:pPr algn="ctr"/>
            <a:r>
              <a:rPr lang="en-US" b="1" dirty="0">
                <a:solidFill>
                  <a:srgbClr val="FF0000"/>
                </a:solidFill>
              </a:rPr>
              <a:t>Cognitive flexibility</a:t>
            </a:r>
          </a:p>
        </p:txBody>
      </p:sp>
      <p:sp>
        <p:nvSpPr>
          <p:cNvPr id="4" name="Text Placeholder 3">
            <a:extLst>
              <a:ext uri="{FF2B5EF4-FFF2-40B4-BE49-F238E27FC236}">
                <a16:creationId xmlns:a16="http://schemas.microsoft.com/office/drawing/2014/main" id="{23740CDF-44F0-0098-3E7F-3D9475665CD6}"/>
              </a:ext>
            </a:extLst>
          </p:cNvPr>
          <p:cNvSpPr>
            <a:spLocks noGrp="1"/>
          </p:cNvSpPr>
          <p:nvPr>
            <p:ph type="body" idx="13"/>
          </p:nvPr>
        </p:nvSpPr>
        <p:spPr>
          <a:xfrm>
            <a:off x="6782878" y="1764129"/>
            <a:ext cx="4639736" cy="900228"/>
          </a:xfrm>
        </p:spPr>
        <p:txBody>
          <a:bodyPr/>
          <a:lstStyle/>
          <a:p>
            <a:r>
              <a:rPr lang="en-US" dirty="0"/>
              <a:t>Top ten skills in 2015</a:t>
            </a:r>
          </a:p>
        </p:txBody>
      </p:sp>
      <p:sp>
        <p:nvSpPr>
          <p:cNvPr id="5" name="Content Placeholder 4">
            <a:extLst>
              <a:ext uri="{FF2B5EF4-FFF2-40B4-BE49-F238E27FC236}">
                <a16:creationId xmlns:a16="http://schemas.microsoft.com/office/drawing/2014/main" id="{CFBCE787-FA1E-5047-C32E-14E32E77523C}"/>
              </a:ext>
            </a:extLst>
          </p:cNvPr>
          <p:cNvSpPr>
            <a:spLocks noGrp="1"/>
          </p:cNvSpPr>
          <p:nvPr>
            <p:ph sz="half" idx="14"/>
          </p:nvPr>
        </p:nvSpPr>
        <p:spPr>
          <a:xfrm>
            <a:off x="6833463" y="2935691"/>
            <a:ext cx="4639736" cy="3612413"/>
          </a:xfrm>
        </p:spPr>
        <p:txBody>
          <a:bodyPr>
            <a:normAutofit fontScale="70000" lnSpcReduction="20000"/>
          </a:bodyPr>
          <a:lstStyle/>
          <a:p>
            <a:pPr algn="ctr"/>
            <a:r>
              <a:rPr lang="en-US" dirty="0"/>
              <a:t>Complex problem solving</a:t>
            </a:r>
          </a:p>
          <a:p>
            <a:pPr algn="ctr"/>
            <a:r>
              <a:rPr lang="en-US" dirty="0"/>
              <a:t>Coordinating with others</a:t>
            </a:r>
          </a:p>
          <a:p>
            <a:pPr algn="ctr"/>
            <a:r>
              <a:rPr lang="en-US" dirty="0"/>
              <a:t>People management</a:t>
            </a:r>
          </a:p>
          <a:p>
            <a:pPr algn="ctr"/>
            <a:r>
              <a:rPr lang="en-US" dirty="0"/>
              <a:t>Critical thinking</a:t>
            </a:r>
          </a:p>
          <a:p>
            <a:pPr algn="ctr"/>
            <a:r>
              <a:rPr lang="en-US" dirty="0"/>
              <a:t>Negotiation</a:t>
            </a:r>
          </a:p>
          <a:p>
            <a:pPr algn="ctr"/>
            <a:r>
              <a:rPr lang="en-US" b="1" dirty="0">
                <a:solidFill>
                  <a:srgbClr val="FF0000"/>
                </a:solidFill>
              </a:rPr>
              <a:t>Quality control</a:t>
            </a:r>
          </a:p>
          <a:p>
            <a:pPr algn="ctr"/>
            <a:r>
              <a:rPr lang="en-US" dirty="0"/>
              <a:t>Service orientation</a:t>
            </a:r>
          </a:p>
          <a:p>
            <a:pPr algn="ctr"/>
            <a:r>
              <a:rPr lang="en-US" dirty="0"/>
              <a:t>Judgment and decision making</a:t>
            </a:r>
          </a:p>
          <a:p>
            <a:pPr algn="ctr"/>
            <a:r>
              <a:rPr lang="en-US" b="1" dirty="0">
                <a:solidFill>
                  <a:srgbClr val="FF0000"/>
                </a:solidFill>
              </a:rPr>
              <a:t>Active listening</a:t>
            </a:r>
          </a:p>
          <a:p>
            <a:pPr algn="ctr"/>
            <a:r>
              <a:rPr lang="en-US" dirty="0"/>
              <a:t>Creativity</a:t>
            </a:r>
          </a:p>
        </p:txBody>
      </p:sp>
      <p:sp>
        <p:nvSpPr>
          <p:cNvPr id="6" name="Title 5">
            <a:extLst>
              <a:ext uri="{FF2B5EF4-FFF2-40B4-BE49-F238E27FC236}">
                <a16:creationId xmlns:a16="http://schemas.microsoft.com/office/drawing/2014/main" id="{46F4E96A-3878-A808-340A-F7429B6080CD}"/>
              </a:ext>
            </a:extLst>
          </p:cNvPr>
          <p:cNvSpPr>
            <a:spLocks noGrp="1"/>
          </p:cNvSpPr>
          <p:nvPr>
            <p:ph type="title"/>
          </p:nvPr>
        </p:nvSpPr>
        <p:spPr/>
        <p:txBody>
          <a:bodyPr/>
          <a:lstStyle/>
          <a:p>
            <a:pPr algn="ctr"/>
            <a:r>
              <a:rPr lang="en-US" i="1" dirty="0"/>
              <a:t>World Economics Forum</a:t>
            </a:r>
            <a:r>
              <a:rPr lang="en-US" dirty="0"/>
              <a:t> </a:t>
            </a:r>
            <a:r>
              <a:rPr lang="en-US" sz="2400" dirty="0"/>
              <a:t>(2022)</a:t>
            </a:r>
          </a:p>
        </p:txBody>
      </p:sp>
      <p:cxnSp>
        <p:nvCxnSpPr>
          <p:cNvPr id="8" name="Straight Connector 7">
            <a:extLst>
              <a:ext uri="{FF2B5EF4-FFF2-40B4-BE49-F238E27FC236}">
                <a16:creationId xmlns:a16="http://schemas.microsoft.com/office/drawing/2014/main" id="{52CABA5E-760E-9F15-F4A9-012CD5BD4A0F}"/>
              </a:ext>
            </a:extLst>
          </p:cNvPr>
          <p:cNvCxnSpPr/>
          <p:nvPr/>
        </p:nvCxnSpPr>
        <p:spPr>
          <a:xfrm>
            <a:off x="3956180" y="3035625"/>
            <a:ext cx="431074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F44814-B0A3-F7BA-9CDA-3AA582D65685}"/>
              </a:ext>
            </a:extLst>
          </p:cNvPr>
          <p:cNvCxnSpPr/>
          <p:nvPr/>
        </p:nvCxnSpPr>
        <p:spPr>
          <a:xfrm>
            <a:off x="3627186" y="3407380"/>
            <a:ext cx="4956977" cy="62515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DCA22C-3260-891D-1681-B0A52076C6DB}"/>
              </a:ext>
            </a:extLst>
          </p:cNvPr>
          <p:cNvCxnSpPr/>
          <p:nvPr/>
        </p:nvCxnSpPr>
        <p:spPr>
          <a:xfrm>
            <a:off x="3387012" y="3804221"/>
            <a:ext cx="5411755" cy="234933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C6A4FE-3AC7-275F-B5EC-C21A10CBA1AA}"/>
              </a:ext>
            </a:extLst>
          </p:cNvPr>
          <p:cNvCxnSpPr/>
          <p:nvPr/>
        </p:nvCxnSpPr>
        <p:spPr>
          <a:xfrm flipV="1">
            <a:off x="3773021" y="3734665"/>
            <a:ext cx="4665306" cy="37421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AF900F-CDB4-29D9-1F13-E54E3D3A2718}"/>
              </a:ext>
            </a:extLst>
          </p:cNvPr>
          <p:cNvCxnSpPr/>
          <p:nvPr/>
        </p:nvCxnSpPr>
        <p:spPr>
          <a:xfrm flipV="1">
            <a:off x="3956180" y="3390853"/>
            <a:ext cx="4310742" cy="104502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13A9292-B1BF-C3EB-3A8D-FA3135419DAB}"/>
              </a:ext>
            </a:extLst>
          </p:cNvPr>
          <p:cNvCxnSpPr/>
          <p:nvPr/>
        </p:nvCxnSpPr>
        <p:spPr>
          <a:xfrm>
            <a:off x="4077478" y="5019869"/>
            <a:ext cx="4005413" cy="33590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2B9D22-48D3-C807-17CB-EC0897236EB7}"/>
              </a:ext>
            </a:extLst>
          </p:cNvPr>
          <p:cNvCxnSpPr/>
          <p:nvPr/>
        </p:nvCxnSpPr>
        <p:spPr>
          <a:xfrm flipV="1">
            <a:off x="3639017" y="5177624"/>
            <a:ext cx="4882332" cy="345481"/>
          </a:xfrm>
          <a:prstGeom prst="line">
            <a:avLst/>
          </a:prstGeom>
          <a:ln>
            <a:solidFill>
              <a:srgbClr val="C5AE7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561659-0D7B-23B8-36F6-0BA9345E34A8}"/>
              </a:ext>
            </a:extLst>
          </p:cNvPr>
          <p:cNvCxnSpPr/>
          <p:nvPr/>
        </p:nvCxnSpPr>
        <p:spPr>
          <a:xfrm flipV="1">
            <a:off x="3374306" y="4416289"/>
            <a:ext cx="5411755" cy="14025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483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BD9F-B88A-DC40-9E37-35CE23CC3A6E}"/>
              </a:ext>
            </a:extLst>
          </p:cNvPr>
          <p:cNvSpPr>
            <a:spLocks noGrp="1"/>
          </p:cNvSpPr>
          <p:nvPr>
            <p:ph type="title"/>
          </p:nvPr>
        </p:nvSpPr>
        <p:spPr>
          <a:xfrm>
            <a:off x="435362" y="3888753"/>
            <a:ext cx="3889053" cy="1912750"/>
          </a:xfrm>
        </p:spPr>
        <p:txBody>
          <a:bodyPr>
            <a:normAutofit fontScale="90000"/>
          </a:bodyPr>
          <a:lstStyle/>
          <a:p>
            <a:r>
              <a:rPr lang="en-US" b="1" dirty="0">
                <a:solidFill>
                  <a:srgbClr val="FFC000"/>
                </a:solidFill>
              </a:rPr>
              <a:t>    </a:t>
            </a:r>
            <a:br>
              <a:rPr lang="en-US" sz="1800" b="1" dirty="0">
                <a:solidFill>
                  <a:srgbClr val="FFC000"/>
                </a:solidFill>
              </a:rPr>
            </a:br>
            <a:r>
              <a:rPr lang="en-US" sz="1800" b="1" u="sng" dirty="0">
                <a:solidFill>
                  <a:schemeClr val="tx1"/>
                </a:solidFill>
              </a:rPr>
              <a:t>Top 10 emerging jobs</a:t>
            </a:r>
            <a:br>
              <a:rPr lang="en-US" sz="1800" dirty="0">
                <a:solidFill>
                  <a:schemeClr val="tx1"/>
                </a:solidFill>
              </a:rPr>
            </a:br>
            <a:r>
              <a:rPr lang="en-US" sz="1800" dirty="0">
                <a:solidFill>
                  <a:schemeClr val="tx1"/>
                </a:solidFill>
              </a:rPr>
              <a:t>Data analysis and scientists</a:t>
            </a:r>
            <a:br>
              <a:rPr lang="en-US" sz="1800" dirty="0">
                <a:solidFill>
                  <a:schemeClr val="tx1"/>
                </a:solidFill>
              </a:rPr>
            </a:br>
            <a:r>
              <a:rPr lang="en-US" sz="1800" dirty="0">
                <a:solidFill>
                  <a:schemeClr val="tx1"/>
                </a:solidFill>
              </a:rPr>
              <a:t>AI and machine learning specialists</a:t>
            </a:r>
            <a:br>
              <a:rPr lang="en-US" sz="1800" dirty="0">
                <a:solidFill>
                  <a:schemeClr val="tx1"/>
                </a:solidFill>
              </a:rPr>
            </a:br>
            <a:r>
              <a:rPr lang="en-US" sz="1800" dirty="0">
                <a:solidFill>
                  <a:schemeClr val="tx1"/>
                </a:solidFill>
              </a:rPr>
              <a:t>General and Operations managers</a:t>
            </a:r>
            <a:br>
              <a:rPr lang="en-US" sz="1800" dirty="0">
                <a:solidFill>
                  <a:schemeClr val="tx1"/>
                </a:solidFill>
              </a:rPr>
            </a:br>
            <a:r>
              <a:rPr lang="en-US" sz="1800" dirty="0">
                <a:solidFill>
                  <a:schemeClr val="tx1"/>
                </a:solidFill>
              </a:rPr>
              <a:t>Software/Applications Developers and Analysts</a:t>
            </a:r>
            <a:br>
              <a:rPr lang="en-US" sz="1800" dirty="0">
                <a:solidFill>
                  <a:schemeClr val="tx1"/>
                </a:solidFill>
              </a:rPr>
            </a:br>
            <a:r>
              <a:rPr lang="en-US" sz="1800" dirty="0">
                <a:solidFill>
                  <a:schemeClr val="tx1"/>
                </a:solidFill>
              </a:rPr>
              <a:t>Sales and Marketing Professionals</a:t>
            </a:r>
            <a:br>
              <a:rPr lang="en-US" sz="1800" dirty="0">
                <a:solidFill>
                  <a:schemeClr val="tx1"/>
                </a:solidFill>
              </a:rPr>
            </a:br>
            <a:r>
              <a:rPr lang="en-US" sz="1800" dirty="0">
                <a:solidFill>
                  <a:schemeClr val="tx1"/>
                </a:solidFill>
              </a:rPr>
              <a:t>Big Data Specialists</a:t>
            </a:r>
            <a:br>
              <a:rPr lang="en-US" sz="1800" dirty="0">
                <a:solidFill>
                  <a:schemeClr val="tx1"/>
                </a:solidFill>
              </a:rPr>
            </a:br>
            <a:r>
              <a:rPr lang="en-US" sz="1800" dirty="0">
                <a:solidFill>
                  <a:schemeClr val="tx1"/>
                </a:solidFill>
              </a:rPr>
              <a:t>Digital Transformation Specialists</a:t>
            </a:r>
            <a:br>
              <a:rPr lang="en-US" sz="1800" dirty="0">
                <a:solidFill>
                  <a:schemeClr val="tx1"/>
                </a:solidFill>
              </a:rPr>
            </a:br>
            <a:r>
              <a:rPr lang="en-US" sz="1800" dirty="0">
                <a:solidFill>
                  <a:schemeClr val="tx1"/>
                </a:solidFill>
              </a:rPr>
              <a:t>New Technology Specialists</a:t>
            </a:r>
            <a:br>
              <a:rPr lang="en-US" sz="1800" dirty="0">
                <a:solidFill>
                  <a:schemeClr val="tx1"/>
                </a:solidFill>
              </a:rPr>
            </a:br>
            <a:r>
              <a:rPr lang="en-US" sz="1800" dirty="0">
                <a:solidFill>
                  <a:schemeClr val="tx1"/>
                </a:solidFill>
              </a:rPr>
              <a:t>Organizational Development Specialists</a:t>
            </a:r>
            <a:br>
              <a:rPr lang="en-US" sz="1800" dirty="0">
                <a:solidFill>
                  <a:schemeClr val="tx1"/>
                </a:solidFill>
              </a:rPr>
            </a:br>
            <a:r>
              <a:rPr lang="en-US" sz="1800" dirty="0">
                <a:solidFill>
                  <a:schemeClr val="tx1"/>
                </a:solidFill>
              </a:rPr>
              <a:t>Information Technology Services</a:t>
            </a:r>
            <a:br>
              <a:rPr lang="en-US" sz="1800" dirty="0">
                <a:solidFill>
                  <a:schemeClr val="tx1"/>
                </a:solidFill>
              </a:rPr>
            </a:br>
            <a:br>
              <a:rPr lang="en-US" sz="1800" dirty="0">
                <a:solidFill>
                  <a:schemeClr val="tx1"/>
                </a:solidFill>
              </a:rPr>
            </a:br>
            <a:br>
              <a:rPr lang="en-US" sz="1800" b="1" u="sng" dirty="0">
                <a:solidFill>
                  <a:schemeClr val="tx1"/>
                </a:solidFill>
              </a:rPr>
            </a:br>
            <a:r>
              <a:rPr lang="en-US" sz="1800" b="1" u="sng" dirty="0">
                <a:solidFill>
                  <a:schemeClr val="tx1"/>
                </a:solidFill>
              </a:rPr>
              <a:t>Top 10 jobs in decline</a:t>
            </a:r>
            <a:br>
              <a:rPr lang="en-US" sz="1800" dirty="0">
                <a:solidFill>
                  <a:schemeClr val="tx1"/>
                </a:solidFill>
              </a:rPr>
            </a:br>
            <a:r>
              <a:rPr lang="en-US" sz="1800" dirty="0">
                <a:solidFill>
                  <a:schemeClr val="tx1"/>
                </a:solidFill>
              </a:rPr>
              <a:t>Data Entry Clerks</a:t>
            </a:r>
            <a:br>
              <a:rPr lang="en-US" sz="1800" dirty="0">
                <a:solidFill>
                  <a:schemeClr val="tx1"/>
                </a:solidFill>
              </a:rPr>
            </a:br>
            <a:r>
              <a:rPr lang="en-US" sz="1800" dirty="0">
                <a:solidFill>
                  <a:schemeClr val="tx1"/>
                </a:solidFill>
              </a:rPr>
              <a:t>Accounting, Bookkeeping and Payroll Clerks</a:t>
            </a:r>
            <a:br>
              <a:rPr lang="en-US" sz="1800" dirty="0">
                <a:solidFill>
                  <a:schemeClr val="tx1"/>
                </a:solidFill>
              </a:rPr>
            </a:br>
            <a:r>
              <a:rPr lang="en-US" sz="1800" dirty="0">
                <a:solidFill>
                  <a:schemeClr val="tx1"/>
                </a:solidFill>
              </a:rPr>
              <a:t>Administrative and Executive Secretaries</a:t>
            </a:r>
            <a:br>
              <a:rPr lang="en-US" sz="1800" dirty="0">
                <a:solidFill>
                  <a:schemeClr val="tx1"/>
                </a:solidFill>
              </a:rPr>
            </a:br>
            <a:r>
              <a:rPr lang="en-US" sz="1800" dirty="0">
                <a:solidFill>
                  <a:schemeClr val="tx1"/>
                </a:solidFill>
              </a:rPr>
              <a:t>Assembly and Factory Workers</a:t>
            </a:r>
            <a:br>
              <a:rPr lang="en-US" sz="1800" dirty="0">
                <a:solidFill>
                  <a:schemeClr val="tx1"/>
                </a:solidFill>
              </a:rPr>
            </a:br>
            <a:r>
              <a:rPr lang="en-US" sz="1800" dirty="0">
                <a:solidFill>
                  <a:schemeClr val="tx1"/>
                </a:solidFill>
              </a:rPr>
              <a:t>Client Information and Customer Service Workers</a:t>
            </a:r>
            <a:br>
              <a:rPr lang="en-US" sz="1800" dirty="0">
                <a:solidFill>
                  <a:schemeClr val="tx1"/>
                </a:solidFill>
              </a:rPr>
            </a:br>
            <a:r>
              <a:rPr lang="en-US" sz="1800" dirty="0">
                <a:solidFill>
                  <a:schemeClr val="tx1"/>
                </a:solidFill>
              </a:rPr>
              <a:t>Business Services and Administration Managers</a:t>
            </a:r>
            <a:br>
              <a:rPr lang="en-US" sz="1800" dirty="0">
                <a:solidFill>
                  <a:schemeClr val="tx1"/>
                </a:solidFill>
              </a:rPr>
            </a:br>
            <a:r>
              <a:rPr lang="en-US" sz="1800" dirty="0">
                <a:solidFill>
                  <a:schemeClr val="tx1"/>
                </a:solidFill>
              </a:rPr>
              <a:t>Accountants and Auditors</a:t>
            </a:r>
            <a:br>
              <a:rPr lang="en-US" sz="1800" dirty="0">
                <a:solidFill>
                  <a:schemeClr val="tx1"/>
                </a:solidFill>
              </a:rPr>
            </a:br>
            <a:r>
              <a:rPr lang="en-US" sz="1800" dirty="0">
                <a:solidFill>
                  <a:schemeClr val="tx1"/>
                </a:solidFill>
              </a:rPr>
              <a:t>Material-Recording and Stock-Keeping Clerks</a:t>
            </a:r>
            <a:br>
              <a:rPr lang="en-US" sz="1800" dirty="0">
                <a:solidFill>
                  <a:schemeClr val="tx1"/>
                </a:solidFill>
              </a:rPr>
            </a:br>
            <a:r>
              <a:rPr lang="en-US" sz="1800" dirty="0">
                <a:solidFill>
                  <a:schemeClr val="tx1"/>
                </a:solidFill>
              </a:rPr>
              <a:t>General and Operations Managers</a:t>
            </a:r>
            <a:br>
              <a:rPr lang="en-US" sz="1800" dirty="0">
                <a:solidFill>
                  <a:schemeClr val="tx1"/>
                </a:solidFill>
              </a:rPr>
            </a:br>
            <a:r>
              <a:rPr lang="en-US" sz="1800" dirty="0">
                <a:solidFill>
                  <a:schemeClr val="tx1"/>
                </a:solidFill>
              </a:rPr>
              <a:t>Postal Service Clerks</a:t>
            </a:r>
            <a:br>
              <a:rPr lang="en-US" sz="1800" dirty="0">
                <a:solidFill>
                  <a:schemeClr val="tx1"/>
                </a:solidFill>
              </a:rPr>
            </a:br>
            <a:br>
              <a:rPr lang="en-US" dirty="0">
                <a:solidFill>
                  <a:srgbClr val="FFC000"/>
                </a:solidFill>
              </a:rPr>
            </a:br>
            <a:br>
              <a:rPr lang="en-US" dirty="0">
                <a:solidFill>
                  <a:srgbClr val="FFC000"/>
                </a:solidFill>
              </a:rPr>
            </a:br>
            <a:br>
              <a:rPr lang="en-US" dirty="0">
                <a:solidFill>
                  <a:srgbClr val="FFC000"/>
                </a:solidFill>
              </a:rPr>
            </a:br>
            <a:br>
              <a:rPr lang="en-US" dirty="0">
                <a:solidFill>
                  <a:srgbClr val="FFC000"/>
                </a:solidFill>
              </a:rPr>
            </a:br>
            <a:br>
              <a:rPr lang="en-US" dirty="0">
                <a:solidFill>
                  <a:srgbClr val="FFC000"/>
                </a:solidFill>
              </a:rPr>
            </a:br>
            <a:br>
              <a:rPr lang="en-US" dirty="0">
                <a:solidFill>
                  <a:srgbClr val="FFC000"/>
                </a:solidFill>
              </a:rPr>
            </a:br>
            <a:endParaRPr lang="en-US" dirty="0">
              <a:solidFill>
                <a:srgbClr val="FFC000"/>
              </a:solidFill>
            </a:endParaRPr>
          </a:p>
        </p:txBody>
      </p:sp>
      <p:sp>
        <p:nvSpPr>
          <p:cNvPr id="6" name="TextBox 5">
            <a:extLst>
              <a:ext uri="{FF2B5EF4-FFF2-40B4-BE49-F238E27FC236}">
                <a16:creationId xmlns:a16="http://schemas.microsoft.com/office/drawing/2014/main" id="{939C3FE3-D432-C6C1-FF82-F4449AC7B680}"/>
              </a:ext>
            </a:extLst>
          </p:cNvPr>
          <p:cNvSpPr txBox="1"/>
          <p:nvPr/>
        </p:nvSpPr>
        <p:spPr>
          <a:xfrm>
            <a:off x="130629" y="5928505"/>
            <a:ext cx="2719655" cy="830997"/>
          </a:xfrm>
          <a:prstGeom prst="rect">
            <a:avLst/>
          </a:prstGeom>
          <a:noFill/>
        </p:spPr>
        <p:txBody>
          <a:bodyPr wrap="none" rtlCol="0">
            <a:spAutoFit/>
          </a:bodyPr>
          <a:lstStyle/>
          <a:p>
            <a:r>
              <a:rPr lang="en-US" sz="1600" b="1" dirty="0"/>
              <a:t>Source: </a:t>
            </a:r>
          </a:p>
          <a:p>
            <a:r>
              <a:rPr lang="en-US" sz="1600" b="1" dirty="0"/>
              <a:t>Fut</a:t>
            </a:r>
            <a:r>
              <a:rPr lang="en-US" sz="1600" b="1" i="1" dirty="0"/>
              <a:t>ure of Jobs Report </a:t>
            </a:r>
            <a:r>
              <a:rPr lang="en-US" sz="1600" b="1" dirty="0"/>
              <a:t>(2018) </a:t>
            </a:r>
          </a:p>
          <a:p>
            <a:r>
              <a:rPr lang="en-US" sz="1600" b="1" dirty="0"/>
              <a:t>World Economic Forum</a:t>
            </a:r>
          </a:p>
        </p:txBody>
      </p:sp>
      <p:graphicFrame>
        <p:nvGraphicFramePr>
          <p:cNvPr id="20" name="Chart 19">
            <a:extLst>
              <a:ext uri="{FF2B5EF4-FFF2-40B4-BE49-F238E27FC236}">
                <a16:creationId xmlns:a16="http://schemas.microsoft.com/office/drawing/2014/main" id="{52CF972E-EA21-3544-BEBD-A90AC88EC4B4}"/>
              </a:ext>
            </a:extLst>
          </p:cNvPr>
          <p:cNvGraphicFramePr/>
          <p:nvPr>
            <p:extLst>
              <p:ext uri="{D42A27DB-BD31-4B8C-83A1-F6EECF244321}">
                <p14:modId xmlns:p14="http://schemas.microsoft.com/office/powerpoint/2010/main" val="3634615185"/>
              </p:ext>
            </p:extLst>
          </p:nvPr>
        </p:nvGraphicFramePr>
        <p:xfrm>
          <a:off x="8220270" y="1035697"/>
          <a:ext cx="3368351" cy="5437371"/>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3E3F80C8-8800-2081-CB01-DB67944B7999}"/>
              </a:ext>
            </a:extLst>
          </p:cNvPr>
          <p:cNvSpPr txBox="1"/>
          <p:nvPr/>
        </p:nvSpPr>
        <p:spPr>
          <a:xfrm>
            <a:off x="8831749" y="5756989"/>
            <a:ext cx="3368351" cy="307777"/>
          </a:xfrm>
          <a:prstGeom prst="rect">
            <a:avLst/>
          </a:prstGeom>
          <a:noFill/>
        </p:spPr>
        <p:txBody>
          <a:bodyPr wrap="square" rtlCol="0">
            <a:spAutoFit/>
          </a:bodyPr>
          <a:lstStyle/>
          <a:p>
            <a:r>
              <a:rPr lang="en-US" sz="1400" dirty="0"/>
              <a:t>(Based upon 2018 information)</a:t>
            </a:r>
          </a:p>
        </p:txBody>
      </p:sp>
      <p:sp>
        <p:nvSpPr>
          <p:cNvPr id="22" name="TextBox 21">
            <a:extLst>
              <a:ext uri="{FF2B5EF4-FFF2-40B4-BE49-F238E27FC236}">
                <a16:creationId xmlns:a16="http://schemas.microsoft.com/office/drawing/2014/main" id="{047AA496-73B0-2C1F-8916-EACB0E1D7DF2}"/>
              </a:ext>
            </a:extLst>
          </p:cNvPr>
          <p:cNvSpPr txBox="1"/>
          <p:nvPr/>
        </p:nvSpPr>
        <p:spPr>
          <a:xfrm>
            <a:off x="9035823" y="1212202"/>
            <a:ext cx="1502230" cy="646331"/>
          </a:xfrm>
          <a:prstGeom prst="rect">
            <a:avLst/>
          </a:prstGeom>
          <a:noFill/>
        </p:spPr>
        <p:txBody>
          <a:bodyPr wrap="square" rtlCol="0">
            <a:spAutoFit/>
          </a:bodyPr>
          <a:lstStyle/>
          <a:p>
            <a:r>
              <a:rPr lang="en-US" dirty="0"/>
              <a:t>Emerging – more jobs</a:t>
            </a:r>
          </a:p>
        </p:txBody>
      </p:sp>
      <p:sp>
        <p:nvSpPr>
          <p:cNvPr id="23" name="TextBox 22">
            <a:extLst>
              <a:ext uri="{FF2B5EF4-FFF2-40B4-BE49-F238E27FC236}">
                <a16:creationId xmlns:a16="http://schemas.microsoft.com/office/drawing/2014/main" id="{5DC97F79-9178-AD78-76A4-E008C75261FD}"/>
              </a:ext>
            </a:extLst>
          </p:cNvPr>
          <p:cNvSpPr txBox="1"/>
          <p:nvPr/>
        </p:nvSpPr>
        <p:spPr>
          <a:xfrm>
            <a:off x="9685177" y="3318959"/>
            <a:ext cx="1427582" cy="646331"/>
          </a:xfrm>
          <a:prstGeom prst="rect">
            <a:avLst/>
          </a:prstGeom>
          <a:noFill/>
        </p:spPr>
        <p:txBody>
          <a:bodyPr wrap="square" rtlCol="0">
            <a:spAutoFit/>
          </a:bodyPr>
          <a:lstStyle/>
          <a:p>
            <a:r>
              <a:rPr lang="en-US" dirty="0"/>
              <a:t>Declining – less jobs</a:t>
            </a:r>
          </a:p>
        </p:txBody>
      </p:sp>
    </p:spTree>
    <p:extLst>
      <p:ext uri="{BB962C8B-B14F-4D97-AF65-F5344CB8AC3E}">
        <p14:creationId xmlns:p14="http://schemas.microsoft.com/office/powerpoint/2010/main" val="359498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51C228-B9D7-6F4B-9504-969693D47FD5}"/>
              </a:ext>
            </a:extLst>
          </p:cNvPr>
          <p:cNvSpPr>
            <a:spLocks noGrp="1"/>
          </p:cNvSpPr>
          <p:nvPr>
            <p:ph type="title"/>
          </p:nvPr>
        </p:nvSpPr>
        <p:spPr>
          <a:xfrm>
            <a:off x="0" y="1186775"/>
            <a:ext cx="3815484" cy="369651"/>
          </a:xfrm>
        </p:spPr>
        <p:txBody>
          <a:bodyPr>
            <a:noAutofit/>
          </a:bodyPr>
          <a:lstStyle/>
          <a:p>
            <a:r>
              <a:rPr lang="en-US" sz="3200" dirty="0">
                <a:solidFill>
                  <a:srgbClr val="C5AE76"/>
                </a:solidFill>
                <a:effectLst>
                  <a:outerShdw blurRad="38100" dist="38100" dir="2700000" algn="tl">
                    <a:srgbClr val="000000">
                      <a:alpha val="43137"/>
                    </a:srgbClr>
                  </a:outerShdw>
                </a:effectLst>
              </a:rPr>
              <a:t>Theoretical Model</a:t>
            </a:r>
            <a:br>
              <a:rPr lang="en-US" sz="3200" dirty="0">
                <a:solidFill>
                  <a:srgbClr val="C5AE76"/>
                </a:solidFill>
                <a:effectLst>
                  <a:outerShdw blurRad="38100" dist="38100" dir="2700000" algn="tl">
                    <a:srgbClr val="000000">
                      <a:alpha val="43137"/>
                    </a:srgbClr>
                  </a:outerShdw>
                </a:effectLst>
              </a:rPr>
            </a:br>
            <a:r>
              <a:rPr lang="en-US" sz="3200" dirty="0">
                <a:solidFill>
                  <a:srgbClr val="C5AE76"/>
                </a:solidFill>
                <a:effectLst>
                  <a:outerShdw blurRad="38100" dist="38100" dir="2700000" algn="tl">
                    <a:srgbClr val="000000">
                      <a:alpha val="43137"/>
                    </a:srgbClr>
                  </a:outerShdw>
                </a:effectLst>
              </a:rPr>
              <a:t>of 4IR Intelligence</a:t>
            </a:r>
            <a:br>
              <a:rPr lang="en-US" sz="3200" dirty="0">
                <a:solidFill>
                  <a:srgbClr val="C5AE76"/>
                </a:solidFill>
              </a:rPr>
            </a:br>
            <a:r>
              <a:rPr lang="en-US" sz="800" dirty="0">
                <a:solidFill>
                  <a:srgbClr val="C5AE76"/>
                </a:solidFill>
              </a:rPr>
              <a:t>(</a:t>
            </a:r>
            <a:r>
              <a:rPr lang="en-US" sz="1000" dirty="0">
                <a:solidFill>
                  <a:srgbClr val="C5AE76"/>
                </a:solidFill>
              </a:rPr>
              <a:t>Klaus, 2016)</a:t>
            </a:r>
            <a:endParaRPr lang="en-US" sz="3200" dirty="0">
              <a:solidFill>
                <a:srgbClr val="C5AE76"/>
              </a:solidFill>
            </a:endParaRPr>
          </a:p>
        </p:txBody>
      </p:sp>
      <p:graphicFrame>
        <p:nvGraphicFramePr>
          <p:cNvPr id="4" name="Content Placeholder 3">
            <a:extLst>
              <a:ext uri="{FF2B5EF4-FFF2-40B4-BE49-F238E27FC236}">
                <a16:creationId xmlns:a16="http://schemas.microsoft.com/office/drawing/2014/main" id="{B3AC6A07-FA84-EF64-C365-70E0DD0AF7A3}"/>
              </a:ext>
            </a:extLst>
          </p:cNvPr>
          <p:cNvGraphicFramePr>
            <a:graphicFrameLocks noGrp="1"/>
          </p:cNvGraphicFramePr>
          <p:nvPr>
            <p:ph idx="1"/>
            <p:extLst>
              <p:ext uri="{D42A27DB-BD31-4B8C-83A1-F6EECF244321}">
                <p14:modId xmlns:p14="http://schemas.microsoft.com/office/powerpoint/2010/main" val="355351301"/>
              </p:ext>
            </p:extLst>
          </p:nvPr>
        </p:nvGraphicFramePr>
        <p:xfrm>
          <a:off x="0" y="1633707"/>
          <a:ext cx="3814762" cy="3284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3629023-BF27-C50D-E033-3C033D5F41B3}"/>
              </a:ext>
            </a:extLst>
          </p:cNvPr>
          <p:cNvSpPr txBox="1"/>
          <p:nvPr/>
        </p:nvSpPr>
        <p:spPr>
          <a:xfrm>
            <a:off x="3581297" y="370190"/>
            <a:ext cx="7488779" cy="6555641"/>
          </a:xfrm>
          <a:prstGeom prst="rect">
            <a:avLst/>
          </a:prstGeom>
          <a:noFill/>
        </p:spPr>
        <p:txBody>
          <a:bodyPr wrap="square" rtlCol="0">
            <a:spAutoFit/>
          </a:bodyPr>
          <a:lstStyle/>
          <a:p>
            <a:r>
              <a:rPr lang="en-US" b="1" dirty="0"/>
              <a:t>Contextual intelligence </a:t>
            </a:r>
            <a:r>
              <a:rPr lang="en-US" dirty="0"/>
              <a:t>(Sternberg, 1985) – the a</a:t>
            </a:r>
            <a:r>
              <a:rPr lang="en-US" dirty="0">
                <a:solidFill>
                  <a:srgbClr val="EDD29B"/>
                </a:solidFill>
              </a:rPr>
              <a:t>bility</a:t>
            </a:r>
            <a:r>
              <a:rPr lang="en-US" dirty="0"/>
              <a:t> </a:t>
            </a:r>
            <a:r>
              <a:rPr lang="en-US" dirty="0">
                <a:solidFill>
                  <a:srgbClr val="EDD29B"/>
                </a:solidFill>
              </a:rPr>
              <a:t>to quickly and intuitively </a:t>
            </a:r>
            <a:r>
              <a:rPr lang="en-US" dirty="0"/>
              <a:t>recognize and diagnose the dynamic contextual va</a:t>
            </a:r>
            <a:r>
              <a:rPr lang="en-US" dirty="0">
                <a:solidFill>
                  <a:srgbClr val="C5AE76"/>
                </a:solidFill>
              </a:rPr>
              <a:t>riable</a:t>
            </a:r>
            <a:r>
              <a:rPr lang="en-US" dirty="0"/>
              <a:t> </a:t>
            </a:r>
            <a:r>
              <a:rPr lang="en-US" dirty="0">
                <a:solidFill>
                  <a:srgbClr val="EDD29B"/>
                </a:solidFill>
              </a:rPr>
              <a:t>inherent in an event or </a:t>
            </a:r>
            <a:r>
              <a:rPr lang="en-US" dirty="0"/>
              <a:t>circumstance and results in intentional adjustm</a:t>
            </a:r>
            <a:r>
              <a:rPr lang="en-US" dirty="0">
                <a:solidFill>
                  <a:srgbClr val="EDD29B"/>
                </a:solidFill>
              </a:rPr>
              <a:t>ent</a:t>
            </a:r>
            <a:r>
              <a:rPr lang="en-US" dirty="0"/>
              <a:t> </a:t>
            </a:r>
            <a:r>
              <a:rPr lang="en-US" dirty="0">
                <a:solidFill>
                  <a:srgbClr val="EDD29B"/>
                </a:solidFill>
              </a:rPr>
              <a:t>of behavior to exert </a:t>
            </a:r>
            <a:r>
              <a:rPr lang="en-US" dirty="0"/>
              <a:t>appropriate influence in that context (i.e., peop</a:t>
            </a:r>
            <a:r>
              <a:rPr lang="en-US" dirty="0">
                <a:solidFill>
                  <a:srgbClr val="C5AE76"/>
                </a:solidFill>
              </a:rPr>
              <a:t>le, </a:t>
            </a:r>
            <a:r>
              <a:rPr lang="en-US" dirty="0">
                <a:solidFill>
                  <a:srgbClr val="EDD29B"/>
                </a:solidFill>
              </a:rPr>
              <a:t>ideas, values, experiences, </a:t>
            </a:r>
            <a:r>
              <a:rPr lang="en-US" dirty="0"/>
              <a:t>cultures, political alliances, organizations, reli</a:t>
            </a:r>
            <a:r>
              <a:rPr lang="en-US" dirty="0">
                <a:solidFill>
                  <a:srgbClr val="C5AE76"/>
                </a:solidFill>
              </a:rPr>
              <a:t>gious</a:t>
            </a:r>
            <a:r>
              <a:rPr lang="en-US" dirty="0"/>
              <a:t> </a:t>
            </a:r>
            <a:r>
              <a:rPr lang="en-US" dirty="0">
                <a:solidFill>
                  <a:srgbClr val="EDD29B"/>
                </a:solidFill>
              </a:rPr>
              <a:t>alignment, social contexts, and </a:t>
            </a:r>
            <a:r>
              <a:rPr lang="en-US" dirty="0"/>
              <a:t>private context). </a:t>
            </a:r>
            <a:r>
              <a:rPr lang="en-US" b="1" dirty="0"/>
              <a:t>Awareness of interactio</a:t>
            </a:r>
            <a:r>
              <a:rPr lang="en-US" b="1" dirty="0">
                <a:solidFill>
                  <a:srgbClr val="C5AE76"/>
                </a:solidFill>
              </a:rPr>
              <a:t>ns between sport </a:t>
            </a:r>
            <a:r>
              <a:rPr lang="en-US" b="1" dirty="0">
                <a:solidFill>
                  <a:srgbClr val="EDD29B"/>
                </a:solidFill>
              </a:rPr>
              <a:t>managers that </a:t>
            </a:r>
            <a:r>
              <a:rPr lang="en-US" b="1" dirty="0"/>
              <a:t>inform behavior in a socially complex </a:t>
            </a:r>
            <a:r>
              <a:rPr lang="en-US" b="1" dirty="0">
                <a:solidFill>
                  <a:srgbClr val="C5AE76"/>
                </a:solidFill>
              </a:rPr>
              <a:t>environment </a:t>
            </a:r>
            <a:r>
              <a:rPr lang="en-US" sz="1200" dirty="0">
                <a:solidFill>
                  <a:srgbClr val="C5AE76"/>
                </a:solidFill>
              </a:rPr>
              <a:t>– (</a:t>
            </a:r>
            <a:r>
              <a:rPr lang="en-US" sz="1200" dirty="0" err="1">
                <a:solidFill>
                  <a:srgbClr val="C5AE76"/>
                </a:solidFill>
              </a:rPr>
              <a:t>Kutz</a:t>
            </a:r>
            <a:r>
              <a:rPr lang="en-US" sz="1200" dirty="0">
                <a:solidFill>
                  <a:srgbClr val="C5AE76"/>
                </a:solidFill>
              </a:rPr>
              <a:t> &amp; </a:t>
            </a:r>
            <a:r>
              <a:rPr lang="en-US" sz="1200" dirty="0">
                <a:solidFill>
                  <a:srgbClr val="EDD29B"/>
                </a:solidFill>
              </a:rPr>
              <a:t>Bamford-Wade, 2013)</a:t>
            </a:r>
          </a:p>
          <a:p>
            <a:endParaRPr lang="en-US" sz="1200" dirty="0">
              <a:solidFill>
                <a:srgbClr val="EDD29B"/>
              </a:solidFill>
            </a:endParaRPr>
          </a:p>
          <a:p>
            <a:r>
              <a:rPr lang="en-US" b="1" dirty="0"/>
              <a:t>Emotional Intelligence </a:t>
            </a:r>
            <a:r>
              <a:rPr lang="en-US" dirty="0"/>
              <a:t>(Goleman, 20</a:t>
            </a:r>
            <a:r>
              <a:rPr lang="en-US" dirty="0">
                <a:solidFill>
                  <a:srgbClr val="EDD29B"/>
                </a:solidFill>
              </a:rPr>
              <a:t>04) – subset of social intelligence that </a:t>
            </a:r>
            <a:r>
              <a:rPr lang="en-US" dirty="0"/>
              <a:t>involves the ability to monitor one’s </a:t>
            </a:r>
            <a:r>
              <a:rPr lang="en-US" dirty="0">
                <a:solidFill>
                  <a:srgbClr val="EDD29B"/>
                </a:solidFill>
              </a:rPr>
              <a:t>own and others’ feelings and emotions, to </a:t>
            </a:r>
            <a:r>
              <a:rPr lang="en-US" dirty="0"/>
              <a:t>discriminate among them and to us</a:t>
            </a:r>
            <a:r>
              <a:rPr lang="en-US" dirty="0">
                <a:solidFill>
                  <a:srgbClr val="EDD29B"/>
                </a:solidFill>
              </a:rPr>
              <a:t>e this information to guide one’s thinking and </a:t>
            </a:r>
            <a:r>
              <a:rPr lang="en-US" dirty="0"/>
              <a:t>actions. (1) self awareness; (2) self </a:t>
            </a:r>
            <a:r>
              <a:rPr lang="en-US" dirty="0">
                <a:solidFill>
                  <a:srgbClr val="EDD29B"/>
                </a:solidFill>
              </a:rPr>
              <a:t>regulation; (3) motivation; (4) empathy; (5) </a:t>
            </a:r>
            <a:r>
              <a:rPr lang="en-US" dirty="0"/>
              <a:t>social skill.</a:t>
            </a:r>
          </a:p>
          <a:p>
            <a:endParaRPr lang="en-US" dirty="0"/>
          </a:p>
          <a:p>
            <a:r>
              <a:rPr lang="en-US" b="1" dirty="0"/>
              <a:t>Inspired Intelligence </a:t>
            </a:r>
            <a:r>
              <a:rPr lang="en-US" dirty="0"/>
              <a:t>(Schwa</a:t>
            </a:r>
            <a:r>
              <a:rPr lang="en-US" dirty="0">
                <a:solidFill>
                  <a:srgbClr val="C5AE76"/>
                </a:solidFill>
              </a:rPr>
              <a:t>b, 2016) – continuous search for meaning and </a:t>
            </a:r>
            <a:r>
              <a:rPr lang="en-US" dirty="0"/>
              <a:t>purpose. Nurturing the crea</a:t>
            </a:r>
            <a:r>
              <a:rPr lang="en-US" dirty="0">
                <a:solidFill>
                  <a:srgbClr val="EDD29B"/>
                </a:solidFill>
              </a:rPr>
              <a:t>tive impulse and lifting humanity in a new collective </a:t>
            </a:r>
            <a:r>
              <a:rPr lang="en-US" dirty="0"/>
              <a:t>and moral consciousness b</a:t>
            </a:r>
            <a:r>
              <a:rPr lang="en-US" dirty="0">
                <a:solidFill>
                  <a:srgbClr val="EDD29B"/>
                </a:solidFill>
              </a:rPr>
              <a:t>ased on shared sense of destiny. Forward-looking; </a:t>
            </a:r>
            <a:r>
              <a:rPr lang="en-US" dirty="0"/>
              <a:t>possibilities</a:t>
            </a:r>
          </a:p>
          <a:p>
            <a:endParaRPr lang="en-US" dirty="0"/>
          </a:p>
          <a:p>
            <a:r>
              <a:rPr lang="en-US" b="1" dirty="0"/>
              <a:t>Physical Intelligenc</a:t>
            </a:r>
            <a:r>
              <a:rPr lang="en-US" b="1" dirty="0">
                <a:solidFill>
                  <a:srgbClr val="EDD29B"/>
                </a:solidFill>
              </a:rPr>
              <a:t>e</a:t>
            </a:r>
            <a:r>
              <a:rPr lang="en-US" b="1" dirty="0">
                <a:solidFill>
                  <a:srgbClr val="C5AE76"/>
                </a:solidFill>
              </a:rPr>
              <a:t> </a:t>
            </a:r>
            <a:r>
              <a:rPr lang="en-US" dirty="0">
                <a:solidFill>
                  <a:srgbClr val="C5AE76"/>
                </a:solidFill>
              </a:rPr>
              <a:t>(</a:t>
            </a:r>
            <a:r>
              <a:rPr lang="en-US" dirty="0" err="1">
                <a:solidFill>
                  <a:srgbClr val="C5AE76"/>
                </a:solidFill>
              </a:rPr>
              <a:t>Postle</a:t>
            </a:r>
            <a:r>
              <a:rPr lang="en-US" dirty="0">
                <a:solidFill>
                  <a:srgbClr val="C5AE76"/>
                </a:solidFill>
              </a:rPr>
              <a:t> 1989) – fitness and health, enjoyment of physical </a:t>
            </a:r>
            <a:r>
              <a:rPr lang="en-US" dirty="0"/>
              <a:t>activities, pride in m</a:t>
            </a:r>
            <a:r>
              <a:rPr lang="en-US" dirty="0">
                <a:solidFill>
                  <a:srgbClr val="EDD29B"/>
                </a:solidFill>
              </a:rPr>
              <a:t>anual skills and dexterity, sensible and balanced diet, love of </a:t>
            </a:r>
            <a:r>
              <a:rPr lang="en-US" dirty="0"/>
              <a:t>the outdoors, and </a:t>
            </a:r>
            <a:r>
              <a:rPr lang="en-US" dirty="0">
                <a:solidFill>
                  <a:srgbClr val="EDD29B"/>
                </a:solidFill>
              </a:rPr>
              <a:t>good at household tasks.</a:t>
            </a:r>
          </a:p>
          <a:p>
            <a:endParaRPr lang="en-US" dirty="0"/>
          </a:p>
          <a:p>
            <a:endParaRPr lang="en-US" sz="1200" dirty="0"/>
          </a:p>
        </p:txBody>
      </p:sp>
    </p:spTree>
    <p:extLst>
      <p:ext uri="{BB962C8B-B14F-4D97-AF65-F5344CB8AC3E}">
        <p14:creationId xmlns:p14="http://schemas.microsoft.com/office/powerpoint/2010/main" val="1283988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47D7-0E7A-A948-AACA-5EC50DFDA221}"/>
              </a:ext>
            </a:extLst>
          </p:cNvPr>
          <p:cNvSpPr>
            <a:spLocks noGrp="1"/>
          </p:cNvSpPr>
          <p:nvPr>
            <p:ph type="title"/>
          </p:nvPr>
        </p:nvSpPr>
        <p:spPr/>
        <p:txBody>
          <a:bodyPr/>
          <a:lstStyle/>
          <a:p>
            <a:endParaRPr lang="en-US"/>
          </a:p>
        </p:txBody>
      </p:sp>
      <p:pic>
        <p:nvPicPr>
          <p:cNvPr id="4" name="Picture 3" descr="A picture containing text, businesscard, screenshot&#10;&#10;Description automatically generated">
            <a:extLst>
              <a:ext uri="{FF2B5EF4-FFF2-40B4-BE49-F238E27FC236}">
                <a16:creationId xmlns:a16="http://schemas.microsoft.com/office/drawing/2014/main" id="{F7F3AC8B-AC56-F760-D47F-0FF367442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72C1491-A18D-312B-2AC7-328A8E6AC50C}"/>
              </a:ext>
            </a:extLst>
          </p:cNvPr>
          <p:cNvSpPr txBox="1"/>
          <p:nvPr/>
        </p:nvSpPr>
        <p:spPr>
          <a:xfrm>
            <a:off x="6507804" y="417393"/>
            <a:ext cx="3424136" cy="369332"/>
          </a:xfrm>
          <a:prstGeom prst="rect">
            <a:avLst/>
          </a:prstGeom>
          <a:solidFill>
            <a:schemeClr val="bg2"/>
          </a:solidFill>
        </p:spPr>
        <p:txBody>
          <a:bodyPr wrap="square" rtlCol="0">
            <a:spAutoFit/>
          </a:bodyPr>
          <a:lstStyle/>
          <a:p>
            <a:endParaRPr lang="en-US" dirty="0">
              <a:solidFill>
                <a:schemeClr val="bg2"/>
              </a:solidFill>
            </a:endParaRPr>
          </a:p>
        </p:txBody>
      </p:sp>
    </p:spTree>
    <p:extLst>
      <p:ext uri="{BB962C8B-B14F-4D97-AF65-F5344CB8AC3E}">
        <p14:creationId xmlns:p14="http://schemas.microsoft.com/office/powerpoint/2010/main" val="1360297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C7D16-F702-79B0-8A0E-2B8833BB6EF1}"/>
              </a:ext>
            </a:extLst>
          </p:cNvPr>
          <p:cNvSpPr>
            <a:spLocks noGrp="1"/>
          </p:cNvSpPr>
          <p:nvPr>
            <p:ph idx="1"/>
          </p:nvPr>
        </p:nvSpPr>
        <p:spPr>
          <a:xfrm>
            <a:off x="573931" y="1573921"/>
            <a:ext cx="5233482" cy="1081730"/>
          </a:xfrm>
        </p:spPr>
        <p:txBody>
          <a:bodyPr>
            <a:normAutofit fontScale="40000" lnSpcReduction="20000"/>
          </a:bodyPr>
          <a:lstStyle/>
          <a:p>
            <a:pPr marL="0" lvl="0" indent="0" algn="r">
              <a:buNone/>
            </a:pPr>
            <a:r>
              <a:rPr lang="en-US" sz="2900" b="1" u="sng" dirty="0">
                <a:solidFill>
                  <a:srgbClr val="FF0000"/>
                </a:solidFill>
              </a:rPr>
              <a:t>ONE: </a:t>
            </a:r>
            <a:br>
              <a:rPr lang="en-US" sz="2900" b="1" dirty="0">
                <a:solidFill>
                  <a:srgbClr val="FF0000"/>
                </a:solidFill>
              </a:rPr>
            </a:br>
            <a:r>
              <a:rPr lang="en-US" sz="2900" b="1" dirty="0">
                <a:solidFill>
                  <a:srgbClr val="FFC000"/>
                </a:solidFill>
              </a:rPr>
              <a:t>Intercultural Communication</a:t>
            </a:r>
          </a:p>
          <a:p>
            <a:pPr marL="0" lvl="0" indent="0" algn="r">
              <a:buNone/>
            </a:pPr>
            <a:r>
              <a:rPr lang="en-US" sz="2900" b="1" dirty="0">
                <a:solidFill>
                  <a:schemeClr val="accent1">
                    <a:lumMod val="40000"/>
                    <a:lumOff val="60000"/>
                  </a:schemeClr>
                </a:solidFill>
              </a:rPr>
              <a:t>Multicultural context where collaboration required. Self-awareness, active listening and assertiveness, and attitudes like embracing and appreciating differences and similarities between cultures and identities</a:t>
            </a:r>
            <a:r>
              <a:rPr lang="en-US" sz="2000" b="1" dirty="0">
                <a:solidFill>
                  <a:srgbClr val="FF0000"/>
                </a:solidFill>
              </a:rPr>
              <a:t>.</a:t>
            </a:r>
          </a:p>
          <a:p>
            <a:endParaRPr lang="en-US" dirty="0"/>
          </a:p>
        </p:txBody>
      </p:sp>
      <p:sp>
        <p:nvSpPr>
          <p:cNvPr id="3" name="Title 2">
            <a:extLst>
              <a:ext uri="{FF2B5EF4-FFF2-40B4-BE49-F238E27FC236}">
                <a16:creationId xmlns:a16="http://schemas.microsoft.com/office/drawing/2014/main" id="{C76D5E61-EED6-086E-C330-1149A1E83CB8}"/>
              </a:ext>
            </a:extLst>
          </p:cNvPr>
          <p:cNvSpPr>
            <a:spLocks noGrp="1"/>
          </p:cNvSpPr>
          <p:nvPr>
            <p:ph type="title"/>
          </p:nvPr>
        </p:nvSpPr>
        <p:spPr>
          <a:xfrm>
            <a:off x="573931" y="623495"/>
            <a:ext cx="10811247" cy="910492"/>
          </a:xfrm>
        </p:spPr>
        <p:txBody>
          <a:bodyPr>
            <a:noAutofit/>
          </a:bodyPr>
          <a:lstStyle/>
          <a:p>
            <a:r>
              <a:rPr lang="en-US" sz="3600" b="1" dirty="0"/>
              <a:t>KEY TAKEAWAYS </a:t>
            </a:r>
            <a:r>
              <a:rPr lang="en-US" sz="3600" dirty="0"/>
              <a:t>for Sport Managers </a:t>
            </a:r>
          </a:p>
        </p:txBody>
      </p:sp>
      <p:sp>
        <p:nvSpPr>
          <p:cNvPr id="8" name="TextBox 7">
            <a:extLst>
              <a:ext uri="{FF2B5EF4-FFF2-40B4-BE49-F238E27FC236}">
                <a16:creationId xmlns:a16="http://schemas.microsoft.com/office/drawing/2014/main" id="{1E97773B-9771-49D3-A868-3E86127F861E}"/>
              </a:ext>
            </a:extLst>
          </p:cNvPr>
          <p:cNvSpPr txBox="1"/>
          <p:nvPr/>
        </p:nvSpPr>
        <p:spPr>
          <a:xfrm>
            <a:off x="6206676" y="1188668"/>
            <a:ext cx="5052995" cy="1231106"/>
          </a:xfrm>
          <a:prstGeom prst="rect">
            <a:avLst/>
          </a:prstGeom>
          <a:noFill/>
        </p:spPr>
        <p:txBody>
          <a:bodyPr wrap="square">
            <a:spAutoFit/>
          </a:bodyPr>
          <a:lstStyle/>
          <a:p>
            <a:pPr lvl="0" algn="r"/>
            <a:r>
              <a:rPr lang="en-US" sz="1400" b="1" u="sng" dirty="0">
                <a:solidFill>
                  <a:srgbClr val="FF0000"/>
                </a:solidFill>
              </a:rPr>
              <a:t>TWO: </a:t>
            </a:r>
            <a:br>
              <a:rPr lang="en-US" sz="1400" b="1" dirty="0">
                <a:solidFill>
                  <a:srgbClr val="FF0000"/>
                </a:solidFill>
              </a:rPr>
            </a:br>
            <a:r>
              <a:rPr lang="en-US" sz="1400" b="1" dirty="0">
                <a:solidFill>
                  <a:srgbClr val="FFC000"/>
                </a:solidFill>
              </a:rPr>
              <a:t>Emotional Intelligence</a:t>
            </a:r>
          </a:p>
          <a:p>
            <a:pPr lvl="0" algn="r"/>
            <a:r>
              <a:rPr lang="en-US" sz="1400" b="1" dirty="0">
                <a:solidFill>
                  <a:schemeClr val="accent1">
                    <a:lumMod val="40000"/>
                    <a:lumOff val="60000"/>
                  </a:schemeClr>
                </a:solidFill>
              </a:rPr>
              <a:t>Understanding, processing, and expressing your feelings. Paying attention, empathizing, and understanding others’ feelings</a:t>
            </a:r>
            <a:r>
              <a:rPr lang="en-US" sz="1800" dirty="0">
                <a:solidFill>
                  <a:schemeClr val="tx1"/>
                </a:solidFill>
              </a:rPr>
              <a:t>.</a:t>
            </a:r>
            <a:endParaRPr lang="en-US" dirty="0"/>
          </a:p>
        </p:txBody>
      </p:sp>
      <p:sp>
        <p:nvSpPr>
          <p:cNvPr id="10" name="TextBox 9">
            <a:extLst>
              <a:ext uri="{FF2B5EF4-FFF2-40B4-BE49-F238E27FC236}">
                <a16:creationId xmlns:a16="http://schemas.microsoft.com/office/drawing/2014/main" id="{6C956C38-5838-5E59-EADF-E49AB1AB34D5}"/>
              </a:ext>
            </a:extLst>
          </p:cNvPr>
          <p:cNvSpPr txBox="1"/>
          <p:nvPr/>
        </p:nvSpPr>
        <p:spPr>
          <a:xfrm>
            <a:off x="932329" y="2659559"/>
            <a:ext cx="4962633" cy="1169551"/>
          </a:xfrm>
          <a:prstGeom prst="rect">
            <a:avLst/>
          </a:prstGeom>
          <a:noFill/>
        </p:spPr>
        <p:txBody>
          <a:bodyPr wrap="square">
            <a:spAutoFit/>
          </a:bodyPr>
          <a:lstStyle/>
          <a:p>
            <a:pPr lvl="0" algn="r"/>
            <a:r>
              <a:rPr lang="en-US" sz="1400" b="1" u="sng" dirty="0">
                <a:solidFill>
                  <a:srgbClr val="FF0000"/>
                </a:solidFill>
              </a:rPr>
              <a:t>THREE: </a:t>
            </a:r>
            <a:br>
              <a:rPr lang="en-US" sz="1400" b="1" dirty="0">
                <a:solidFill>
                  <a:srgbClr val="FF0000"/>
                </a:solidFill>
              </a:rPr>
            </a:br>
            <a:r>
              <a:rPr lang="en-US" sz="1400" b="1" dirty="0">
                <a:solidFill>
                  <a:srgbClr val="FFC000"/>
                </a:solidFill>
              </a:rPr>
              <a:t>Critical Thinking</a:t>
            </a:r>
          </a:p>
          <a:p>
            <a:pPr lvl="0" algn="r"/>
            <a:r>
              <a:rPr lang="en-US" sz="1400" b="1" dirty="0">
                <a:solidFill>
                  <a:schemeClr val="accent1">
                    <a:lumMod val="40000"/>
                    <a:lumOff val="60000"/>
                  </a:schemeClr>
                </a:solidFill>
              </a:rPr>
              <a:t>Listening to, understanding, and being able to question viewpoints. Articulating, testing, and clarifying values and beliefs and engaging directly with those of others. </a:t>
            </a:r>
          </a:p>
        </p:txBody>
      </p:sp>
      <p:sp>
        <p:nvSpPr>
          <p:cNvPr id="18" name="TextBox 17">
            <a:extLst>
              <a:ext uri="{FF2B5EF4-FFF2-40B4-BE49-F238E27FC236}">
                <a16:creationId xmlns:a16="http://schemas.microsoft.com/office/drawing/2014/main" id="{E22F6FE0-460F-FF59-E979-F81661510329}"/>
              </a:ext>
            </a:extLst>
          </p:cNvPr>
          <p:cNvSpPr txBox="1"/>
          <p:nvPr/>
        </p:nvSpPr>
        <p:spPr>
          <a:xfrm>
            <a:off x="282102" y="4011704"/>
            <a:ext cx="5612860" cy="954107"/>
          </a:xfrm>
          <a:prstGeom prst="rect">
            <a:avLst/>
          </a:prstGeom>
          <a:noFill/>
        </p:spPr>
        <p:txBody>
          <a:bodyPr wrap="square">
            <a:spAutoFit/>
          </a:bodyPr>
          <a:lstStyle/>
          <a:p>
            <a:pPr lvl="0" algn="r"/>
            <a:r>
              <a:rPr lang="en-US" sz="1400" b="1" u="sng" dirty="0">
                <a:solidFill>
                  <a:srgbClr val="FF0000"/>
                </a:solidFill>
              </a:rPr>
              <a:t>FIVE</a:t>
            </a:r>
            <a:r>
              <a:rPr lang="en-US" sz="1400" b="1" dirty="0">
                <a:solidFill>
                  <a:srgbClr val="FF0000"/>
                </a:solidFill>
              </a:rPr>
              <a:t>:</a:t>
            </a:r>
          </a:p>
          <a:p>
            <a:pPr lvl="0" algn="r"/>
            <a:r>
              <a:rPr lang="en-US" sz="1400" b="1" dirty="0">
                <a:solidFill>
                  <a:srgbClr val="FFC000"/>
                </a:solidFill>
              </a:rPr>
              <a:t>Leadership</a:t>
            </a:r>
          </a:p>
          <a:p>
            <a:pPr lvl="0" algn="r"/>
            <a:r>
              <a:rPr lang="en-US" sz="1400" b="1" dirty="0">
                <a:solidFill>
                  <a:schemeClr val="accent1">
                    <a:lumMod val="40000"/>
                    <a:lumOff val="60000"/>
                  </a:schemeClr>
                </a:solidFill>
              </a:rPr>
              <a:t>Leadership dynamics involve decision making. Voice, participation, engagement, decision making, and empowerment are part of this.</a:t>
            </a:r>
            <a:endParaRPr lang="en-US" sz="1400" dirty="0">
              <a:solidFill>
                <a:schemeClr val="accent1">
                  <a:lumMod val="40000"/>
                  <a:lumOff val="60000"/>
                </a:schemeClr>
              </a:solidFill>
            </a:endParaRPr>
          </a:p>
        </p:txBody>
      </p:sp>
      <p:sp>
        <p:nvSpPr>
          <p:cNvPr id="26" name="TextBox 25">
            <a:extLst>
              <a:ext uri="{FF2B5EF4-FFF2-40B4-BE49-F238E27FC236}">
                <a16:creationId xmlns:a16="http://schemas.microsoft.com/office/drawing/2014/main" id="{5EE656D3-1CE9-FE2D-708F-9E191CE3FC09}"/>
              </a:ext>
            </a:extLst>
          </p:cNvPr>
          <p:cNvSpPr txBox="1"/>
          <p:nvPr/>
        </p:nvSpPr>
        <p:spPr>
          <a:xfrm>
            <a:off x="366456" y="5053780"/>
            <a:ext cx="5440957" cy="1169551"/>
          </a:xfrm>
          <a:prstGeom prst="rect">
            <a:avLst/>
          </a:prstGeom>
          <a:noFill/>
        </p:spPr>
        <p:txBody>
          <a:bodyPr wrap="square">
            <a:spAutoFit/>
          </a:bodyPr>
          <a:lstStyle/>
          <a:p>
            <a:pPr lvl="0" algn="r"/>
            <a:r>
              <a:rPr lang="en-US" sz="1400" b="1" u="sng" dirty="0">
                <a:solidFill>
                  <a:srgbClr val="FF0000"/>
                </a:solidFill>
              </a:rPr>
              <a:t>SEVEN:</a:t>
            </a:r>
          </a:p>
          <a:p>
            <a:pPr lvl="0" algn="r"/>
            <a:r>
              <a:rPr lang="en-US" sz="1400" b="1" dirty="0">
                <a:solidFill>
                  <a:srgbClr val="FFC000"/>
                </a:solidFill>
              </a:rPr>
              <a:t>Courage</a:t>
            </a:r>
          </a:p>
          <a:p>
            <a:pPr lvl="0" algn="r"/>
            <a:r>
              <a:rPr lang="en-US" sz="1400" b="1" dirty="0">
                <a:solidFill>
                  <a:schemeClr val="accent1">
                    <a:lumMod val="40000"/>
                    <a:lumOff val="60000"/>
                  </a:schemeClr>
                </a:solidFill>
              </a:rPr>
              <a:t>Fear can be your worst enemy or your best friend. Cultivate humility and vulnerability, to acknowledge fear. Learn how and when to face it. Tame it and use it to your advantage. </a:t>
            </a:r>
            <a:endParaRPr lang="en-US" sz="1400" dirty="0">
              <a:solidFill>
                <a:schemeClr val="accent1">
                  <a:lumMod val="40000"/>
                  <a:lumOff val="60000"/>
                </a:schemeClr>
              </a:solidFill>
            </a:endParaRPr>
          </a:p>
        </p:txBody>
      </p:sp>
      <p:sp>
        <p:nvSpPr>
          <p:cNvPr id="28" name="TextBox 27">
            <a:extLst>
              <a:ext uri="{FF2B5EF4-FFF2-40B4-BE49-F238E27FC236}">
                <a16:creationId xmlns:a16="http://schemas.microsoft.com/office/drawing/2014/main" id="{E4628DC6-8952-A877-12BB-747800AC90A3}"/>
              </a:ext>
            </a:extLst>
          </p:cNvPr>
          <p:cNvSpPr txBox="1"/>
          <p:nvPr/>
        </p:nvSpPr>
        <p:spPr>
          <a:xfrm>
            <a:off x="6287311" y="5027227"/>
            <a:ext cx="5052995" cy="954107"/>
          </a:xfrm>
          <a:prstGeom prst="rect">
            <a:avLst/>
          </a:prstGeom>
          <a:noFill/>
        </p:spPr>
        <p:txBody>
          <a:bodyPr wrap="square">
            <a:spAutoFit/>
          </a:bodyPr>
          <a:lstStyle/>
          <a:p>
            <a:pPr lvl="0" algn="r"/>
            <a:r>
              <a:rPr lang="en-US" sz="1400" b="1" u="sng" dirty="0">
                <a:solidFill>
                  <a:srgbClr val="FF0000"/>
                </a:solidFill>
              </a:rPr>
              <a:t>EIGHT</a:t>
            </a:r>
            <a:r>
              <a:rPr lang="en-US" sz="1400" b="1" dirty="0">
                <a:solidFill>
                  <a:srgbClr val="FF0000"/>
                </a:solidFill>
              </a:rPr>
              <a:t>:</a:t>
            </a:r>
          </a:p>
          <a:p>
            <a:pPr lvl="0" algn="r"/>
            <a:r>
              <a:rPr lang="en-US" sz="1400" b="1" dirty="0">
                <a:solidFill>
                  <a:srgbClr val="FFC000"/>
                </a:solidFill>
              </a:rPr>
              <a:t>Resilience</a:t>
            </a:r>
          </a:p>
          <a:p>
            <a:pPr lvl="0" algn="r"/>
            <a:r>
              <a:rPr lang="en-US" sz="1400" b="1" dirty="0">
                <a:solidFill>
                  <a:schemeClr val="accent1">
                    <a:lumMod val="40000"/>
                    <a:lumOff val="60000"/>
                  </a:schemeClr>
                </a:solidFill>
              </a:rPr>
              <a:t>The world is dynamic where plans get constantly altered. Learn to embrace uncertainty, cope with changes and adapt to them. </a:t>
            </a:r>
          </a:p>
        </p:txBody>
      </p:sp>
      <p:sp>
        <p:nvSpPr>
          <p:cNvPr id="30" name="TextBox 29">
            <a:extLst>
              <a:ext uri="{FF2B5EF4-FFF2-40B4-BE49-F238E27FC236}">
                <a16:creationId xmlns:a16="http://schemas.microsoft.com/office/drawing/2014/main" id="{AC2FF568-FDDF-7AB0-E221-E7621AFE9198}"/>
              </a:ext>
            </a:extLst>
          </p:cNvPr>
          <p:cNvSpPr txBox="1"/>
          <p:nvPr/>
        </p:nvSpPr>
        <p:spPr>
          <a:xfrm>
            <a:off x="6356072" y="2447208"/>
            <a:ext cx="4955717" cy="1408462"/>
          </a:xfrm>
          <a:prstGeom prst="rect">
            <a:avLst/>
          </a:prstGeom>
          <a:noFill/>
        </p:spPr>
        <p:txBody>
          <a:bodyPr wrap="square">
            <a:spAutoFit/>
          </a:bodyPr>
          <a:lstStyle/>
          <a:p>
            <a:pPr marL="0" lvl="0" indent="0" algn="r" defTabSz="711200">
              <a:lnSpc>
                <a:spcPct val="90000"/>
              </a:lnSpc>
              <a:spcBef>
                <a:spcPct val="0"/>
              </a:spcBef>
              <a:spcAft>
                <a:spcPct val="35000"/>
              </a:spcAft>
              <a:buNone/>
            </a:pPr>
            <a:r>
              <a:rPr lang="en-US" sz="1400" b="1" u="sng" kern="1200" dirty="0">
                <a:solidFill>
                  <a:srgbClr val="FF0000"/>
                </a:solidFill>
              </a:rPr>
              <a:t>FOUR</a:t>
            </a:r>
            <a:r>
              <a:rPr lang="en-US" sz="1400" b="1" kern="1200" dirty="0">
                <a:solidFill>
                  <a:srgbClr val="FF0000"/>
                </a:solidFill>
              </a:rPr>
              <a:t>:</a:t>
            </a:r>
          </a:p>
          <a:p>
            <a:pPr marL="0" lvl="0" indent="0" algn="r" defTabSz="711200">
              <a:lnSpc>
                <a:spcPct val="90000"/>
              </a:lnSpc>
              <a:spcBef>
                <a:spcPct val="0"/>
              </a:spcBef>
              <a:spcAft>
                <a:spcPct val="35000"/>
              </a:spcAft>
              <a:buNone/>
            </a:pPr>
            <a:r>
              <a:rPr lang="en-US" sz="1400" b="1" kern="1200" dirty="0">
                <a:solidFill>
                  <a:srgbClr val="FFC000"/>
                </a:solidFill>
              </a:rPr>
              <a:t>Teamwork</a:t>
            </a:r>
          </a:p>
          <a:p>
            <a:pPr marL="0" lvl="0" indent="0" algn="r" defTabSz="711200">
              <a:lnSpc>
                <a:spcPct val="90000"/>
              </a:lnSpc>
              <a:spcBef>
                <a:spcPct val="0"/>
              </a:spcBef>
              <a:spcAft>
                <a:spcPct val="35000"/>
              </a:spcAft>
              <a:buNone/>
            </a:pPr>
            <a:r>
              <a:rPr lang="en-US" sz="1400" b="1" kern="1200" dirty="0">
                <a:solidFill>
                  <a:schemeClr val="accent1">
                    <a:lumMod val="40000"/>
                    <a:lumOff val="60000"/>
                  </a:schemeClr>
                </a:solidFill>
              </a:rPr>
              <a:t>The experience is perfect for being part of the creation and fast development of a team. Commitment, trust, acceptance, warmth, confidence, and development of roles affects how a team performs daily and under extreme conditions.</a:t>
            </a:r>
            <a:endParaRPr lang="en-US" sz="1400" dirty="0">
              <a:solidFill>
                <a:schemeClr val="accent1">
                  <a:lumMod val="40000"/>
                  <a:lumOff val="60000"/>
                </a:schemeClr>
              </a:solidFill>
            </a:endParaRPr>
          </a:p>
        </p:txBody>
      </p:sp>
      <p:sp>
        <p:nvSpPr>
          <p:cNvPr id="32" name="TextBox 31">
            <a:extLst>
              <a:ext uri="{FF2B5EF4-FFF2-40B4-BE49-F238E27FC236}">
                <a16:creationId xmlns:a16="http://schemas.microsoft.com/office/drawing/2014/main" id="{AF25F7E6-7CA4-96A9-5C6A-398F2BB8FB32}"/>
              </a:ext>
            </a:extLst>
          </p:cNvPr>
          <p:cNvSpPr txBox="1"/>
          <p:nvPr/>
        </p:nvSpPr>
        <p:spPr>
          <a:xfrm>
            <a:off x="6356072" y="3965597"/>
            <a:ext cx="4962633" cy="945259"/>
          </a:xfrm>
          <a:prstGeom prst="rect">
            <a:avLst/>
          </a:prstGeom>
          <a:noFill/>
        </p:spPr>
        <p:txBody>
          <a:bodyPr wrap="square">
            <a:spAutoFit/>
          </a:bodyPr>
          <a:lstStyle/>
          <a:p>
            <a:pPr marL="0" lvl="0" indent="0" algn="r" defTabSz="622300">
              <a:lnSpc>
                <a:spcPct val="90000"/>
              </a:lnSpc>
              <a:spcBef>
                <a:spcPct val="0"/>
              </a:spcBef>
              <a:spcAft>
                <a:spcPct val="35000"/>
              </a:spcAft>
              <a:buNone/>
            </a:pPr>
            <a:r>
              <a:rPr lang="en-US" sz="1400" b="1" u="sng" kern="1200" dirty="0">
                <a:solidFill>
                  <a:srgbClr val="FF0000"/>
                </a:solidFill>
              </a:rPr>
              <a:t>SIX</a:t>
            </a:r>
            <a:r>
              <a:rPr lang="en-US" sz="1400" b="1" kern="1200" dirty="0">
                <a:solidFill>
                  <a:srgbClr val="FF0000"/>
                </a:solidFill>
              </a:rPr>
              <a:t>: </a:t>
            </a:r>
            <a:br>
              <a:rPr lang="en-US" sz="1400" b="1" kern="1200" dirty="0">
                <a:solidFill>
                  <a:srgbClr val="FF0000"/>
                </a:solidFill>
              </a:rPr>
            </a:br>
            <a:r>
              <a:rPr lang="en-US" sz="1400" b="1" kern="1200" dirty="0">
                <a:solidFill>
                  <a:srgbClr val="FFC000"/>
                </a:solidFill>
              </a:rPr>
              <a:t> Responsibility</a:t>
            </a:r>
          </a:p>
          <a:p>
            <a:pPr marL="0" lvl="0" indent="0" algn="r" defTabSz="622300">
              <a:lnSpc>
                <a:spcPct val="90000"/>
              </a:lnSpc>
              <a:spcBef>
                <a:spcPct val="0"/>
              </a:spcBef>
              <a:spcAft>
                <a:spcPct val="35000"/>
              </a:spcAft>
              <a:buNone/>
            </a:pPr>
            <a:r>
              <a:rPr lang="en-US" sz="1400" b="1" kern="1200" dirty="0">
                <a:solidFill>
                  <a:schemeClr val="accent1">
                    <a:lumMod val="40000"/>
                    <a:lumOff val="60000"/>
                  </a:schemeClr>
                </a:solidFill>
              </a:rPr>
              <a:t>Everything we do affects the environment. Everything others do can affect us. Training mindfulness helps in this process.</a:t>
            </a:r>
          </a:p>
        </p:txBody>
      </p:sp>
      <p:sp>
        <p:nvSpPr>
          <p:cNvPr id="4" name="Oval 3">
            <a:extLst>
              <a:ext uri="{FF2B5EF4-FFF2-40B4-BE49-F238E27FC236}">
                <a16:creationId xmlns:a16="http://schemas.microsoft.com/office/drawing/2014/main" id="{4B5E9E0E-523C-9923-C73B-7EDE3FEA20D3}"/>
              </a:ext>
            </a:extLst>
          </p:cNvPr>
          <p:cNvSpPr/>
          <p:nvPr/>
        </p:nvSpPr>
        <p:spPr>
          <a:xfrm>
            <a:off x="6561574" y="954593"/>
            <a:ext cx="5211325" cy="17010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91223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diagram, schematic, sunburst chart&#10;&#10;Description automatically generated">
            <a:extLst>
              <a:ext uri="{FF2B5EF4-FFF2-40B4-BE49-F238E27FC236}">
                <a16:creationId xmlns:a16="http://schemas.microsoft.com/office/drawing/2014/main" id="{5D6BD002-6A85-503D-723D-5EF262FFD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174" y="0"/>
            <a:ext cx="7451387" cy="6789906"/>
          </a:xfrm>
          <a:prstGeom prst="rect">
            <a:avLst/>
          </a:prstGeom>
        </p:spPr>
      </p:pic>
      <p:sp>
        <p:nvSpPr>
          <p:cNvPr id="5" name="TextBox 4">
            <a:extLst>
              <a:ext uri="{FF2B5EF4-FFF2-40B4-BE49-F238E27FC236}">
                <a16:creationId xmlns:a16="http://schemas.microsoft.com/office/drawing/2014/main" id="{853AF2C2-FD3F-D6BE-77E2-FCDAC4067107}"/>
              </a:ext>
            </a:extLst>
          </p:cNvPr>
          <p:cNvSpPr txBox="1"/>
          <p:nvPr/>
        </p:nvSpPr>
        <p:spPr>
          <a:xfrm>
            <a:off x="4212077" y="544749"/>
            <a:ext cx="1527242" cy="982494"/>
          </a:xfrm>
          <a:prstGeom prst="rect">
            <a:avLst/>
          </a:prstGeom>
          <a:noFill/>
          <a:ln>
            <a:solidFill>
              <a:srgbClr val="FF00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AEF8852E-16B7-90A6-8287-23D0D85796E1}"/>
              </a:ext>
            </a:extLst>
          </p:cNvPr>
          <p:cNvSpPr txBox="1"/>
          <p:nvPr/>
        </p:nvSpPr>
        <p:spPr>
          <a:xfrm>
            <a:off x="3365770" y="1643974"/>
            <a:ext cx="642026" cy="369332"/>
          </a:xfrm>
          <a:prstGeom prst="rect">
            <a:avLst/>
          </a:prstGeom>
          <a:noFill/>
          <a:ln>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8E70B2D0-870B-D2BE-E85D-67DB2FC98A3E}"/>
              </a:ext>
            </a:extLst>
          </p:cNvPr>
          <p:cNvSpPr txBox="1"/>
          <p:nvPr/>
        </p:nvSpPr>
        <p:spPr>
          <a:xfrm>
            <a:off x="2451370" y="2655651"/>
            <a:ext cx="739302" cy="1361872"/>
          </a:xfrm>
          <a:prstGeom prst="rect">
            <a:avLst/>
          </a:prstGeom>
          <a:noFill/>
          <a:ln>
            <a:solidFill>
              <a:srgbClr val="FF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895E645A-ECF0-555C-016E-3B15298CA7C2}"/>
              </a:ext>
            </a:extLst>
          </p:cNvPr>
          <p:cNvSpPr txBox="1"/>
          <p:nvPr/>
        </p:nvSpPr>
        <p:spPr>
          <a:xfrm>
            <a:off x="2519464" y="4416357"/>
            <a:ext cx="1692613" cy="1643975"/>
          </a:xfrm>
          <a:prstGeom prst="rect">
            <a:avLst/>
          </a:prstGeom>
          <a:noFill/>
          <a:ln>
            <a:solidFill>
              <a:srgbClr val="FF00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D5AA5C5F-7AEF-A37E-4F70-58D952F8132B}"/>
              </a:ext>
            </a:extLst>
          </p:cNvPr>
          <p:cNvSpPr txBox="1"/>
          <p:nvPr/>
        </p:nvSpPr>
        <p:spPr>
          <a:xfrm>
            <a:off x="4212077" y="5603132"/>
            <a:ext cx="1527242" cy="982494"/>
          </a:xfrm>
          <a:prstGeom prst="rect">
            <a:avLst/>
          </a:prstGeom>
          <a:noFill/>
          <a:ln>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64668843-EA45-8B0A-2FBB-78D94550E6BA}"/>
              </a:ext>
            </a:extLst>
          </p:cNvPr>
          <p:cNvSpPr txBox="1"/>
          <p:nvPr/>
        </p:nvSpPr>
        <p:spPr>
          <a:xfrm>
            <a:off x="5865779" y="544749"/>
            <a:ext cx="1429966" cy="982494"/>
          </a:xfrm>
          <a:prstGeom prst="rect">
            <a:avLst/>
          </a:prstGeom>
          <a:noFill/>
          <a:ln>
            <a:solidFill>
              <a:srgbClr val="FF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6D794832-99AC-3F45-967C-CBC38EACB507}"/>
              </a:ext>
            </a:extLst>
          </p:cNvPr>
          <p:cNvSpPr txBox="1"/>
          <p:nvPr/>
        </p:nvSpPr>
        <p:spPr>
          <a:xfrm>
            <a:off x="7577847" y="1254868"/>
            <a:ext cx="1575881" cy="1692613"/>
          </a:xfrm>
          <a:prstGeom prst="rect">
            <a:avLst/>
          </a:prstGeom>
          <a:noFill/>
          <a:ln>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3F31D027-46CE-C730-CADB-97DABCEEE1C9}"/>
              </a:ext>
            </a:extLst>
          </p:cNvPr>
          <p:cNvSpPr txBox="1"/>
          <p:nvPr/>
        </p:nvSpPr>
        <p:spPr>
          <a:xfrm>
            <a:off x="8258784" y="3429000"/>
            <a:ext cx="1099226" cy="1794753"/>
          </a:xfrm>
          <a:prstGeom prst="rect">
            <a:avLst/>
          </a:prstGeom>
          <a:noFill/>
          <a:ln>
            <a:solidFill>
              <a:srgbClr val="FF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C202B640-FF0F-6C4F-E115-717C3772FBBE}"/>
              </a:ext>
            </a:extLst>
          </p:cNvPr>
          <p:cNvSpPr txBox="1"/>
          <p:nvPr/>
        </p:nvSpPr>
        <p:spPr>
          <a:xfrm>
            <a:off x="6721813" y="4902740"/>
            <a:ext cx="1692613" cy="1692613"/>
          </a:xfrm>
          <a:prstGeom prst="rect">
            <a:avLst/>
          </a:prstGeom>
          <a:noFill/>
          <a:ln>
            <a:solidFill>
              <a:srgbClr val="FF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B137AB35-3F91-6271-B333-6555FE07FAD4}"/>
              </a:ext>
            </a:extLst>
          </p:cNvPr>
          <p:cNvSpPr txBox="1"/>
          <p:nvPr/>
        </p:nvSpPr>
        <p:spPr>
          <a:xfrm>
            <a:off x="3920247" y="2470985"/>
            <a:ext cx="1245140" cy="369332"/>
          </a:xfrm>
          <a:prstGeom prst="rect">
            <a:avLst/>
          </a:prstGeom>
          <a:noFill/>
          <a:ln>
            <a:solidFill>
              <a:srgbClr val="7030A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D385C0D3-646E-B3B4-2BDD-CF43D3F03068}"/>
              </a:ext>
            </a:extLst>
          </p:cNvPr>
          <p:cNvSpPr txBox="1"/>
          <p:nvPr/>
        </p:nvSpPr>
        <p:spPr>
          <a:xfrm>
            <a:off x="6429983" y="4326376"/>
            <a:ext cx="1235413" cy="381811"/>
          </a:xfrm>
          <a:prstGeom prst="rect">
            <a:avLst/>
          </a:prstGeom>
          <a:noFill/>
          <a:ln>
            <a:solidFill>
              <a:srgbClr val="7030A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22C05094-8BFE-9B44-D5EC-6E8A353E08B1}"/>
              </a:ext>
            </a:extLst>
          </p:cNvPr>
          <p:cNvSpPr txBox="1"/>
          <p:nvPr/>
        </p:nvSpPr>
        <p:spPr>
          <a:xfrm>
            <a:off x="7047689" y="3852153"/>
            <a:ext cx="739302" cy="369332"/>
          </a:xfrm>
          <a:prstGeom prst="rect">
            <a:avLst/>
          </a:prstGeom>
          <a:noFill/>
          <a:ln>
            <a:solidFill>
              <a:srgbClr val="7030A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04881F6A-403C-B09D-4875-8227DF4DCADC}"/>
              </a:ext>
            </a:extLst>
          </p:cNvPr>
          <p:cNvSpPr txBox="1"/>
          <p:nvPr/>
        </p:nvSpPr>
        <p:spPr>
          <a:xfrm>
            <a:off x="6429983" y="2426732"/>
            <a:ext cx="1663430" cy="413585"/>
          </a:xfrm>
          <a:prstGeom prst="rect">
            <a:avLst/>
          </a:prstGeom>
          <a:noFill/>
          <a:ln>
            <a:solidFill>
              <a:srgbClr val="7030A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2FEDDCFF-7ED7-B184-DB5E-21BE0BC9307A}"/>
              </a:ext>
            </a:extLst>
          </p:cNvPr>
          <p:cNvSpPr txBox="1"/>
          <p:nvPr/>
        </p:nvSpPr>
        <p:spPr>
          <a:xfrm>
            <a:off x="3647872" y="3034870"/>
            <a:ext cx="1040860" cy="369332"/>
          </a:xfrm>
          <a:prstGeom prst="rect">
            <a:avLst/>
          </a:prstGeom>
          <a:noFill/>
          <a:ln>
            <a:solidFill>
              <a:srgbClr val="7030A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1EE8EF08-2D42-1E2A-1F6D-70CC5AF94E1A}"/>
              </a:ext>
            </a:extLst>
          </p:cNvPr>
          <p:cNvSpPr txBox="1"/>
          <p:nvPr/>
        </p:nvSpPr>
        <p:spPr>
          <a:xfrm>
            <a:off x="3813243" y="3784059"/>
            <a:ext cx="1040860" cy="428018"/>
          </a:xfrm>
          <a:prstGeom prst="rect">
            <a:avLst/>
          </a:prstGeom>
          <a:noFill/>
          <a:ln>
            <a:solidFill>
              <a:srgbClr val="7030A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DA7F08B3-0CC9-33F9-EDBC-F09BC6E7E8C0}"/>
              </a:ext>
            </a:extLst>
          </p:cNvPr>
          <p:cNvSpPr txBox="1"/>
          <p:nvPr/>
        </p:nvSpPr>
        <p:spPr>
          <a:xfrm>
            <a:off x="472273" y="839569"/>
            <a:ext cx="1628901" cy="1477328"/>
          </a:xfrm>
          <a:prstGeom prst="rect">
            <a:avLst/>
          </a:prstGeom>
          <a:noFill/>
        </p:spPr>
        <p:txBody>
          <a:bodyPr wrap="square">
            <a:spAutoFit/>
          </a:bodyPr>
          <a:lstStyle/>
          <a:p>
            <a:r>
              <a:rPr lang="en-US" sz="1800" u="sng" dirty="0">
                <a:solidFill>
                  <a:srgbClr val="FFFF00"/>
                </a:solidFill>
              </a:rPr>
              <a:t>2023 at Davos</a:t>
            </a:r>
            <a:br>
              <a:rPr lang="en-US" sz="1800" dirty="0">
                <a:solidFill>
                  <a:srgbClr val="FFFF00"/>
                </a:solidFill>
              </a:rPr>
            </a:br>
            <a:r>
              <a:rPr lang="en-US" sz="1800" dirty="0">
                <a:solidFill>
                  <a:srgbClr val="FFFF00"/>
                </a:solidFill>
              </a:rPr>
              <a:t>Factors that impact</a:t>
            </a:r>
            <a:br>
              <a:rPr lang="en-US" sz="1800" dirty="0">
                <a:solidFill>
                  <a:srgbClr val="FFFF00"/>
                </a:solidFill>
              </a:rPr>
            </a:br>
            <a:r>
              <a:rPr lang="en-US" sz="1800" dirty="0">
                <a:solidFill>
                  <a:srgbClr val="FFFF00"/>
                </a:solidFill>
              </a:rPr>
              <a:t>Areas impacted by</a:t>
            </a:r>
            <a:endParaRPr lang="en-US" dirty="0">
              <a:solidFill>
                <a:srgbClr val="FFFF00"/>
              </a:solidFill>
            </a:endParaRPr>
          </a:p>
        </p:txBody>
      </p:sp>
      <p:cxnSp>
        <p:nvCxnSpPr>
          <p:cNvPr id="21" name="Straight Arrow Connector 20">
            <a:extLst>
              <a:ext uri="{FF2B5EF4-FFF2-40B4-BE49-F238E27FC236}">
                <a16:creationId xmlns:a16="http://schemas.microsoft.com/office/drawing/2014/main" id="{980A407E-4B6C-C9DB-56E8-FE86446E7832}"/>
              </a:ext>
            </a:extLst>
          </p:cNvPr>
          <p:cNvCxnSpPr/>
          <p:nvPr/>
        </p:nvCxnSpPr>
        <p:spPr>
          <a:xfrm>
            <a:off x="1286189" y="1527243"/>
            <a:ext cx="4453130" cy="1014990"/>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9FACA395-988C-C53D-D5B1-737F7F772F72}"/>
              </a:ext>
            </a:extLst>
          </p:cNvPr>
          <p:cNvCxnSpPr/>
          <p:nvPr/>
        </p:nvCxnSpPr>
        <p:spPr>
          <a:xfrm>
            <a:off x="890134" y="2049248"/>
            <a:ext cx="2622620" cy="33667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40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90F54F-F297-71D1-9EE4-29A1D4505B41}"/>
              </a:ext>
            </a:extLst>
          </p:cNvPr>
          <p:cNvSpPr/>
          <p:nvPr/>
        </p:nvSpPr>
        <p:spPr>
          <a:xfrm>
            <a:off x="6955277" y="2354094"/>
            <a:ext cx="1157591" cy="515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26DBC-5DFB-E079-5645-4F311ED1B3DE}"/>
              </a:ext>
            </a:extLst>
          </p:cNvPr>
          <p:cNvSpPr>
            <a:spLocks noGrp="1"/>
          </p:cNvSpPr>
          <p:nvPr>
            <p:ph type="title"/>
          </p:nvPr>
        </p:nvSpPr>
        <p:spPr>
          <a:xfrm>
            <a:off x="552660" y="620958"/>
            <a:ext cx="10862664" cy="910492"/>
          </a:xfrm>
        </p:spPr>
        <p:txBody>
          <a:bodyPr>
            <a:normAutofit fontScale="90000"/>
          </a:bodyPr>
          <a:lstStyle/>
          <a:p>
            <a:r>
              <a:rPr lang="en-US" sz="2000" dirty="0"/>
              <a:t>2023 at Davos</a:t>
            </a:r>
            <a:br>
              <a:rPr lang="en-US" sz="2000" dirty="0"/>
            </a:br>
            <a:r>
              <a:rPr lang="en-US" sz="2000" dirty="0"/>
              <a:t>Factors that impact</a:t>
            </a:r>
            <a:br>
              <a:rPr lang="en-US" sz="2000" dirty="0"/>
            </a:br>
            <a:br>
              <a:rPr lang="en-US" sz="2000" dirty="0"/>
            </a:br>
            <a:r>
              <a:rPr lang="en-US" sz="2000" dirty="0"/>
              <a:t>Areas impacted by</a:t>
            </a:r>
          </a:p>
        </p:txBody>
      </p:sp>
      <p:sp>
        <p:nvSpPr>
          <p:cNvPr id="6" name="Rectangle 5">
            <a:extLst>
              <a:ext uri="{FF2B5EF4-FFF2-40B4-BE49-F238E27FC236}">
                <a16:creationId xmlns:a16="http://schemas.microsoft.com/office/drawing/2014/main" id="{988880D4-91DD-1BA8-D969-67830C66F2F4}"/>
              </a:ext>
            </a:extLst>
          </p:cNvPr>
          <p:cNvSpPr/>
          <p:nvPr/>
        </p:nvSpPr>
        <p:spPr>
          <a:xfrm>
            <a:off x="6955277" y="2354094"/>
            <a:ext cx="1031132" cy="515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0784C2C1-E3B2-CA9C-2328-546391233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582" y="171378"/>
            <a:ext cx="6530979" cy="6530979"/>
          </a:xfrm>
          <a:prstGeom prst="rect">
            <a:avLst/>
          </a:prstGeom>
        </p:spPr>
      </p:pic>
      <p:sp>
        <p:nvSpPr>
          <p:cNvPr id="10" name="TextBox 9">
            <a:extLst>
              <a:ext uri="{FF2B5EF4-FFF2-40B4-BE49-F238E27FC236}">
                <a16:creationId xmlns:a16="http://schemas.microsoft.com/office/drawing/2014/main" id="{CA66A65A-01FB-1681-2C77-740E50F47379}"/>
              </a:ext>
            </a:extLst>
          </p:cNvPr>
          <p:cNvSpPr txBox="1"/>
          <p:nvPr/>
        </p:nvSpPr>
        <p:spPr>
          <a:xfrm>
            <a:off x="8725710" y="3959158"/>
            <a:ext cx="282103" cy="369332"/>
          </a:xfrm>
          <a:prstGeom prst="rect">
            <a:avLst/>
          </a:prstGeom>
          <a:noFill/>
          <a:ln>
            <a:solidFill>
              <a:srgbClr val="FF0000"/>
            </a:solidFill>
          </a:ln>
        </p:spPr>
        <p:txBody>
          <a:bodyPr wrap="square" rtlCol="0">
            <a:spAutoFit/>
          </a:bodyPr>
          <a:lstStyle/>
          <a:p>
            <a:endParaRPr lang="en-US" dirty="0">
              <a:solidFill>
                <a:srgbClr val="FF0000"/>
              </a:solidFill>
            </a:endParaRPr>
          </a:p>
        </p:txBody>
      </p:sp>
      <p:sp>
        <p:nvSpPr>
          <p:cNvPr id="11" name="TextBox 10">
            <a:extLst>
              <a:ext uri="{FF2B5EF4-FFF2-40B4-BE49-F238E27FC236}">
                <a16:creationId xmlns:a16="http://schemas.microsoft.com/office/drawing/2014/main" id="{247777E5-FEEE-EFA0-38E3-F458353C6265}"/>
              </a:ext>
            </a:extLst>
          </p:cNvPr>
          <p:cNvSpPr txBox="1"/>
          <p:nvPr/>
        </p:nvSpPr>
        <p:spPr>
          <a:xfrm>
            <a:off x="7869677" y="979643"/>
            <a:ext cx="749028" cy="605966"/>
          </a:xfrm>
          <a:prstGeom prst="rect">
            <a:avLst/>
          </a:prstGeom>
          <a:noFill/>
          <a:ln>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7BD71AB7-21F8-17EC-C9E7-610C770E0EA9}"/>
              </a:ext>
            </a:extLst>
          </p:cNvPr>
          <p:cNvSpPr txBox="1"/>
          <p:nvPr/>
        </p:nvSpPr>
        <p:spPr>
          <a:xfrm>
            <a:off x="7052553" y="437745"/>
            <a:ext cx="933856" cy="797668"/>
          </a:xfrm>
          <a:prstGeom prst="rect">
            <a:avLst/>
          </a:prstGeom>
          <a:noFill/>
          <a:ln>
            <a:solidFill>
              <a:srgbClr val="FF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FC1CACD1-671B-3E8E-BA67-6CB0909C0966}"/>
              </a:ext>
            </a:extLst>
          </p:cNvPr>
          <p:cNvSpPr txBox="1"/>
          <p:nvPr/>
        </p:nvSpPr>
        <p:spPr>
          <a:xfrm>
            <a:off x="6556443" y="437745"/>
            <a:ext cx="398834" cy="541898"/>
          </a:xfrm>
          <a:prstGeom prst="rect">
            <a:avLst/>
          </a:prstGeom>
          <a:noFill/>
          <a:ln>
            <a:solidFill>
              <a:srgbClr val="FF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2ADBA9E3-06B4-E7B4-C5BA-BF3E0E59FF95}"/>
              </a:ext>
            </a:extLst>
          </p:cNvPr>
          <p:cNvSpPr txBox="1"/>
          <p:nvPr/>
        </p:nvSpPr>
        <p:spPr>
          <a:xfrm>
            <a:off x="6096000" y="437745"/>
            <a:ext cx="324257" cy="541898"/>
          </a:xfrm>
          <a:prstGeom prst="rect">
            <a:avLst/>
          </a:prstGeom>
          <a:noFill/>
          <a:ln>
            <a:solidFill>
              <a:srgbClr val="FF00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ACA17DCF-4F4A-0E6B-CB05-6C35AF881D91}"/>
              </a:ext>
            </a:extLst>
          </p:cNvPr>
          <p:cNvSpPr txBox="1"/>
          <p:nvPr/>
        </p:nvSpPr>
        <p:spPr>
          <a:xfrm>
            <a:off x="5087566" y="710119"/>
            <a:ext cx="376138" cy="437745"/>
          </a:xfrm>
          <a:prstGeom prst="rect">
            <a:avLst/>
          </a:prstGeom>
          <a:noFill/>
          <a:ln>
            <a:solidFill>
              <a:srgbClr val="FF000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70FC36B5-7619-71B0-D02B-6331BA2CB0FC}"/>
              </a:ext>
            </a:extLst>
          </p:cNvPr>
          <p:cNvSpPr txBox="1"/>
          <p:nvPr/>
        </p:nvSpPr>
        <p:spPr>
          <a:xfrm>
            <a:off x="2924306" y="3054485"/>
            <a:ext cx="859754" cy="374515"/>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5F96F568-79EF-0BD5-DD03-4CE4D828A474}"/>
              </a:ext>
            </a:extLst>
          </p:cNvPr>
          <p:cNvSpPr txBox="1"/>
          <p:nvPr/>
        </p:nvSpPr>
        <p:spPr>
          <a:xfrm>
            <a:off x="3249038" y="3959158"/>
            <a:ext cx="632298" cy="554476"/>
          </a:xfrm>
          <a:prstGeom prst="rect">
            <a:avLst/>
          </a:prstGeom>
          <a:noFill/>
          <a:ln>
            <a:solidFill>
              <a:srgbClr val="FF000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915A7CA1-9BB2-3100-61AE-9118F7B42420}"/>
              </a:ext>
            </a:extLst>
          </p:cNvPr>
          <p:cNvSpPr txBox="1"/>
          <p:nvPr/>
        </p:nvSpPr>
        <p:spPr>
          <a:xfrm>
            <a:off x="5690681" y="5964271"/>
            <a:ext cx="405319" cy="621355"/>
          </a:xfrm>
          <a:prstGeom prst="rect">
            <a:avLst/>
          </a:prstGeom>
          <a:noFill/>
          <a:ln>
            <a:solidFill>
              <a:srgbClr val="FF000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FEFA454F-4DBE-DF8B-0265-040AF32480EC}"/>
              </a:ext>
            </a:extLst>
          </p:cNvPr>
          <p:cNvSpPr txBox="1"/>
          <p:nvPr/>
        </p:nvSpPr>
        <p:spPr>
          <a:xfrm>
            <a:off x="6177064" y="5964271"/>
            <a:ext cx="405319" cy="621355"/>
          </a:xfrm>
          <a:prstGeom prst="rect">
            <a:avLst/>
          </a:prstGeom>
          <a:noFill/>
          <a:ln>
            <a:solidFill>
              <a:srgbClr val="FF0000"/>
            </a:solidFill>
          </a:ln>
        </p:spPr>
        <p:txBody>
          <a:bodyPr wrap="square" rtlCol="0">
            <a:spAutoFit/>
          </a:bodyPr>
          <a:lstStyle/>
          <a:p>
            <a:endParaRPr lang="en-US" dirty="0"/>
          </a:p>
        </p:txBody>
      </p:sp>
      <p:sp>
        <p:nvSpPr>
          <p:cNvPr id="20" name="TextBox 19">
            <a:extLst>
              <a:ext uri="{FF2B5EF4-FFF2-40B4-BE49-F238E27FC236}">
                <a16:creationId xmlns:a16="http://schemas.microsoft.com/office/drawing/2014/main" id="{A5978173-1A0F-C718-7AA8-3D9B478CE75F}"/>
              </a:ext>
            </a:extLst>
          </p:cNvPr>
          <p:cNvSpPr txBox="1"/>
          <p:nvPr/>
        </p:nvSpPr>
        <p:spPr>
          <a:xfrm>
            <a:off x="6653719" y="5964271"/>
            <a:ext cx="405319" cy="621355"/>
          </a:xfrm>
          <a:prstGeom prst="rect">
            <a:avLst/>
          </a:prstGeom>
          <a:noFill/>
          <a:ln>
            <a:solidFill>
              <a:srgbClr val="FF0000"/>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F39DCE8F-62FB-7F7C-8F1D-272728EF6F9C}"/>
              </a:ext>
            </a:extLst>
          </p:cNvPr>
          <p:cNvSpPr txBox="1"/>
          <p:nvPr/>
        </p:nvSpPr>
        <p:spPr>
          <a:xfrm>
            <a:off x="7149830" y="5846323"/>
            <a:ext cx="476655" cy="739303"/>
          </a:xfrm>
          <a:prstGeom prst="rect">
            <a:avLst/>
          </a:prstGeom>
          <a:noFill/>
          <a:ln>
            <a:solidFill>
              <a:srgbClr val="FF0000"/>
            </a:solidFill>
          </a:ln>
        </p:spPr>
        <p:txBody>
          <a:bodyPr wrap="square" rtlCol="0">
            <a:spAutoFit/>
          </a:bodyPr>
          <a:lstStyle/>
          <a:p>
            <a:endParaRPr lang="en-US" dirty="0"/>
          </a:p>
        </p:txBody>
      </p:sp>
      <p:sp>
        <p:nvSpPr>
          <p:cNvPr id="23" name="TextBox 22">
            <a:extLst>
              <a:ext uri="{FF2B5EF4-FFF2-40B4-BE49-F238E27FC236}">
                <a16:creationId xmlns:a16="http://schemas.microsoft.com/office/drawing/2014/main" id="{86864445-A349-65BB-2D1F-C85F4EDD093A}"/>
              </a:ext>
            </a:extLst>
          </p:cNvPr>
          <p:cNvSpPr txBox="1"/>
          <p:nvPr/>
        </p:nvSpPr>
        <p:spPr>
          <a:xfrm>
            <a:off x="7626485" y="5573949"/>
            <a:ext cx="476655" cy="642025"/>
          </a:xfrm>
          <a:prstGeom prst="rect">
            <a:avLst/>
          </a:prstGeom>
          <a:noFill/>
          <a:ln>
            <a:solidFill>
              <a:srgbClr val="FF0000"/>
            </a:solidFill>
          </a:ln>
        </p:spPr>
        <p:txBody>
          <a:bodyPr wrap="square" rtlCol="0">
            <a:spAutoFit/>
          </a:bodyPr>
          <a:lstStyle/>
          <a:p>
            <a:endParaRPr lang="en-US" dirty="0"/>
          </a:p>
        </p:txBody>
      </p:sp>
      <p:cxnSp>
        <p:nvCxnSpPr>
          <p:cNvPr id="5" name="Straight Arrow Connector 4">
            <a:extLst>
              <a:ext uri="{FF2B5EF4-FFF2-40B4-BE49-F238E27FC236}">
                <a16:creationId xmlns:a16="http://schemas.microsoft.com/office/drawing/2014/main" id="{A84EF1DA-C8EA-C782-7665-8EE9382E0D7F}"/>
              </a:ext>
            </a:extLst>
          </p:cNvPr>
          <p:cNvCxnSpPr>
            <a:cxnSpLocks/>
          </p:cNvCxnSpPr>
          <p:nvPr/>
        </p:nvCxnSpPr>
        <p:spPr>
          <a:xfrm>
            <a:off x="2263288" y="1076204"/>
            <a:ext cx="3832712" cy="1277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59D66A6-BDD5-EDD3-0297-D71B226B8271}"/>
              </a:ext>
            </a:extLst>
          </p:cNvPr>
          <p:cNvCxnSpPr>
            <a:cxnSpLocks/>
          </p:cNvCxnSpPr>
          <p:nvPr/>
        </p:nvCxnSpPr>
        <p:spPr>
          <a:xfrm>
            <a:off x="2169572" y="1411277"/>
            <a:ext cx="2028263" cy="88935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835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F95E-D7FE-E582-C5F0-840224453897}"/>
              </a:ext>
            </a:extLst>
          </p:cNvPr>
          <p:cNvSpPr>
            <a:spLocks noGrp="1"/>
          </p:cNvSpPr>
          <p:nvPr>
            <p:ph type="title"/>
          </p:nvPr>
        </p:nvSpPr>
        <p:spPr>
          <a:xfrm>
            <a:off x="447472" y="359184"/>
            <a:ext cx="11478638" cy="807658"/>
          </a:xfrm>
        </p:spPr>
        <p:txBody>
          <a:bodyPr>
            <a:normAutofit/>
          </a:bodyPr>
          <a:lstStyle/>
          <a:p>
            <a:r>
              <a:rPr lang="en-US" sz="4000" dirty="0"/>
              <a:t>4IR impact on sport for future sport managers to consider</a:t>
            </a:r>
          </a:p>
        </p:txBody>
      </p:sp>
      <p:sp>
        <p:nvSpPr>
          <p:cNvPr id="3" name="TextBox 2">
            <a:extLst>
              <a:ext uri="{FF2B5EF4-FFF2-40B4-BE49-F238E27FC236}">
                <a16:creationId xmlns:a16="http://schemas.microsoft.com/office/drawing/2014/main" id="{60D5A4A5-89AF-8DD1-BA2E-ECB6059DC59A}"/>
              </a:ext>
            </a:extLst>
          </p:cNvPr>
          <p:cNvSpPr txBox="1"/>
          <p:nvPr/>
        </p:nvSpPr>
        <p:spPr>
          <a:xfrm>
            <a:off x="512323" y="875012"/>
            <a:ext cx="11744527" cy="5570756"/>
          </a:xfrm>
          <a:prstGeom prst="rect">
            <a:avLst/>
          </a:prstGeom>
          <a:noFill/>
        </p:spPr>
        <p:txBody>
          <a:bodyPr wrap="square" rtlCol="0">
            <a:spAutoFit/>
          </a:bodyPr>
          <a:lstStyle/>
          <a:p>
            <a:r>
              <a:rPr lang="en-US" sz="2000" b="1" u="sng" dirty="0">
                <a:solidFill>
                  <a:srgbClr val="C5AE76"/>
                </a:solidFill>
              </a:rPr>
              <a:t>Artificial Intelligence </a:t>
            </a:r>
            <a:r>
              <a:rPr lang="en-US" sz="1600" dirty="0">
                <a:solidFill>
                  <a:srgbClr val="EDD29B"/>
                </a:solidFill>
              </a:rPr>
              <a:t>– electronic resources to achieve fitness goals without human-to-human communication</a:t>
            </a:r>
          </a:p>
          <a:p>
            <a:r>
              <a:rPr lang="en-US" sz="1600" dirty="0">
                <a:solidFill>
                  <a:srgbClr val="EDD29B"/>
                </a:solidFill>
              </a:rPr>
              <a:t>	</a:t>
            </a:r>
            <a:r>
              <a:rPr lang="en-US" sz="1600" dirty="0" err="1">
                <a:solidFill>
                  <a:srgbClr val="EDD29B"/>
                </a:solidFill>
              </a:rPr>
              <a:t>Freeletics</a:t>
            </a:r>
            <a:endParaRPr lang="en-US" sz="1600" dirty="0">
              <a:solidFill>
                <a:srgbClr val="EDD29B"/>
              </a:solidFill>
            </a:endParaRPr>
          </a:p>
          <a:p>
            <a:r>
              <a:rPr lang="en-US" sz="1600" dirty="0">
                <a:solidFill>
                  <a:srgbClr val="EDD29B"/>
                </a:solidFill>
              </a:rPr>
              <a:t>	Zwift</a:t>
            </a:r>
          </a:p>
          <a:p>
            <a:r>
              <a:rPr lang="en-US" sz="1600" dirty="0">
                <a:solidFill>
                  <a:srgbClr val="EDD29B"/>
                </a:solidFill>
              </a:rPr>
              <a:t>	Peloton</a:t>
            </a:r>
          </a:p>
          <a:p>
            <a:r>
              <a:rPr lang="en-US" sz="1600" dirty="0">
                <a:solidFill>
                  <a:srgbClr val="EDD29B"/>
                </a:solidFill>
              </a:rPr>
              <a:t>	Mirror</a:t>
            </a:r>
          </a:p>
          <a:p>
            <a:r>
              <a:rPr lang="en-US" sz="1600" dirty="0">
                <a:solidFill>
                  <a:srgbClr val="EDD29B"/>
                </a:solidFill>
              </a:rPr>
              <a:t>	Unique diet plans</a:t>
            </a:r>
          </a:p>
          <a:p>
            <a:r>
              <a:rPr lang="en-US" sz="1600" dirty="0">
                <a:solidFill>
                  <a:srgbClr val="EDD29B"/>
                </a:solidFill>
              </a:rPr>
              <a:t>	Real-time and personalized feedback on exercise and food plans based on needs and situations</a:t>
            </a:r>
          </a:p>
          <a:p>
            <a:endParaRPr lang="en-US" sz="1600" dirty="0">
              <a:solidFill>
                <a:srgbClr val="EDD29B"/>
              </a:solidFill>
            </a:endParaRPr>
          </a:p>
          <a:p>
            <a:r>
              <a:rPr lang="en-US" sz="1600" b="1" dirty="0">
                <a:solidFill>
                  <a:srgbClr val="EDD29B"/>
                </a:solidFill>
              </a:rPr>
              <a:t>     </a:t>
            </a:r>
            <a:r>
              <a:rPr lang="en-US" sz="1600" b="1" u="sng" dirty="0">
                <a:solidFill>
                  <a:srgbClr val="C5AE76"/>
                </a:solidFill>
              </a:rPr>
              <a:t>Player performance and predictive analysis </a:t>
            </a:r>
            <a:r>
              <a:rPr lang="en-US" sz="1600" dirty="0">
                <a:solidFill>
                  <a:srgbClr val="EDD29B"/>
                </a:solidFill>
              </a:rPr>
              <a:t>– wearables, strategies, tactics, and maximization of strengths</a:t>
            </a:r>
          </a:p>
          <a:p>
            <a:r>
              <a:rPr lang="en-US" sz="1600" dirty="0">
                <a:solidFill>
                  <a:srgbClr val="EDD29B"/>
                </a:solidFill>
              </a:rPr>
              <a:t>	</a:t>
            </a:r>
            <a:r>
              <a:rPr lang="en-US" sz="1600" dirty="0" err="1">
                <a:solidFill>
                  <a:srgbClr val="EDD29B"/>
                </a:solidFill>
              </a:rPr>
              <a:t>Connexion</a:t>
            </a:r>
            <a:r>
              <a:rPr lang="en-US" sz="1600" dirty="0">
                <a:solidFill>
                  <a:srgbClr val="EDD29B"/>
                </a:solidFill>
              </a:rPr>
              <a:t> kiosk – health data, including injuries and setbacks</a:t>
            </a:r>
          </a:p>
          <a:p>
            <a:r>
              <a:rPr lang="en-US" sz="1600" dirty="0">
                <a:solidFill>
                  <a:srgbClr val="EDD29B"/>
                </a:solidFill>
              </a:rPr>
              <a:t>	</a:t>
            </a:r>
            <a:r>
              <a:rPr lang="en-US" sz="1600" dirty="0" err="1">
                <a:solidFill>
                  <a:srgbClr val="EDD29B"/>
                </a:solidFill>
              </a:rPr>
              <a:t>Arccos</a:t>
            </a:r>
            <a:r>
              <a:rPr lang="en-US" sz="1600" dirty="0">
                <a:solidFill>
                  <a:srgbClr val="EDD29B"/>
                </a:solidFill>
              </a:rPr>
              <a:t> Caddie – virtual caddie for golfers: wind direction, which club to use, what direction to hit, etc.</a:t>
            </a:r>
          </a:p>
          <a:p>
            <a:endParaRPr lang="en-US" sz="1600" dirty="0">
              <a:solidFill>
                <a:srgbClr val="EDD29B"/>
              </a:solidFill>
            </a:endParaRPr>
          </a:p>
          <a:p>
            <a:r>
              <a:rPr lang="en-US" sz="1600" b="1" dirty="0">
                <a:solidFill>
                  <a:srgbClr val="C5AE76"/>
                </a:solidFill>
              </a:rPr>
              <a:t>     </a:t>
            </a:r>
            <a:r>
              <a:rPr lang="en-US" sz="1600" b="1" u="sng" dirty="0">
                <a:solidFill>
                  <a:srgbClr val="C5AE76"/>
                </a:solidFill>
              </a:rPr>
              <a:t>Sport Scouting and Recruitment </a:t>
            </a:r>
            <a:r>
              <a:rPr lang="en-US" sz="1600" dirty="0">
                <a:solidFill>
                  <a:srgbClr val="EDD29B"/>
                </a:solidFill>
              </a:rPr>
              <a:t>– swings in baseball/softball, runs in football, blocks in basketball are tracked</a:t>
            </a:r>
          </a:p>
          <a:p>
            <a:r>
              <a:rPr lang="en-US" sz="1600" dirty="0">
                <a:solidFill>
                  <a:srgbClr val="EDD29B"/>
                </a:solidFill>
              </a:rPr>
              <a:t>	Sports vision using computers to track players’ movements and body orientation during play (object tracking)</a:t>
            </a:r>
          </a:p>
          <a:p>
            <a:endParaRPr lang="en-US" sz="1600" dirty="0">
              <a:solidFill>
                <a:srgbClr val="EDD29B"/>
              </a:solidFill>
            </a:endParaRPr>
          </a:p>
          <a:p>
            <a:r>
              <a:rPr lang="en-US" sz="1600" b="1" dirty="0">
                <a:solidFill>
                  <a:srgbClr val="C5AE76"/>
                </a:solidFill>
              </a:rPr>
              <a:t>     </a:t>
            </a:r>
            <a:r>
              <a:rPr lang="en-US" sz="1600" b="1" u="sng" dirty="0">
                <a:solidFill>
                  <a:srgbClr val="C5AE76"/>
                </a:solidFill>
              </a:rPr>
              <a:t>Algorithms</a:t>
            </a:r>
            <a:r>
              <a:rPr lang="en-US" sz="1600" dirty="0">
                <a:solidFill>
                  <a:srgbClr val="C5AE76"/>
                </a:solidFill>
              </a:rPr>
              <a:t> </a:t>
            </a:r>
            <a:r>
              <a:rPr lang="en-US" sz="1600" dirty="0">
                <a:solidFill>
                  <a:srgbClr val="EDD29B"/>
                </a:solidFill>
              </a:rPr>
              <a:t>– aggregated data to evaluate players’ skills and overall potential by ranking in categories</a:t>
            </a:r>
          </a:p>
          <a:p>
            <a:r>
              <a:rPr lang="en-US" sz="1600" dirty="0">
                <a:solidFill>
                  <a:srgbClr val="EDD29B"/>
                </a:solidFill>
              </a:rPr>
              <a:t>     </a:t>
            </a:r>
          </a:p>
          <a:p>
            <a:r>
              <a:rPr lang="en-US" sz="1600" dirty="0">
                <a:solidFill>
                  <a:srgbClr val="EDD29B"/>
                </a:solidFill>
              </a:rPr>
              <a:t>     </a:t>
            </a:r>
            <a:r>
              <a:rPr lang="en-US" sz="1600" b="1" u="sng" dirty="0">
                <a:solidFill>
                  <a:srgbClr val="C5AE76"/>
                </a:solidFill>
              </a:rPr>
              <a:t>Sport match prediction</a:t>
            </a:r>
            <a:r>
              <a:rPr lang="en-US" sz="1600" b="1" dirty="0">
                <a:solidFill>
                  <a:srgbClr val="C5AE76"/>
                </a:solidFill>
              </a:rPr>
              <a:t> </a:t>
            </a:r>
            <a:r>
              <a:rPr lang="en-US" sz="1600" dirty="0">
                <a:solidFill>
                  <a:srgbClr val="EDD29B"/>
                </a:solidFill>
              </a:rPr>
              <a:t>– global sport betting (2020: 66.98 billion USD; &gt; 10.1% from 2021 – 2028)</a:t>
            </a:r>
          </a:p>
          <a:p>
            <a:r>
              <a:rPr lang="en-US" sz="1600" dirty="0">
                <a:solidFill>
                  <a:srgbClr val="EDD29B"/>
                </a:solidFill>
              </a:rPr>
              <a:t>			fantasy sports expected to increase 6.11 billion USD between 2022 – 2026</a:t>
            </a:r>
          </a:p>
          <a:p>
            <a:r>
              <a:rPr lang="en-US" sz="1600" b="1" dirty="0">
                <a:solidFill>
                  <a:srgbClr val="EDD29B"/>
                </a:solidFill>
              </a:rPr>
              <a:t>     </a:t>
            </a:r>
            <a:r>
              <a:rPr lang="en-US" sz="1600" b="1" u="sng" dirty="0">
                <a:solidFill>
                  <a:srgbClr val="C5AE76"/>
                </a:solidFill>
              </a:rPr>
              <a:t>Sport Ticketing</a:t>
            </a:r>
            <a:r>
              <a:rPr lang="en-US" sz="1600" b="1" u="sng" dirty="0">
                <a:solidFill>
                  <a:srgbClr val="EDD29B"/>
                </a:solidFill>
              </a:rPr>
              <a:t> </a:t>
            </a:r>
            <a:r>
              <a:rPr lang="en-US" sz="1600" dirty="0">
                <a:solidFill>
                  <a:srgbClr val="EDD29B"/>
                </a:solidFill>
              </a:rPr>
              <a:t>– facial recognition technology (Cleveland Browns use Wicket touchless entry system)</a:t>
            </a:r>
          </a:p>
          <a:p>
            <a:r>
              <a:rPr lang="en-US" sz="1600" b="1" dirty="0">
                <a:solidFill>
                  <a:srgbClr val="EDD29B"/>
                </a:solidFill>
              </a:rPr>
              <a:t>     </a:t>
            </a:r>
            <a:r>
              <a:rPr lang="en-US" sz="1600" b="1" u="sng" dirty="0">
                <a:solidFill>
                  <a:srgbClr val="C5AE76"/>
                </a:solidFill>
              </a:rPr>
              <a:t>Automated sports journalism </a:t>
            </a:r>
            <a:r>
              <a:rPr lang="en-US" sz="1600" dirty="0">
                <a:solidFill>
                  <a:srgbClr val="EDD29B"/>
                </a:solidFill>
              </a:rPr>
              <a:t>– so much to cover. AI-driven platforms (Wordsmith) helped AP increase reporting to cover </a:t>
            </a:r>
          </a:p>
          <a:p>
            <a:r>
              <a:rPr lang="en-US" sz="1600" dirty="0">
                <a:solidFill>
                  <a:srgbClr val="EDD29B"/>
                </a:solidFill>
              </a:rPr>
              <a:t>                   		13 leagues and 14 MLB-affiliated teams</a:t>
            </a:r>
          </a:p>
        </p:txBody>
      </p:sp>
    </p:spTree>
    <p:extLst>
      <p:ext uri="{BB962C8B-B14F-4D97-AF65-F5344CB8AC3E}">
        <p14:creationId xmlns:p14="http://schemas.microsoft.com/office/powerpoint/2010/main" val="270836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ECDE-63EA-D3B1-4807-8A17EEBA52A4}"/>
              </a:ext>
            </a:extLst>
          </p:cNvPr>
          <p:cNvSpPr>
            <a:spLocks noGrp="1"/>
          </p:cNvSpPr>
          <p:nvPr>
            <p:ph type="title"/>
          </p:nvPr>
        </p:nvSpPr>
        <p:spPr>
          <a:xfrm>
            <a:off x="496111" y="601899"/>
            <a:ext cx="11695889" cy="910492"/>
          </a:xfrm>
        </p:spPr>
        <p:txBody>
          <a:bodyPr>
            <a:normAutofit fontScale="90000"/>
          </a:bodyPr>
          <a:lstStyle/>
          <a:p>
            <a:r>
              <a:rPr lang="en-US" sz="4000" dirty="0"/>
              <a:t>4IR impact on sport for future sport managers to consider</a:t>
            </a:r>
            <a:br>
              <a:rPr lang="en-US" sz="4000" dirty="0"/>
            </a:br>
            <a:r>
              <a:rPr lang="en-US" sz="4000" dirty="0"/>
              <a:t>(continued…)</a:t>
            </a:r>
          </a:p>
        </p:txBody>
      </p:sp>
      <p:sp>
        <p:nvSpPr>
          <p:cNvPr id="3" name="TextBox 2">
            <a:extLst>
              <a:ext uri="{FF2B5EF4-FFF2-40B4-BE49-F238E27FC236}">
                <a16:creationId xmlns:a16="http://schemas.microsoft.com/office/drawing/2014/main" id="{D5B56F54-BB04-D0CE-553B-B3695DF6D9CC}"/>
              </a:ext>
            </a:extLst>
          </p:cNvPr>
          <p:cNvSpPr txBox="1"/>
          <p:nvPr/>
        </p:nvSpPr>
        <p:spPr>
          <a:xfrm>
            <a:off x="924127" y="1512391"/>
            <a:ext cx="10885252" cy="4524315"/>
          </a:xfrm>
          <a:prstGeom prst="rect">
            <a:avLst/>
          </a:prstGeom>
          <a:noFill/>
        </p:spPr>
        <p:txBody>
          <a:bodyPr wrap="square" rtlCol="0">
            <a:spAutoFit/>
          </a:bodyPr>
          <a:lstStyle/>
          <a:p>
            <a:r>
              <a:rPr lang="en-US" b="1" u="sng" dirty="0">
                <a:solidFill>
                  <a:srgbClr val="C5AE76"/>
                </a:solidFill>
              </a:rPr>
              <a:t>Virtual Reality (VR) </a:t>
            </a:r>
            <a:r>
              <a:rPr lang="en-US" b="1" dirty="0">
                <a:solidFill>
                  <a:srgbClr val="C5AE76"/>
                </a:solidFill>
              </a:rPr>
              <a:t>–</a:t>
            </a:r>
          </a:p>
          <a:p>
            <a:r>
              <a:rPr lang="en-US" b="1" dirty="0">
                <a:solidFill>
                  <a:srgbClr val="C5AE76"/>
                </a:solidFill>
              </a:rPr>
              <a:t>	</a:t>
            </a:r>
            <a:r>
              <a:rPr lang="en-US" dirty="0">
                <a:solidFill>
                  <a:srgbClr val="C5AE76"/>
                </a:solidFill>
              </a:rPr>
              <a:t>Much improved experience through VR at home</a:t>
            </a:r>
          </a:p>
          <a:p>
            <a:r>
              <a:rPr lang="en-US" dirty="0">
                <a:solidFill>
                  <a:srgbClr val="C5AE76"/>
                </a:solidFill>
              </a:rPr>
              <a:t>	Will be able to identify with their heroes through VR</a:t>
            </a:r>
          </a:p>
          <a:p>
            <a:r>
              <a:rPr lang="en-US" dirty="0">
                <a:solidFill>
                  <a:srgbClr val="C5AE76"/>
                </a:solidFill>
              </a:rPr>
              <a:t>	Will provide coaches and trainers with a great new coaching tool</a:t>
            </a:r>
          </a:p>
          <a:p>
            <a:r>
              <a:rPr lang="en-US" dirty="0">
                <a:solidFill>
                  <a:srgbClr val="C5AE76"/>
                </a:solidFill>
              </a:rPr>
              <a:t>	Performances will be improved through VR</a:t>
            </a:r>
          </a:p>
          <a:p>
            <a:r>
              <a:rPr lang="en-US" dirty="0">
                <a:solidFill>
                  <a:srgbClr val="C5AE76"/>
                </a:solidFill>
              </a:rPr>
              <a:t>	Sport participation will increase through gamification</a:t>
            </a:r>
          </a:p>
          <a:p>
            <a:r>
              <a:rPr lang="en-US" dirty="0">
                <a:solidFill>
                  <a:srgbClr val="C5AE76"/>
                </a:solidFill>
              </a:rPr>
              <a:t>	Referees will be trained with VR</a:t>
            </a:r>
          </a:p>
          <a:p>
            <a:endParaRPr lang="en-US" dirty="0">
              <a:solidFill>
                <a:srgbClr val="C5AE76"/>
              </a:solidFill>
            </a:endParaRPr>
          </a:p>
          <a:p>
            <a:r>
              <a:rPr lang="en-US" b="1" u="sng" dirty="0">
                <a:solidFill>
                  <a:srgbClr val="C5AE76"/>
                </a:solidFill>
              </a:rPr>
              <a:t>Blockchain technology </a:t>
            </a:r>
            <a:r>
              <a:rPr lang="en-US" dirty="0">
                <a:solidFill>
                  <a:srgbClr val="C5AE76"/>
                </a:solidFill>
              </a:rPr>
              <a:t>– Cryptocurrencies and their use have played a role in partnerships and sponsorships. This will need to be further watched and discussed to determine crypto’s future.</a:t>
            </a:r>
          </a:p>
          <a:p>
            <a:endParaRPr lang="en-US" dirty="0">
              <a:solidFill>
                <a:srgbClr val="C5AE76"/>
              </a:solidFill>
            </a:endParaRPr>
          </a:p>
          <a:p>
            <a:r>
              <a:rPr lang="en-US" b="1" u="sng" dirty="0">
                <a:solidFill>
                  <a:srgbClr val="C5AE76"/>
                </a:solidFill>
              </a:rPr>
              <a:t>Decentralized autonomous organizations </a:t>
            </a:r>
            <a:r>
              <a:rPr lang="en-US" dirty="0">
                <a:solidFill>
                  <a:srgbClr val="C5AE76"/>
                </a:solidFill>
              </a:rPr>
              <a:t>– member-owned communities without centralized leadership</a:t>
            </a:r>
          </a:p>
          <a:p>
            <a:r>
              <a:rPr lang="en-US" dirty="0">
                <a:solidFill>
                  <a:srgbClr val="C5AE76"/>
                </a:solidFill>
              </a:rPr>
              <a:t>	E-sports has topped one billion USD in 2022.</a:t>
            </a:r>
          </a:p>
          <a:p>
            <a:r>
              <a:rPr lang="en-US" dirty="0">
                <a:solidFill>
                  <a:srgbClr val="C5AE76"/>
                </a:solidFill>
              </a:rPr>
              <a:t>	</a:t>
            </a:r>
            <a:r>
              <a:rPr lang="en-US" dirty="0" err="1">
                <a:solidFill>
                  <a:srgbClr val="C5AE76"/>
                </a:solidFill>
              </a:rPr>
              <a:t>MetaClan</a:t>
            </a:r>
            <a:r>
              <a:rPr lang="en-US" dirty="0">
                <a:solidFill>
                  <a:srgbClr val="C5AE76"/>
                </a:solidFill>
              </a:rPr>
              <a:t> pools funds via a DAO bank called the War Chest</a:t>
            </a:r>
          </a:p>
          <a:p>
            <a:r>
              <a:rPr lang="en-US" dirty="0">
                <a:solidFill>
                  <a:srgbClr val="C5AE76"/>
                </a:solidFill>
              </a:rPr>
              <a:t>		Members determine how funds are spent within the gaming communities to explore new games.</a:t>
            </a:r>
          </a:p>
          <a:p>
            <a:r>
              <a:rPr lang="en-US" dirty="0">
                <a:solidFill>
                  <a:srgbClr val="C5AE76"/>
                </a:solidFill>
              </a:rPr>
              <a:t>	 </a:t>
            </a:r>
          </a:p>
        </p:txBody>
      </p:sp>
    </p:spTree>
    <p:extLst>
      <p:ext uri="{BB962C8B-B14F-4D97-AF65-F5344CB8AC3E}">
        <p14:creationId xmlns:p14="http://schemas.microsoft.com/office/powerpoint/2010/main" val="2460806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CBFE42-DFD1-4945-A9A4-5544D38C9B7E}"/>
              </a:ext>
            </a:extLst>
          </p:cNvPr>
          <p:cNvSpPr>
            <a:spLocks noGrp="1"/>
          </p:cNvSpPr>
          <p:nvPr>
            <p:ph type="title"/>
          </p:nvPr>
        </p:nvSpPr>
        <p:spPr>
          <a:xfrm>
            <a:off x="317524" y="135329"/>
            <a:ext cx="11307029" cy="886076"/>
          </a:xfrm>
        </p:spPr>
        <p:txBody>
          <a:bodyPr/>
          <a:lstStyle/>
          <a:p>
            <a:r>
              <a:rPr lang="en-US" b="1" dirty="0">
                <a:solidFill>
                  <a:srgbClr val="FF0000"/>
                </a:solidFill>
              </a:rPr>
              <a:t>KEY TAKEAWAYS</a:t>
            </a:r>
          </a:p>
        </p:txBody>
      </p:sp>
      <p:pic>
        <p:nvPicPr>
          <p:cNvPr id="3" name="Picture 2" descr="Diagram, venn diagram&#10;&#10;Description automatically generated">
            <a:extLst>
              <a:ext uri="{FF2B5EF4-FFF2-40B4-BE49-F238E27FC236}">
                <a16:creationId xmlns:a16="http://schemas.microsoft.com/office/drawing/2014/main" id="{A9A7DC3A-5196-1936-BBC2-7D245E0C6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569" y="1918634"/>
            <a:ext cx="3549988" cy="3380206"/>
          </a:xfrm>
          <a:prstGeom prst="rect">
            <a:avLst/>
          </a:prstGeom>
        </p:spPr>
      </p:pic>
      <p:pic>
        <p:nvPicPr>
          <p:cNvPr id="5" name="Picture 4" descr="Logo&#10;&#10;Description automatically generated">
            <a:extLst>
              <a:ext uri="{FF2B5EF4-FFF2-40B4-BE49-F238E27FC236}">
                <a16:creationId xmlns:a16="http://schemas.microsoft.com/office/drawing/2014/main" id="{A2529B12-6951-9B6D-8746-B6EDCD5EE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47" y="98703"/>
            <a:ext cx="1883334" cy="1616529"/>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05EB28B2-9141-E9F9-DF35-F6B160976C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23" y="1991411"/>
            <a:ext cx="7678613" cy="4600769"/>
          </a:xfrm>
          <a:prstGeom prst="rect">
            <a:avLst/>
          </a:prstGeom>
        </p:spPr>
      </p:pic>
    </p:spTree>
    <p:extLst>
      <p:ext uri="{BB962C8B-B14F-4D97-AF65-F5344CB8AC3E}">
        <p14:creationId xmlns:p14="http://schemas.microsoft.com/office/powerpoint/2010/main" val="2345680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D29B"/>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613A2D6-52A2-8C4D-985E-CB4BEE6B29BD}"/>
              </a:ext>
            </a:extLst>
          </p:cNvPr>
          <p:cNvSpPr>
            <a:spLocks noGrp="1"/>
          </p:cNvSpPr>
          <p:nvPr>
            <p:ph idx="1"/>
          </p:nvPr>
        </p:nvSpPr>
        <p:spPr>
          <a:xfrm>
            <a:off x="4823209" y="3080886"/>
            <a:ext cx="7200411" cy="2107095"/>
          </a:xfrm>
        </p:spPr>
        <p:txBody>
          <a:bodyPr/>
          <a:lstStyle/>
          <a:p>
            <a:pPr marL="0" indent="0">
              <a:buNone/>
            </a:pPr>
            <a:r>
              <a:rPr lang="en-US" sz="3200" b="1" dirty="0"/>
              <a:t>Darlene A Kluka, D Phil, Ph D</a:t>
            </a:r>
          </a:p>
          <a:p>
            <a:pPr marL="0" indent="0">
              <a:buNone/>
            </a:pPr>
            <a:r>
              <a:rPr lang="en-US" b="1" dirty="0"/>
              <a:t>Research Associate, University of Pretoria, South Africa</a:t>
            </a:r>
          </a:p>
          <a:p>
            <a:pPr marL="0" indent="0">
              <a:buNone/>
            </a:pPr>
            <a:r>
              <a:rPr lang="en-US" b="1" dirty="0"/>
              <a:t>COSMA Board of Directors</a:t>
            </a:r>
          </a:p>
          <a:p>
            <a:pPr marL="0" indent="0">
              <a:buNone/>
            </a:pPr>
            <a:r>
              <a:rPr lang="en-US" b="1" dirty="0"/>
              <a:t>Presentation at 2023 COSMA Conference, Tampa</a:t>
            </a:r>
            <a:r>
              <a:rPr lang="en-US" b="1"/>
              <a:t>, Florida USA</a:t>
            </a:r>
            <a:endParaRPr lang="en-US" b="1" dirty="0"/>
          </a:p>
        </p:txBody>
      </p:sp>
      <p:pic>
        <p:nvPicPr>
          <p:cNvPr id="19" name="Picture 18" descr="A close-up of a credit card&#10;&#10;Description automatically generated with low confidence">
            <a:extLst>
              <a:ext uri="{FF2B5EF4-FFF2-40B4-BE49-F238E27FC236}">
                <a16:creationId xmlns:a16="http://schemas.microsoft.com/office/drawing/2014/main" id="{DA9D44CA-0BD4-2E4D-488A-4F9874988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04" y="1524728"/>
            <a:ext cx="2263501" cy="2263501"/>
          </a:xfrm>
          <a:prstGeom prst="rect">
            <a:avLst/>
          </a:prstGeom>
        </p:spPr>
      </p:pic>
      <p:pic>
        <p:nvPicPr>
          <p:cNvPr id="21" name="Picture 20">
            <a:extLst>
              <a:ext uri="{FF2B5EF4-FFF2-40B4-BE49-F238E27FC236}">
                <a16:creationId xmlns:a16="http://schemas.microsoft.com/office/drawing/2014/main" id="{DC253689-49F7-ACC3-5987-CF2A04AD1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56767"/>
            <a:ext cx="3540947" cy="874308"/>
          </a:xfrm>
          <a:prstGeom prst="rect">
            <a:avLst/>
          </a:prstGeom>
        </p:spPr>
      </p:pic>
    </p:spTree>
    <p:extLst>
      <p:ext uri="{BB962C8B-B14F-4D97-AF65-F5344CB8AC3E}">
        <p14:creationId xmlns:p14="http://schemas.microsoft.com/office/powerpoint/2010/main" val="307285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3DBF-114B-B3A1-A5F3-B52BA30C7BFD}"/>
              </a:ext>
            </a:extLst>
          </p:cNvPr>
          <p:cNvSpPr>
            <a:spLocks noGrp="1"/>
          </p:cNvSpPr>
          <p:nvPr>
            <p:ph type="title"/>
          </p:nvPr>
        </p:nvSpPr>
        <p:spPr/>
        <p:txBody>
          <a:bodyPr>
            <a:normAutofit fontScale="90000"/>
          </a:bodyPr>
          <a:lstStyle/>
          <a:p>
            <a:r>
              <a:rPr lang="en-US" dirty="0"/>
              <a:t>Challenges for future sport management leaders</a:t>
            </a:r>
          </a:p>
        </p:txBody>
      </p:sp>
      <p:sp>
        <p:nvSpPr>
          <p:cNvPr id="3" name="TextBox 2">
            <a:extLst>
              <a:ext uri="{FF2B5EF4-FFF2-40B4-BE49-F238E27FC236}">
                <a16:creationId xmlns:a16="http://schemas.microsoft.com/office/drawing/2014/main" id="{765CA6E2-6DA9-C68F-4F5A-C3463532230E}"/>
              </a:ext>
            </a:extLst>
          </p:cNvPr>
          <p:cNvSpPr txBox="1"/>
          <p:nvPr/>
        </p:nvSpPr>
        <p:spPr>
          <a:xfrm>
            <a:off x="1225685" y="1964987"/>
            <a:ext cx="9912485" cy="3477875"/>
          </a:xfrm>
          <a:prstGeom prst="rect">
            <a:avLst/>
          </a:prstGeom>
          <a:noFill/>
        </p:spPr>
        <p:txBody>
          <a:bodyPr wrap="square" rtlCol="0">
            <a:spAutoFit/>
          </a:bodyPr>
          <a:lstStyle/>
          <a:p>
            <a:r>
              <a:rPr lang="en-US" sz="2000" dirty="0">
                <a:solidFill>
                  <a:srgbClr val="EDD29B"/>
                </a:solidFill>
              </a:rPr>
              <a:t>4IR has been evolving in a deeply unequal world. In </a:t>
            </a:r>
            <a:r>
              <a:rPr lang="en-US" sz="2000">
                <a:solidFill>
                  <a:srgbClr val="EDD29B"/>
                </a:solidFill>
              </a:rPr>
              <a:t>the Global </a:t>
            </a:r>
            <a:r>
              <a:rPr lang="en-US" sz="2000" dirty="0">
                <a:solidFill>
                  <a:srgbClr val="EDD29B"/>
                </a:solidFill>
              </a:rPr>
              <a:t>S</a:t>
            </a:r>
            <a:r>
              <a:rPr lang="en-US" sz="2000">
                <a:solidFill>
                  <a:srgbClr val="EDD29B"/>
                </a:solidFill>
              </a:rPr>
              <a:t>outh</a:t>
            </a:r>
            <a:r>
              <a:rPr lang="en-US" sz="2000" dirty="0">
                <a:solidFill>
                  <a:srgbClr val="EDD29B"/>
                </a:solidFill>
              </a:rPr>
              <a:t>, for example, the second or third industrial revolutions are still incomplete.</a:t>
            </a:r>
          </a:p>
          <a:p>
            <a:endParaRPr lang="en-US" sz="2000" dirty="0">
              <a:solidFill>
                <a:srgbClr val="EDD29B"/>
              </a:solidFill>
            </a:endParaRPr>
          </a:p>
          <a:p>
            <a:r>
              <a:rPr lang="en-US" sz="2000" dirty="0">
                <a:solidFill>
                  <a:srgbClr val="C5AE76"/>
                </a:solidFill>
              </a:rPr>
              <a:t>Unequal trends have emerged.</a:t>
            </a:r>
          </a:p>
          <a:p>
            <a:endParaRPr lang="en-US" sz="2000" dirty="0">
              <a:solidFill>
                <a:srgbClr val="EDD29B"/>
              </a:solidFill>
            </a:endParaRPr>
          </a:p>
          <a:p>
            <a:r>
              <a:rPr lang="en-US" sz="2000" dirty="0">
                <a:solidFill>
                  <a:srgbClr val="EDD29B"/>
                </a:solidFill>
              </a:rPr>
              <a:t>Increased sport participation, in materially poor communities, can be achieved. Difficult questions must be asked by those who lead. </a:t>
            </a:r>
          </a:p>
          <a:p>
            <a:r>
              <a:rPr lang="en-US" sz="2000" dirty="0">
                <a:solidFill>
                  <a:srgbClr val="EDD29B"/>
                </a:solidFill>
              </a:rPr>
              <a:t>	What is the continued and changing nature of sport?</a:t>
            </a:r>
          </a:p>
          <a:p>
            <a:r>
              <a:rPr lang="en-US" sz="2000" dirty="0">
                <a:solidFill>
                  <a:srgbClr val="EDD29B"/>
                </a:solidFill>
              </a:rPr>
              <a:t>	Who controls the means of sport production?</a:t>
            </a:r>
          </a:p>
          <a:p>
            <a:r>
              <a:rPr lang="en-US" sz="2000" dirty="0">
                <a:solidFill>
                  <a:srgbClr val="EDD29B"/>
                </a:solidFill>
              </a:rPr>
              <a:t>	What inequalities emerge?</a:t>
            </a:r>
          </a:p>
          <a:p>
            <a:r>
              <a:rPr lang="en-US" sz="2000" dirty="0">
                <a:solidFill>
                  <a:srgbClr val="EDD29B"/>
                </a:solidFill>
              </a:rPr>
              <a:t>	What forms of resistance can be mobilized against these inequalities?</a:t>
            </a:r>
          </a:p>
        </p:txBody>
      </p:sp>
    </p:spTree>
    <p:extLst>
      <p:ext uri="{BB962C8B-B14F-4D97-AF65-F5344CB8AC3E}">
        <p14:creationId xmlns:p14="http://schemas.microsoft.com/office/powerpoint/2010/main" val="153626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A8ED-CA98-4644-AF2D-8C0F21F7EA34}"/>
              </a:ext>
            </a:extLst>
          </p:cNvPr>
          <p:cNvSpPr>
            <a:spLocks noGrp="1"/>
          </p:cNvSpPr>
          <p:nvPr>
            <p:ph type="title"/>
          </p:nvPr>
        </p:nvSpPr>
        <p:spPr>
          <a:xfrm>
            <a:off x="409811" y="2287081"/>
            <a:ext cx="10746491" cy="910492"/>
          </a:xfrm>
        </p:spPr>
        <p:txBody>
          <a:bodyPr>
            <a:normAutofit/>
          </a:bodyPr>
          <a:lstStyle/>
          <a:p>
            <a:r>
              <a:rPr lang="en-US" sz="3600" dirty="0">
                <a:highlight>
                  <a:srgbClr val="000000"/>
                </a:highlight>
              </a:rPr>
              <a:t>Call to Action for future sport managers   </a:t>
            </a:r>
          </a:p>
        </p:txBody>
      </p:sp>
      <p:pic>
        <p:nvPicPr>
          <p:cNvPr id="22" name="Picture Placeholder 21" descr="A group of people in a room at an easel">
            <a:extLst>
              <a:ext uri="{FF2B5EF4-FFF2-40B4-BE49-F238E27FC236}">
                <a16:creationId xmlns:a16="http://schemas.microsoft.com/office/drawing/2014/main" id="{B8DEDD93-F6C7-D34E-9469-9FC139224D11}"/>
              </a:ext>
            </a:extLst>
          </p:cNvPr>
          <p:cNvPicPr>
            <a:picLocks noGrp="1" noChangeAspect="1"/>
          </p:cNvPicPr>
          <p:nvPr>
            <p:ph type="pic" sz="quarter" idx="13"/>
          </p:nvPr>
        </p:nvPicPr>
        <p:blipFill rotWithShape="1">
          <a:blip r:embed="rId3" cstate="screen">
            <a:grayscl/>
            <a:extLst>
              <a:ext uri="{BEBA8EAE-BF5A-486C-A8C5-ECC9F3942E4B}">
                <a14:imgProps xmlns:a14="http://schemas.microsoft.com/office/drawing/2010/main">
                  <a14:imgLayer r:embed="rId4">
                    <a14:imgEffect>
                      <a14:brightnessContrast contrast="21000"/>
                    </a14:imgEffect>
                  </a14:imgLayer>
                </a14:imgProps>
              </a:ext>
              <a:ext uri="{28A0092B-C50C-407E-A947-70E740481C1C}">
                <a14:useLocalDpi xmlns:a14="http://schemas.microsoft.com/office/drawing/2010/main"/>
              </a:ext>
            </a:extLst>
          </a:blip>
          <a:srcRect l="113" r="113"/>
          <a:stretch/>
        </p:blipFill>
        <p:spPr>
          <a:xfrm>
            <a:off x="1035698" y="483782"/>
            <a:ext cx="9666514" cy="1876863"/>
          </a:xfrm>
        </p:spPr>
      </p:pic>
      <p:graphicFrame>
        <p:nvGraphicFramePr>
          <p:cNvPr id="7" name="Table 7">
            <a:extLst>
              <a:ext uri="{FF2B5EF4-FFF2-40B4-BE49-F238E27FC236}">
                <a16:creationId xmlns:a16="http://schemas.microsoft.com/office/drawing/2014/main" id="{2B513131-9303-2159-1BC7-A4FF05CA4A8F}"/>
              </a:ext>
            </a:extLst>
          </p:cNvPr>
          <p:cNvGraphicFramePr>
            <a:graphicFrameLocks noGrp="1"/>
          </p:cNvGraphicFramePr>
          <p:nvPr>
            <p:ph idx="1"/>
            <p:extLst>
              <p:ext uri="{D42A27DB-BD31-4B8C-83A1-F6EECF244321}">
                <p14:modId xmlns:p14="http://schemas.microsoft.com/office/powerpoint/2010/main" val="598639091"/>
              </p:ext>
            </p:extLst>
          </p:nvPr>
        </p:nvGraphicFramePr>
        <p:xfrm>
          <a:off x="177282" y="2939144"/>
          <a:ext cx="11803222" cy="4333135"/>
        </p:xfrm>
        <a:graphic>
          <a:graphicData uri="http://schemas.openxmlformats.org/drawingml/2006/table">
            <a:tbl>
              <a:tblPr firstRow="1" bandRow="1">
                <a:tableStyleId>{5C22544A-7EE6-4342-B048-85BDC9FD1C3A}</a:tableStyleId>
              </a:tblPr>
              <a:tblGrid>
                <a:gridCol w="5901611">
                  <a:extLst>
                    <a:ext uri="{9D8B030D-6E8A-4147-A177-3AD203B41FA5}">
                      <a16:colId xmlns:a16="http://schemas.microsoft.com/office/drawing/2014/main" val="340646748"/>
                    </a:ext>
                  </a:extLst>
                </a:gridCol>
                <a:gridCol w="5901611">
                  <a:extLst>
                    <a:ext uri="{9D8B030D-6E8A-4147-A177-3AD203B41FA5}">
                      <a16:colId xmlns:a16="http://schemas.microsoft.com/office/drawing/2014/main" val="4090044593"/>
                    </a:ext>
                  </a:extLst>
                </a:gridCol>
              </a:tblGrid>
              <a:tr h="798209">
                <a:tc>
                  <a:txBody>
                    <a:bodyPr/>
                    <a:lstStyle/>
                    <a:p>
                      <a:r>
                        <a:rPr lang="en-US" dirty="0"/>
                        <a:t>Adapted from </a:t>
                      </a:r>
                      <a:r>
                        <a:rPr lang="en-US" dirty="0" err="1"/>
                        <a:t>Staurowsky</a:t>
                      </a:r>
                      <a:r>
                        <a:rPr lang="en-US" dirty="0"/>
                        <a:t> and Hart (eds.) (2023) </a:t>
                      </a:r>
                      <a:r>
                        <a:rPr lang="en-US" i="1" dirty="0"/>
                        <a:t>Diversity, Equity, and Inclusion in Sport</a:t>
                      </a:r>
                    </a:p>
                  </a:txBody>
                  <a:tcPr/>
                </a:tc>
                <a:tc>
                  <a:txBody>
                    <a:bodyPr/>
                    <a:lstStyle/>
                    <a:p>
                      <a:endParaRPr lang="en-US"/>
                    </a:p>
                  </a:txBody>
                  <a:tcPr/>
                </a:tc>
                <a:extLst>
                  <a:ext uri="{0D108BD9-81ED-4DB2-BD59-A6C34878D82A}">
                    <a16:rowId xmlns:a16="http://schemas.microsoft.com/office/drawing/2014/main" val="3672925602"/>
                  </a:ext>
                </a:extLst>
              </a:tr>
              <a:tr h="798209">
                <a:tc>
                  <a:txBody>
                    <a:bodyPr/>
                    <a:lstStyle/>
                    <a:p>
                      <a:r>
                        <a:rPr lang="en-US" dirty="0"/>
                        <a:t>Acknowledge the need for learning about 4IR</a:t>
                      </a:r>
                    </a:p>
                  </a:txBody>
                  <a:tcPr/>
                </a:tc>
                <a:tc>
                  <a:txBody>
                    <a:bodyPr/>
                    <a:lstStyle/>
                    <a:p>
                      <a:r>
                        <a:rPr lang="en-US" dirty="0"/>
                        <a:t>Dialogues, scrutiny, reflections; challenging assumptions; addressing uncomfortable truths; planning for the future</a:t>
                      </a:r>
                    </a:p>
                  </a:txBody>
                  <a:tcPr/>
                </a:tc>
                <a:extLst>
                  <a:ext uri="{0D108BD9-81ED-4DB2-BD59-A6C34878D82A}">
                    <a16:rowId xmlns:a16="http://schemas.microsoft.com/office/drawing/2014/main" val="463467777"/>
                  </a:ext>
                </a:extLst>
              </a:tr>
              <a:tr h="798209">
                <a:tc>
                  <a:txBody>
                    <a:bodyPr/>
                    <a:lstStyle/>
                    <a:p>
                      <a:r>
                        <a:rPr lang="en-US" dirty="0"/>
                        <a:t>Develop a compelling vision that includes valuing 4IR</a:t>
                      </a:r>
                    </a:p>
                  </a:txBody>
                  <a:tcPr/>
                </a:tc>
                <a:tc>
                  <a:txBody>
                    <a:bodyPr/>
                    <a:lstStyle/>
                    <a:p>
                      <a:r>
                        <a:rPr lang="en-US" dirty="0"/>
                        <a:t>Authentic engagement and commitment; trust, civility, respect; cultivation of excellence </a:t>
                      </a:r>
                    </a:p>
                  </a:txBody>
                  <a:tcPr/>
                </a:tc>
                <a:extLst>
                  <a:ext uri="{0D108BD9-81ED-4DB2-BD59-A6C34878D82A}">
                    <a16:rowId xmlns:a16="http://schemas.microsoft.com/office/drawing/2014/main" val="1354363963"/>
                  </a:ext>
                </a:extLst>
              </a:tr>
              <a:tr h="798209">
                <a:tc>
                  <a:txBody>
                    <a:bodyPr/>
                    <a:lstStyle/>
                    <a:p>
                      <a:r>
                        <a:rPr lang="en-US" dirty="0"/>
                        <a:t>Socialize the acceptance of the vision of 4IR</a:t>
                      </a:r>
                    </a:p>
                  </a:txBody>
                  <a:tcPr/>
                </a:tc>
                <a:tc>
                  <a:txBody>
                    <a:bodyPr/>
                    <a:lstStyle/>
                    <a:p>
                      <a:r>
                        <a:rPr lang="en-US" dirty="0"/>
                        <a:t>Embrace technological and human plurality; belief in 4IR as a value that is principle-driven</a:t>
                      </a:r>
                    </a:p>
                  </a:txBody>
                  <a:tcPr/>
                </a:tc>
                <a:extLst>
                  <a:ext uri="{0D108BD9-81ED-4DB2-BD59-A6C34878D82A}">
                    <a16:rowId xmlns:a16="http://schemas.microsoft.com/office/drawing/2014/main" val="2275253780"/>
                  </a:ext>
                </a:extLst>
              </a:tr>
              <a:tr h="1140299">
                <a:tc>
                  <a:txBody>
                    <a:bodyPr/>
                    <a:lstStyle/>
                    <a:p>
                      <a:r>
                        <a:rPr lang="en-US" dirty="0"/>
                        <a:t>Manage to actualize the vision of 4IR</a:t>
                      </a:r>
                    </a:p>
                  </a:txBody>
                  <a:tcPr/>
                </a:tc>
                <a:tc>
                  <a:txBody>
                    <a:bodyPr/>
                    <a:lstStyle/>
                    <a:p>
                      <a:r>
                        <a:rPr lang="en-US" dirty="0"/>
                        <a:t>4IR competencies and capacity; integrated into systems, policies, practices; measurable outcomes; accountability, recognition</a:t>
                      </a:r>
                    </a:p>
                  </a:txBody>
                  <a:tcPr/>
                </a:tc>
                <a:extLst>
                  <a:ext uri="{0D108BD9-81ED-4DB2-BD59-A6C34878D82A}">
                    <a16:rowId xmlns:a16="http://schemas.microsoft.com/office/drawing/2014/main" val="1060104482"/>
                  </a:ext>
                </a:extLst>
              </a:tr>
            </a:tbl>
          </a:graphicData>
        </a:graphic>
      </p:graphicFrame>
      <p:pic>
        <p:nvPicPr>
          <p:cNvPr id="9" name="Picture 8" descr="A picture containing text&#10;&#10;Description automatically generated">
            <a:extLst>
              <a:ext uri="{FF2B5EF4-FFF2-40B4-BE49-F238E27FC236}">
                <a16:creationId xmlns:a16="http://schemas.microsoft.com/office/drawing/2014/main" id="{D41A170D-4979-08C1-526A-C68CF2159F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3256" y="337456"/>
            <a:ext cx="3902531" cy="2601687"/>
          </a:xfrm>
          <a:prstGeom prst="rect">
            <a:avLst/>
          </a:prstGeom>
        </p:spPr>
      </p:pic>
      <p:pic>
        <p:nvPicPr>
          <p:cNvPr id="17" name="Picture 16" descr="A picture containing text, water sport, sport&#10;&#10;Description automatically generated">
            <a:extLst>
              <a:ext uri="{FF2B5EF4-FFF2-40B4-BE49-F238E27FC236}">
                <a16:creationId xmlns:a16="http://schemas.microsoft.com/office/drawing/2014/main" id="{46D7418A-7EC0-B7A0-A26B-AE070F8646B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06904" y="225352"/>
            <a:ext cx="5756510" cy="2225907"/>
          </a:xfrm>
          <a:prstGeom prst="rect">
            <a:avLst/>
          </a:prstGeom>
        </p:spPr>
      </p:pic>
      <p:sp>
        <p:nvSpPr>
          <p:cNvPr id="3" name="TextBox 2">
            <a:extLst>
              <a:ext uri="{FF2B5EF4-FFF2-40B4-BE49-F238E27FC236}">
                <a16:creationId xmlns:a16="http://schemas.microsoft.com/office/drawing/2014/main" id="{1A2E303A-AF4D-BE93-66AB-C42F9657FFF8}"/>
              </a:ext>
            </a:extLst>
          </p:cNvPr>
          <p:cNvSpPr txBox="1"/>
          <p:nvPr/>
        </p:nvSpPr>
        <p:spPr>
          <a:xfrm>
            <a:off x="-2063187" y="606490"/>
            <a:ext cx="1427584" cy="1306286"/>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539608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D9E47F-41E0-4FE3-891C-B53FBC82D7F3}"/>
              </a:ext>
            </a:extLst>
          </p:cNvPr>
          <p:cNvSpPr>
            <a:spLocks noGrp="1"/>
          </p:cNvSpPr>
          <p:nvPr>
            <p:ph type="title"/>
          </p:nvPr>
        </p:nvSpPr>
        <p:spPr>
          <a:xfrm>
            <a:off x="932330" y="893729"/>
            <a:ext cx="5253866" cy="45719"/>
          </a:xfrm>
        </p:spPr>
        <p:txBody>
          <a:bodyPr>
            <a:normAutofit fontScale="90000"/>
          </a:bodyPr>
          <a:lstStyle/>
          <a:p>
            <a:pPr algn="ctr"/>
            <a:r>
              <a:rPr lang="en-US" dirty="0"/>
              <a:t>Additional Resources</a:t>
            </a:r>
          </a:p>
        </p:txBody>
      </p:sp>
      <p:graphicFrame>
        <p:nvGraphicFramePr>
          <p:cNvPr id="8" name="Content Placeholder 2" descr="SmartArt Placeholder - Contact List">
            <a:extLst>
              <a:ext uri="{FF2B5EF4-FFF2-40B4-BE49-F238E27FC236}">
                <a16:creationId xmlns:a16="http://schemas.microsoft.com/office/drawing/2014/main" id="{95EB8840-1974-5C4F-A503-A801266AD924}"/>
              </a:ext>
            </a:extLst>
          </p:cNvPr>
          <p:cNvGraphicFramePr>
            <a:graphicFrameLocks noGrp="1"/>
          </p:cNvGraphicFramePr>
          <p:nvPr>
            <p:ph idx="1"/>
            <p:extLst>
              <p:ext uri="{D42A27DB-BD31-4B8C-83A1-F6EECF244321}">
                <p14:modId xmlns:p14="http://schemas.microsoft.com/office/powerpoint/2010/main" val="1810597109"/>
              </p:ext>
            </p:extLst>
          </p:nvPr>
        </p:nvGraphicFramePr>
        <p:xfrm>
          <a:off x="503854" y="1666520"/>
          <a:ext cx="4646644" cy="393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Placeholder 10" descr="Two colleagues planning on board with sticky notes">
            <a:extLst>
              <a:ext uri="{FF2B5EF4-FFF2-40B4-BE49-F238E27FC236}">
                <a16:creationId xmlns:a16="http://schemas.microsoft.com/office/drawing/2014/main" id="{B0B86B06-F4A6-2643-966F-7B41DA43C0B2}"/>
              </a:ext>
            </a:extLst>
          </p:cNvPr>
          <p:cNvPicPr>
            <a:picLocks noGrp="1" noChangeAspect="1"/>
          </p:cNvPicPr>
          <p:nvPr>
            <p:ph type="pic" sz="quarter" idx="13"/>
          </p:nvPr>
        </p:nvPicPr>
        <p:blipFill>
          <a:blip r:embed="rId8" cstate="print">
            <a:extLst>
              <a:ext uri="{28A0092B-C50C-407E-A947-70E740481C1C}">
                <a14:useLocalDpi xmlns:a14="http://schemas.microsoft.com/office/drawing/2010/main" val="0"/>
              </a:ext>
            </a:extLst>
          </a:blip>
          <a:srcRect/>
          <a:stretch/>
        </p:blipFill>
        <p:spPr>
          <a:xfrm>
            <a:off x="6536986" y="1332689"/>
            <a:ext cx="5151159" cy="4367720"/>
          </a:xfrm>
        </p:spPr>
      </p:pic>
      <p:sp>
        <p:nvSpPr>
          <p:cNvPr id="2" name="TextBox 1">
            <a:extLst>
              <a:ext uri="{FF2B5EF4-FFF2-40B4-BE49-F238E27FC236}">
                <a16:creationId xmlns:a16="http://schemas.microsoft.com/office/drawing/2014/main" id="{C770C06F-D781-88B6-70C4-ADEAF02A5C39}"/>
              </a:ext>
            </a:extLst>
          </p:cNvPr>
          <p:cNvSpPr txBox="1"/>
          <p:nvPr/>
        </p:nvSpPr>
        <p:spPr>
          <a:xfrm>
            <a:off x="1001949" y="1081557"/>
            <a:ext cx="6359904" cy="5047536"/>
          </a:xfrm>
          <a:prstGeom prst="rect">
            <a:avLst/>
          </a:prstGeom>
          <a:noFill/>
        </p:spPr>
        <p:txBody>
          <a:bodyPr wrap="square" rtlCol="0">
            <a:spAutoFit/>
          </a:bodyPr>
          <a:lstStyle/>
          <a:p>
            <a:r>
              <a:rPr lang="en-US" sz="1600" dirty="0">
                <a:solidFill>
                  <a:srgbClr val="FF0000"/>
                </a:solidFill>
              </a:rPr>
              <a:t>Cybersecurity of Olympic Sports, </a:t>
            </a:r>
            <a:r>
              <a:rPr lang="en-US" sz="1600" i="1" dirty="0">
                <a:solidFill>
                  <a:srgbClr val="FF0000"/>
                </a:solidFill>
              </a:rPr>
              <a:t>New Opportunities – New Risks. </a:t>
            </a:r>
            <a:r>
              <a:rPr lang="en-US" sz="1600" dirty="0">
                <a:solidFill>
                  <a:srgbClr val="FF0000"/>
                </a:solidFill>
              </a:rPr>
              <a:t>Center for Long-Term Cybersecurity (2018).</a:t>
            </a:r>
          </a:p>
          <a:p>
            <a:endParaRPr lang="en-US" sz="1600" dirty="0">
              <a:solidFill>
                <a:srgbClr val="FF0000"/>
              </a:solidFill>
            </a:endParaRPr>
          </a:p>
          <a:p>
            <a:r>
              <a:rPr lang="en-US" sz="1600" dirty="0">
                <a:solidFill>
                  <a:srgbClr val="FF0000"/>
                </a:solidFill>
              </a:rPr>
              <a:t>Kluka, D. A., </a:t>
            </a:r>
            <a:r>
              <a:rPr lang="en-US" sz="1600" dirty="0" err="1">
                <a:solidFill>
                  <a:srgbClr val="FF0000"/>
                </a:solidFill>
              </a:rPr>
              <a:t>Goslin</a:t>
            </a:r>
            <a:r>
              <a:rPr lang="en-US" sz="1600" dirty="0">
                <a:solidFill>
                  <a:srgbClr val="FF0000"/>
                </a:solidFill>
              </a:rPr>
              <a:t>, A. E., &amp; Hsu, N. (2022). </a:t>
            </a:r>
            <a:r>
              <a:rPr lang="en-US" sz="1600" i="1" dirty="0">
                <a:solidFill>
                  <a:srgbClr val="FF0000"/>
                </a:solidFill>
              </a:rPr>
              <a:t>Governance of sport: Aspects and insights.  </a:t>
            </a:r>
            <a:r>
              <a:rPr lang="en-US" sz="1600" dirty="0">
                <a:solidFill>
                  <a:srgbClr val="FF0000"/>
                </a:solidFill>
              </a:rPr>
              <a:t>Morgantown, WV: </a:t>
            </a:r>
            <a:r>
              <a:rPr lang="en-US" sz="1600" dirty="0" err="1">
                <a:solidFill>
                  <a:srgbClr val="FF0000"/>
                </a:solidFill>
              </a:rPr>
              <a:t>FiT</a:t>
            </a:r>
            <a:r>
              <a:rPr lang="en-US" sz="1600" dirty="0">
                <a:solidFill>
                  <a:srgbClr val="FF0000"/>
                </a:solidFill>
              </a:rPr>
              <a:t> Publishing.</a:t>
            </a:r>
          </a:p>
          <a:p>
            <a:endParaRPr lang="en-US" sz="1600" dirty="0">
              <a:solidFill>
                <a:srgbClr val="FF0000"/>
              </a:solidFill>
            </a:endParaRPr>
          </a:p>
          <a:p>
            <a:r>
              <a:rPr lang="en-US" sz="1600" b="0" i="0" dirty="0">
                <a:solidFill>
                  <a:srgbClr val="FF0000"/>
                </a:solidFill>
              </a:rPr>
              <a:t>Mun, J. H. (2022). Special</a:t>
            </a:r>
            <a:r>
              <a:rPr lang="en-US" sz="1600" b="0" i="0" baseline="0" dirty="0">
                <a:solidFill>
                  <a:srgbClr val="FF0000"/>
                </a:solidFill>
              </a:rPr>
              <a:t> issue on biotechnology and sport engineering. </a:t>
            </a:r>
            <a:r>
              <a:rPr lang="en-US" sz="1600" b="0" i="1" baseline="0" dirty="0">
                <a:solidFill>
                  <a:srgbClr val="FF0000"/>
                </a:solidFill>
              </a:rPr>
              <a:t>Applied Science, 12, </a:t>
            </a:r>
            <a:r>
              <a:rPr lang="en-US" sz="1600" b="0" i="0" baseline="0" dirty="0">
                <a:solidFill>
                  <a:srgbClr val="FF0000"/>
                </a:solidFill>
              </a:rPr>
              <a:t>7859. </a:t>
            </a:r>
            <a:r>
              <a:rPr lang="en-US" sz="1600" b="0" i="0" baseline="0" dirty="0">
                <a:solidFill>
                  <a:srgbClr val="FF0000"/>
                </a:solidFill>
                <a:hlinkClick r:id="rId9">
                  <a:extLst>
                    <a:ext uri="{A12FA001-AC4F-418D-AE19-62706E023703}">
                      <ahyp:hlinkClr xmlns:ahyp="http://schemas.microsoft.com/office/drawing/2018/hyperlinkcolor" val="tx"/>
                    </a:ext>
                  </a:extLst>
                </a:hlinkClick>
              </a:rPr>
              <a:t>https://doi.org/10.3390/app12157859</a:t>
            </a:r>
            <a:r>
              <a:rPr lang="en-US" sz="1600" b="0" i="0" baseline="0" dirty="0">
                <a:solidFill>
                  <a:srgbClr val="FF0000"/>
                </a:solidFill>
              </a:rPr>
              <a:t> </a:t>
            </a:r>
            <a:endParaRPr lang="en-US" sz="1600" b="0" i="0" dirty="0">
              <a:solidFill>
                <a:srgbClr val="FF0000"/>
              </a:solidFill>
            </a:endParaRPr>
          </a:p>
          <a:p>
            <a:endParaRPr lang="en-US" sz="1600" dirty="0">
              <a:solidFill>
                <a:srgbClr val="FF0000"/>
              </a:solidFill>
            </a:endParaRPr>
          </a:p>
          <a:p>
            <a:r>
              <a:rPr lang="en-US" sz="1600" dirty="0">
                <a:solidFill>
                  <a:srgbClr val="FF0000"/>
                </a:solidFill>
              </a:rPr>
              <a:t>Oosthuizen, HJ. H. (2018). An assessment of 4IR intelligence of South African management practitioners through the lens of the 4IR. http://www.researchgate.net/publication/308785077.</a:t>
            </a:r>
          </a:p>
          <a:p>
            <a:endParaRPr lang="en-US" sz="1600" i="1" dirty="0">
              <a:solidFill>
                <a:srgbClr val="FF0000"/>
              </a:solidFill>
            </a:endParaRPr>
          </a:p>
          <a:p>
            <a:r>
              <a:rPr lang="en-US" sz="1600" dirty="0" err="1">
                <a:solidFill>
                  <a:srgbClr val="FF0000"/>
                </a:solidFill>
              </a:rPr>
              <a:t>Ossai</a:t>
            </a:r>
            <a:r>
              <a:rPr lang="en-US" sz="1600" dirty="0">
                <a:solidFill>
                  <a:srgbClr val="FF0000"/>
                </a:solidFill>
              </a:rPr>
              <a:t>, A. G. (2022). Sustainable development goal four: Challenges and the way forward. Article 4839. https://doi.org/10.20935/AL4839.</a:t>
            </a:r>
          </a:p>
          <a:p>
            <a:endParaRPr lang="en-US" sz="1600" i="1" dirty="0">
              <a:solidFill>
                <a:srgbClr val="FF0000"/>
              </a:solidFill>
            </a:endParaRPr>
          </a:p>
          <a:p>
            <a:r>
              <a:rPr lang="en-US" sz="1600" i="1" dirty="0">
                <a:solidFill>
                  <a:srgbClr val="FF0000"/>
                </a:solidFill>
              </a:rPr>
              <a:t>Report of Cybersecurity of Olympic Sports </a:t>
            </a:r>
            <a:r>
              <a:rPr lang="en-US" sz="1600" dirty="0">
                <a:solidFill>
                  <a:srgbClr val="FF0000"/>
                </a:solidFill>
              </a:rPr>
              <a:t>(2017). World Economic Forum</a:t>
            </a:r>
          </a:p>
          <a:p>
            <a:endParaRPr lang="en-US" sz="1600" i="1" dirty="0">
              <a:solidFill>
                <a:srgbClr val="FF0000"/>
              </a:solidFill>
            </a:endParaRPr>
          </a:p>
          <a:p>
            <a:r>
              <a:rPr lang="en-US" sz="1600" i="1" dirty="0">
                <a:solidFill>
                  <a:srgbClr val="FF0000"/>
                </a:solidFill>
              </a:rPr>
              <a:t>Report of the Future of Jobs </a:t>
            </a:r>
            <a:r>
              <a:rPr lang="en-US" sz="1600" dirty="0">
                <a:solidFill>
                  <a:srgbClr val="FF0000"/>
                </a:solidFill>
              </a:rPr>
              <a:t>(2018).  World Economic Forum</a:t>
            </a:r>
          </a:p>
          <a:p>
            <a:endParaRPr lang="en-US" dirty="0">
              <a:solidFill>
                <a:srgbClr val="FF0000"/>
              </a:solidFill>
            </a:endParaRPr>
          </a:p>
        </p:txBody>
      </p:sp>
    </p:spTree>
    <p:extLst>
      <p:ext uri="{BB962C8B-B14F-4D97-AF65-F5344CB8AC3E}">
        <p14:creationId xmlns:p14="http://schemas.microsoft.com/office/powerpoint/2010/main" val="3642316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2964FC-E887-475A-F6E3-057367A9AF7E}"/>
              </a:ext>
            </a:extLst>
          </p:cNvPr>
          <p:cNvSpPr>
            <a:spLocks noGrp="1"/>
          </p:cNvSpPr>
          <p:nvPr>
            <p:ph idx="1"/>
          </p:nvPr>
        </p:nvSpPr>
        <p:spPr>
          <a:xfrm>
            <a:off x="4357991" y="1177047"/>
            <a:ext cx="7027186" cy="4787224"/>
          </a:xfrm>
        </p:spPr>
        <p:txBody>
          <a:bodyPr/>
          <a:lstStyle/>
          <a:p>
            <a:pPr marL="0" indent="0">
              <a:buNone/>
            </a:pPr>
            <a:r>
              <a:rPr lang="en-US" dirty="0"/>
              <a:t>       </a:t>
            </a:r>
            <a:r>
              <a:rPr lang="en-US" dirty="0">
                <a:solidFill>
                  <a:srgbClr val="C5AE76"/>
                </a:solidFill>
              </a:rPr>
              <a:t>What is the Fourth Industrial Revolution?</a:t>
            </a:r>
          </a:p>
          <a:p>
            <a:pPr lvl="1"/>
            <a:r>
              <a:rPr lang="en-US" sz="2000" dirty="0"/>
              <a:t>Why is it important to prepare our sport management students to lead in this era?</a:t>
            </a:r>
          </a:p>
          <a:p>
            <a:pPr lvl="1"/>
            <a:r>
              <a:rPr lang="en-US" sz="2000" dirty="0">
                <a:solidFill>
                  <a:srgbClr val="C5AE76"/>
                </a:solidFill>
              </a:rPr>
              <a:t>What are emerging jobs and jobs on the decline?</a:t>
            </a:r>
          </a:p>
          <a:p>
            <a:pPr lvl="1"/>
            <a:r>
              <a:rPr lang="en-US" sz="2000" dirty="0"/>
              <a:t>What skills are needed for them to succeed in 4IR?</a:t>
            </a:r>
          </a:p>
          <a:p>
            <a:pPr lvl="1"/>
            <a:r>
              <a:rPr lang="en-US" sz="2000" dirty="0">
                <a:solidFill>
                  <a:srgbClr val="C5AE76"/>
                </a:solidFill>
              </a:rPr>
              <a:t>Is there a theoretical model for 4IR intelligence? </a:t>
            </a:r>
          </a:p>
          <a:p>
            <a:pPr lvl="1"/>
            <a:r>
              <a:rPr lang="en-US" sz="2000" dirty="0"/>
              <a:t>Is their mapping for transformation?</a:t>
            </a:r>
          </a:p>
          <a:p>
            <a:pPr lvl="1"/>
            <a:r>
              <a:rPr lang="en-US" sz="2000" dirty="0">
                <a:solidFill>
                  <a:srgbClr val="C5AE76"/>
                </a:solidFill>
              </a:rPr>
              <a:t>How does 4IR intelligence combine with the Sustainable Goals 2030 from the United Nations?</a:t>
            </a:r>
          </a:p>
          <a:p>
            <a:pPr lvl="1"/>
            <a:r>
              <a:rPr lang="en-US" sz="2000" dirty="0"/>
              <a:t>What are some key takeaways for teaching/learning?</a:t>
            </a:r>
          </a:p>
          <a:p>
            <a:pPr lvl="1"/>
            <a:r>
              <a:rPr lang="en-US" sz="2000" dirty="0">
                <a:solidFill>
                  <a:srgbClr val="C5AE76"/>
                </a:solidFill>
              </a:rPr>
              <a:t>A Call to Action….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1919B4F3-74CC-31EE-5217-E238038DD697}"/>
              </a:ext>
            </a:extLst>
          </p:cNvPr>
          <p:cNvSpPr>
            <a:spLocks noGrp="1"/>
          </p:cNvSpPr>
          <p:nvPr>
            <p:ph type="title"/>
          </p:nvPr>
        </p:nvSpPr>
        <p:spPr>
          <a:xfrm>
            <a:off x="6096000" y="844483"/>
            <a:ext cx="10452849" cy="98492"/>
          </a:xfrm>
        </p:spPr>
        <p:txBody>
          <a:bodyPr>
            <a:normAutofit fontScale="90000"/>
          </a:bodyPr>
          <a:lstStyle/>
          <a:p>
            <a:r>
              <a:rPr lang="en-US" dirty="0">
                <a:solidFill>
                  <a:srgbClr val="EDD29B"/>
                </a:solidFill>
              </a:rPr>
              <a:t>Overview</a:t>
            </a:r>
          </a:p>
        </p:txBody>
      </p:sp>
      <p:pic>
        <p:nvPicPr>
          <p:cNvPr id="4" name="Picture Placeholder 25" descr="woman looking at tablet device">
            <a:extLst>
              <a:ext uri="{FF2B5EF4-FFF2-40B4-BE49-F238E27FC236}">
                <a16:creationId xmlns:a16="http://schemas.microsoft.com/office/drawing/2014/main" id="{5EE784D0-BBE1-98C7-8B4F-EEDA149E2574}"/>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0" y="-6485"/>
            <a:ext cx="5123378" cy="6864485"/>
          </a:xfrm>
          <a:custGeom>
            <a:avLst/>
            <a:gdLst>
              <a:gd name="connsiteX0" fmla="*/ 1602021 w 6096000"/>
              <a:gd name="connsiteY0" fmla="*/ 0 h 6858000"/>
              <a:gd name="connsiteX1" fmla="*/ 6096000 w 6096000"/>
              <a:gd name="connsiteY1" fmla="*/ 0 h 6858000"/>
              <a:gd name="connsiteX2" fmla="*/ 1612869 w 6096000"/>
              <a:gd name="connsiteY2" fmla="*/ 6841445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58000"/>
              <a:gd name="connsiteX1" fmla="*/ 6096000 w 6096000"/>
              <a:gd name="connsiteY1" fmla="*/ 0 h 6858000"/>
              <a:gd name="connsiteX2" fmla="*/ 2014112 w 6096000"/>
              <a:gd name="connsiteY2" fmla="*/ 6857657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64485"/>
              <a:gd name="connsiteX1" fmla="*/ 6096000 w 6096000"/>
              <a:gd name="connsiteY1" fmla="*/ 0 h 6864485"/>
              <a:gd name="connsiteX2" fmla="*/ 2014112 w 6096000"/>
              <a:gd name="connsiteY2" fmla="*/ 6857657 h 6864485"/>
              <a:gd name="connsiteX3" fmla="*/ 2033403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 name="connsiteX0" fmla="*/ 1602021 w 6096000"/>
              <a:gd name="connsiteY0" fmla="*/ 0 h 6864485"/>
              <a:gd name="connsiteX1" fmla="*/ 6096000 w 6096000"/>
              <a:gd name="connsiteY1" fmla="*/ 0 h 6864485"/>
              <a:gd name="connsiteX2" fmla="*/ 2014112 w 6096000"/>
              <a:gd name="connsiteY2" fmla="*/ 6857657 h 6864485"/>
              <a:gd name="connsiteX3" fmla="*/ 2002538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4485">
                <a:moveTo>
                  <a:pt x="1602021" y="0"/>
                </a:moveTo>
                <a:lnTo>
                  <a:pt x="6096000" y="0"/>
                </a:lnTo>
                <a:lnTo>
                  <a:pt x="2014112" y="6857657"/>
                </a:lnTo>
                <a:lnTo>
                  <a:pt x="2002538" y="6864485"/>
                </a:lnTo>
                <a:lnTo>
                  <a:pt x="0" y="6858000"/>
                </a:lnTo>
                <a:lnTo>
                  <a:pt x="0" y="0"/>
                </a:lnTo>
                <a:lnTo>
                  <a:pt x="1602021" y="0"/>
                </a:lnTo>
                <a:close/>
              </a:path>
            </a:pathLst>
          </a:custGeom>
        </p:spPr>
      </p:pic>
    </p:spTree>
    <p:extLst>
      <p:ext uri="{BB962C8B-B14F-4D97-AF65-F5344CB8AC3E}">
        <p14:creationId xmlns:p14="http://schemas.microsoft.com/office/powerpoint/2010/main" val="2034516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oup of hands in a &quot;Go Team&quot; fashion">
            <a:extLst>
              <a:ext uri="{FF2B5EF4-FFF2-40B4-BE49-F238E27FC236}">
                <a16:creationId xmlns:a16="http://schemas.microsoft.com/office/drawing/2014/main" id="{A09F623E-2819-2D41-ADE0-C7B64EF0EC4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 r="-1" b="-1"/>
          <a:stretch/>
        </p:blipFill>
        <p:spPr>
          <a:xfrm>
            <a:off x="4576012" y="10"/>
            <a:ext cx="7598735" cy="6857990"/>
          </a:xfrm>
          <a:noFill/>
        </p:spPr>
      </p:pic>
      <p:sp>
        <p:nvSpPr>
          <p:cNvPr id="3" name="Title 2">
            <a:extLst>
              <a:ext uri="{FF2B5EF4-FFF2-40B4-BE49-F238E27FC236}">
                <a16:creationId xmlns:a16="http://schemas.microsoft.com/office/drawing/2014/main" id="{FDDF5302-8BAF-DD47-A375-773B74B64955}"/>
              </a:ext>
            </a:extLst>
          </p:cNvPr>
          <p:cNvSpPr>
            <a:spLocks noGrp="1"/>
          </p:cNvSpPr>
          <p:nvPr>
            <p:ph type="title"/>
          </p:nvPr>
        </p:nvSpPr>
        <p:spPr>
          <a:xfrm>
            <a:off x="941501" y="1609159"/>
            <a:ext cx="4253334" cy="3639682"/>
          </a:xfrm>
        </p:spPr>
        <p:txBody>
          <a:bodyPr anchor="t">
            <a:normAutofit/>
          </a:bodyPr>
          <a:lstStyle/>
          <a:p>
            <a:r>
              <a:rPr lang="en-US" sz="3200" dirty="0"/>
              <a:t>“We stand on the brink of a technological revolution that will fundamentally change the way we live, work, play, and relate to one another.”</a:t>
            </a:r>
            <a:br>
              <a:rPr lang="en-US" sz="3200" dirty="0"/>
            </a:br>
            <a:r>
              <a:rPr lang="en-US" sz="3200" dirty="0"/>
              <a:t>	- Klaus Schwab </a:t>
            </a:r>
            <a:r>
              <a:rPr lang="en-US" sz="1400" dirty="0"/>
              <a:t>(2016)</a:t>
            </a:r>
          </a:p>
        </p:txBody>
      </p:sp>
    </p:spTree>
    <p:extLst>
      <p:ext uri="{BB962C8B-B14F-4D97-AF65-F5344CB8AC3E}">
        <p14:creationId xmlns:p14="http://schemas.microsoft.com/office/powerpoint/2010/main" val="2515330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Placeholder 27" descr="woman looking down">
            <a:extLst>
              <a:ext uri="{FF2B5EF4-FFF2-40B4-BE49-F238E27FC236}">
                <a16:creationId xmlns:a16="http://schemas.microsoft.com/office/drawing/2014/main" id="{4E1DD65A-3DBC-BC60-91EB-1973278A87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b="3"/>
          <a:stretch/>
        </p:blipFill>
        <p:spPr>
          <a:xfrm flipH="1">
            <a:off x="0" y="0"/>
            <a:ext cx="6217440" cy="6217440"/>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noFill/>
        </p:spPr>
      </p:pic>
      <p:sp>
        <p:nvSpPr>
          <p:cNvPr id="28" name="Title 27">
            <a:extLst>
              <a:ext uri="{FF2B5EF4-FFF2-40B4-BE49-F238E27FC236}">
                <a16:creationId xmlns:a16="http://schemas.microsoft.com/office/drawing/2014/main" id="{4988F789-C14D-C841-BDEB-8ACF77377239}"/>
              </a:ext>
            </a:extLst>
          </p:cNvPr>
          <p:cNvSpPr>
            <a:spLocks noGrp="1"/>
          </p:cNvSpPr>
          <p:nvPr>
            <p:ph type="title"/>
          </p:nvPr>
        </p:nvSpPr>
        <p:spPr>
          <a:xfrm>
            <a:off x="7958108" y="1957888"/>
            <a:ext cx="3815484" cy="1858617"/>
          </a:xfrm>
        </p:spPr>
        <p:txBody>
          <a:bodyPr anchor="b">
            <a:normAutofit/>
          </a:bodyPr>
          <a:lstStyle/>
          <a:p>
            <a:endParaRPr lang="en-US" dirty="0"/>
          </a:p>
        </p:txBody>
      </p:sp>
      <p:pic>
        <p:nvPicPr>
          <p:cNvPr id="4" name="Picture 3" descr="A picture containing text&#10;&#10;Description automatically generated">
            <a:extLst>
              <a:ext uri="{FF2B5EF4-FFF2-40B4-BE49-F238E27FC236}">
                <a16:creationId xmlns:a16="http://schemas.microsoft.com/office/drawing/2014/main" id="{71142F3C-FE1A-DDA6-8EA2-9DC406DA2591}"/>
              </a:ext>
            </a:extLst>
          </p:cNvPr>
          <p:cNvPicPr>
            <a:picLocks noChangeAspect="1"/>
          </p:cNvPicPr>
          <p:nvPr/>
        </p:nvPicPr>
        <p:blipFill rotWithShape="1">
          <a:blip r:embed="rId4">
            <a:extLst>
              <a:ext uri="{28A0092B-C50C-407E-A947-70E740481C1C}">
                <a14:useLocalDpi xmlns:a14="http://schemas.microsoft.com/office/drawing/2010/main" val="0"/>
              </a:ext>
            </a:extLst>
          </a:blip>
          <a:srcRect r="3" b="5196"/>
          <a:stretch/>
        </p:blipFill>
        <p:spPr>
          <a:xfrm>
            <a:off x="3900835" y="885217"/>
            <a:ext cx="8243649" cy="5671226"/>
          </a:xfrm>
          <a:prstGeom prst="rect">
            <a:avLst/>
          </a:prstGeom>
          <a:noFill/>
        </p:spPr>
      </p:pic>
    </p:spTree>
    <p:extLst>
      <p:ext uri="{BB962C8B-B14F-4D97-AF65-F5344CB8AC3E}">
        <p14:creationId xmlns:p14="http://schemas.microsoft.com/office/powerpoint/2010/main" val="287123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D4C0169-1148-CFCB-EDFC-CD964F1B1CB8}"/>
              </a:ext>
            </a:extLst>
          </p:cNvPr>
          <p:cNvGraphicFramePr>
            <a:graphicFrameLocks noGrp="1"/>
          </p:cNvGraphicFramePr>
          <p:nvPr>
            <p:ph idx="1"/>
            <p:extLst>
              <p:ext uri="{D42A27DB-BD31-4B8C-83A1-F6EECF244321}">
                <p14:modId xmlns:p14="http://schemas.microsoft.com/office/powerpoint/2010/main" val="1540209210"/>
              </p:ext>
            </p:extLst>
          </p:nvPr>
        </p:nvGraphicFramePr>
        <p:xfrm>
          <a:off x="931863" y="2030413"/>
          <a:ext cx="10453687" cy="2756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2A115AC-F6DD-4765-9553-9296098AFACF}"/>
              </a:ext>
            </a:extLst>
          </p:cNvPr>
          <p:cNvSpPr>
            <a:spLocks noGrp="1"/>
          </p:cNvSpPr>
          <p:nvPr>
            <p:ph type="title"/>
          </p:nvPr>
        </p:nvSpPr>
        <p:spPr/>
        <p:txBody>
          <a:bodyPr anchor="ctr">
            <a:normAutofit/>
          </a:bodyPr>
          <a:lstStyle/>
          <a:p>
            <a:r>
              <a:rPr lang="en-US" sz="3200" dirty="0">
                <a:solidFill>
                  <a:srgbClr val="FFFEFF"/>
                </a:solidFill>
              </a:rPr>
              <a:t>From Industry 1.0 to Industry 4.0      (Industrial Revolutions) </a:t>
            </a:r>
          </a:p>
        </p:txBody>
      </p:sp>
      <p:sp>
        <p:nvSpPr>
          <p:cNvPr id="11" name="TextBox 10">
            <a:extLst>
              <a:ext uri="{FF2B5EF4-FFF2-40B4-BE49-F238E27FC236}">
                <a16:creationId xmlns:a16="http://schemas.microsoft.com/office/drawing/2014/main" id="{65E98336-0FB3-513F-3AA5-D94868A74B03}"/>
              </a:ext>
            </a:extLst>
          </p:cNvPr>
          <p:cNvSpPr txBox="1"/>
          <p:nvPr/>
        </p:nvSpPr>
        <p:spPr>
          <a:xfrm>
            <a:off x="606490" y="4618653"/>
            <a:ext cx="9843481" cy="1323439"/>
          </a:xfrm>
          <a:prstGeom prst="rect">
            <a:avLst/>
          </a:prstGeom>
          <a:noFill/>
        </p:spPr>
        <p:txBody>
          <a:bodyPr wrap="square" rtlCol="0">
            <a:spAutoFit/>
          </a:bodyPr>
          <a:lstStyle/>
          <a:p>
            <a:r>
              <a:rPr lang="en-US" sz="2000" dirty="0">
                <a:solidFill>
                  <a:srgbClr val="FFC000"/>
                </a:solidFill>
              </a:rPr>
              <a:t>Based on introduction of </a:t>
            </a:r>
          </a:p>
          <a:p>
            <a:r>
              <a:rPr lang="en-US" sz="2000" dirty="0">
                <a:solidFill>
                  <a:srgbClr val="FFC000"/>
                </a:solidFill>
              </a:rPr>
              <a:t>mechanical production </a:t>
            </a:r>
          </a:p>
          <a:p>
            <a:r>
              <a:rPr lang="en-US" sz="2000" dirty="0">
                <a:solidFill>
                  <a:srgbClr val="FFC000"/>
                </a:solidFill>
              </a:rPr>
              <a:t>equipment driven by water </a:t>
            </a:r>
          </a:p>
          <a:p>
            <a:r>
              <a:rPr lang="en-US" sz="2000" dirty="0">
                <a:solidFill>
                  <a:srgbClr val="FFC000"/>
                </a:solidFill>
              </a:rPr>
              <a:t>and steam power</a:t>
            </a:r>
          </a:p>
        </p:txBody>
      </p:sp>
      <p:sp>
        <p:nvSpPr>
          <p:cNvPr id="13" name="TextBox 12">
            <a:extLst>
              <a:ext uri="{FF2B5EF4-FFF2-40B4-BE49-F238E27FC236}">
                <a16:creationId xmlns:a16="http://schemas.microsoft.com/office/drawing/2014/main" id="{26C7FC28-4531-4FAE-0CAE-A893B510C690}"/>
              </a:ext>
            </a:extLst>
          </p:cNvPr>
          <p:cNvSpPr txBox="1"/>
          <p:nvPr/>
        </p:nvSpPr>
        <p:spPr>
          <a:xfrm>
            <a:off x="3704253" y="4618653"/>
            <a:ext cx="2687216" cy="923330"/>
          </a:xfrm>
          <a:prstGeom prst="rect">
            <a:avLst/>
          </a:prstGeom>
          <a:noFill/>
        </p:spPr>
        <p:txBody>
          <a:bodyPr wrap="square" rtlCol="0">
            <a:spAutoFit/>
          </a:bodyPr>
          <a:lstStyle/>
          <a:p>
            <a:r>
              <a:rPr lang="en-US" dirty="0">
                <a:solidFill>
                  <a:srgbClr val="FFC000"/>
                </a:solidFill>
              </a:rPr>
              <a:t>Based on mass production</a:t>
            </a:r>
          </a:p>
          <a:p>
            <a:r>
              <a:rPr lang="en-US" dirty="0">
                <a:solidFill>
                  <a:srgbClr val="FFC000"/>
                </a:solidFill>
              </a:rPr>
              <a:t>By division of labor and use of electrical energy</a:t>
            </a:r>
          </a:p>
        </p:txBody>
      </p:sp>
      <p:sp>
        <p:nvSpPr>
          <p:cNvPr id="14" name="TextBox 13">
            <a:extLst>
              <a:ext uri="{FF2B5EF4-FFF2-40B4-BE49-F238E27FC236}">
                <a16:creationId xmlns:a16="http://schemas.microsoft.com/office/drawing/2014/main" id="{631BE85C-0356-3A5C-9CF3-14B64D0C3503}"/>
              </a:ext>
            </a:extLst>
          </p:cNvPr>
          <p:cNvSpPr txBox="1"/>
          <p:nvPr/>
        </p:nvSpPr>
        <p:spPr>
          <a:xfrm>
            <a:off x="6512767" y="4618653"/>
            <a:ext cx="2687216" cy="923330"/>
          </a:xfrm>
          <a:prstGeom prst="rect">
            <a:avLst/>
          </a:prstGeom>
          <a:noFill/>
        </p:spPr>
        <p:txBody>
          <a:bodyPr wrap="square" rtlCol="0">
            <a:spAutoFit/>
          </a:bodyPr>
          <a:lstStyle/>
          <a:p>
            <a:r>
              <a:rPr lang="en-US" dirty="0">
                <a:solidFill>
                  <a:srgbClr val="FFC000"/>
                </a:solidFill>
              </a:rPr>
              <a:t>Based on electronics and IT use to further automate production</a:t>
            </a:r>
          </a:p>
        </p:txBody>
      </p:sp>
      <p:sp>
        <p:nvSpPr>
          <p:cNvPr id="15" name="TextBox 14">
            <a:extLst>
              <a:ext uri="{FF2B5EF4-FFF2-40B4-BE49-F238E27FC236}">
                <a16:creationId xmlns:a16="http://schemas.microsoft.com/office/drawing/2014/main" id="{E0FDD92C-D7F0-C88C-4421-ECEDDB565352}"/>
              </a:ext>
            </a:extLst>
          </p:cNvPr>
          <p:cNvSpPr txBox="1"/>
          <p:nvPr/>
        </p:nvSpPr>
        <p:spPr>
          <a:xfrm>
            <a:off x="9377265" y="4609322"/>
            <a:ext cx="2208245" cy="646331"/>
          </a:xfrm>
          <a:prstGeom prst="rect">
            <a:avLst/>
          </a:prstGeom>
          <a:noFill/>
        </p:spPr>
        <p:txBody>
          <a:bodyPr wrap="square" rtlCol="0">
            <a:spAutoFit/>
          </a:bodyPr>
          <a:lstStyle/>
          <a:p>
            <a:r>
              <a:rPr lang="en-US" dirty="0">
                <a:solidFill>
                  <a:srgbClr val="FFC000"/>
                </a:solidFill>
              </a:rPr>
              <a:t>Based on use of cyber-physical systems</a:t>
            </a:r>
          </a:p>
        </p:txBody>
      </p:sp>
      <p:sp>
        <p:nvSpPr>
          <p:cNvPr id="16" name="TextBox 15">
            <a:extLst>
              <a:ext uri="{FF2B5EF4-FFF2-40B4-BE49-F238E27FC236}">
                <a16:creationId xmlns:a16="http://schemas.microsoft.com/office/drawing/2014/main" id="{1C5D4692-A15D-D4E9-B9E8-9024E26F4734}"/>
              </a:ext>
            </a:extLst>
          </p:cNvPr>
          <p:cNvSpPr txBox="1"/>
          <p:nvPr/>
        </p:nvSpPr>
        <p:spPr>
          <a:xfrm>
            <a:off x="2631234" y="5779605"/>
            <a:ext cx="8112216" cy="369332"/>
          </a:xfrm>
          <a:prstGeom prst="rect">
            <a:avLst/>
          </a:prstGeom>
          <a:noFill/>
        </p:spPr>
        <p:txBody>
          <a:bodyPr wrap="square" rtlCol="0">
            <a:spAutoFit/>
          </a:bodyPr>
          <a:lstStyle/>
          <a:p>
            <a:r>
              <a:rPr lang="en-US" dirty="0">
                <a:solidFill>
                  <a:srgbClr val="FFC000"/>
                </a:solidFill>
              </a:rPr>
              <a:t>Source: numerous historical texts discussing the concept of industrial revolution</a:t>
            </a:r>
          </a:p>
        </p:txBody>
      </p:sp>
    </p:spTree>
    <p:extLst>
      <p:ext uri="{BB962C8B-B14F-4D97-AF65-F5344CB8AC3E}">
        <p14:creationId xmlns:p14="http://schemas.microsoft.com/office/powerpoint/2010/main" val="492756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2" descr="SmartArt Placeholder - 4 X Icons">
            <a:extLst>
              <a:ext uri="{FF2B5EF4-FFF2-40B4-BE49-F238E27FC236}">
                <a16:creationId xmlns:a16="http://schemas.microsoft.com/office/drawing/2014/main" id="{5EB466A8-B25D-AA40-A3BE-639E8D6568DA}"/>
              </a:ext>
            </a:extLst>
          </p:cNvPr>
          <p:cNvGraphicFramePr>
            <a:graphicFrameLocks/>
          </p:cNvGraphicFramePr>
          <p:nvPr>
            <p:extLst>
              <p:ext uri="{D42A27DB-BD31-4B8C-83A1-F6EECF244321}">
                <p14:modId xmlns:p14="http://schemas.microsoft.com/office/powerpoint/2010/main" val="2269980362"/>
              </p:ext>
            </p:extLst>
          </p:nvPr>
        </p:nvGraphicFramePr>
        <p:xfrm>
          <a:off x="5887845" y="1371805"/>
          <a:ext cx="6304154" cy="5240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B6C8D45-FD19-C44E-9C71-E67674704498}"/>
              </a:ext>
            </a:extLst>
          </p:cNvPr>
          <p:cNvSpPr>
            <a:spLocks noGrp="1"/>
          </p:cNvSpPr>
          <p:nvPr>
            <p:ph type="title"/>
          </p:nvPr>
        </p:nvSpPr>
        <p:spPr/>
        <p:txBody>
          <a:bodyPr/>
          <a:lstStyle/>
          <a:p>
            <a:r>
              <a:rPr lang="en-US" dirty="0"/>
              <a:t>Elements of </a:t>
            </a:r>
            <a:br>
              <a:rPr lang="en-US" dirty="0"/>
            </a:br>
            <a:r>
              <a:rPr lang="en-US" dirty="0"/>
              <a:t>Your Subject</a:t>
            </a:r>
          </a:p>
        </p:txBody>
      </p:sp>
      <p:pic>
        <p:nvPicPr>
          <p:cNvPr id="4" name="Picture 3" descr="Timeline&#10;&#10;Description automatically generated">
            <a:extLst>
              <a:ext uri="{FF2B5EF4-FFF2-40B4-BE49-F238E27FC236}">
                <a16:creationId xmlns:a16="http://schemas.microsoft.com/office/drawing/2014/main" id="{2A5910F6-0C3D-08F0-FD03-7DDD42AE69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09599"/>
            <a:ext cx="12192000" cy="6160852"/>
          </a:xfrm>
          <a:prstGeom prst="rect">
            <a:avLst/>
          </a:prstGeom>
        </p:spPr>
      </p:pic>
      <p:sp>
        <p:nvSpPr>
          <p:cNvPr id="3" name="TextBox 2">
            <a:extLst>
              <a:ext uri="{FF2B5EF4-FFF2-40B4-BE49-F238E27FC236}">
                <a16:creationId xmlns:a16="http://schemas.microsoft.com/office/drawing/2014/main" id="{60A33F68-1771-C8F0-91F0-1DE05386BAF8}"/>
              </a:ext>
            </a:extLst>
          </p:cNvPr>
          <p:cNvSpPr txBox="1"/>
          <p:nvPr/>
        </p:nvSpPr>
        <p:spPr>
          <a:xfrm>
            <a:off x="878733" y="140708"/>
            <a:ext cx="4562273" cy="461665"/>
          </a:xfrm>
          <a:prstGeom prst="rect">
            <a:avLst/>
          </a:prstGeom>
          <a:noFill/>
        </p:spPr>
        <p:txBody>
          <a:bodyPr wrap="square" rtlCol="0">
            <a:spAutoFit/>
          </a:bodyPr>
          <a:lstStyle/>
          <a:p>
            <a:r>
              <a:rPr lang="en-US" sz="2400" b="1" dirty="0">
                <a:solidFill>
                  <a:srgbClr val="EDD29B"/>
                </a:solidFill>
              </a:rPr>
              <a:t>Another way of looking at 4IR</a:t>
            </a:r>
          </a:p>
        </p:txBody>
      </p:sp>
    </p:spTree>
    <p:extLst>
      <p:ext uri="{BB962C8B-B14F-4D97-AF65-F5344CB8AC3E}">
        <p14:creationId xmlns:p14="http://schemas.microsoft.com/office/powerpoint/2010/main" val="1315040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29A152-E08F-E3DB-E4C4-892FA2307968}"/>
              </a:ext>
            </a:extLst>
          </p:cNvPr>
          <p:cNvSpPr>
            <a:spLocks noGrp="1"/>
          </p:cNvSpPr>
          <p:nvPr>
            <p:ph type="title"/>
          </p:nvPr>
        </p:nvSpPr>
        <p:spPr>
          <a:xfrm>
            <a:off x="932330" y="1296237"/>
            <a:ext cx="3157350" cy="507984"/>
          </a:xfrm>
        </p:spPr>
        <p:txBody>
          <a:bodyPr>
            <a:normAutofit fontScale="90000"/>
          </a:bodyPr>
          <a:lstStyle/>
          <a:p>
            <a:br>
              <a:rPr lang="en-US" dirty="0"/>
            </a:br>
            <a:br>
              <a:rPr lang="en-US" dirty="0"/>
            </a:br>
            <a:br>
              <a:rPr lang="en-US" dirty="0"/>
            </a:br>
            <a:br>
              <a:rPr lang="en-US" dirty="0"/>
            </a:br>
            <a:br>
              <a:rPr lang="en-US" dirty="0"/>
            </a:br>
            <a:r>
              <a:rPr lang="en-US" dirty="0"/>
              <a:t>And another way of looking at it…</a:t>
            </a:r>
          </a:p>
        </p:txBody>
      </p:sp>
      <p:pic>
        <p:nvPicPr>
          <p:cNvPr id="4" name="Picture Placeholder 4">
            <a:extLst>
              <a:ext uri="{FF2B5EF4-FFF2-40B4-BE49-F238E27FC236}">
                <a16:creationId xmlns:a16="http://schemas.microsoft.com/office/drawing/2014/main" id="{02B68460-3410-DB3C-6BF5-DD1AC7D758FA}"/>
              </a:ext>
            </a:extLst>
          </p:cNvPr>
          <p:cNvPicPr>
            <a:picLocks noGrp="1" noChangeAspect="1"/>
          </p:cNvPicPr>
          <p:nvPr>
            <p:ph idx="1"/>
          </p:nvPr>
        </p:nvPicPr>
        <p:blipFill rotWithShape="1">
          <a:blip r:embed="rId3"/>
          <a:stretch/>
        </p:blipFill>
        <p:spPr>
          <a:xfrm>
            <a:off x="5145933" y="555171"/>
            <a:ext cx="4887667" cy="5747657"/>
          </a:xfrm>
          <a:noFill/>
        </p:spPr>
      </p:pic>
    </p:spTree>
    <p:extLst>
      <p:ext uri="{BB962C8B-B14F-4D97-AF65-F5344CB8AC3E}">
        <p14:creationId xmlns:p14="http://schemas.microsoft.com/office/powerpoint/2010/main" val="2308472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0FEB38D-85AD-EB41-9EC1-E966F44AB085}"/>
              </a:ext>
            </a:extLst>
          </p:cNvPr>
          <p:cNvSpPr>
            <a:spLocks noGrp="1"/>
          </p:cNvSpPr>
          <p:nvPr>
            <p:ph type="title"/>
          </p:nvPr>
        </p:nvSpPr>
        <p:spPr>
          <a:xfrm>
            <a:off x="704900" y="262246"/>
            <a:ext cx="5227376" cy="727700"/>
          </a:xfrm>
        </p:spPr>
        <p:txBody>
          <a:bodyPr>
            <a:normAutofit fontScale="90000"/>
          </a:bodyPr>
          <a:lstStyle/>
          <a:p>
            <a:r>
              <a:rPr lang="en-US" dirty="0">
                <a:solidFill>
                  <a:schemeClr val="tx1"/>
                </a:solidFill>
              </a:rPr>
              <a:t>Rate</a:t>
            </a:r>
            <a:r>
              <a:rPr lang="en-US" dirty="0"/>
              <a:t> </a:t>
            </a:r>
            <a:r>
              <a:rPr lang="en-US" dirty="0">
                <a:solidFill>
                  <a:schemeClr val="tx1"/>
                </a:solidFill>
              </a:rPr>
              <a:t>of</a:t>
            </a:r>
            <a:r>
              <a:rPr lang="en-US" dirty="0"/>
              <a:t> </a:t>
            </a:r>
            <a:r>
              <a:rPr lang="en-US" dirty="0">
                <a:solidFill>
                  <a:schemeClr val="tx1"/>
                </a:solidFill>
              </a:rPr>
              <a:t>Automation</a:t>
            </a:r>
          </a:p>
        </p:txBody>
      </p:sp>
      <p:pic>
        <p:nvPicPr>
          <p:cNvPr id="32" name="Picture Placeholder 31" descr="Person at desk talking.">
            <a:extLst>
              <a:ext uri="{FF2B5EF4-FFF2-40B4-BE49-F238E27FC236}">
                <a16:creationId xmlns:a16="http://schemas.microsoft.com/office/drawing/2014/main" id="{96E64F75-DC38-A047-84B3-5B96136A9686}"/>
              </a:ext>
            </a:extLst>
          </p:cNvPr>
          <p:cNvPicPr>
            <a:picLocks noGrp="1" noChangeAspect="1"/>
          </p:cNvPicPr>
          <p:nvPr>
            <p:ph type="pic" sz="quarter" idx="13"/>
          </p:nvPr>
        </p:nvPicPr>
        <p:blipFill rotWithShape="1">
          <a:blip r:embed="rId3" cstate="screen">
            <a:grayscl/>
            <a:extLst>
              <a:ext uri="{28A0092B-C50C-407E-A947-70E740481C1C}">
                <a14:useLocalDpi xmlns:a14="http://schemas.microsoft.com/office/drawing/2010/main"/>
              </a:ext>
            </a:extLst>
          </a:blip>
          <a:srcRect/>
          <a:stretch/>
        </p:blipFill>
        <p:spPr>
          <a:xfrm flipH="1">
            <a:off x="4593262" y="0"/>
            <a:ext cx="7598736" cy="6858000"/>
          </a:xfrm>
        </p:spPr>
      </p:pic>
      <p:graphicFrame>
        <p:nvGraphicFramePr>
          <p:cNvPr id="2" name="Diagram 1">
            <a:extLst>
              <a:ext uri="{FF2B5EF4-FFF2-40B4-BE49-F238E27FC236}">
                <a16:creationId xmlns:a16="http://schemas.microsoft.com/office/drawing/2014/main" id="{6F1F3C4D-BB75-5452-EE98-7B687239133A}"/>
              </a:ext>
            </a:extLst>
          </p:cNvPr>
          <p:cNvGraphicFramePr/>
          <p:nvPr>
            <p:extLst>
              <p:ext uri="{D42A27DB-BD31-4B8C-83A1-F6EECF244321}">
                <p14:modId xmlns:p14="http://schemas.microsoft.com/office/powerpoint/2010/main" val="2227593604"/>
              </p:ext>
            </p:extLst>
          </p:nvPr>
        </p:nvGraphicFramePr>
        <p:xfrm>
          <a:off x="541176" y="1898779"/>
          <a:ext cx="5554824" cy="2709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38406C46-E793-06F9-7F57-5BFAA7384A90}"/>
              </a:ext>
            </a:extLst>
          </p:cNvPr>
          <p:cNvSpPr txBox="1"/>
          <p:nvPr/>
        </p:nvSpPr>
        <p:spPr>
          <a:xfrm>
            <a:off x="2276669" y="1698171"/>
            <a:ext cx="3387013" cy="369332"/>
          </a:xfrm>
          <a:prstGeom prst="rect">
            <a:avLst/>
          </a:prstGeom>
          <a:noFill/>
        </p:spPr>
        <p:txBody>
          <a:bodyPr wrap="square" rtlCol="0">
            <a:spAutoFit/>
          </a:bodyPr>
          <a:lstStyle/>
          <a:p>
            <a:r>
              <a:rPr lang="en-US" b="1" dirty="0">
                <a:solidFill>
                  <a:srgbClr val="FFC000"/>
                </a:solidFill>
              </a:rPr>
              <a:t>Human		 Machine</a:t>
            </a:r>
          </a:p>
        </p:txBody>
      </p:sp>
      <p:sp>
        <p:nvSpPr>
          <p:cNvPr id="7" name="TextBox 6">
            <a:extLst>
              <a:ext uri="{FF2B5EF4-FFF2-40B4-BE49-F238E27FC236}">
                <a16:creationId xmlns:a16="http://schemas.microsoft.com/office/drawing/2014/main" id="{781C2F19-613E-8159-DCED-B5C3E4C52D12}"/>
              </a:ext>
            </a:extLst>
          </p:cNvPr>
          <p:cNvSpPr txBox="1"/>
          <p:nvPr/>
        </p:nvSpPr>
        <p:spPr>
          <a:xfrm>
            <a:off x="251927" y="6036906"/>
            <a:ext cx="2826799" cy="584775"/>
          </a:xfrm>
          <a:prstGeom prst="rect">
            <a:avLst/>
          </a:prstGeom>
          <a:noFill/>
        </p:spPr>
        <p:txBody>
          <a:bodyPr wrap="none" rtlCol="0">
            <a:spAutoFit/>
          </a:bodyPr>
          <a:lstStyle/>
          <a:p>
            <a:r>
              <a:rPr lang="en-US" sz="1600" dirty="0"/>
              <a:t>Source: </a:t>
            </a:r>
            <a:r>
              <a:rPr lang="en-US" sz="1600" i="1" dirty="0"/>
              <a:t>Future of Jobs Report, </a:t>
            </a:r>
            <a:r>
              <a:rPr lang="en-US" sz="1600" dirty="0"/>
              <a:t>2018</a:t>
            </a:r>
          </a:p>
          <a:p>
            <a:r>
              <a:rPr lang="en-US" sz="1600" dirty="0"/>
              <a:t>World Economic Forum</a:t>
            </a:r>
          </a:p>
        </p:txBody>
      </p:sp>
    </p:spTree>
    <p:extLst>
      <p:ext uri="{BB962C8B-B14F-4D97-AF65-F5344CB8AC3E}">
        <p14:creationId xmlns:p14="http://schemas.microsoft.com/office/powerpoint/2010/main" val="84754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RetrospectVTI">
  <a:themeElements>
    <a:clrScheme name="GOLD AND SILVER">
      <a:dk1>
        <a:srgbClr val="000000"/>
      </a:dk1>
      <a:lt1>
        <a:srgbClr val="FFFFFF"/>
      </a:lt1>
      <a:dk2>
        <a:srgbClr val="464646"/>
      </a:dk2>
      <a:lt2>
        <a:srgbClr val="FFFFFF"/>
      </a:lt2>
      <a:accent1>
        <a:srgbClr val="C4AE75"/>
      </a:accent1>
      <a:accent2>
        <a:srgbClr val="A9A9A9"/>
      </a:accent2>
      <a:accent3>
        <a:srgbClr val="5E5E5E"/>
      </a:accent3>
      <a:accent4>
        <a:srgbClr val="424242"/>
      </a:accent4>
      <a:accent5>
        <a:srgbClr val="212121"/>
      </a:accent5>
      <a:accent6>
        <a:srgbClr val="D5D5D5"/>
      </a:accent6>
      <a:hlink>
        <a:srgbClr val="C1AA73"/>
      </a:hlink>
      <a:folHlink>
        <a:srgbClr val="79797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onference" id="{B1388269-6A25-4F35-91BE-E59A597AB25F}" vid="{EA621A8F-389C-4766-B7E5-1B2B7E9ADD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 conference presentation</Template>
  <TotalTime>1045</TotalTime>
  <Words>3640</Words>
  <Application>Microsoft Office PowerPoint</Application>
  <PresentationFormat>Widescreen</PresentationFormat>
  <Paragraphs>283</Paragraphs>
  <Slides>22</Slides>
  <Notes>22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Akkurat</vt:lpstr>
      <vt:lpstr>Arial</vt:lpstr>
      <vt:lpstr>Calibri</vt:lpstr>
      <vt:lpstr>Garamond</vt:lpstr>
      <vt:lpstr>McKinsey Sans</vt:lpstr>
      <vt:lpstr>Times New Roman</vt:lpstr>
      <vt:lpstr>RetrospectVTI</vt:lpstr>
      <vt:lpstr>PowerPoint Presentation</vt:lpstr>
      <vt:lpstr>PowerPoint Presentation</vt:lpstr>
      <vt:lpstr>Overview</vt:lpstr>
      <vt:lpstr>“We stand on the brink of a technological revolution that will fundamentally change the way we live, work, play, and relate to one another.”  - Klaus Schwab (2016)</vt:lpstr>
      <vt:lpstr>PowerPoint Presentation</vt:lpstr>
      <vt:lpstr>From Industry 1.0 to Industry 4.0      (Industrial Revolutions) </vt:lpstr>
      <vt:lpstr>Elements of  Your Subject</vt:lpstr>
      <vt:lpstr>     And another way of looking at it…</vt:lpstr>
      <vt:lpstr>Rate of Automation</vt:lpstr>
      <vt:lpstr>World Economics Forum (2022)</vt:lpstr>
      <vt:lpstr>     Top 10 emerging jobs Data analysis and scientists AI and machine learning specialists General and Operations managers Software/Applications Developers and Analysts Sales and Marketing Professionals Big Data Specialists Digital Transformation Specialists New Technology Specialists Organizational Development Specialists Information Technology Services   Top 10 jobs in decline Data Entry Clerks Accounting, Bookkeeping and Payroll Clerks Administrative and Executive Secretaries Assembly and Factory Workers Client Information and Customer Service Workers Business Services and Administration Managers Accountants and Auditors Material-Recording and Stock-Keeping Clerks General and Operations Managers Postal Service Clerks       </vt:lpstr>
      <vt:lpstr>Theoretical Model of 4IR Intelligence (Klaus, 2016)</vt:lpstr>
      <vt:lpstr>PowerPoint Presentation</vt:lpstr>
      <vt:lpstr>KEY TAKEAWAYS for Sport Managers </vt:lpstr>
      <vt:lpstr>PowerPoint Presentation</vt:lpstr>
      <vt:lpstr>2023 at Davos Factors that impact  Areas impacted by</vt:lpstr>
      <vt:lpstr>4IR impact on sport for future sport managers to consider</vt:lpstr>
      <vt:lpstr>4IR impact on sport for future sport managers to consider (continued…)</vt:lpstr>
      <vt:lpstr>KEY TAKEAWAYS</vt:lpstr>
      <vt:lpstr>Challenges for future sport management leaders</vt:lpstr>
      <vt:lpstr>Call to Action for future sport managers   </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Presentation</dc:title>
  <dc:creator>Darlene A Kluka</dc:creator>
  <cp:lastModifiedBy>Darlene A Kluka</cp:lastModifiedBy>
  <cp:revision>6</cp:revision>
  <cp:lastPrinted>2023-01-29T17:12:55Z</cp:lastPrinted>
  <dcterms:created xsi:type="dcterms:W3CDTF">2023-01-01T18:46:23Z</dcterms:created>
  <dcterms:modified xsi:type="dcterms:W3CDTF">2023-02-08T00:44:25Z</dcterms:modified>
</cp:coreProperties>
</file>