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76" r:id="rId3"/>
    <p:sldId id="277" r:id="rId4"/>
    <p:sldId id="267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88" r:id="rId13"/>
    <p:sldId id="287" r:id="rId14"/>
    <p:sldId id="289" r:id="rId15"/>
    <p:sldId id="272" r:id="rId16"/>
    <p:sldId id="290" r:id="rId17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81338"/>
  </p:normalViewPr>
  <p:slideViewPr>
    <p:cSldViewPr snapToGrid="0" snapToObjects="1">
      <p:cViewPr varScale="1">
        <p:scale>
          <a:sx n="37" d="100"/>
          <a:sy n="37" d="100"/>
        </p:scale>
        <p:origin x="-65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32F6-0554-484B-9647-07B4698ADBF5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53E-1177-C14C-A9E1-E7F5C340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4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8438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Regarding SPTEs and revisions, some of the quotes include:</a:t>
            </a:r>
          </a:p>
          <a:p>
            <a:endParaRPr lang="en-US" dirty="0"/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Increase number of small assignments to insure students are engaging with key course content (e.g., online lectures) on a sustained basis. 2. Will reduce number of guest speakers in class and move those interviews online. 3. Will devote that additional in-class time to instructor-driven project work on the marketing plan project.</a:t>
            </a:r>
          </a:p>
          <a:p>
            <a:endParaRPr lang="en-US" dirty="0"/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To add more videos with discussions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 always feel if your not looking for improvement your going to fall behind. As time allows </a:t>
            </a:r>
            <a:r>
              <a:rPr lang="en-US" sz="2200" b="0" i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try to stay on top of current happenings, articles, videos, materials, etc. It is beneficial as an instructor to change or tweak a little bit as it keeps you engaged and fresh as well.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 have made changes in the past to try to make class lectures more engaging and set aside appropriate time for group work.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1" i="0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Quotes on the Process: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“It is nice to have a set of expectations in place. It really makes me feel like I can make changes in my classes.”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“Since I don’t do this [teaching] full time, it is always nice to feel I am growing as a teacher. The new evaluations and system really help me see how what I do fits in with students and what the department is trying to do.”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”…. It really helps me feel like a part of the department and not just a guy that comes into the </a:t>
            </a:r>
            <a:r>
              <a:rPr lang="en-US" sz="2200" b="0" i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Heskett</a:t>
            </a:r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once a week.”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Perceived Quality Index was very good. Course demands around the 50th percentile in relation to </a:t>
            </a:r>
            <a:r>
              <a:rPr lang="en-US" sz="2200" b="0" i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COEd</a:t>
            </a:r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classes. Comments were mostly positive with the most common complaint being the alumni directory sales assignment. Takeaways: 1. Need to better emphasize course value and relevance. 2. Need to better facilitate sustained engagement.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I've learned that the students like more in depth discussions and would also prefer more videos be added to the discussions.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 think student evaluation and conversations with students are immensely beneficial in determining course of action. I have always structured my course not to be one that is extremely heavy on course load, but my main objective is to give them a base of knowledge that they can carry forward. I think my SPTE ratings reflect that, they do remark that the coursework is on the lighter side but I have also gotten immense feedback on the ratings and also in person that students walk away from my course with a solid foundation and base with the material </a:t>
            </a:r>
            <a:r>
              <a:rPr lang="en-US" sz="2200" b="0" i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am trying to push across.</a:t>
            </a:r>
          </a:p>
          <a:p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 have not received them for the Fall 17 semester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7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8353777"/>
            <a:ext cx="18438179" cy="1854053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A Simple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area is reserved for subtitle text that supports or defines the area above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7467614"/>
            <a:ext cx="18438179" cy="8156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lang="en-US" sz="5200" b="1" i="1" cap="none" spc="20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lvl="0" algn="l"/>
            <a:r>
              <a:rPr lang="en-US" dirty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183432742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9386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Headline for the Comparison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first item of comparison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second item of comparison</a:t>
            </a:r>
          </a:p>
        </p:txBody>
      </p:sp>
      <p:pic>
        <p:nvPicPr>
          <p:cNvPr id="10" name="dot-long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82296" y="11306504"/>
            <a:ext cx="19685001" cy="5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ot-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00" y="4562869"/>
            <a:ext cx="57912" cy="641858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27222" y="11782275"/>
            <a:ext cx="3428999" cy="61555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lvl="0" indent="0" algn="l">
              <a:spcBef>
                <a:spcPts val="5200"/>
              </a:spcBef>
              <a:buSzPct val="75000"/>
              <a:buNone/>
              <a:defRPr sz="3600" b="1" cap="all" spc="140" baseline="0">
                <a:solidFill>
                  <a:srgbClr val="1A1718"/>
                </a:solidFill>
                <a:latin typeface="KlavikaBold-CapsTF"/>
                <a:ea typeface="Klavika"/>
                <a:cs typeface="Klavika"/>
              </a:defRPr>
            </a:lvl1pPr>
            <a:lvl2pPr marL="1270000" indent="-635000">
              <a:spcBef>
                <a:spcPts val="5200"/>
              </a:spcBef>
              <a:buSzPct val="75000"/>
              <a:buChar char="•"/>
              <a:defRPr sz="5200"/>
            </a:lvl2pPr>
            <a:lvl3pPr marL="1905000" indent="-635000">
              <a:spcBef>
                <a:spcPts val="5200"/>
              </a:spcBef>
              <a:buSzPct val="75000"/>
              <a:buChar char="•"/>
              <a:defRPr sz="5200"/>
            </a:lvl3pPr>
            <a:lvl4pPr marL="2540000" indent="-635000">
              <a:spcBef>
                <a:spcPts val="5200"/>
              </a:spcBef>
              <a:buSzPct val="75000"/>
              <a:buChar char="•"/>
              <a:defRPr sz="5200"/>
            </a:lvl4pPr>
            <a:lvl5pPr marL="3175000" indent="-635000">
              <a:spcBef>
                <a:spcPts val="5200"/>
              </a:spcBef>
              <a:buSzPct val="75000"/>
              <a:buChar char="•"/>
              <a:defRPr sz="5200"/>
            </a:lvl5pPr>
            <a:lvl6pPr marL="3810000" indent="-635000">
              <a:spcBef>
                <a:spcPts val="5200"/>
              </a:spcBef>
              <a:buSzPct val="75000"/>
              <a:buChar char="•"/>
              <a:defRPr sz="5200"/>
            </a:lvl6pPr>
            <a:lvl7pPr marL="4445000" indent="-635000">
              <a:spcBef>
                <a:spcPts val="5200"/>
              </a:spcBef>
              <a:buSzPct val="75000"/>
              <a:buChar char="•"/>
              <a:defRPr sz="5200"/>
            </a:lvl7pPr>
            <a:lvl8pPr marL="5080000" indent="-635000">
              <a:spcBef>
                <a:spcPts val="5200"/>
              </a:spcBef>
              <a:buSzPct val="75000"/>
              <a:buChar char="•"/>
              <a:defRPr sz="5200"/>
            </a:lvl8pPr>
            <a:lvl9pPr marL="5715000" indent="-635000">
              <a:spcBef>
                <a:spcPts val="5200"/>
              </a:spcBef>
              <a:buSzPct val="75000"/>
              <a:buChar char="•"/>
              <a:defRPr sz="5200"/>
            </a:lvl9pPr>
          </a:lstStyle>
          <a:p>
            <a:pPr lvl="0"/>
            <a:r>
              <a:rPr lang="en-US" sz="4000" b="1" i="1" cap="none" dirty="0">
                <a:latin typeface="Georgia"/>
                <a:cs typeface="Georgia"/>
                <a:sym typeface="Helvetica Light"/>
              </a:rPr>
              <a:t>Conclusion</a:t>
            </a:r>
          </a:p>
        </p:txBody>
      </p:sp>
      <p:pic>
        <p:nvPicPr>
          <p:cNvPr id="5" name="Picture 4" descr="arrow-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4" y="11910678"/>
            <a:ext cx="341968" cy="4806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255000" y="11756282"/>
            <a:ext cx="13902399" cy="1270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4000" i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Summary describing conclusion or outcome.</a:t>
            </a:r>
          </a:p>
          <a:p>
            <a:pPr lvl="0"/>
            <a:r>
              <a:rPr lang="en-US" dirty="0"/>
              <a:t>May be up to two lines.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782296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12906117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SzPct val="89000"/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33533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ph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47" y="733778"/>
            <a:ext cx="22642349" cy="128380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2" y="571862"/>
            <a:ext cx="20984194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/>
              <a:t>| Caption for the image (type a vertical line at its beginning please)</a:t>
            </a:r>
          </a:p>
        </p:txBody>
      </p:sp>
      <p:pic>
        <p:nvPicPr>
          <p:cNvPr id="5" name="Picture 4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584222" y="1961444"/>
            <a:ext cx="19374556" cy="10315224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US" b="1" cap="none" baseline="0">
                <a:latin typeface="Georgia"/>
                <a:cs typeface="Georgia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195619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3" y="1419965"/>
            <a:ext cx="20984194" cy="1229603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1" y="571862"/>
            <a:ext cx="20984195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/>
              <a:t>| Caption for the content (type a vertical line at its beginning please)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92380" y="2356328"/>
            <a:ext cx="19332695" cy="103436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Use this space for charts, graphs, or tables</a:t>
            </a:r>
          </a:p>
        </p:txBody>
      </p:sp>
      <p:pic>
        <p:nvPicPr>
          <p:cNvPr id="8" name="Picture 7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779293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9234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7323195"/>
            <a:ext cx="18438179" cy="2884636"/>
          </a:xfrm>
          <a:prstGeom prst="rect">
            <a:avLst/>
          </a:prstGeom>
        </p:spPr>
        <p:txBody>
          <a:bodyPr anchor="b"/>
          <a:lstStyle>
            <a:lvl1pPr>
              <a:defRPr lang="en-US" baseline="0" dirty="0"/>
            </a:lvl1pPr>
          </a:lstStyle>
          <a:p>
            <a:pPr lvl="0" algn="l"/>
            <a:r>
              <a:rPr lang="en-US" dirty="0"/>
              <a:t>A Title that is Two Lines Long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None/>
            </a:pPr>
            <a:r>
              <a:rPr lang="en-US" dirty="0"/>
              <a:t>This area is reserved for subtitle text that supports or defines the area above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6056854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238656891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5587072"/>
            <a:ext cx="18438179" cy="4620759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A Long Title that takes up Three Lines Long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area is reserved for subtitle text that supports or defines the area above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4575188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401067461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4591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The Title for a Standard Slide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2799005" y="4333608"/>
            <a:ext cx="19358393" cy="8493392"/>
          </a:xfrm>
          <a:prstGeom prst="rect">
            <a:avLst/>
          </a:prstGeom>
        </p:spPr>
        <p:txBody>
          <a:bodyPr vert="horz"/>
          <a:lstStyle>
            <a:lvl1pPr marL="635000" indent="-58521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6000" b="1" cap="none" baseline="0">
                <a:latin typeface="Georgia"/>
                <a:cs typeface="Georgia"/>
              </a:defRPr>
            </a:lvl1pPr>
            <a:lvl2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2pPr>
            <a:lvl3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3pPr>
            <a:lvl4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4pPr>
            <a:lvl5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00959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518628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826869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0837" y="5283453"/>
            <a:ext cx="17243778" cy="3079305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/>
              <a:t>The 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195009395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5" y="8167180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5063750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5" y="6460764"/>
            <a:ext cx="17349637" cy="155119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The Section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5311226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6265263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927849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361348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6" y="5885361"/>
            <a:ext cx="17349638" cy="2884636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/>
              <a:t>A Two Line Section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4679379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874468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9545605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261393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016" y="4820324"/>
            <a:ext cx="17449898" cy="456586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A Plain Title that can be Three Lines Long</a:t>
            </a:r>
          </a:p>
        </p:txBody>
      </p:sp>
    </p:spTree>
    <p:extLst>
      <p:ext uri="{BB962C8B-B14F-4D97-AF65-F5344CB8AC3E}">
        <p14:creationId xmlns:p14="http://schemas.microsoft.com/office/powerpoint/2010/main" val="76067759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7" y="1069584"/>
            <a:ext cx="17236228" cy="4265014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/>
              <a:t>Title for the Two Column Layout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following bulleted list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/>
              <a:t>This is the subtitle for the following 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2799007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2906116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2103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539912" y="915484"/>
            <a:ext cx="20624887" cy="2884636"/>
          </a:xfrm>
          <a:prstGeom prst="rect">
            <a:avLst/>
          </a:prstGeom>
        </p:spPr>
        <p:txBody>
          <a:bodyPr anchor="b"/>
          <a:lstStyle/>
          <a:p>
            <a:pPr lvl="0" algn="l"/>
            <a:r>
              <a:rPr lang="en-US" dirty="0"/>
              <a:t>Click to edit Master title style</a:t>
            </a:r>
          </a:p>
        </p:txBody>
      </p:sp>
      <p:pic>
        <p:nvPicPr>
          <p:cNvPr id="3" name="Picture 2" descr="page-numb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2" r:id="rId5"/>
    <p:sldLayoutId id="2147483654" r:id="rId6"/>
    <p:sldLayoutId id="2147483663" r:id="rId7"/>
    <p:sldLayoutId id="2147483653" r:id="rId8"/>
    <p:sldLayoutId id="2147483655" r:id="rId9"/>
    <p:sldLayoutId id="2147483658" r:id="rId10"/>
    <p:sldLayoutId id="2147483656" r:id="rId11"/>
    <p:sldLayoutId id="2147483657" r:id="rId12"/>
    <p:sldLayoutId id="2147483651" r:id="rId13"/>
  </p:sldLayoutIdLst>
  <p:transition xmlns:p14="http://schemas.microsoft.com/office/powerpoint/2010/main" spd="slow">
    <p:push dir="u"/>
  </p:transition>
  <p:hf hdr="0" ftr="0" dt="0"/>
  <p:txStyles>
    <p:titleStyle>
      <a:lvl1pPr algn="ctr" defTabSz="825500">
        <a:lnSpc>
          <a:spcPct val="70000"/>
        </a:lnSpc>
        <a:defRPr lang="en-US" sz="13800" b="1" i="0" cap="none" spc="760" dirty="0">
          <a:solidFill>
            <a:srgbClr val="FFFFFF"/>
          </a:solidFill>
          <a:latin typeface="Georgia"/>
          <a:ea typeface="Klavika"/>
          <a:cs typeface="Georgia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915" y="3657600"/>
            <a:ext cx="20458229" cy="6550231"/>
          </a:xfrm>
        </p:spPr>
        <p:txBody>
          <a:bodyPr/>
          <a:lstStyle/>
          <a:p>
            <a:pPr algn="l"/>
            <a:r>
              <a:rPr lang="en-US" dirty="0"/>
              <a:t>Use &amp; Evaluation of Adjunct Faculty in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484" y="10722610"/>
            <a:ext cx="11126294" cy="8617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Developing &amp; Implementing a Systemic Protocol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849864" y="11766748"/>
            <a:ext cx="5476461" cy="1949252"/>
          </a:xfrm>
        </p:spPr>
        <p:txBody>
          <a:bodyPr/>
          <a:lstStyle/>
          <a:p>
            <a:pPr marL="0" indent="0" algn="r">
              <a:spcBef>
                <a:spcPts val="400"/>
              </a:spcBef>
              <a:buNone/>
            </a:pPr>
            <a:r>
              <a:rPr lang="en-US" sz="4000" cap="none" spc="200" dirty="0"/>
              <a:t>Mark Vermillion, </a:t>
            </a:r>
          </a:p>
          <a:p>
            <a:pPr marL="0" indent="0" algn="r">
              <a:spcBef>
                <a:spcPts val="400"/>
              </a:spcBef>
              <a:buNone/>
            </a:pPr>
            <a:r>
              <a:rPr lang="en-US" sz="4000" cap="none" spc="200" dirty="0"/>
              <a:t>G. Clayton Stoldt, </a:t>
            </a:r>
          </a:p>
          <a:p>
            <a:pPr marL="0" indent="0" algn="r">
              <a:spcBef>
                <a:spcPts val="400"/>
              </a:spcBef>
              <a:buNone/>
            </a:pPr>
            <a:r>
              <a:rPr lang="en-US" sz="4000" cap="none" spc="200" dirty="0"/>
              <a:t>&amp; Mike Ross</a:t>
            </a:r>
          </a:p>
        </p:txBody>
      </p:sp>
    </p:spTree>
    <p:extLst>
      <p:ext uri="{BB962C8B-B14F-4D97-AF65-F5344CB8AC3E}">
        <p14:creationId xmlns:p14="http://schemas.microsoft.com/office/powerpoint/2010/main" val="281026757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6D8E5C-F429-E74D-A28D-E2651989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br>
              <a:rPr lang="en-US" dirty="0"/>
            </a:br>
            <a:r>
              <a:rPr lang="en-US" dirty="0"/>
              <a:t>Two Instruments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7168BA8-349B-4449-AD4F-41421CD2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9007" y="4393581"/>
            <a:ext cx="9467334" cy="1959511"/>
          </a:xfrm>
        </p:spPr>
        <p:txBody>
          <a:bodyPr/>
          <a:lstStyle/>
          <a:p>
            <a:pPr marL="0" indent="0" algn="ctr">
              <a:buNone/>
            </a:pPr>
            <a:r>
              <a:rPr lang="en-US" i="1" u="sng" dirty="0"/>
              <a:t>Adjunct Faculty Self-Evaluation form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89B31DC-C1E3-224B-B6B8-A419294D7BC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06117" y="4393583"/>
            <a:ext cx="9251283" cy="1959511"/>
          </a:xfrm>
        </p:spPr>
        <p:txBody>
          <a:bodyPr/>
          <a:lstStyle/>
          <a:p>
            <a:pPr marL="0" indent="0" algn="ctr">
              <a:buNone/>
            </a:pPr>
            <a:r>
              <a:rPr lang="en-US" i="1" u="sng" dirty="0"/>
              <a:t>Adjunct Faculty Observation &amp; Evaluation Form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F96D576-B276-AC4C-BA6E-AB890FA23E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Both instruments were “beta” tested during fall 2017 semester. Exploratory results are presented next….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4BA978B-94E6-6343-9379-37FC722845E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Electronically distributed</a:t>
            </a:r>
          </a:p>
          <a:p>
            <a:r>
              <a:rPr lang="en-US" dirty="0"/>
              <a:t>Beta tested</a:t>
            </a:r>
          </a:p>
          <a:p>
            <a:r>
              <a:rPr lang="en-US" dirty="0"/>
              <a:t>Qualitative &amp; Quantitative data</a:t>
            </a:r>
          </a:p>
          <a:p>
            <a:r>
              <a:rPr lang="en-US" dirty="0"/>
              <a:t>86% response rate (6/7)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3FBCB0F-0CB8-FD4C-A4FE-EA5E5DB56F0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In-person observation</a:t>
            </a:r>
          </a:p>
          <a:p>
            <a:r>
              <a:rPr lang="en-US" dirty="0"/>
              <a:t>Beta tested</a:t>
            </a:r>
          </a:p>
          <a:p>
            <a:r>
              <a:rPr lang="en-US" dirty="0"/>
              <a:t>Qualitative &amp; Quantitative data</a:t>
            </a:r>
          </a:p>
          <a:p>
            <a:r>
              <a:rPr lang="en-US" dirty="0"/>
              <a:t>43% of faculty were observed in fall 2017 (3/7)</a:t>
            </a:r>
          </a:p>
        </p:txBody>
      </p:sp>
    </p:spTree>
    <p:extLst>
      <p:ext uri="{BB962C8B-B14F-4D97-AF65-F5344CB8AC3E}">
        <p14:creationId xmlns:p14="http://schemas.microsoft.com/office/powerpoint/2010/main" val="97226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986654B-9A5D-1F47-B3B8-1C1E19E6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BBFF7C3-11F0-0A4D-8C70-068D88A7645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Teaching:</a:t>
            </a:r>
          </a:p>
          <a:p>
            <a:pPr lvl="1"/>
            <a:r>
              <a:rPr lang="en-US" dirty="0"/>
              <a:t>40% UG; 40% 500-level; 20% GR</a:t>
            </a:r>
          </a:p>
          <a:p>
            <a:r>
              <a:rPr lang="en-US" dirty="0"/>
              <a:t>Student ratings prompted course revisions:</a:t>
            </a:r>
          </a:p>
          <a:p>
            <a:pPr lvl="1"/>
            <a:r>
              <a:rPr lang="en-US" dirty="0"/>
              <a:t>40% Yes; 20% No; 40% Maybe</a:t>
            </a:r>
          </a:p>
          <a:p>
            <a:r>
              <a:rPr lang="en-US" dirty="0"/>
              <a:t>Feelings of support:</a:t>
            </a:r>
          </a:p>
          <a:p>
            <a:pPr lvl="1"/>
            <a:r>
              <a:rPr lang="en-US" dirty="0"/>
              <a:t>100% feel supported as an educator &amp; professional</a:t>
            </a:r>
          </a:p>
          <a:p>
            <a:r>
              <a:rPr lang="en-US" dirty="0"/>
              <a:t>Quotes on process:</a:t>
            </a:r>
          </a:p>
        </p:txBody>
      </p:sp>
    </p:spTree>
    <p:extLst>
      <p:ext uri="{BB962C8B-B14F-4D97-AF65-F5344CB8AC3E}">
        <p14:creationId xmlns:p14="http://schemas.microsoft.com/office/powerpoint/2010/main" val="4045529380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6302F-4947-744B-B101-7E893A87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Adjuncts,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2A0FF-0CBF-B94E-A8FF-95415970AD7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Connection between student evaluations (SPTEs) </a:t>
            </a:r>
          </a:p>
          <a:p>
            <a:r>
              <a:rPr lang="en-US" dirty="0"/>
              <a:t>“Please review your SPTE student ratings and briefly summarize what you have learned from them.”</a:t>
            </a:r>
          </a:p>
          <a:p>
            <a:r>
              <a:rPr lang="en-US" dirty="0"/>
              <a:t>Quotes &amp; Responses</a:t>
            </a:r>
          </a:p>
        </p:txBody>
      </p:sp>
    </p:spTree>
    <p:extLst>
      <p:ext uri="{BB962C8B-B14F-4D97-AF65-F5344CB8AC3E}">
        <p14:creationId xmlns:p14="http://schemas.microsoft.com/office/powerpoint/2010/main" val="874410670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03E82-9612-DA41-9515-251650E1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F8E383-C980-5844-801E-2F828320A1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99005" y="4333608"/>
            <a:ext cx="19358393" cy="9070158"/>
          </a:xfrm>
        </p:spPr>
        <p:txBody>
          <a:bodyPr/>
          <a:lstStyle/>
          <a:p>
            <a:r>
              <a:rPr lang="en-US" dirty="0"/>
              <a:t>Class management skills:</a:t>
            </a:r>
          </a:p>
          <a:p>
            <a:pPr lvl="1"/>
            <a:r>
              <a:rPr lang="en-US" dirty="0"/>
              <a:t>100%</a:t>
            </a:r>
          </a:p>
          <a:p>
            <a:r>
              <a:rPr lang="en-US" dirty="0"/>
              <a:t>Organized &amp; prepared:</a:t>
            </a:r>
          </a:p>
          <a:p>
            <a:pPr lvl="1"/>
            <a:r>
              <a:rPr lang="en-US" dirty="0"/>
              <a:t>100%</a:t>
            </a:r>
          </a:p>
          <a:p>
            <a:r>
              <a:rPr lang="en-US" dirty="0"/>
              <a:t>Content mastery:</a:t>
            </a:r>
          </a:p>
          <a:p>
            <a:pPr lvl="1"/>
            <a:r>
              <a:rPr lang="en-US" dirty="0"/>
              <a:t>100%</a:t>
            </a:r>
          </a:p>
          <a:p>
            <a:r>
              <a:rPr lang="en-US" dirty="0"/>
              <a:t>Appropriate professionalism:</a:t>
            </a:r>
          </a:p>
          <a:p>
            <a:pPr lvl="1"/>
            <a:r>
              <a:rPr lang="en-US" dirty="0"/>
              <a:t>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6BB038-742E-A449-9DE6-A5E3A87D6EBE}"/>
              </a:ext>
            </a:extLst>
          </p:cNvPr>
          <p:cNvSpPr txBox="1"/>
          <p:nvPr/>
        </p:nvSpPr>
        <p:spPr>
          <a:xfrm>
            <a:off x="12932228" y="12505412"/>
            <a:ext cx="8458200" cy="12105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 Data drawn from Adjunct Faculty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Observation &amp; Evaluation Form</a:t>
            </a:r>
          </a:p>
        </p:txBody>
      </p:sp>
    </p:spTree>
    <p:extLst>
      <p:ext uri="{BB962C8B-B14F-4D97-AF65-F5344CB8AC3E}">
        <p14:creationId xmlns:p14="http://schemas.microsoft.com/office/powerpoint/2010/main" val="280101924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F0571-B24F-6F49-97A9-7F7C0CFA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007" y="359227"/>
            <a:ext cx="17236228" cy="2950627"/>
          </a:xfrm>
        </p:spPr>
        <p:txBody>
          <a:bodyPr/>
          <a:lstStyle/>
          <a:p>
            <a:r>
              <a:rPr lang="en-US" dirty="0"/>
              <a:t>Core Values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22995C-63BC-1A48-A57D-4239BC9547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99007" y="3886200"/>
            <a:ext cx="9251284" cy="8912579"/>
          </a:xfrm>
        </p:spPr>
        <p:txBody>
          <a:bodyPr/>
          <a:lstStyle/>
          <a:p>
            <a:r>
              <a:rPr lang="en-US" sz="5400" dirty="0"/>
              <a:t>Dept. process involving faculty &amp; staff</a:t>
            </a:r>
          </a:p>
          <a:p>
            <a:r>
              <a:rPr lang="en-US" sz="5400" dirty="0"/>
              <a:t>Important to centralize message and unify activities</a:t>
            </a:r>
          </a:p>
          <a:p>
            <a:r>
              <a:rPr lang="en-US" sz="5400" dirty="0"/>
              <a:t>Self-identification in order to better understand strategic planning and maximizing impact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309F6080-9930-8148-882B-FF8C505D2E4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492" y="3853174"/>
            <a:ext cx="5878308" cy="8945252"/>
          </a:xfrm>
        </p:spPr>
      </p:pic>
    </p:spTree>
    <p:extLst>
      <p:ext uri="{BB962C8B-B14F-4D97-AF65-F5344CB8AC3E}">
        <p14:creationId xmlns:p14="http://schemas.microsoft.com/office/powerpoint/2010/main" val="113317871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74028-FB92-6043-A583-4081252F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89809-5025-E84A-B0CD-DA14C6C4FD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99005" y="4333608"/>
            <a:ext cx="19358393" cy="9382392"/>
          </a:xfrm>
        </p:spPr>
        <p:txBody>
          <a:bodyPr/>
          <a:lstStyle/>
          <a:p>
            <a:r>
              <a:rPr lang="en-US" dirty="0"/>
              <a:t>Core values guide how to integrate adjuncts into departmental culture</a:t>
            </a:r>
          </a:p>
          <a:p>
            <a:r>
              <a:rPr lang="en-US" dirty="0"/>
              <a:t>Adjunct usage is increasing</a:t>
            </a:r>
          </a:p>
          <a:p>
            <a:pPr lvl="1"/>
            <a:r>
              <a:rPr lang="en-US" dirty="0"/>
              <a:t>Continued impact increased through feedback and professional development</a:t>
            </a:r>
          </a:p>
          <a:p>
            <a:r>
              <a:rPr lang="en-US" dirty="0"/>
              <a:t>Possible impacts:</a:t>
            </a:r>
          </a:p>
          <a:p>
            <a:pPr lvl="1"/>
            <a:r>
              <a:rPr lang="en-US" dirty="0"/>
              <a:t>Quality of instruction &amp; student learning</a:t>
            </a:r>
          </a:p>
          <a:p>
            <a:pPr lvl="1"/>
            <a:r>
              <a:rPr lang="en-US" dirty="0"/>
              <a:t>“buy in” </a:t>
            </a:r>
          </a:p>
          <a:p>
            <a:pPr lvl="1"/>
            <a:r>
              <a:rPr lang="en-US" dirty="0"/>
              <a:t>Practitioners’ teacher identity</a:t>
            </a:r>
          </a:p>
        </p:txBody>
      </p:sp>
    </p:spTree>
    <p:extLst>
      <p:ext uri="{BB962C8B-B14F-4D97-AF65-F5344CB8AC3E}">
        <p14:creationId xmlns:p14="http://schemas.microsoft.com/office/powerpoint/2010/main" val="255540340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D8974F-73C7-094E-BEEA-6F08B709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366" y="5355772"/>
            <a:ext cx="13408433" cy="36937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24048BB3-B53B-1E46-9537-E0D5E5D513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6596" y="946150"/>
            <a:ext cx="19357975" cy="28844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815146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59DFEAF-E288-CB48-BAB1-D3E1060D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COSMA Linkages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E1A23CE-24B1-CC4B-AC34-5046DB3560A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Innovations</a:t>
            </a:r>
          </a:p>
          <a:p>
            <a:pPr lvl="1"/>
            <a:r>
              <a:rPr lang="en-US" dirty="0"/>
              <a:t>Pedagogy, Programs, Projects</a:t>
            </a:r>
          </a:p>
          <a:p>
            <a:pPr lvl="1"/>
            <a:r>
              <a:rPr lang="en-US" dirty="0"/>
              <a:t>Professional Development</a:t>
            </a:r>
          </a:p>
          <a:p>
            <a:r>
              <a:rPr lang="en-US" dirty="0"/>
              <a:t>Outcomes Assessment</a:t>
            </a:r>
          </a:p>
          <a:p>
            <a:r>
              <a:rPr lang="en-US" dirty="0"/>
              <a:t>Overarching theme:</a:t>
            </a:r>
          </a:p>
          <a:p>
            <a:pPr lvl="1"/>
            <a:r>
              <a:rPr lang="en-US" dirty="0"/>
              <a:t>Invest in practitioners’ professional development</a:t>
            </a:r>
          </a:p>
          <a:p>
            <a:pPr lvl="1"/>
            <a:r>
              <a:rPr lang="en-US" dirty="0"/>
              <a:t>Unify departmental culture</a:t>
            </a:r>
          </a:p>
        </p:txBody>
      </p:sp>
    </p:spTree>
    <p:extLst>
      <p:ext uri="{BB962C8B-B14F-4D97-AF65-F5344CB8AC3E}">
        <p14:creationId xmlns:p14="http://schemas.microsoft.com/office/powerpoint/2010/main" val="107083573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1A2D9-CD2C-E048-94BB-FD1AEED8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7A16F-3DB4-ED48-B8BF-7CDA0E0D002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Adjunct usage in higher education</a:t>
            </a:r>
          </a:p>
          <a:p>
            <a:r>
              <a:rPr lang="en-US" dirty="0"/>
              <a:t>“our story”</a:t>
            </a:r>
          </a:p>
          <a:p>
            <a:pPr lvl="1"/>
            <a:r>
              <a:rPr lang="en-US" dirty="0"/>
              <a:t>Process and rationale</a:t>
            </a:r>
          </a:p>
          <a:p>
            <a:r>
              <a:rPr lang="en-US" dirty="0"/>
              <a:t>Preliminary evaluation</a:t>
            </a:r>
          </a:p>
          <a:p>
            <a:r>
              <a:rPr lang="en-US" dirty="0"/>
              <a:t>Connection of process &amp; instrument to departmental culture</a:t>
            </a:r>
          </a:p>
        </p:txBody>
      </p:sp>
    </p:spTree>
    <p:extLst>
      <p:ext uri="{BB962C8B-B14F-4D97-AF65-F5344CB8AC3E}">
        <p14:creationId xmlns:p14="http://schemas.microsoft.com/office/powerpoint/2010/main" val="1237612316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7276" y="5353559"/>
            <a:ext cx="17349637" cy="800219"/>
          </a:xfrm>
        </p:spPr>
        <p:txBody>
          <a:bodyPr/>
          <a:lstStyle/>
          <a:p>
            <a:r>
              <a:rPr lang="en-US" dirty="0"/>
              <a:t>Understanding previous trends:</a:t>
            </a:r>
          </a:p>
        </p:txBody>
      </p:sp>
    </p:spTree>
    <p:extLst>
      <p:ext uri="{BB962C8B-B14F-4D97-AF65-F5344CB8AC3E}">
        <p14:creationId xmlns:p14="http://schemas.microsoft.com/office/powerpoint/2010/main" val="319906485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A8EB91D-6AA7-D445-B83D-4560B7E8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BC3F458-A0C8-BA47-A384-DE3C40B2789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Increased usage (</a:t>
            </a:r>
            <a:r>
              <a:rPr lang="en-US" dirty="0" err="1"/>
              <a:t>Langen</a:t>
            </a:r>
            <a:r>
              <a:rPr lang="en-US" dirty="0"/>
              <a:t>, 2011)</a:t>
            </a:r>
          </a:p>
          <a:p>
            <a:r>
              <a:rPr lang="en-US" dirty="0"/>
              <a:t>Cost-savings (Benjamin, 2002)</a:t>
            </a:r>
          </a:p>
          <a:p>
            <a:r>
              <a:rPr lang="en-US" dirty="0"/>
              <a:t>Requirements: professional practice and minimal education (Grieve, 2000)</a:t>
            </a:r>
          </a:p>
          <a:p>
            <a:r>
              <a:rPr lang="en-US" dirty="0"/>
              <a:t>Associated with:</a:t>
            </a:r>
          </a:p>
          <a:p>
            <a:pPr lvl="1"/>
            <a:r>
              <a:rPr lang="en-US" dirty="0"/>
              <a:t>Flexible course offerings</a:t>
            </a:r>
          </a:p>
          <a:p>
            <a:pPr lvl="1"/>
            <a:r>
              <a:rPr lang="en-US" dirty="0"/>
              <a:t>Industry experience</a:t>
            </a:r>
          </a:p>
        </p:txBody>
      </p:sp>
    </p:spTree>
    <p:extLst>
      <p:ext uri="{BB962C8B-B14F-4D97-AF65-F5344CB8AC3E}">
        <p14:creationId xmlns:p14="http://schemas.microsoft.com/office/powerpoint/2010/main" val="193450479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AA9E-EEF2-CC48-ACFB-327A3D15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Trends,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BCB96-C10B-FF41-85E2-530DE04D35E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Used as a “recruitment tool”</a:t>
            </a:r>
          </a:p>
          <a:p>
            <a:r>
              <a:rPr lang="en-US" dirty="0"/>
              <a:t>Part of the “applied learning” or “real world” discourse</a:t>
            </a:r>
          </a:p>
          <a:p>
            <a:r>
              <a:rPr lang="en-US" dirty="0"/>
              <a:t>Quality control:</a:t>
            </a:r>
          </a:p>
          <a:p>
            <a:pPr lvl="1"/>
            <a:r>
              <a:rPr lang="en-US" dirty="0"/>
              <a:t>“…it is crucial that we understand how these faculty are being evaluated, and how these evaluation results are </a:t>
            </a:r>
            <a:r>
              <a:rPr lang="en-US" dirty="0" err="1"/>
              <a:t>utilised</a:t>
            </a:r>
            <a:r>
              <a:rPr lang="en-US" dirty="0"/>
              <a:t>.” (</a:t>
            </a:r>
            <a:r>
              <a:rPr lang="en-US" dirty="0" err="1"/>
              <a:t>Langen</a:t>
            </a:r>
            <a:r>
              <a:rPr lang="en-US" dirty="0"/>
              <a:t>, 2001, p. 185)</a:t>
            </a:r>
          </a:p>
        </p:txBody>
      </p:sp>
    </p:spTree>
    <p:extLst>
      <p:ext uri="{BB962C8B-B14F-4D97-AF65-F5344CB8AC3E}">
        <p14:creationId xmlns:p14="http://schemas.microsoft.com/office/powerpoint/2010/main" val="148365453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944FC-98BB-6944-AE3B-CDF4E085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“our story”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DA703-6A49-8E45-AE76-2B263EA0D1C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Went through a core value building process</a:t>
            </a:r>
          </a:p>
          <a:p>
            <a:r>
              <a:rPr lang="en-US" dirty="0"/>
              <a:t>Started connecting all departmental processes to core values</a:t>
            </a:r>
          </a:p>
          <a:p>
            <a:r>
              <a:rPr lang="en-US" dirty="0"/>
              <a:t>Core values associated with this process:</a:t>
            </a:r>
          </a:p>
          <a:p>
            <a:pPr lvl="1"/>
            <a:r>
              <a:rPr lang="en-US" dirty="0"/>
              <a:t>Encouragement</a:t>
            </a:r>
          </a:p>
          <a:p>
            <a:pPr lvl="1"/>
            <a:r>
              <a:rPr lang="en-US" dirty="0"/>
              <a:t>Work ethic</a:t>
            </a:r>
          </a:p>
          <a:p>
            <a:pPr lvl="1"/>
            <a:r>
              <a:rPr lang="en-US" dirty="0"/>
              <a:t>Self-awareness</a:t>
            </a:r>
          </a:p>
          <a:p>
            <a:pPr lvl="1"/>
            <a:r>
              <a:rPr lang="en-US" dirty="0"/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166105793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5F723-7330-DB42-9452-2A2019EF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“our story,”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8B5A8B-E92B-E14D-8432-36FEB336BF1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Process &amp; Protocol: implemented in AY 2018</a:t>
            </a:r>
          </a:p>
          <a:p>
            <a:r>
              <a:rPr lang="en-US" dirty="0"/>
              <a:t>Four components:</a:t>
            </a:r>
          </a:p>
          <a:p>
            <a:pPr lvl="1"/>
            <a:r>
              <a:rPr lang="en-US" dirty="0"/>
              <a:t>Student evaluations (SPTEs)</a:t>
            </a:r>
          </a:p>
          <a:p>
            <a:pPr lvl="1"/>
            <a:r>
              <a:rPr lang="en-US" dirty="0"/>
              <a:t>Administrative evaluation of course structure (syllabi review)</a:t>
            </a:r>
          </a:p>
          <a:p>
            <a:pPr lvl="1"/>
            <a:r>
              <a:rPr lang="en-US" dirty="0"/>
              <a:t>Peer teaching evaluations (classroom observations by designated administrators)</a:t>
            </a:r>
          </a:p>
          <a:p>
            <a:pPr lvl="1"/>
            <a:r>
              <a:rPr lang="en-US" dirty="0"/>
              <a:t>Self-evaluation (Adjunct Faculty Self-Evaluation Form)</a:t>
            </a:r>
          </a:p>
        </p:txBody>
      </p:sp>
    </p:spTree>
    <p:extLst>
      <p:ext uri="{BB962C8B-B14F-4D97-AF65-F5344CB8AC3E}">
        <p14:creationId xmlns:p14="http://schemas.microsoft.com/office/powerpoint/2010/main" val="2716031771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7276" y="5353559"/>
            <a:ext cx="17349637" cy="800219"/>
          </a:xfrm>
        </p:spPr>
        <p:txBody>
          <a:bodyPr/>
          <a:lstStyle/>
          <a:p>
            <a:r>
              <a:rPr lang="en-US" dirty="0"/>
              <a:t>Understanding current trends:</a:t>
            </a:r>
          </a:p>
        </p:txBody>
      </p:sp>
    </p:spTree>
    <p:extLst>
      <p:ext uri="{BB962C8B-B14F-4D97-AF65-F5344CB8AC3E}">
        <p14:creationId xmlns:p14="http://schemas.microsoft.com/office/powerpoint/2010/main" val="2648555240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3B5C8D"/>
      </a:accent1>
      <a:accent2>
        <a:srgbClr val="B1B96F"/>
      </a:accent2>
      <a:accent3>
        <a:srgbClr val="CFA02E"/>
      </a:accent3>
      <a:accent4>
        <a:srgbClr val="BC7425"/>
      </a:accent4>
      <a:accent5>
        <a:srgbClr val="73191E"/>
      </a:accent5>
      <a:accent6>
        <a:srgbClr val="70A9B7"/>
      </a:accent6>
      <a:hlink>
        <a:srgbClr val="D15120"/>
      </a:hlink>
      <a:folHlink>
        <a:srgbClr val="A2588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1006</Words>
  <Application>Microsoft Macintosh PowerPoint</Application>
  <PresentationFormat>Custom</PresentationFormat>
  <Paragraphs>123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Use &amp; Evaluation of Adjunct Faculty in Higher Education</vt:lpstr>
      <vt:lpstr>COSMA Linkages</vt:lpstr>
      <vt:lpstr>Purpose</vt:lpstr>
      <vt:lpstr>Background</vt:lpstr>
      <vt:lpstr>Trends</vt:lpstr>
      <vt:lpstr>Trends, cont…</vt:lpstr>
      <vt:lpstr>“our story”</vt:lpstr>
      <vt:lpstr>“our story,” cont…</vt:lpstr>
      <vt:lpstr>Evaluations</vt:lpstr>
      <vt:lpstr>Process:  Two Instruments</vt:lpstr>
      <vt:lpstr>Adjuncts</vt:lpstr>
      <vt:lpstr>Adjuncts, cont…</vt:lpstr>
      <vt:lpstr>Observations*</vt:lpstr>
      <vt:lpstr>Core Values</vt:lpstr>
      <vt:lpstr>Connections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Heather Alderman</cp:lastModifiedBy>
  <cp:revision>238</cp:revision>
  <dcterms:modified xsi:type="dcterms:W3CDTF">2018-02-15T14:59:33Z</dcterms:modified>
</cp:coreProperties>
</file>