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8" r:id="rId4"/>
    <p:sldId id="259" r:id="rId5"/>
    <p:sldId id="260" r:id="rId6"/>
    <p:sldId id="263" r:id="rId7"/>
    <p:sldId id="266" r:id="rId8"/>
    <p:sldId id="264" r:id="rId9"/>
    <p:sldId id="283" r:id="rId10"/>
    <p:sldId id="265" r:id="rId11"/>
    <p:sldId id="276" r:id="rId12"/>
    <p:sldId id="268" r:id="rId13"/>
    <p:sldId id="273" r:id="rId14"/>
    <p:sldId id="270" r:id="rId15"/>
    <p:sldId id="277" r:id="rId16"/>
    <p:sldId id="278" r:id="rId17"/>
    <p:sldId id="279" r:id="rId18"/>
    <p:sldId id="280" r:id="rId19"/>
    <p:sldId id="281" r:id="rId20"/>
    <p:sldId id="282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99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6" autoAdjust="0"/>
    <p:restoredTop sz="93692" autoAdjust="0"/>
  </p:normalViewPr>
  <p:slideViewPr>
    <p:cSldViewPr>
      <p:cViewPr>
        <p:scale>
          <a:sx n="85" d="100"/>
          <a:sy n="85" d="100"/>
        </p:scale>
        <p:origin x="-992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jvansickle/Documents/advisory%20board/Advisory+Board+Survey_results.xls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jvansickle/Documents/advisory%20board/Advisory+Board+Survey_result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jvansickle/Documents/advisory%20board/Advisory+Board+Survey_result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jvansickle/Documents/advisory%20board/Advisory+Board+Survey_result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jvansickle/Documents/advisory%20board/Advisory+Board+Survey_results.xls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bg1"/>
                </a:solidFill>
              </a:rPr>
              <a:t>Programs with an advisory board</a:t>
            </a:r>
            <a:endParaRPr lang="en-US" sz="18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A5002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6988067463789"/>
                  <c:y val="-0.01638170705328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695610965296"/>
                  <c:y val="-0.03773208044343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Sheet5!$A$12:$A$13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Sheet5!$B$12:$B$13</c:f>
              <c:numCache>
                <c:formatCode>General</c:formatCode>
                <c:ptCount val="2"/>
                <c:pt idx="0">
                  <c:v>51.0</c:v>
                </c:pt>
                <c:pt idx="1">
                  <c:v>49.0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/>
              <a:t>Total Members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Sheet10!$B$12:$B$14</c:f>
              <c:strCache>
                <c:ptCount val="3"/>
                <c:pt idx="0">
                  <c:v>1-5</c:v>
                </c:pt>
                <c:pt idx="1">
                  <c:v>6-10</c:v>
                </c:pt>
                <c:pt idx="2">
                  <c:v>10+</c:v>
                </c:pt>
              </c:strCache>
            </c:strRef>
          </c:cat>
          <c:val>
            <c:numRef>
              <c:f>Sheet10!$C$12:$C$14</c:f>
              <c:numCache>
                <c:formatCode>0%</c:formatCode>
                <c:ptCount val="3"/>
                <c:pt idx="0">
                  <c:v>0.18</c:v>
                </c:pt>
                <c:pt idx="1">
                  <c:v>0.58</c:v>
                </c:pt>
                <c:pt idx="2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-2109982472"/>
        <c:axId val="-2095540456"/>
      </c:barChart>
      <c:catAx>
        <c:axId val="-210998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540456"/>
        <c:crosses val="autoZero"/>
        <c:auto val="1"/>
        <c:lblAlgn val="ctr"/>
        <c:lblOffset val="100"/>
        <c:noMultiLvlLbl val="0"/>
      </c:catAx>
      <c:valAx>
        <c:axId val="-2095540456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-2109982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Board Composition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Sheet27!$E$17:$E$19</c:f>
              <c:strCache>
                <c:ptCount val="3"/>
                <c:pt idx="0">
                  <c:v>alumni</c:v>
                </c:pt>
                <c:pt idx="1">
                  <c:v>professionals</c:v>
                </c:pt>
                <c:pt idx="2">
                  <c:v>mix</c:v>
                </c:pt>
              </c:strCache>
            </c:strRef>
          </c:cat>
          <c:val>
            <c:numRef>
              <c:f>Sheet27!$F$17:$F$19</c:f>
              <c:numCache>
                <c:formatCode>0%</c:formatCode>
                <c:ptCount val="3"/>
                <c:pt idx="0">
                  <c:v>0.15</c:v>
                </c:pt>
                <c:pt idx="1">
                  <c:v>0.63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-2095980856"/>
        <c:axId val="-2123226456"/>
      </c:barChart>
      <c:catAx>
        <c:axId val="-209598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3226456"/>
        <c:crosses val="autoZero"/>
        <c:auto val="1"/>
        <c:lblAlgn val="ctr"/>
        <c:lblOffset val="100"/>
        <c:noMultiLvlLbl val="0"/>
      </c:catAx>
      <c:valAx>
        <c:axId val="-21232264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-2095980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Board Membership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Sheet14!$G$5:$G$12</c:f>
              <c:strCache>
                <c:ptCount val="8"/>
                <c:pt idx="0">
                  <c:v>professional</c:v>
                </c:pt>
                <c:pt idx="1">
                  <c:v>college</c:v>
                </c:pt>
                <c:pt idx="2">
                  <c:v>high school</c:v>
                </c:pt>
                <c:pt idx="3">
                  <c:v>govening body</c:v>
                </c:pt>
                <c:pt idx="4">
                  <c:v>recreation</c:v>
                </c:pt>
                <c:pt idx="5">
                  <c:v>sporting goods</c:v>
                </c:pt>
                <c:pt idx="6">
                  <c:v>event mgt</c:v>
                </c:pt>
                <c:pt idx="7">
                  <c:v>other</c:v>
                </c:pt>
              </c:strCache>
            </c:strRef>
          </c:cat>
          <c:val>
            <c:numRef>
              <c:f>Sheet14!$H$5:$H$12</c:f>
              <c:numCache>
                <c:formatCode>General</c:formatCode>
                <c:ptCount val="8"/>
                <c:pt idx="0">
                  <c:v>25.0</c:v>
                </c:pt>
                <c:pt idx="1">
                  <c:v>26.0</c:v>
                </c:pt>
                <c:pt idx="2">
                  <c:v>6.0</c:v>
                </c:pt>
                <c:pt idx="3">
                  <c:v>13.0</c:v>
                </c:pt>
                <c:pt idx="4">
                  <c:v>11.0</c:v>
                </c:pt>
                <c:pt idx="5">
                  <c:v>8.0</c:v>
                </c:pt>
                <c:pt idx="6">
                  <c:v>14.0</c:v>
                </c:pt>
                <c:pt idx="7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-2112302120"/>
        <c:axId val="-2070398696"/>
      </c:barChart>
      <c:catAx>
        <c:axId val="-211230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0398696"/>
        <c:crosses val="autoZero"/>
        <c:auto val="1"/>
        <c:lblAlgn val="ctr"/>
        <c:lblOffset val="100"/>
        <c:noMultiLvlLbl val="0"/>
      </c:catAx>
      <c:valAx>
        <c:axId val="-20703986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-2112302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Purpose/Classification of Board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Sheet3!$P$9</c:f>
              <c:strCache>
                <c:ptCount val="1"/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91440" tIns="19050" rIns="38100" bIns="19050" anchor="ctr" anchorCtr="0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Sheet3!$O$10:$O$13</c:f>
              <c:strCache>
                <c:ptCount val="4"/>
                <c:pt idx="0">
                  <c:v>forum</c:v>
                </c:pt>
                <c:pt idx="1">
                  <c:v>mentor</c:v>
                </c:pt>
                <c:pt idx="2">
                  <c:v>partner</c:v>
                </c:pt>
                <c:pt idx="3">
                  <c:v>ceremonial</c:v>
                </c:pt>
              </c:strCache>
            </c:strRef>
          </c:cat>
          <c:val>
            <c:numRef>
              <c:f>Sheet3!$P$10:$P$13</c:f>
              <c:numCache>
                <c:formatCode>General</c:formatCode>
                <c:ptCount val="4"/>
                <c:pt idx="0">
                  <c:v>15.0</c:v>
                </c:pt>
                <c:pt idx="1">
                  <c:v>6.0</c:v>
                </c:pt>
                <c:pt idx="2">
                  <c:v>3.0</c:v>
                </c:pt>
                <c:pt idx="3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Sheet3!$Q$9</c:f>
              <c:strCache>
                <c:ptCount val="1"/>
                <c:pt idx="0">
                  <c:v>curriculum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Sheet3!$O$10:$O$13</c:f>
              <c:strCache>
                <c:ptCount val="4"/>
                <c:pt idx="0">
                  <c:v>forum</c:v>
                </c:pt>
                <c:pt idx="1">
                  <c:v>mentor</c:v>
                </c:pt>
                <c:pt idx="2">
                  <c:v>partner</c:v>
                </c:pt>
                <c:pt idx="3">
                  <c:v>ceremonial</c:v>
                </c:pt>
              </c:strCache>
            </c:strRef>
          </c:cat>
          <c:val>
            <c:numRef>
              <c:f>Sheet3!$Q$10:$Q$13</c:f>
              <c:numCache>
                <c:formatCode>General</c:formatCode>
                <c:ptCount val="4"/>
                <c:pt idx="0">
                  <c:v>25.0</c:v>
                </c:pt>
              </c:numCache>
            </c:numRef>
          </c:val>
        </c:ser>
        <c:ser>
          <c:idx val="2"/>
          <c:order val="2"/>
          <c:tx>
            <c:strRef>
              <c:f>Sheet3!$R$9</c:f>
              <c:strCache>
                <c:ptCount val="1"/>
                <c:pt idx="0">
                  <c:v>accreditation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Sheet3!$O$10:$O$13</c:f>
              <c:strCache>
                <c:ptCount val="4"/>
                <c:pt idx="0">
                  <c:v>forum</c:v>
                </c:pt>
                <c:pt idx="1">
                  <c:v>mentor</c:v>
                </c:pt>
                <c:pt idx="2">
                  <c:v>partner</c:v>
                </c:pt>
                <c:pt idx="3">
                  <c:v>ceremonial</c:v>
                </c:pt>
              </c:strCache>
            </c:strRef>
          </c:cat>
          <c:val>
            <c:numRef>
              <c:f>Sheet3!$R$10:$R$13</c:f>
              <c:numCache>
                <c:formatCode>General</c:formatCode>
                <c:ptCount val="4"/>
                <c:pt idx="0">
                  <c:v>21.0</c:v>
                </c:pt>
              </c:numCache>
            </c:numRef>
          </c:val>
        </c:ser>
        <c:ser>
          <c:idx val="3"/>
          <c:order val="3"/>
          <c:tx>
            <c:strRef>
              <c:f>Sheet3!$S$9</c:f>
              <c:strCache>
                <c:ptCount val="1"/>
                <c:pt idx="0">
                  <c:v>networking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Sheet3!$O$10:$O$13</c:f>
              <c:strCache>
                <c:ptCount val="4"/>
                <c:pt idx="0">
                  <c:v>forum</c:v>
                </c:pt>
                <c:pt idx="1">
                  <c:v>mentor</c:v>
                </c:pt>
                <c:pt idx="2">
                  <c:v>partner</c:v>
                </c:pt>
                <c:pt idx="3">
                  <c:v>ceremonial</c:v>
                </c:pt>
              </c:strCache>
            </c:strRef>
          </c:cat>
          <c:val>
            <c:numRef>
              <c:f>Sheet3!$S$10:$S$13</c:f>
              <c:numCache>
                <c:formatCode>General</c:formatCode>
                <c:ptCount val="4"/>
                <c:pt idx="1">
                  <c:v>11.0</c:v>
                </c:pt>
              </c:numCache>
            </c:numRef>
          </c:val>
        </c:ser>
        <c:ser>
          <c:idx val="4"/>
          <c:order val="4"/>
          <c:tx>
            <c:strRef>
              <c:f>Sheet3!$T$9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Sheet3!$O$10:$O$13</c:f>
              <c:strCache>
                <c:ptCount val="4"/>
                <c:pt idx="0">
                  <c:v>forum</c:v>
                </c:pt>
                <c:pt idx="1">
                  <c:v>mentor</c:v>
                </c:pt>
                <c:pt idx="2">
                  <c:v>partner</c:v>
                </c:pt>
                <c:pt idx="3">
                  <c:v>ceremonial</c:v>
                </c:pt>
              </c:strCache>
            </c:strRef>
          </c:cat>
          <c:val>
            <c:numRef>
              <c:f>Sheet3!$T$10:$T$13</c:f>
              <c:numCache>
                <c:formatCode>General</c:formatCode>
                <c:ptCount val="4"/>
                <c:pt idx="3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-2070305496"/>
        <c:axId val="-2095677400"/>
      </c:barChart>
      <c:catAx>
        <c:axId val="-207030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677400"/>
        <c:crosses val="autoZero"/>
        <c:auto val="1"/>
        <c:lblAlgn val="ctr"/>
        <c:lblOffset val="100"/>
        <c:noMultiLvlLbl val="0"/>
      </c:catAx>
      <c:valAx>
        <c:axId val="-20956774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2070305496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5197C-2266-2949-A9A2-631FB2521268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D28E3-CCD4-4F49-8317-2E2AA1803940}">
      <dgm:prSet phldrT="[Text]"/>
      <dgm:spPr>
        <a:gradFill rotWithShape="0">
          <a:gsLst>
            <a:gs pos="0">
              <a:srgbClr val="00B050"/>
            </a:gs>
            <a:gs pos="10000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878EFA19-1B0F-A34E-8D49-F5D5CB4C361F}" type="parTrans" cxnId="{EB0CEF4B-C568-1A45-82B0-717C3BDBFC1C}">
      <dgm:prSet/>
      <dgm:spPr/>
      <dgm:t>
        <a:bodyPr/>
        <a:lstStyle/>
        <a:p>
          <a:endParaRPr lang="en-US"/>
        </a:p>
      </dgm:t>
    </dgm:pt>
    <dgm:pt modelId="{DD8E7895-F35E-4D49-90FF-DEED99B3634D}" type="sibTrans" cxnId="{EB0CEF4B-C568-1A45-82B0-717C3BDBFC1C}">
      <dgm:prSet/>
      <dgm:spPr/>
      <dgm:t>
        <a:bodyPr/>
        <a:lstStyle/>
        <a:p>
          <a:endParaRPr lang="en-US"/>
        </a:p>
      </dgm:t>
    </dgm:pt>
    <dgm:pt modelId="{7BD7E15A-472E-4047-9612-96C12AFFB52E}">
      <dgm:prSet phldrT="[Text]"/>
      <dgm:spPr>
        <a:gradFill rotWithShape="0">
          <a:gsLst>
            <a:gs pos="0">
              <a:srgbClr val="0070C0"/>
            </a:gs>
            <a:gs pos="100000">
              <a:srgbClr val="0070C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Professional</a:t>
          </a:r>
          <a:endParaRPr lang="en-US" dirty="0"/>
        </a:p>
      </dgm:t>
    </dgm:pt>
    <dgm:pt modelId="{5D1ACFD5-096B-554C-9101-69415F91BE6D}" type="parTrans" cxnId="{05A3F2E6-BCE8-2A41-8171-E4CAFB7446BC}">
      <dgm:prSet/>
      <dgm:spPr/>
      <dgm:t>
        <a:bodyPr/>
        <a:lstStyle/>
        <a:p>
          <a:endParaRPr lang="en-US"/>
        </a:p>
      </dgm:t>
    </dgm:pt>
    <dgm:pt modelId="{737B235D-03D0-594C-8140-F234BC3A06A2}" type="sibTrans" cxnId="{05A3F2E6-BCE8-2A41-8171-E4CAFB7446BC}">
      <dgm:prSet/>
      <dgm:spPr/>
      <dgm:t>
        <a:bodyPr/>
        <a:lstStyle/>
        <a:p>
          <a:endParaRPr lang="en-US"/>
        </a:p>
      </dgm:t>
    </dgm:pt>
    <dgm:pt modelId="{66AF6176-1088-0D4C-BBF2-57404CB6A686}">
      <dgm:prSet phldrT="[Text]"/>
      <dgm:spPr>
        <a:gradFill rotWithShape="0">
          <a:gsLst>
            <a:gs pos="0">
              <a:srgbClr val="7030A0"/>
            </a:gs>
            <a:gs pos="100000">
              <a:srgbClr val="7030A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University</a:t>
          </a:r>
          <a:endParaRPr lang="en-US" dirty="0"/>
        </a:p>
      </dgm:t>
    </dgm:pt>
    <dgm:pt modelId="{2B7B2F41-A81B-E14B-B76B-920985A0444E}" type="parTrans" cxnId="{9032312F-1C98-094F-BE50-1517FD971005}">
      <dgm:prSet/>
      <dgm:spPr/>
      <dgm:t>
        <a:bodyPr/>
        <a:lstStyle/>
        <a:p>
          <a:endParaRPr lang="en-US"/>
        </a:p>
      </dgm:t>
    </dgm:pt>
    <dgm:pt modelId="{77ED759E-691A-794B-92A2-15DB56AF6E34}" type="sibTrans" cxnId="{9032312F-1C98-094F-BE50-1517FD971005}">
      <dgm:prSet/>
      <dgm:spPr/>
      <dgm:t>
        <a:bodyPr/>
        <a:lstStyle/>
        <a:p>
          <a:endParaRPr lang="en-US"/>
        </a:p>
      </dgm:t>
    </dgm:pt>
    <dgm:pt modelId="{FD26B9AA-9336-C94D-BC8D-5536E31D1F6C}" type="pres">
      <dgm:prSet presAssocID="{BD35197C-2266-2949-A9A2-631FB25212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B4BBD9-815A-4A4B-A141-ADB91CF282F5}" type="pres">
      <dgm:prSet presAssocID="{91CD28E3-CCD4-4F49-8317-2E2AA18039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169F0-7AA5-8147-992E-7D4B6CEE0DA9}" type="pres">
      <dgm:prSet presAssocID="{DD8E7895-F35E-4D49-90FF-DEED99B3634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45546BE-FB3D-8641-9DFD-C814EDDEE6ED}" type="pres">
      <dgm:prSet presAssocID="{DD8E7895-F35E-4D49-90FF-DEED99B3634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21E0D17-FB25-604B-A088-BB32F7DA13D9}" type="pres">
      <dgm:prSet presAssocID="{7BD7E15A-472E-4047-9612-96C12AFFB5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B9257-C975-0940-A49C-6E62ACC0EDCA}" type="pres">
      <dgm:prSet presAssocID="{737B235D-03D0-594C-8140-F234BC3A06A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CF6BE38-EE32-4847-9282-AE6EA119C137}" type="pres">
      <dgm:prSet presAssocID="{737B235D-03D0-594C-8140-F234BC3A06A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EA2D983-40DC-AF40-8C61-EA26D45D8875}" type="pres">
      <dgm:prSet presAssocID="{66AF6176-1088-0D4C-BBF2-57404CB6A6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282B2-3EB0-E04D-B25F-F5E03700407F}" type="pres">
      <dgm:prSet presAssocID="{77ED759E-691A-794B-92A2-15DB56AF6E3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2FCA756-CDD6-7B47-B226-1148AD4C40DD}" type="pres">
      <dgm:prSet presAssocID="{77ED759E-691A-794B-92A2-15DB56AF6E3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B0CEF4B-C568-1A45-82B0-717C3BDBFC1C}" srcId="{BD35197C-2266-2949-A9A2-631FB2521268}" destId="{91CD28E3-CCD4-4F49-8317-2E2AA1803940}" srcOrd="0" destOrd="0" parTransId="{878EFA19-1B0F-A34E-8D49-F5D5CB4C361F}" sibTransId="{DD8E7895-F35E-4D49-90FF-DEED99B3634D}"/>
    <dgm:cxn modelId="{AA4239BF-73B8-D64E-9298-A1F03A4315A9}" type="presOf" srcId="{BD35197C-2266-2949-A9A2-631FB2521268}" destId="{FD26B9AA-9336-C94D-BC8D-5536E31D1F6C}" srcOrd="0" destOrd="0" presId="urn:microsoft.com/office/officeart/2005/8/layout/cycle7"/>
    <dgm:cxn modelId="{05A3F2E6-BCE8-2A41-8171-E4CAFB7446BC}" srcId="{BD35197C-2266-2949-A9A2-631FB2521268}" destId="{7BD7E15A-472E-4047-9612-96C12AFFB52E}" srcOrd="1" destOrd="0" parTransId="{5D1ACFD5-096B-554C-9101-69415F91BE6D}" sibTransId="{737B235D-03D0-594C-8140-F234BC3A06A2}"/>
    <dgm:cxn modelId="{592353C2-6A55-994B-A279-B206986563F0}" type="presOf" srcId="{91CD28E3-CCD4-4F49-8317-2E2AA1803940}" destId="{9BB4BBD9-815A-4A4B-A141-ADB91CF282F5}" srcOrd="0" destOrd="0" presId="urn:microsoft.com/office/officeart/2005/8/layout/cycle7"/>
    <dgm:cxn modelId="{D9336145-C042-234C-A9E9-12BB8BDE56E5}" type="presOf" srcId="{DD8E7895-F35E-4D49-90FF-DEED99B3634D}" destId="{B45546BE-FB3D-8641-9DFD-C814EDDEE6ED}" srcOrd="1" destOrd="0" presId="urn:microsoft.com/office/officeart/2005/8/layout/cycle7"/>
    <dgm:cxn modelId="{5BE7B86A-D575-E44B-B8B7-C8DBD57ECDAE}" type="presOf" srcId="{7BD7E15A-472E-4047-9612-96C12AFFB52E}" destId="{121E0D17-FB25-604B-A088-BB32F7DA13D9}" srcOrd="0" destOrd="0" presId="urn:microsoft.com/office/officeart/2005/8/layout/cycle7"/>
    <dgm:cxn modelId="{08C5ABCB-2159-F840-B764-4064BE261AA5}" type="presOf" srcId="{DD8E7895-F35E-4D49-90FF-DEED99B3634D}" destId="{17C169F0-7AA5-8147-992E-7D4B6CEE0DA9}" srcOrd="0" destOrd="0" presId="urn:microsoft.com/office/officeart/2005/8/layout/cycle7"/>
    <dgm:cxn modelId="{1CA4EC99-316B-3444-8ADD-9BBF7A6E60CB}" type="presOf" srcId="{737B235D-03D0-594C-8140-F234BC3A06A2}" destId="{259B9257-C975-0940-A49C-6E62ACC0EDCA}" srcOrd="0" destOrd="0" presId="urn:microsoft.com/office/officeart/2005/8/layout/cycle7"/>
    <dgm:cxn modelId="{DD77B42E-38F1-5B43-957B-BAE6A190EE68}" type="presOf" srcId="{737B235D-03D0-594C-8140-F234BC3A06A2}" destId="{1CF6BE38-EE32-4847-9282-AE6EA119C137}" srcOrd="1" destOrd="0" presId="urn:microsoft.com/office/officeart/2005/8/layout/cycle7"/>
    <dgm:cxn modelId="{9032312F-1C98-094F-BE50-1517FD971005}" srcId="{BD35197C-2266-2949-A9A2-631FB2521268}" destId="{66AF6176-1088-0D4C-BBF2-57404CB6A686}" srcOrd="2" destOrd="0" parTransId="{2B7B2F41-A81B-E14B-B76B-920985A0444E}" sibTransId="{77ED759E-691A-794B-92A2-15DB56AF6E34}"/>
    <dgm:cxn modelId="{3881917D-FC6C-0F42-B226-9B06542897E3}" type="presOf" srcId="{77ED759E-691A-794B-92A2-15DB56AF6E34}" destId="{42FCA756-CDD6-7B47-B226-1148AD4C40DD}" srcOrd="1" destOrd="0" presId="urn:microsoft.com/office/officeart/2005/8/layout/cycle7"/>
    <dgm:cxn modelId="{84218062-140B-494B-8FBD-BBA94AA9A928}" type="presOf" srcId="{77ED759E-691A-794B-92A2-15DB56AF6E34}" destId="{83B282B2-3EB0-E04D-B25F-F5E03700407F}" srcOrd="0" destOrd="0" presId="urn:microsoft.com/office/officeart/2005/8/layout/cycle7"/>
    <dgm:cxn modelId="{85CB4784-B245-C14A-9388-133191068D10}" type="presOf" srcId="{66AF6176-1088-0D4C-BBF2-57404CB6A686}" destId="{2EA2D983-40DC-AF40-8C61-EA26D45D8875}" srcOrd="0" destOrd="0" presId="urn:microsoft.com/office/officeart/2005/8/layout/cycle7"/>
    <dgm:cxn modelId="{6DB19755-B27A-4B45-8DE4-1E0578A680B9}" type="presParOf" srcId="{FD26B9AA-9336-C94D-BC8D-5536E31D1F6C}" destId="{9BB4BBD9-815A-4A4B-A141-ADB91CF282F5}" srcOrd="0" destOrd="0" presId="urn:microsoft.com/office/officeart/2005/8/layout/cycle7"/>
    <dgm:cxn modelId="{E12167A1-2302-9045-BEF1-B3BEF8489789}" type="presParOf" srcId="{FD26B9AA-9336-C94D-BC8D-5536E31D1F6C}" destId="{17C169F0-7AA5-8147-992E-7D4B6CEE0DA9}" srcOrd="1" destOrd="0" presId="urn:microsoft.com/office/officeart/2005/8/layout/cycle7"/>
    <dgm:cxn modelId="{6941C98A-3DD3-A747-8FA3-B91154C41042}" type="presParOf" srcId="{17C169F0-7AA5-8147-992E-7D4B6CEE0DA9}" destId="{B45546BE-FB3D-8641-9DFD-C814EDDEE6ED}" srcOrd="0" destOrd="0" presId="urn:microsoft.com/office/officeart/2005/8/layout/cycle7"/>
    <dgm:cxn modelId="{6CB4B723-BA2A-214A-BB5E-EF856368DC2E}" type="presParOf" srcId="{FD26B9AA-9336-C94D-BC8D-5536E31D1F6C}" destId="{121E0D17-FB25-604B-A088-BB32F7DA13D9}" srcOrd="2" destOrd="0" presId="urn:microsoft.com/office/officeart/2005/8/layout/cycle7"/>
    <dgm:cxn modelId="{FCEAF3C0-2BE7-3640-8AF6-B6A3F711908E}" type="presParOf" srcId="{FD26B9AA-9336-C94D-BC8D-5536E31D1F6C}" destId="{259B9257-C975-0940-A49C-6E62ACC0EDCA}" srcOrd="3" destOrd="0" presId="urn:microsoft.com/office/officeart/2005/8/layout/cycle7"/>
    <dgm:cxn modelId="{73F424D1-7036-854B-A00A-A71460720CF4}" type="presParOf" srcId="{259B9257-C975-0940-A49C-6E62ACC0EDCA}" destId="{1CF6BE38-EE32-4847-9282-AE6EA119C137}" srcOrd="0" destOrd="0" presId="urn:microsoft.com/office/officeart/2005/8/layout/cycle7"/>
    <dgm:cxn modelId="{85DC0CC2-0A34-894E-B4DF-89E5514000B0}" type="presParOf" srcId="{FD26B9AA-9336-C94D-BC8D-5536E31D1F6C}" destId="{2EA2D983-40DC-AF40-8C61-EA26D45D8875}" srcOrd="4" destOrd="0" presId="urn:microsoft.com/office/officeart/2005/8/layout/cycle7"/>
    <dgm:cxn modelId="{C3A7A054-9ECE-A64F-AF89-1F76031E9832}" type="presParOf" srcId="{FD26B9AA-9336-C94D-BC8D-5536E31D1F6C}" destId="{83B282B2-3EB0-E04D-B25F-F5E03700407F}" srcOrd="5" destOrd="0" presId="urn:microsoft.com/office/officeart/2005/8/layout/cycle7"/>
    <dgm:cxn modelId="{3F1A606C-66D2-D647-9F19-D28CE6714A1D}" type="presParOf" srcId="{83B282B2-3EB0-E04D-B25F-F5E03700407F}" destId="{42FCA756-CDD6-7B47-B226-1148AD4C40D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4BBD9-815A-4A4B-A141-ADB91CF282F5}">
      <dsp:nvSpPr>
        <dsp:cNvPr id="0" name=""/>
        <dsp:cNvSpPr/>
      </dsp:nvSpPr>
      <dsp:spPr>
        <a:xfrm>
          <a:off x="2075259" y="959"/>
          <a:ext cx="2250281" cy="11251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50"/>
            </a:gs>
            <a:gs pos="10000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Program</a:t>
          </a:r>
          <a:endParaRPr lang="en-US" sz="2800" kern="1200" dirty="0"/>
        </a:p>
      </dsp:txBody>
      <dsp:txXfrm>
        <a:off x="2108213" y="33913"/>
        <a:ext cx="2184373" cy="1059232"/>
      </dsp:txXfrm>
    </dsp:sp>
    <dsp:sp modelId="{17C169F0-7AA5-8147-992E-7D4B6CEE0DA9}">
      <dsp:nvSpPr>
        <dsp:cNvPr id="0" name=""/>
        <dsp:cNvSpPr/>
      </dsp:nvSpPr>
      <dsp:spPr>
        <a:xfrm rot="3600000">
          <a:off x="3543426" y="1974800"/>
          <a:ext cx="1170902" cy="39379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661566" y="2053560"/>
        <a:ext cx="934622" cy="236279"/>
      </dsp:txXfrm>
    </dsp:sp>
    <dsp:sp modelId="{121E0D17-FB25-604B-A088-BB32F7DA13D9}">
      <dsp:nvSpPr>
        <dsp:cNvPr id="0" name=""/>
        <dsp:cNvSpPr/>
      </dsp:nvSpPr>
      <dsp:spPr>
        <a:xfrm>
          <a:off x="3932214" y="3217299"/>
          <a:ext cx="2250281" cy="11251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100000">
              <a:srgbClr val="0070C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Professional</a:t>
          </a:r>
          <a:endParaRPr lang="en-US" sz="2800" kern="1200" dirty="0"/>
        </a:p>
      </dsp:txBody>
      <dsp:txXfrm>
        <a:off x="3965168" y="3250253"/>
        <a:ext cx="2184373" cy="1059232"/>
      </dsp:txXfrm>
    </dsp:sp>
    <dsp:sp modelId="{259B9257-C975-0940-A49C-6E62ACC0EDCA}">
      <dsp:nvSpPr>
        <dsp:cNvPr id="0" name=""/>
        <dsp:cNvSpPr/>
      </dsp:nvSpPr>
      <dsp:spPr>
        <a:xfrm rot="10800000">
          <a:off x="2614948" y="3582970"/>
          <a:ext cx="1170902" cy="39379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733088" y="3661730"/>
        <a:ext cx="934622" cy="236279"/>
      </dsp:txXfrm>
    </dsp:sp>
    <dsp:sp modelId="{2EA2D983-40DC-AF40-8C61-EA26D45D8875}">
      <dsp:nvSpPr>
        <dsp:cNvPr id="0" name=""/>
        <dsp:cNvSpPr/>
      </dsp:nvSpPr>
      <dsp:spPr>
        <a:xfrm>
          <a:off x="218304" y="3217299"/>
          <a:ext cx="2250281" cy="11251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30A0"/>
            </a:gs>
            <a:gs pos="100000">
              <a:srgbClr val="7030A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University</a:t>
          </a:r>
          <a:endParaRPr lang="en-US" sz="2800" kern="1200" dirty="0"/>
        </a:p>
      </dsp:txBody>
      <dsp:txXfrm>
        <a:off x="251258" y="3250253"/>
        <a:ext cx="2184373" cy="1059232"/>
      </dsp:txXfrm>
    </dsp:sp>
    <dsp:sp modelId="{83B282B2-3EB0-E04D-B25F-F5E03700407F}">
      <dsp:nvSpPr>
        <dsp:cNvPr id="0" name=""/>
        <dsp:cNvSpPr/>
      </dsp:nvSpPr>
      <dsp:spPr>
        <a:xfrm rot="18000000">
          <a:off x="1686471" y="1974800"/>
          <a:ext cx="1170902" cy="39379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804611" y="2053560"/>
        <a:ext cx="934622" cy="236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CC5816-D1F5-4B12-8B48-8CDFC3B87A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06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034289-BEBA-4F64-9BD7-6148CD39B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72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7E9E9-66A3-440A-8352-18119518D256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4 outcomes for advisory</a:t>
            </a:r>
            <a:r>
              <a:rPr lang="en-US" baseline="0" dirty="0" smtClean="0"/>
              <a:t> 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73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Value for all three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Program Benefits – networking,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resumé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&amp; interview preparation, cadre of guest speakers, input on curriculum, financial support (fundraising</a:t>
            </a:r>
            <a:r>
              <a:rPr lang="en-US" dirty="0" smtClean="0">
                <a:effectLst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University </a:t>
            </a:r>
            <a:r>
              <a:rPr lang="mr-IN" dirty="0" smtClean="0">
                <a:solidFill>
                  <a:schemeClr val="bg1"/>
                </a:solidFill>
                <a:effectLst/>
              </a:rPr>
              <a:t>–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legitimacy</a:t>
            </a:r>
            <a:r>
              <a:rPr lang="en-US" baseline="0" dirty="0" smtClean="0">
                <a:solidFill>
                  <a:schemeClr val="bg1"/>
                </a:solidFill>
                <a:effectLst/>
              </a:rPr>
              <a:t> - PR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1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Determine purpose/goal/mission/type</a:t>
            </a:r>
          </a:p>
          <a:p>
            <a:pPr lvl="1" algn="l"/>
            <a:r>
              <a:rPr lang="en-US" sz="3600" dirty="0" smtClean="0">
                <a:solidFill>
                  <a:schemeClr val="bg1"/>
                </a:solidFill>
              </a:rPr>
              <a:t>Tell your members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6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Detail expectations &amp; responsibilities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Board members stated that they were unclear about the board’s purpose, tasks, and expected results 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00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Carefully choose members</a:t>
            </a:r>
          </a:p>
          <a:p>
            <a:pPr lvl="1" algn="l"/>
            <a:r>
              <a:rPr lang="en-US" dirty="0" smtClean="0">
                <a:solidFill>
                  <a:schemeClr val="bg1"/>
                </a:solidFill>
              </a:rPr>
              <a:t>Utilize strengths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6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Plan meetings carefully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99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Listen &amp; Use their 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74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Create value for members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34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Involve students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r>
              <a:rPr lang="en-US" dirty="0" smtClean="0"/>
              <a:t>Ask: Most effective advisory board</a:t>
            </a:r>
            <a:r>
              <a:rPr lang="en-US" baseline="0" dirty="0" smtClean="0"/>
              <a:t> meetings? </a:t>
            </a:r>
          </a:p>
          <a:p>
            <a:r>
              <a:rPr lang="en-US" baseline="0" dirty="0" smtClean="0"/>
              <a:t>	Do your members have term limits?</a:t>
            </a:r>
          </a:p>
          <a:p>
            <a:r>
              <a:rPr lang="en-US" baseline="0" dirty="0" smtClean="0"/>
              <a:t>	How often does your board meet?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Results of our study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Best practices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Calibri" charset="0"/>
                <a:ea typeface="Calibri" charset="0"/>
                <a:cs typeface="Times New Roman" charset="0"/>
              </a:rPr>
              <a:t>Attendees at this presentation will discover: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200" dirty="0" smtClean="0">
                <a:effectLst/>
                <a:latin typeface="Calibri" charset="0"/>
                <a:ea typeface="Calibri" charset="0"/>
                <a:cs typeface="Times New Roman" charset="0"/>
              </a:rPr>
              <a:t>The prevalence of advisory boards in US sport management programs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200" dirty="0" smtClean="0">
                <a:effectLst/>
                <a:latin typeface="Calibri" charset="0"/>
                <a:ea typeface="Calibri" charset="0"/>
                <a:cs typeface="Times New Roman" charset="0"/>
              </a:rPr>
              <a:t>The structure of current advisory boards (membership and member requirements, how often they meet, the role of members)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200" dirty="0" smtClean="0">
                <a:effectLst/>
                <a:latin typeface="Calibri" charset="0"/>
                <a:ea typeface="Calibri" charset="0"/>
                <a:cs typeface="Times New Roman" charset="0"/>
              </a:rPr>
              <a:t>The goal(s) and activities of sport management advisory boards, including the types of interactions between boards and faculty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200" dirty="0" smtClean="0">
                <a:effectLst/>
                <a:latin typeface="Calibri" charset="0"/>
                <a:ea typeface="Calibri" charset="0"/>
                <a:cs typeface="Times New Roman" charset="0"/>
              </a:rPr>
              <a:t>The effectiveness of sport management advisory boards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200" dirty="0" smtClean="0">
                <a:effectLst/>
                <a:latin typeface="Calibri" charset="0"/>
                <a:ea typeface="Calibri" charset="0"/>
                <a:cs typeface="Times New Roman" charset="0"/>
              </a:rPr>
              <a:t>Satisfaction of faculty with the contributions of the advisory board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200" dirty="0" smtClean="0">
                <a:effectLst/>
                <a:latin typeface="Calibri" charset="0"/>
                <a:ea typeface="Calibri" charset="0"/>
                <a:cs typeface="Times New Roman" charset="0"/>
              </a:rPr>
              <a:t>Best practices for effective use of a sport management advisory board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79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2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Ask; How many</a:t>
            </a:r>
            <a:r>
              <a:rPr lang="en-US" baseline="0" dirty="0" smtClean="0"/>
              <a:t> of you currently have an advisory board?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½ of those that have advisory boards</a:t>
            </a:r>
            <a:r>
              <a:rPr lang="en-US" baseline="0" dirty="0" smtClean="0"/>
              <a:t> have been in existence for 1-5 years; 12% less than 1 year</a:t>
            </a:r>
          </a:p>
          <a:p>
            <a:r>
              <a:rPr lang="en-US" baseline="0" dirty="0" smtClean="0"/>
              <a:t>Number are higher that previous research (Kane &amp; </a:t>
            </a:r>
            <a:r>
              <a:rPr lang="en-US" baseline="0" dirty="0" err="1" smtClean="0"/>
              <a:t>Jisha</a:t>
            </a:r>
            <a:r>
              <a:rPr lang="en-US" baseline="0" dirty="0" smtClean="0"/>
              <a:t>, 2004 </a:t>
            </a:r>
            <a:r>
              <a:rPr lang="mr-IN" baseline="0" dirty="0" smtClean="0"/>
              <a:t>–</a:t>
            </a:r>
            <a:r>
              <a:rPr lang="en-US" baseline="0" dirty="0" smtClean="0"/>
              <a:t> 30% have; Lawrence, et. al., 2018 </a:t>
            </a:r>
            <a:r>
              <a:rPr lang="mr-IN" baseline="0" dirty="0" smtClean="0"/>
              <a:t>–</a:t>
            </a:r>
            <a:r>
              <a:rPr lang="en-US" baseline="0" dirty="0" smtClean="0"/>
              <a:t> 40%)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5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Ask; How</a:t>
            </a:r>
            <a:r>
              <a:rPr lang="en-US" baseline="0" dirty="0" smtClean="0"/>
              <a:t> many members? </a:t>
            </a:r>
            <a:endParaRPr lang="en-US" dirty="0" smtClean="0"/>
          </a:p>
          <a:p>
            <a:r>
              <a:rPr lang="en-US" dirty="0" smtClean="0"/>
              <a:t>Similar</a:t>
            </a:r>
            <a:r>
              <a:rPr lang="en-US" baseline="0" dirty="0" smtClean="0"/>
              <a:t> to other research (</a:t>
            </a:r>
            <a:r>
              <a:rPr lang="en-US" baseline="0" dirty="0" err="1" smtClean="0"/>
              <a:t>lawrence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Members are chosen by faculty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 Board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0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 Board membership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82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3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69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4289-BEBA-4F64-9BD7-6148CD39BC9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CCAE9-5A9B-4CDC-AEAF-B518B520C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3A748-E02F-46C6-87D2-24481E6B2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0EB34-74B5-4733-947E-330AE67FE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F12F8-1BF1-403B-8A01-ADA774609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A49D3-B18F-457D-AB30-6BA69FD52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D478A-1ADD-41CE-B02E-88E98D7E4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DD369-20D4-4C9F-8FBE-5387D1F156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FF0A7-01D4-4173-80B2-81921FC8F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17448-9881-46E6-9F31-538EC3749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D4D21-0874-4626-A168-44DD5BBFC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6306F-8E18-4678-A91C-4206AAB78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612768-CFB1-45E3-8DDE-5FDD912B881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Utilization of Academic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Advisory </a:t>
            </a:r>
            <a:r>
              <a:rPr lang="en-US" dirty="0">
                <a:solidFill>
                  <a:schemeClr val="bg1"/>
                </a:solidFill>
              </a:rPr>
              <a:t>Boards in Sport Management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Dr. Jennifer </a:t>
            </a:r>
            <a:r>
              <a:rPr lang="en-US" sz="2800" dirty="0" err="1" smtClean="0">
                <a:solidFill>
                  <a:schemeClr val="bg1"/>
                </a:solidFill>
              </a:rPr>
              <a:t>VanSickle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Dr. Isabell Mills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University of Indianapolis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Should you have term limits for advisory board members?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 term limits (86%)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1624" y="45002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4572000" cy="3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41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Curriculum 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514350"/>
            <a:r>
              <a:rPr lang="en-US" dirty="0" smtClean="0">
                <a:solidFill>
                  <a:schemeClr val="bg1"/>
                </a:solidFill>
              </a:rPr>
              <a:t>ideas/recommendations/ applied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Increased internship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Donations/fundraising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ccreditation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74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bg1"/>
                </a:solidFill>
              </a:rPr>
              <a:t>Best Practices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3756314"/>
              </p:ext>
            </p:extLst>
          </p:nvPr>
        </p:nvGraphicFramePr>
        <p:xfrm>
          <a:off x="1371600" y="1828800"/>
          <a:ext cx="6400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3983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bg1"/>
                </a:solidFill>
              </a:rPr>
              <a:t>Best Practices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18" y="1981200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11" y="1981200"/>
            <a:ext cx="6114374" cy="42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11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bg1"/>
                </a:solidFill>
              </a:rPr>
              <a:t>Best Practices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35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35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821035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22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bg1"/>
                </a:solidFill>
              </a:rPr>
              <a:t>Best Practices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lvl="1" algn="ctr"/>
            <a:endParaRPr lang="en-US" dirty="0">
              <a:solidFill>
                <a:schemeClr val="bg1"/>
              </a:solidFill>
            </a:endParaRPr>
          </a:p>
          <a:p>
            <a:pPr lvl="1" algn="ctr"/>
            <a:endParaRPr lang="en-US" dirty="0" smtClean="0">
              <a:solidFill>
                <a:schemeClr val="bg1"/>
              </a:solidFill>
            </a:endParaRPr>
          </a:p>
          <a:p>
            <a:pPr lvl="1" algn="ctr"/>
            <a:endParaRPr lang="en-US" dirty="0">
              <a:solidFill>
                <a:schemeClr val="bg1"/>
              </a:solidFill>
            </a:endParaRPr>
          </a:p>
          <a:p>
            <a:pPr lvl="1" algn="ctr"/>
            <a:endParaRPr lang="en-US" dirty="0" smtClean="0">
              <a:solidFill>
                <a:schemeClr val="bg1"/>
              </a:solidFill>
            </a:endParaRPr>
          </a:p>
          <a:p>
            <a:pPr lvl="1" algn="ctr"/>
            <a:endParaRPr lang="en-US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02" y="2057400"/>
            <a:ext cx="584747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99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bg1"/>
                </a:solidFill>
              </a:rPr>
              <a:t>Best Practices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18" y="167401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5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5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5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98" y="1828799"/>
            <a:ext cx="4629701" cy="460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17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bg1"/>
                </a:solidFill>
              </a:rPr>
              <a:t>Best Practices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0"/>
          <a:stretch/>
        </p:blipFill>
        <p:spPr>
          <a:xfrm>
            <a:off x="2726562" y="1676400"/>
            <a:ext cx="3826638" cy="46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3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18" y="1981200"/>
            <a:ext cx="8229600" cy="4525963"/>
          </a:xfrm>
        </p:spPr>
        <p:txBody>
          <a:bodyPr>
            <a:normAutofit/>
          </a:bodyPr>
          <a:lstStyle/>
          <a:p>
            <a:endParaRPr lang="en-US" sz="3500" dirty="0">
              <a:solidFill>
                <a:schemeClr val="bg1"/>
              </a:solidFill>
            </a:endParaRPr>
          </a:p>
          <a:p>
            <a:endParaRPr lang="en-US" sz="3500" dirty="0" smtClean="0">
              <a:solidFill>
                <a:schemeClr val="bg1"/>
              </a:solidFill>
            </a:endParaRPr>
          </a:p>
          <a:p>
            <a:endParaRPr lang="en-US" sz="3500" dirty="0">
              <a:solidFill>
                <a:schemeClr val="bg1"/>
              </a:solidFill>
            </a:endParaRPr>
          </a:p>
          <a:p>
            <a:endParaRPr lang="en-US" sz="3500" dirty="0" smtClean="0">
              <a:solidFill>
                <a:schemeClr val="bg1"/>
              </a:solidFill>
            </a:endParaRPr>
          </a:p>
          <a:p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0"/>
          <a:stretch/>
        </p:blipFill>
        <p:spPr>
          <a:xfrm>
            <a:off x="1568291" y="2082799"/>
            <a:ext cx="6051709" cy="40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35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bg1"/>
                </a:solidFill>
              </a:rPr>
              <a:t>Best Practices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18" y="19812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8" y="1752600"/>
            <a:ext cx="69342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67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6"/>
          <a:stretch/>
        </p:blipFill>
        <p:spPr>
          <a:xfrm>
            <a:off x="722737" y="2057401"/>
            <a:ext cx="8017276" cy="3200400"/>
          </a:xfrm>
        </p:spPr>
      </p:pic>
    </p:spTree>
    <p:extLst>
      <p:ext uri="{BB962C8B-B14F-4D97-AF65-F5344CB8AC3E}">
        <p14:creationId xmlns:p14="http://schemas.microsoft.com/office/powerpoint/2010/main" val="653377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Jennifer </a:t>
            </a:r>
            <a:r>
              <a:rPr lang="en-US" dirty="0" err="1" smtClean="0">
                <a:solidFill>
                  <a:schemeClr val="bg1"/>
                </a:solidFill>
              </a:rPr>
              <a:t>VanSickle</a:t>
            </a:r>
            <a:r>
              <a:rPr lang="en-US" dirty="0" smtClean="0">
                <a:solidFill>
                  <a:schemeClr val="bg1"/>
                </a:solidFill>
              </a:rPr>
              <a:t>, jvansickle@uindy.edu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Isabell Mills,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millsi@uindy.edu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18129"/>
            <a:ext cx="3376674" cy="45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10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Genheimer</a:t>
            </a:r>
            <a:r>
              <a:rPr lang="en-US" sz="1400" dirty="0">
                <a:solidFill>
                  <a:schemeClr val="bg1"/>
                </a:solidFill>
              </a:rPr>
              <a:t>, S.R. &amp; </a:t>
            </a:r>
            <a:r>
              <a:rPr lang="en-US" sz="1400" dirty="0" err="1">
                <a:solidFill>
                  <a:schemeClr val="bg1"/>
                </a:solidFill>
              </a:rPr>
              <a:t>Shehab</a:t>
            </a:r>
            <a:r>
              <a:rPr lang="en-US" sz="1400" dirty="0">
                <a:solidFill>
                  <a:schemeClr val="bg1"/>
                </a:solidFill>
              </a:rPr>
              <a:t>, R.L. (2009). A survey of industry advisory board operation and effectiveness in engineering education. </a:t>
            </a:r>
            <a:r>
              <a:rPr lang="en-US" sz="1400" i="1" dirty="0">
                <a:solidFill>
                  <a:schemeClr val="bg1"/>
                </a:solidFill>
              </a:rPr>
              <a:t>Journal of Engineering Education, </a:t>
            </a:r>
            <a:r>
              <a:rPr lang="en-US" sz="1400" dirty="0">
                <a:solidFill>
                  <a:schemeClr val="bg1"/>
                </a:solidFill>
              </a:rPr>
              <a:t>98(2),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169-180.</a:t>
            </a:r>
          </a:p>
          <a:p>
            <a:r>
              <a:rPr lang="en-US" sz="1400" dirty="0">
                <a:solidFill>
                  <a:schemeClr val="bg1"/>
                </a:solidFill>
              </a:rPr>
              <a:t>Hicks, L. </a:t>
            </a:r>
            <a:r>
              <a:rPr lang="en-US" sz="1400" dirty="0" err="1">
                <a:solidFill>
                  <a:schemeClr val="bg1"/>
                </a:solidFill>
              </a:rPr>
              <a:t>Hancher</a:t>
            </a:r>
            <a:r>
              <a:rPr lang="en-US" sz="1400" dirty="0">
                <a:solidFill>
                  <a:schemeClr val="bg1"/>
                </a:solidFill>
              </a:rPr>
              <a:t>-Rauch, H., </a:t>
            </a:r>
            <a:r>
              <a:rPr lang="en-US" sz="1400" dirty="0" err="1">
                <a:solidFill>
                  <a:schemeClr val="bg1"/>
                </a:solidFill>
              </a:rPr>
              <a:t>VanSickle</a:t>
            </a:r>
            <a:r>
              <a:rPr lang="en-US" sz="1400" dirty="0">
                <a:solidFill>
                  <a:schemeClr val="bg1"/>
                </a:solidFill>
              </a:rPr>
              <a:t>, J. &amp; </a:t>
            </a:r>
            <a:r>
              <a:rPr lang="en-US" sz="1400" dirty="0" err="1">
                <a:solidFill>
                  <a:schemeClr val="bg1"/>
                </a:solidFill>
              </a:rPr>
              <a:t>Satterbloom</a:t>
            </a:r>
            <a:r>
              <a:rPr lang="en-US" sz="1400" dirty="0">
                <a:solidFill>
                  <a:schemeClr val="bg1"/>
                </a:solidFill>
              </a:rPr>
              <a:t>, A. (2013). Creating a program advisory board. </a:t>
            </a:r>
            <a:r>
              <a:rPr lang="en-US" sz="1400" i="1" dirty="0">
                <a:solidFill>
                  <a:schemeClr val="bg1"/>
                </a:solidFill>
              </a:rPr>
              <a:t>Journal of Physical Education, Recreation, and Dance, 82</a:t>
            </a:r>
            <a:r>
              <a:rPr lang="en-US" sz="1400" dirty="0">
                <a:solidFill>
                  <a:schemeClr val="bg1"/>
                </a:solidFill>
              </a:rPr>
              <a:t>(3), 46-52.</a:t>
            </a:r>
          </a:p>
          <a:p>
            <a:r>
              <a:rPr lang="en-US" sz="1400" dirty="0">
                <a:solidFill>
                  <a:schemeClr val="bg1"/>
                </a:solidFill>
              </a:rPr>
              <a:t>Kilcrease, K.M. (2011). Faculty Perceptions of Business Advisory Boards: The Challenge for Effective Communication, </a:t>
            </a:r>
            <a:r>
              <a:rPr lang="en-US" sz="1400" i="1" dirty="0">
                <a:solidFill>
                  <a:schemeClr val="bg1"/>
                </a:solidFill>
              </a:rPr>
              <a:t>Journal of Education for Business,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86, 78-83</a:t>
            </a:r>
            <a:r>
              <a:rPr lang="en-US" sz="14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</a:rPr>
              <a:t>Lawrence, H. J., Baker, R. E., Strode, J., Baker. P. H., </a:t>
            </a:r>
            <a:r>
              <a:rPr lang="en-US" sz="1400" dirty="0" err="1">
                <a:solidFill>
                  <a:schemeClr val="bg1"/>
                </a:solidFill>
              </a:rPr>
              <a:t>Gillentine</a:t>
            </a:r>
            <a:r>
              <a:rPr lang="en-US" sz="1400" dirty="0">
                <a:solidFill>
                  <a:schemeClr val="bg1"/>
                </a:solidFill>
              </a:rPr>
              <a:t>, A., </a:t>
            </a:r>
            <a:r>
              <a:rPr lang="en-US" sz="1400" dirty="0" err="1">
                <a:solidFill>
                  <a:schemeClr val="bg1"/>
                </a:solidFill>
              </a:rPr>
              <a:t>Pastore</a:t>
            </a:r>
            <a:r>
              <a:rPr lang="en-US" sz="1400" dirty="0">
                <a:solidFill>
                  <a:schemeClr val="bg1"/>
                </a:solidFill>
              </a:rPr>
              <a:t>, D. L., Gray, D. P., &amp; </a:t>
            </a:r>
            <a:r>
              <a:rPr lang="en-US" sz="1400" dirty="0" err="1">
                <a:solidFill>
                  <a:schemeClr val="bg1"/>
                </a:solidFill>
              </a:rPr>
              <a:t>Cuneen</a:t>
            </a:r>
            <a:r>
              <a:rPr lang="en-US" sz="1400" dirty="0">
                <a:solidFill>
                  <a:schemeClr val="bg1"/>
                </a:solidFill>
              </a:rPr>
              <a:t>, J.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(in press, 2018). Sport management program advisory boards: The advantages of outside assistance. Journal of Contemporary Athletics. </a:t>
            </a:r>
            <a:r>
              <a:rPr lang="en-US" sz="1400" i="1" dirty="0">
                <a:solidFill>
                  <a:schemeClr val="bg1"/>
                </a:solidFill>
              </a:rPr>
              <a:t>12</a:t>
            </a:r>
            <a:r>
              <a:rPr lang="en-US" sz="1400" dirty="0">
                <a:solidFill>
                  <a:schemeClr val="bg1"/>
                </a:solidFill>
              </a:rPr>
              <a:t>(4), </a:t>
            </a:r>
            <a:r>
              <a:rPr lang="en-US" sz="1400" dirty="0" err="1">
                <a:solidFill>
                  <a:schemeClr val="bg1"/>
                </a:solidFill>
              </a:rPr>
              <a:t>tbd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Mandivwalla</a:t>
            </a:r>
            <a:r>
              <a:rPr lang="en-US" sz="1400" dirty="0">
                <a:solidFill>
                  <a:schemeClr val="bg1"/>
                </a:solidFill>
              </a:rPr>
              <a:t>, M., </a:t>
            </a:r>
            <a:r>
              <a:rPr lang="en-US" sz="1400" dirty="0" err="1">
                <a:solidFill>
                  <a:schemeClr val="bg1"/>
                </a:solidFill>
              </a:rPr>
              <a:t>Fadem</a:t>
            </a:r>
            <a:r>
              <a:rPr lang="en-US" sz="1400" dirty="0">
                <a:solidFill>
                  <a:schemeClr val="bg1"/>
                </a:solidFill>
              </a:rPr>
              <a:t>, B., </a:t>
            </a:r>
            <a:r>
              <a:rPr lang="en-US" sz="1400" dirty="0" err="1">
                <a:solidFill>
                  <a:schemeClr val="bg1"/>
                </a:solidFill>
              </a:rPr>
              <a:t>Goul</a:t>
            </a:r>
            <a:r>
              <a:rPr lang="en-US" sz="1400" dirty="0">
                <a:solidFill>
                  <a:schemeClr val="bg1"/>
                </a:solidFill>
              </a:rPr>
              <a:t>, M., George, J.F., &amp; Hale, D.P. (2015). Achieving Academic-Industry Collaboration with Departmental Advisory Boards.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i="1" dirty="0">
                <a:solidFill>
                  <a:schemeClr val="bg1"/>
                </a:solidFill>
              </a:rPr>
              <a:t>MIS Quarterly Executive. 14</a:t>
            </a:r>
            <a:r>
              <a:rPr lang="en-US" sz="1400" dirty="0">
                <a:solidFill>
                  <a:schemeClr val="bg1"/>
                </a:solidFill>
              </a:rPr>
              <a:t>(1), 17-37.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Meeder</a:t>
            </a:r>
            <a:r>
              <a:rPr lang="en-US" sz="1400" dirty="0">
                <a:solidFill>
                  <a:schemeClr val="bg1"/>
                </a:solidFill>
              </a:rPr>
              <a:t>, H. &amp; </a:t>
            </a:r>
            <a:r>
              <a:rPr lang="en-US" sz="1400" dirty="0" err="1">
                <a:solidFill>
                  <a:schemeClr val="bg1"/>
                </a:solidFill>
              </a:rPr>
              <a:t>Pawlowski</a:t>
            </a:r>
            <a:r>
              <a:rPr lang="en-US" sz="1400" dirty="0">
                <a:solidFill>
                  <a:schemeClr val="bg1"/>
                </a:solidFill>
              </a:rPr>
              <a:t>, B. (2012). Advisory Boards: Gateway to business engagement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Techniques, </a:t>
            </a:r>
            <a:r>
              <a:rPr lang="en-US" sz="1400" dirty="0">
                <a:solidFill>
                  <a:schemeClr val="bg1"/>
                </a:solidFill>
              </a:rPr>
              <a:t>87(2)</a:t>
            </a:r>
            <a:r>
              <a:rPr lang="en-US" sz="1400" i="1" dirty="0">
                <a:solidFill>
                  <a:schemeClr val="bg1"/>
                </a:solidFill>
              </a:rPr>
              <a:t>, </a:t>
            </a:r>
            <a:r>
              <a:rPr lang="en-US" sz="1400" dirty="0">
                <a:solidFill>
                  <a:schemeClr val="bg1"/>
                </a:solidFill>
              </a:rPr>
              <a:t>28-31.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Soderlund,L</a:t>
            </a:r>
            <a:r>
              <a:rPr lang="en-US" sz="1400" dirty="0">
                <a:solidFill>
                  <a:schemeClr val="bg1"/>
                </a:solidFill>
              </a:rPr>
              <a:t>., </a:t>
            </a:r>
            <a:r>
              <a:rPr lang="en-US" sz="1400" dirty="0" err="1">
                <a:solidFill>
                  <a:schemeClr val="bg1"/>
                </a:solidFill>
              </a:rPr>
              <a:t>Spartz</a:t>
            </a:r>
            <a:r>
              <a:rPr lang="en-US" sz="1400" dirty="0">
                <a:solidFill>
                  <a:schemeClr val="bg1"/>
                </a:solidFill>
              </a:rPr>
              <a:t>, J. &amp; Weber, R. (2017). Taken under advisement: perspectives on advisory boards from across technical communication, </a:t>
            </a:r>
            <a:r>
              <a:rPr lang="en-US" sz="1400" i="1" dirty="0">
                <a:solidFill>
                  <a:schemeClr val="bg1"/>
                </a:solidFill>
              </a:rPr>
              <a:t>IEEE Transactions On Professional Communication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60</a:t>
            </a:r>
            <a:r>
              <a:rPr lang="en-US" sz="1400" dirty="0">
                <a:solidFill>
                  <a:schemeClr val="bg1"/>
                </a:solidFill>
              </a:rPr>
              <a:t>(1), 76-96.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Zahara</a:t>
            </a:r>
            <a:r>
              <a:rPr lang="en-US" sz="1400" dirty="0">
                <a:solidFill>
                  <a:schemeClr val="bg1"/>
                </a:solidFill>
              </a:rPr>
              <a:t>, S.A., </a:t>
            </a:r>
            <a:r>
              <a:rPr lang="en-US" sz="1400" dirty="0" err="1">
                <a:solidFill>
                  <a:schemeClr val="bg1"/>
                </a:solidFill>
              </a:rPr>
              <a:t>Newy</a:t>
            </a:r>
            <a:r>
              <a:rPr lang="en-US" sz="1400" dirty="0">
                <a:solidFill>
                  <a:schemeClr val="bg1"/>
                </a:solidFill>
              </a:rPr>
              <a:t>, L. R., &amp; Shaver, J.M., (2011). Academic advisory boards’ contributions to education and learning: Lessons from entrepreneurship centers.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i="1" dirty="0">
                <a:solidFill>
                  <a:schemeClr val="bg1"/>
                </a:solidFill>
              </a:rPr>
              <a:t>Academy of Management Learning &amp; Education, 10</a:t>
            </a:r>
            <a:r>
              <a:rPr lang="en-US" sz="1400" dirty="0">
                <a:solidFill>
                  <a:schemeClr val="bg1"/>
                </a:solidFill>
              </a:rPr>
              <a:t>(1), 113-129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82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71" y="1143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71" y="2133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Online questionnaire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25 questions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structure</a:t>
            </a:r>
            <a:r>
              <a:rPr lang="en-US" dirty="0">
                <a:solidFill>
                  <a:schemeClr val="bg1"/>
                </a:solidFill>
              </a:rPr>
              <a:t>, organization, purpose, </a:t>
            </a:r>
            <a:r>
              <a:rPr lang="en-US" dirty="0" smtClean="0">
                <a:solidFill>
                  <a:schemeClr val="bg1"/>
                </a:solidFill>
              </a:rPr>
              <a:t>activities </a:t>
            </a:r>
            <a:r>
              <a:rPr lang="en-US" dirty="0">
                <a:solidFill>
                  <a:schemeClr val="bg1"/>
                </a:solidFill>
              </a:rPr>
              <a:t>of the advisory board and </a:t>
            </a:r>
            <a:r>
              <a:rPr lang="en-US" dirty="0" smtClean="0">
                <a:solidFill>
                  <a:schemeClr val="bg1"/>
                </a:solidFill>
              </a:rPr>
              <a:t>satisfaction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Via NASSM listserv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72 participants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72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Prevalence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7153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7841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992130"/>
              </p:ext>
            </p:extLst>
          </p:nvPr>
        </p:nvGraphicFramePr>
        <p:xfrm>
          <a:off x="228600" y="12192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806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835815"/>
              </p:ext>
            </p:extLst>
          </p:nvPr>
        </p:nvGraphicFramePr>
        <p:xfrm>
          <a:off x="457200" y="1143001"/>
          <a:ext cx="80772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982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203341"/>
              </p:ext>
            </p:extLst>
          </p:nvPr>
        </p:nvGraphicFramePr>
        <p:xfrm>
          <a:off x="228600" y="1143000"/>
          <a:ext cx="86868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8179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095762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328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Should board members be required to donate to the program/university?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86% not required to donate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62266"/>
            <a:ext cx="5522900" cy="30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19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811</Words>
  <Application>Microsoft Macintosh PowerPoint</Application>
  <PresentationFormat>On-screen Show (4:3)</PresentationFormat>
  <Paragraphs>182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Custom Design</vt:lpstr>
      <vt:lpstr>The Utilization of Academic  Advisory Boards in Sport Management </vt:lpstr>
      <vt:lpstr>PowerPoint Presentation</vt:lpstr>
      <vt:lpstr>Methods</vt:lpstr>
      <vt:lpstr> Prevalence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Outcomes</vt:lpstr>
      <vt:lpstr> Best Practices</vt:lpstr>
      <vt:lpstr> Best Practices</vt:lpstr>
      <vt:lpstr> Best Practices</vt:lpstr>
      <vt:lpstr> Best Practices</vt:lpstr>
      <vt:lpstr> Best Practices</vt:lpstr>
      <vt:lpstr> Best Practices</vt:lpstr>
      <vt:lpstr> Best Practices</vt:lpstr>
      <vt:lpstr> Best Practices</vt:lpstr>
      <vt:lpstr> </vt:lpstr>
      <vt:lpstr> References</vt:lpstr>
    </vt:vector>
  </TitlesOfParts>
  <Company>University of Indianapolis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Indianapolis</dc:title>
  <dc:creator>default</dc:creator>
  <cp:lastModifiedBy>Heather Alderman</cp:lastModifiedBy>
  <cp:revision>271</cp:revision>
  <dcterms:created xsi:type="dcterms:W3CDTF">2005-09-29T18:22:23Z</dcterms:created>
  <dcterms:modified xsi:type="dcterms:W3CDTF">2018-02-13T21:10:12Z</dcterms:modified>
</cp:coreProperties>
</file>