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20"/>
  </p:notesMasterIdLst>
  <p:sldIdLst>
    <p:sldId id="256" r:id="rId2"/>
    <p:sldId id="261" r:id="rId3"/>
    <p:sldId id="264" r:id="rId4"/>
    <p:sldId id="276" r:id="rId5"/>
    <p:sldId id="265" r:id="rId6"/>
    <p:sldId id="277" r:id="rId7"/>
    <p:sldId id="267" r:id="rId8"/>
    <p:sldId id="274" r:id="rId9"/>
    <p:sldId id="284" r:id="rId10"/>
    <p:sldId id="281" r:id="rId11"/>
    <p:sldId id="287" r:id="rId12"/>
    <p:sldId id="288" r:id="rId13"/>
    <p:sldId id="289" r:id="rId14"/>
    <p:sldId id="290" r:id="rId15"/>
    <p:sldId id="271" r:id="rId16"/>
    <p:sldId id="275" r:id="rId17"/>
    <p:sldId id="272"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307"/>
    <a:srgbClr val="1F2223"/>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92789"/>
  </p:normalViewPr>
  <p:slideViewPr>
    <p:cSldViewPr snapToGrid="0" snapToObjects="1">
      <p:cViewPr varScale="1">
        <p:scale>
          <a:sx n="118" d="100"/>
          <a:sy n="118" d="100"/>
        </p:scale>
        <p:origin x="1312" y="208"/>
      </p:cViewPr>
      <p:guideLst/>
    </p:cSldViewPr>
  </p:slideViewPr>
  <p:notesTextViewPr>
    <p:cViewPr>
      <p:scale>
        <a:sx n="1" d="1"/>
        <a:sy n="1" d="1"/>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8084A6C-E55C-7B48-A54B-4B35884301AC}" type="datetimeFigureOut">
              <a:rPr lang="en-US" smtClean="0"/>
              <a:t>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4DBE8-F425-0C45-B9B0-8A7D76D9814C}" type="slidenum">
              <a:rPr lang="en-US" smtClean="0"/>
              <a:t>‹#›</a:t>
            </a:fld>
            <a:endParaRPr lang="en-US"/>
          </a:p>
        </p:txBody>
      </p:sp>
    </p:spTree>
    <p:extLst>
      <p:ext uri="{BB962C8B-B14F-4D97-AF65-F5344CB8AC3E}">
        <p14:creationId xmlns:p14="http://schemas.microsoft.com/office/powerpoint/2010/main" val="1774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6C038-2352-5D4E-8D1C-AD3FA865470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E03E0-3135-8F43-9F3D-1CEA024F1ED7}"/>
              </a:ext>
            </a:extLst>
          </p:cNvPr>
          <p:cNvPicPr>
            <a:picLocks noChangeAspect="1"/>
          </p:cNvPicPr>
          <p:nvPr userDrawn="1"/>
        </p:nvPicPr>
        <p:blipFill>
          <a:blip r:embed="rId3"/>
          <a:stretch>
            <a:fillRect/>
          </a:stretch>
        </p:blipFill>
        <p:spPr>
          <a:xfrm>
            <a:off x="-7144" y="-7144"/>
            <a:ext cx="12273280" cy="6903720"/>
          </a:xfrm>
          <a:prstGeom prst="rect">
            <a:avLst/>
          </a:prstGeom>
        </p:spPr>
      </p:pic>
      <p:sp>
        <p:nvSpPr>
          <p:cNvPr id="2" name="Title 1">
            <a:extLst>
              <a:ext uri="{FF2B5EF4-FFF2-40B4-BE49-F238E27FC236}">
                <a16:creationId xmlns:a16="http://schemas.microsoft.com/office/drawing/2014/main" id="{299731DB-9EFD-BF45-AA72-2F7B80F6B3B9}"/>
              </a:ext>
            </a:extLst>
          </p:cNvPr>
          <p:cNvSpPr>
            <a:spLocks noGrp="1"/>
          </p:cNvSpPr>
          <p:nvPr>
            <p:ph type="ctrTitle"/>
          </p:nvPr>
        </p:nvSpPr>
        <p:spPr>
          <a:xfrm>
            <a:off x="925173" y="2029984"/>
            <a:ext cx="8064843" cy="2387600"/>
          </a:xfrm>
          <a:prstGeom prst="rect">
            <a:avLst/>
          </a:prstGeom>
        </p:spPr>
        <p:txBody>
          <a:bodyPr anchor="b" anchorCtr="0"/>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987425F-D6C1-4048-A194-B7C5FB31C0C8}"/>
              </a:ext>
            </a:extLst>
          </p:cNvPr>
          <p:cNvSpPr>
            <a:spLocks noGrp="1"/>
          </p:cNvSpPr>
          <p:nvPr>
            <p:ph type="subTitle" idx="1" hasCustomPrompt="1"/>
          </p:nvPr>
        </p:nvSpPr>
        <p:spPr>
          <a:xfrm>
            <a:off x="925172" y="4614341"/>
            <a:ext cx="6878595" cy="424732"/>
          </a:xfrm>
        </p:spPr>
        <p:txBody>
          <a:bodyPr/>
          <a:lstStyle>
            <a:lvl1pPr marL="0" indent="0" algn="l">
              <a:buNone/>
              <a:defRPr sz="2400" b="1" i="1">
                <a:solidFill>
                  <a:srgbClr val="FED3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8" name="Picture 7">
            <a:extLst>
              <a:ext uri="{FF2B5EF4-FFF2-40B4-BE49-F238E27FC236}">
                <a16:creationId xmlns:a16="http://schemas.microsoft.com/office/drawing/2014/main" id="{C79F3CDB-A3EA-7249-AB85-4BD33D5D32AF}"/>
              </a:ext>
            </a:extLst>
          </p:cNvPr>
          <p:cNvPicPr>
            <a:picLocks noChangeAspect="1"/>
          </p:cNvPicPr>
          <p:nvPr userDrawn="1"/>
        </p:nvPicPr>
        <p:blipFill>
          <a:blip r:embed="rId4"/>
          <a:stretch>
            <a:fillRect/>
          </a:stretch>
        </p:blipFill>
        <p:spPr>
          <a:xfrm>
            <a:off x="1021423" y="668216"/>
            <a:ext cx="3027248" cy="664518"/>
          </a:xfrm>
          <a:prstGeom prst="rect">
            <a:avLst/>
          </a:prstGeom>
        </p:spPr>
      </p:pic>
    </p:spTree>
    <p:extLst>
      <p:ext uri="{BB962C8B-B14F-4D97-AF65-F5344CB8AC3E}">
        <p14:creationId xmlns:p14="http://schemas.microsoft.com/office/powerpoint/2010/main" val="24673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4A994-59A5-5940-9C81-F192D1C5DD0D}"/>
              </a:ext>
            </a:extLst>
          </p:cNvPr>
          <p:cNvPicPr>
            <a:picLocks noChangeAspect="1"/>
          </p:cNvPicPr>
          <p:nvPr userDrawn="1"/>
        </p:nvPicPr>
        <p:blipFill>
          <a:blip r:embed="rId2"/>
          <a:stretch>
            <a:fillRect/>
          </a:stretch>
        </p:blipFill>
        <p:spPr>
          <a:xfrm>
            <a:off x="-72104" y="-37433"/>
            <a:ext cx="12271248" cy="6902577"/>
          </a:xfrm>
          <a:prstGeom prst="rect">
            <a:avLst/>
          </a:prstGeom>
        </p:spPr>
      </p:pic>
      <p:pic>
        <p:nvPicPr>
          <p:cNvPr id="4" name="Picture 3">
            <a:extLst>
              <a:ext uri="{FF2B5EF4-FFF2-40B4-BE49-F238E27FC236}">
                <a16:creationId xmlns:a16="http://schemas.microsoft.com/office/drawing/2014/main" id="{2A7856FE-92E9-CB44-A4CF-4902D3BD6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3D79F124-31BC-1D4D-B977-305FE162F56A}"/>
              </a:ext>
            </a:extLst>
          </p:cNvPr>
          <p:cNvSpPr>
            <a:spLocks noGrp="1"/>
          </p:cNvSpPr>
          <p:nvPr>
            <p:ph type="title"/>
          </p:nvPr>
        </p:nvSpPr>
        <p:spPr>
          <a:xfrm>
            <a:off x="831850" y="714656"/>
            <a:ext cx="7236385" cy="2852737"/>
          </a:xfrm>
          <a:prstGeom prst="rect">
            <a:avLst/>
          </a:prstGeo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D892DB79-11FC-954D-8167-5992F13EA96C}"/>
              </a:ext>
            </a:extLst>
          </p:cNvPr>
          <p:cNvSpPr>
            <a:spLocks noGrp="1"/>
          </p:cNvSpPr>
          <p:nvPr>
            <p:ph type="body" idx="1"/>
          </p:nvPr>
        </p:nvSpPr>
        <p:spPr>
          <a:xfrm>
            <a:off x="831850" y="3594381"/>
            <a:ext cx="10515600" cy="424732"/>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id="{BBAED7FB-4D0A-544A-BD45-803D8F532576}"/>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286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er Content - White Yellow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35C36-67D5-9C4C-9FF9-A8E098909289}"/>
              </a:ext>
            </a:extLst>
          </p:cNvPr>
          <p:cNvPicPr>
            <a:picLocks noChangeAspect="1"/>
          </p:cNvPicPr>
          <p:nvPr userDrawn="1"/>
        </p:nvPicPr>
        <p:blipFill rotWithShape="1">
          <a:blip r:embed="rId2"/>
          <a:srcRect l="17267" r="27156"/>
          <a:stretch/>
        </p:blipFill>
        <p:spPr>
          <a:xfrm>
            <a:off x="5416063" y="0"/>
            <a:ext cx="6775938" cy="6858000"/>
          </a:xfrm>
          <a:prstGeom prst="rect">
            <a:avLst/>
          </a:prstGeom>
        </p:spPr>
      </p:pic>
      <p:pic>
        <p:nvPicPr>
          <p:cNvPr id="5" name="Picture 4">
            <a:extLst>
              <a:ext uri="{FF2B5EF4-FFF2-40B4-BE49-F238E27FC236}">
                <a16:creationId xmlns:a16="http://schemas.microsoft.com/office/drawing/2014/main" id="{EDF1333F-7192-8946-BDCE-ECFA21DDBE09}"/>
              </a:ext>
            </a:extLst>
          </p:cNvPr>
          <p:cNvPicPr>
            <a:picLocks noChangeAspect="1"/>
          </p:cNvPicPr>
          <p:nvPr userDrawn="1"/>
        </p:nvPicPr>
        <p:blipFill rotWithShape="1">
          <a:blip r:embed="rId3"/>
          <a:srcRect b="73380"/>
          <a:stretch/>
        </p:blipFill>
        <p:spPr>
          <a:xfrm>
            <a:off x="0" y="0"/>
            <a:ext cx="12192000" cy="1825624"/>
          </a:xfrm>
          <a:prstGeom prst="rect">
            <a:avLst/>
          </a:prstGeom>
        </p:spPr>
      </p:pic>
      <p:pic>
        <p:nvPicPr>
          <p:cNvPr id="9" name="Picture 8">
            <a:extLst>
              <a:ext uri="{FF2B5EF4-FFF2-40B4-BE49-F238E27FC236}">
                <a16:creationId xmlns:a16="http://schemas.microsoft.com/office/drawing/2014/main" id="{46ECA4A4-5991-1643-98F2-E3A58DB028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3" name="Content Placeholder 2">
            <a:extLst>
              <a:ext uri="{FF2B5EF4-FFF2-40B4-BE49-F238E27FC236}">
                <a16:creationId xmlns:a16="http://schemas.microsoft.com/office/drawing/2014/main" id="{5A81D06A-A79E-2447-961E-0A8245B87E31}"/>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5D55F45-E9C7-8842-B7BF-9F8E778A579E}"/>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245233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Content - White Yellow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E88B-0420-4D48-8AED-D0B136C8E91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840871C-4D26-3246-8C92-26C19244D16B}"/>
              </a:ext>
            </a:extLst>
          </p:cNvPr>
          <p:cNvPicPr>
            <a:picLocks noChangeAspect="1"/>
          </p:cNvPicPr>
          <p:nvPr userDrawn="1"/>
        </p:nvPicPr>
        <p:blipFill rotWithShape="1">
          <a:blip r:embed="rId3"/>
          <a:srcRect b="75000"/>
          <a:stretch/>
        </p:blipFill>
        <p:spPr>
          <a:xfrm>
            <a:off x="0" y="0"/>
            <a:ext cx="12192000" cy="1714500"/>
          </a:xfrm>
          <a:prstGeom prst="rect">
            <a:avLst/>
          </a:prstGeom>
        </p:spPr>
      </p:pic>
      <p:pic>
        <p:nvPicPr>
          <p:cNvPr id="3" name="Picture 2">
            <a:extLst>
              <a:ext uri="{FF2B5EF4-FFF2-40B4-BE49-F238E27FC236}">
                <a16:creationId xmlns:a16="http://schemas.microsoft.com/office/drawing/2014/main" id="{0C49B769-2A4A-5A40-A24E-885C9D9013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D8E24412-9723-064C-B3C1-ECA1FF2D3D43}"/>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CCFA009E-C952-B444-923F-1C777F4173E3}"/>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7628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Content - Yellow Black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10748-0609-C44F-9879-A3D48D7E17BD}"/>
              </a:ext>
            </a:extLst>
          </p:cNvPr>
          <p:cNvPicPr>
            <a:picLocks noChangeAspect="1"/>
          </p:cNvPicPr>
          <p:nvPr userDrawn="1"/>
        </p:nvPicPr>
        <p:blipFill rotWithShape="1">
          <a:blip r:embed="rId2"/>
          <a:srcRect r="27156"/>
          <a:stretch/>
        </p:blipFill>
        <p:spPr>
          <a:xfrm>
            <a:off x="3310890" y="0"/>
            <a:ext cx="8881110" cy="6858000"/>
          </a:xfrm>
          <a:prstGeom prst="rect">
            <a:avLst/>
          </a:prstGeom>
        </p:spPr>
      </p:pic>
      <p:pic>
        <p:nvPicPr>
          <p:cNvPr id="3" name="Picture 2">
            <a:extLst>
              <a:ext uri="{FF2B5EF4-FFF2-40B4-BE49-F238E27FC236}">
                <a16:creationId xmlns:a16="http://schemas.microsoft.com/office/drawing/2014/main" id="{C0EDAEE2-AF4C-FF42-8B74-7D4BA213DFDA}"/>
              </a:ext>
            </a:extLst>
          </p:cNvPr>
          <p:cNvPicPr>
            <a:picLocks noChangeAspect="1"/>
          </p:cNvPicPr>
          <p:nvPr userDrawn="1"/>
        </p:nvPicPr>
        <p:blipFill rotWithShape="1">
          <a:blip r:embed="rId3"/>
          <a:srcRect b="74999"/>
          <a:stretch/>
        </p:blipFill>
        <p:spPr>
          <a:xfrm>
            <a:off x="0" y="0"/>
            <a:ext cx="12192000" cy="1714500"/>
          </a:xfrm>
          <a:prstGeom prst="rect">
            <a:avLst/>
          </a:prstGeom>
        </p:spPr>
      </p:pic>
      <p:pic>
        <p:nvPicPr>
          <p:cNvPr id="4" name="Picture 3">
            <a:extLst>
              <a:ext uri="{FF2B5EF4-FFF2-40B4-BE49-F238E27FC236}">
                <a16:creationId xmlns:a16="http://schemas.microsoft.com/office/drawing/2014/main" id="{00323E7B-C8EE-D44F-BC51-64A2E16012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5B59B8BB-915B-8148-8C84-6ED999BD4DC9}"/>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FD35958-C5B6-3542-85E4-FF775A640EA0}"/>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8334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Content - Yellow Blac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BF1B6-0614-D146-8FA9-4832D1361540}"/>
              </a:ext>
            </a:extLst>
          </p:cNvPr>
          <p:cNvSpPr/>
          <p:nvPr userDrawn="1"/>
        </p:nvSpPr>
        <p:spPr>
          <a:xfrm>
            <a:off x="0" y="0"/>
            <a:ext cx="12192000" cy="6919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93D898-DB08-2345-95F0-0D64A3A386A6}"/>
              </a:ext>
            </a:extLst>
          </p:cNvPr>
          <p:cNvPicPr>
            <a:picLocks noChangeAspect="1"/>
          </p:cNvPicPr>
          <p:nvPr userDrawn="1"/>
        </p:nvPicPr>
        <p:blipFill rotWithShape="1">
          <a:blip r:embed="rId2"/>
          <a:srcRect b="73518"/>
          <a:stretch/>
        </p:blipFill>
        <p:spPr>
          <a:xfrm>
            <a:off x="0" y="0"/>
            <a:ext cx="12192000" cy="1816100"/>
          </a:xfrm>
          <a:prstGeom prst="rect">
            <a:avLst/>
          </a:prstGeom>
        </p:spPr>
      </p:pic>
      <p:pic>
        <p:nvPicPr>
          <p:cNvPr id="3" name="Picture 2">
            <a:extLst>
              <a:ext uri="{FF2B5EF4-FFF2-40B4-BE49-F238E27FC236}">
                <a16:creationId xmlns:a16="http://schemas.microsoft.com/office/drawing/2014/main" id="{F77DD46E-7F83-EF48-AB47-92247CE636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3BA83F15-FF95-1B48-A07E-8A4B8BC245AF}"/>
              </a:ext>
            </a:extLst>
          </p:cNvPr>
          <p:cNvSpPr>
            <a:spLocks noGrp="1"/>
          </p:cNvSpPr>
          <p:nvPr>
            <p:ph idx="1"/>
          </p:nvPr>
        </p:nvSpPr>
        <p:spPr>
          <a:xfrm>
            <a:off x="543696" y="1825624"/>
            <a:ext cx="11150073" cy="44081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0EF3BE5-D08C-4443-AC5C-3B1E146B224C}"/>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19242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Content - Yellow Whit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6408F-ED0D-9D41-BD0C-9D9CC273EB1C}"/>
              </a:ext>
            </a:extLst>
          </p:cNvPr>
          <p:cNvPicPr>
            <a:picLocks noChangeAspect="1"/>
          </p:cNvPicPr>
          <p:nvPr userDrawn="1"/>
        </p:nvPicPr>
        <p:blipFill rotWithShape="1">
          <a:blip r:embed="rId2"/>
          <a:srcRect b="75741"/>
          <a:stretch/>
        </p:blipFill>
        <p:spPr>
          <a:xfrm>
            <a:off x="0" y="0"/>
            <a:ext cx="12192000" cy="1663700"/>
          </a:xfrm>
          <a:prstGeom prst="rect">
            <a:avLst/>
          </a:prstGeom>
        </p:spPr>
      </p:pic>
      <p:pic>
        <p:nvPicPr>
          <p:cNvPr id="3" name="Picture 2">
            <a:extLst>
              <a:ext uri="{FF2B5EF4-FFF2-40B4-BE49-F238E27FC236}">
                <a16:creationId xmlns:a16="http://schemas.microsoft.com/office/drawing/2014/main" id="{2E522566-7FB5-2C45-85D5-2AEED9D5FA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7" name="Content Placeholder 2">
            <a:extLst>
              <a:ext uri="{FF2B5EF4-FFF2-40B4-BE49-F238E27FC236}">
                <a16:creationId xmlns:a16="http://schemas.microsoft.com/office/drawing/2014/main" id="{32CE2F85-C568-AF42-9135-FF487DAA456E}"/>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8ACE0065-578C-984D-ACC3-6205C04BEA3D}"/>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86286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Content -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1359E0-42EC-C14F-AC64-EBA04A9E3F07}"/>
              </a:ext>
            </a:extLst>
          </p:cNvPr>
          <p:cNvPicPr>
            <a:picLocks noChangeAspect="1"/>
          </p:cNvPicPr>
          <p:nvPr userDrawn="1"/>
        </p:nvPicPr>
        <p:blipFill rotWithShape="1">
          <a:blip r:embed="rId2"/>
          <a:srcRect b="75185"/>
          <a:stretch/>
        </p:blipFill>
        <p:spPr>
          <a:xfrm>
            <a:off x="0" y="0"/>
            <a:ext cx="12192000" cy="17018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pic>
        <p:nvPicPr>
          <p:cNvPr id="3" name="Picture 2">
            <a:extLst>
              <a:ext uri="{FF2B5EF4-FFF2-40B4-BE49-F238E27FC236}">
                <a16:creationId xmlns:a16="http://schemas.microsoft.com/office/drawing/2014/main" id="{7C3F6849-98DB-FF49-AFD8-04A6400FE0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8" name="Content Placeholder 2">
            <a:extLst>
              <a:ext uri="{FF2B5EF4-FFF2-40B4-BE49-F238E27FC236}">
                <a16:creationId xmlns:a16="http://schemas.microsoft.com/office/drawing/2014/main" id="{DDFD0A5F-4F6C-6A44-A06E-841A8AA4252D}"/>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87C9B51-7B8F-8742-8ACF-61E62904691F}"/>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9567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32E56-D825-8343-A674-05F30A1D3372}"/>
              </a:ext>
            </a:extLst>
          </p:cNvPr>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7242C72E-8D77-774D-B003-4281FE077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662097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54" r:id="rId4"/>
    <p:sldLayoutId id="2147483664" r:id="rId5"/>
    <p:sldLayoutId id="2147483658" r:id="rId6"/>
    <p:sldLayoutId id="2147483662" r:id="rId7"/>
    <p:sldLayoutId id="2147483672"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mark.vermillion@Wichita.edu" TargetMode="External"/><Relationship Id="rId2" Type="http://schemas.openxmlformats.org/officeDocument/2006/relationships/hyperlink" Target="mailto:mike.ross@Wichit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3C07-48D9-8842-8E07-7F07A6EEE352}"/>
              </a:ext>
            </a:extLst>
          </p:cNvPr>
          <p:cNvSpPr>
            <a:spLocks noGrp="1"/>
          </p:cNvSpPr>
          <p:nvPr>
            <p:ph type="ctrTitle"/>
          </p:nvPr>
        </p:nvSpPr>
        <p:spPr/>
        <p:txBody>
          <a:bodyPr/>
          <a:lstStyle/>
          <a:p>
            <a:r>
              <a:rPr lang="en-US" sz="4000" dirty="0"/>
              <a:t>High school athletic directors: Secondary educational leaders’ perceptions</a:t>
            </a:r>
          </a:p>
        </p:txBody>
      </p:sp>
      <p:sp>
        <p:nvSpPr>
          <p:cNvPr id="3" name="Subtitle 2">
            <a:extLst>
              <a:ext uri="{FF2B5EF4-FFF2-40B4-BE49-F238E27FC236}">
                <a16:creationId xmlns:a16="http://schemas.microsoft.com/office/drawing/2014/main" id="{09F0BE12-5717-A346-A738-64730A2BCE85}"/>
              </a:ext>
            </a:extLst>
          </p:cNvPr>
          <p:cNvSpPr>
            <a:spLocks noGrp="1"/>
          </p:cNvSpPr>
          <p:nvPr>
            <p:ph type="subTitle" idx="1"/>
          </p:nvPr>
        </p:nvSpPr>
        <p:spPr>
          <a:xfrm>
            <a:off x="925173" y="4728641"/>
            <a:ext cx="8580112" cy="1217769"/>
          </a:xfrm>
        </p:spPr>
        <p:txBody>
          <a:bodyPr/>
          <a:lstStyle/>
          <a:p>
            <a:r>
              <a:rPr lang="en-US" sz="2300" dirty="0"/>
              <a:t>Dr. Mike Ross, Asst Professor, SMGT &amp; Organizational Leadership</a:t>
            </a:r>
          </a:p>
          <a:p>
            <a:r>
              <a:rPr lang="en-US" sz="2300" dirty="0"/>
              <a:t>Dr. Mark Vermillion, Chair/Professor, SMGT &amp; Organizational Leadership</a:t>
            </a:r>
          </a:p>
        </p:txBody>
      </p:sp>
    </p:spTree>
    <p:extLst>
      <p:ext uri="{BB962C8B-B14F-4D97-AF65-F5344CB8AC3E}">
        <p14:creationId xmlns:p14="http://schemas.microsoft.com/office/powerpoint/2010/main" val="337042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110-4488-5442-9114-B58B880C633E}"/>
              </a:ext>
            </a:extLst>
          </p:cNvPr>
          <p:cNvSpPr>
            <a:spLocks noGrp="1"/>
          </p:cNvSpPr>
          <p:nvPr>
            <p:ph type="title"/>
          </p:nvPr>
        </p:nvSpPr>
        <p:spPr>
          <a:xfrm>
            <a:off x="501444" y="0"/>
            <a:ext cx="9892621" cy="1186249"/>
          </a:xfrm>
        </p:spPr>
        <p:txBody>
          <a:bodyPr/>
          <a:lstStyle/>
          <a:p>
            <a:r>
              <a:rPr lang="en-US" dirty="0"/>
              <a:t>Impact on stakeholders</a:t>
            </a:r>
          </a:p>
        </p:txBody>
      </p:sp>
      <p:graphicFrame>
        <p:nvGraphicFramePr>
          <p:cNvPr id="7" name="Content Placeholder 6">
            <a:extLst>
              <a:ext uri="{FF2B5EF4-FFF2-40B4-BE49-F238E27FC236}">
                <a16:creationId xmlns:a16="http://schemas.microsoft.com/office/drawing/2014/main" id="{7E481238-B407-924C-99F3-BB303F3E116C}"/>
              </a:ext>
            </a:extLst>
          </p:cNvPr>
          <p:cNvGraphicFramePr>
            <a:graphicFrameLocks noGrp="1"/>
          </p:cNvGraphicFramePr>
          <p:nvPr>
            <p:ph idx="1"/>
            <p:extLst>
              <p:ext uri="{D42A27DB-BD31-4B8C-83A1-F6EECF244321}">
                <p14:modId xmlns:p14="http://schemas.microsoft.com/office/powerpoint/2010/main" val="46198731"/>
              </p:ext>
            </p:extLst>
          </p:nvPr>
        </p:nvGraphicFramePr>
        <p:xfrm>
          <a:off x="255638" y="2104723"/>
          <a:ext cx="11680723" cy="3356573"/>
        </p:xfrm>
        <a:graphic>
          <a:graphicData uri="http://schemas.openxmlformats.org/drawingml/2006/table">
            <a:tbl>
              <a:tblPr firstRow="1" firstCol="1" bandRow="1">
                <a:tableStyleId>{5202B0CA-FC54-4496-8BCA-5EF66A818D29}</a:tableStyleId>
              </a:tblPr>
              <a:tblGrid>
                <a:gridCol w="7290269">
                  <a:extLst>
                    <a:ext uri="{9D8B030D-6E8A-4147-A177-3AD203B41FA5}">
                      <a16:colId xmlns:a16="http://schemas.microsoft.com/office/drawing/2014/main" val="3362791496"/>
                    </a:ext>
                  </a:extLst>
                </a:gridCol>
                <a:gridCol w="1295400">
                  <a:extLst>
                    <a:ext uri="{9D8B030D-6E8A-4147-A177-3AD203B41FA5}">
                      <a16:colId xmlns:a16="http://schemas.microsoft.com/office/drawing/2014/main" val="3455485318"/>
                    </a:ext>
                  </a:extLst>
                </a:gridCol>
                <a:gridCol w="1012371">
                  <a:extLst>
                    <a:ext uri="{9D8B030D-6E8A-4147-A177-3AD203B41FA5}">
                      <a16:colId xmlns:a16="http://schemas.microsoft.com/office/drawing/2014/main" val="1434679851"/>
                    </a:ext>
                  </a:extLst>
                </a:gridCol>
                <a:gridCol w="2082683">
                  <a:extLst>
                    <a:ext uri="{9D8B030D-6E8A-4147-A177-3AD203B41FA5}">
                      <a16:colId xmlns:a16="http://schemas.microsoft.com/office/drawing/2014/main" val="4154912935"/>
                    </a:ext>
                  </a:extLst>
                </a:gridCol>
              </a:tblGrid>
              <a:tr h="87418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2000" dirty="0">
                          <a:effectLst/>
                        </a:rPr>
                        <a:t>As employees, Secondary Athletics/activities Directors impact…</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err="1">
                          <a:effectLst/>
                        </a:rPr>
                        <a:t>Mdn</a:t>
                      </a:r>
                      <a:endParaRPr lang="en-US" sz="2000" dirty="0">
                        <a:effectLst/>
                      </a:endParaRPr>
                    </a:p>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baseline="30000" dirty="0">
                          <a:effectLst/>
                        </a:rPr>
                        <a:t>1</a:t>
                      </a:r>
                      <a:r>
                        <a:rPr lang="en-US" sz="2000" dirty="0">
                          <a:effectLst/>
                        </a:rPr>
                        <a:t>% agree or strongly agree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935425112"/>
                  </a:ext>
                </a:extLst>
              </a:tr>
              <a:tr h="374877">
                <a:tc>
                  <a:txBody>
                    <a:bodyPr/>
                    <a:lstStyle/>
                    <a:p>
                      <a:r>
                        <a:rPr lang="en-US" sz="2000" b="1" i="0" kern="1200" dirty="0">
                          <a:solidFill>
                            <a:schemeClr val="dk1"/>
                          </a:solidFill>
                          <a:effectLst/>
                          <a:latin typeface="+mn-lt"/>
                          <a:ea typeface="+mn-ea"/>
                          <a:cs typeface="+mn-cs"/>
                        </a:rPr>
                        <a:t>…building leaders</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59574" marR="59574" marT="0" marB="0"/>
                </a:tc>
                <a:extLst>
                  <a:ext uri="{0D108BD9-81ED-4DB2-BD59-A6C34878D82A}">
                    <a16:rowId xmlns:a16="http://schemas.microsoft.com/office/drawing/2014/main" val="3275285741"/>
                  </a:ext>
                </a:extLst>
              </a:tr>
              <a:tr h="374877">
                <a:tc>
                  <a:txBody>
                    <a:bodyPr/>
                    <a:lstStyle/>
                    <a:p>
                      <a:r>
                        <a:rPr lang="en-US" sz="2000" b="1" i="0" kern="1200" dirty="0">
                          <a:solidFill>
                            <a:schemeClr val="dk1"/>
                          </a:solidFill>
                          <a:effectLst/>
                          <a:latin typeface="+mn-lt"/>
                          <a:ea typeface="+mn-ea"/>
                          <a:cs typeface="+mn-cs"/>
                        </a:rPr>
                        <a:t>…other building teachers</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80285532"/>
                  </a:ext>
                </a:extLst>
              </a:tr>
              <a:tr h="412976">
                <a:tc>
                  <a:txBody>
                    <a:bodyPr/>
                    <a:lstStyle/>
                    <a:p>
                      <a:r>
                        <a:rPr lang="en-US" sz="2000" b="1" i="0" kern="1200" dirty="0">
                          <a:solidFill>
                            <a:schemeClr val="dk1"/>
                          </a:solidFill>
                          <a:effectLst/>
                          <a:latin typeface="+mn-lt"/>
                          <a:ea typeface="+mn-ea"/>
                          <a:cs typeface="+mn-cs"/>
                        </a:rPr>
                        <a:t>…sports coaches</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59574" marR="59574" marT="0" marB="0"/>
                </a:tc>
                <a:extLst>
                  <a:ext uri="{0D108BD9-81ED-4DB2-BD59-A6C34878D82A}">
                    <a16:rowId xmlns:a16="http://schemas.microsoft.com/office/drawing/2014/main" val="4086605773"/>
                  </a:ext>
                </a:extLst>
              </a:tr>
              <a:tr h="374877">
                <a:tc>
                  <a:txBody>
                    <a:bodyPr/>
                    <a:lstStyle/>
                    <a:p>
                      <a:r>
                        <a:rPr lang="en-US" sz="2000" b="1" i="0" kern="1200" dirty="0">
                          <a:solidFill>
                            <a:schemeClr val="dk1"/>
                          </a:solidFill>
                          <a:effectLst/>
                          <a:latin typeface="+mn-lt"/>
                          <a:ea typeface="+mn-ea"/>
                          <a:cs typeface="+mn-cs"/>
                        </a:rPr>
                        <a:t>…all secondary students</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96</a:t>
                      </a:r>
                    </a:p>
                  </a:txBody>
                  <a:tcPr marL="59574" marR="59574" marT="0" marB="0">
                    <a:solidFill>
                      <a:schemeClr val="accent4">
                        <a:lumMod val="60000"/>
                        <a:lumOff val="40000"/>
                      </a:schemeClr>
                    </a:solidFill>
                  </a:tcPr>
                </a:tc>
                <a:extLst>
                  <a:ext uri="{0D108BD9-81ED-4DB2-BD59-A6C34878D82A}">
                    <a16:rowId xmlns:a16="http://schemas.microsoft.com/office/drawing/2014/main" val="4124628528"/>
                  </a:ext>
                </a:extLst>
              </a:tr>
              <a:tr h="357458">
                <a:tc>
                  <a:txBody>
                    <a:bodyPr/>
                    <a:lstStyle/>
                    <a:p>
                      <a:pPr marL="0" marR="0">
                        <a:spcBef>
                          <a:spcPts val="0"/>
                        </a:spcBef>
                        <a:spcAft>
                          <a:spcPts val="0"/>
                        </a:spcAft>
                      </a:pPr>
                      <a:r>
                        <a:rPr lang="en-US" sz="2000" b="1" i="0" dirty="0">
                          <a:effectLst/>
                          <a:latin typeface="+mn-lt"/>
                          <a:ea typeface="Calibri" panose="020F0502020204030204" pitchFamily="34" charset="0"/>
                          <a:cs typeface="Times New Roman" panose="02020603050405020304" pitchFamily="18" charset="0"/>
                        </a:rPr>
                        <a:t>…secondary student-athletes</a:t>
                      </a:r>
                    </a:p>
                  </a:txBody>
                  <a:tcPr marL="68580" marR="68580"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59574" marR="59574" marT="0" marB="0"/>
                </a:tc>
                <a:extLst>
                  <a:ext uri="{0D108BD9-81ED-4DB2-BD59-A6C34878D82A}">
                    <a16:rowId xmlns:a16="http://schemas.microsoft.com/office/drawing/2014/main" val="3842167204"/>
                  </a:ext>
                </a:extLst>
              </a:tr>
              <a:tr h="547108">
                <a:tc>
                  <a:txBody>
                    <a:bodyPr/>
                    <a:lstStyle/>
                    <a:p>
                      <a:pPr marL="0" marR="0">
                        <a:spcBef>
                          <a:spcPts val="0"/>
                        </a:spcBef>
                        <a:spcAft>
                          <a:spcPts val="0"/>
                        </a:spcAft>
                      </a:pPr>
                      <a:r>
                        <a:rPr lang="en-US" sz="2000" b="1" i="0" dirty="0">
                          <a:effectLst/>
                          <a:latin typeface="+mn-lt"/>
                          <a:ea typeface="Calibri" panose="020F0502020204030204" pitchFamily="34" charset="0"/>
                          <a:cs typeface="Times New Roman" panose="02020603050405020304" pitchFamily="18" charset="0"/>
                        </a:rPr>
                        <a:t>…the surrounding community</a:t>
                      </a:r>
                    </a:p>
                  </a:txBody>
                  <a:tcPr marL="68580" marR="68580"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59574" marR="59574" marT="0" marB="0">
                    <a:solidFill>
                      <a:schemeClr val="accent4">
                        <a:lumMod val="60000"/>
                        <a:lumOff val="40000"/>
                      </a:schemeClr>
                    </a:solidFill>
                  </a:tcPr>
                </a:tc>
                <a:extLst>
                  <a:ext uri="{0D108BD9-81ED-4DB2-BD59-A6C34878D82A}">
                    <a16:rowId xmlns:a16="http://schemas.microsoft.com/office/drawing/2014/main" val="3093697895"/>
                  </a:ext>
                </a:extLst>
              </a:tr>
            </a:tbl>
          </a:graphicData>
        </a:graphic>
      </p:graphicFrame>
      <p:sp>
        <p:nvSpPr>
          <p:cNvPr id="4" name="Slide Number Placeholder 3">
            <a:extLst>
              <a:ext uri="{FF2B5EF4-FFF2-40B4-BE49-F238E27FC236}">
                <a16:creationId xmlns:a16="http://schemas.microsoft.com/office/drawing/2014/main" id="{80259F85-EED8-0741-A6E7-C90D32101AC7}"/>
              </a:ext>
            </a:extLst>
          </p:cNvPr>
          <p:cNvSpPr>
            <a:spLocks noGrp="1"/>
          </p:cNvSpPr>
          <p:nvPr>
            <p:ph type="sldNum" sz="quarter" idx="12"/>
          </p:nvPr>
        </p:nvSpPr>
        <p:spPr/>
        <p:txBody>
          <a:bodyPr/>
          <a:lstStyle/>
          <a:p>
            <a:fld id="{8EF147F3-F4BF-2C46-AC54-645A1178D8F6}" type="slidenum">
              <a:rPr lang="en-US" smtClean="0"/>
              <a:pPr/>
              <a:t>11</a:t>
            </a:fld>
            <a:endParaRPr lang="en-US" dirty="0"/>
          </a:p>
        </p:txBody>
      </p:sp>
      <p:sp>
        <p:nvSpPr>
          <p:cNvPr id="5" name="TextBox 4">
            <a:extLst>
              <a:ext uri="{FF2B5EF4-FFF2-40B4-BE49-F238E27FC236}">
                <a16:creationId xmlns:a16="http://schemas.microsoft.com/office/drawing/2014/main" id="{316CB153-33A2-4448-8BA6-6DC0C8BF3595}"/>
              </a:ext>
            </a:extLst>
          </p:cNvPr>
          <p:cNvSpPr txBox="1"/>
          <p:nvPr/>
        </p:nvSpPr>
        <p:spPr>
          <a:xfrm>
            <a:off x="-5730" y="1186249"/>
            <a:ext cx="12197730" cy="646331"/>
          </a:xfrm>
          <a:prstGeom prst="rect">
            <a:avLst/>
          </a:prstGeom>
          <a:solidFill>
            <a:schemeClr val="bg2"/>
          </a:solidFill>
        </p:spPr>
        <p:txBody>
          <a:bodyPr wrap="square" rtlCol="0">
            <a:spAutoFit/>
          </a:bodyPr>
          <a:lstStyle/>
          <a:p>
            <a:r>
              <a:rPr lang="en-US" b="1" dirty="0"/>
              <a:t>Respondents’ perceptions (n=34) of athletics/activities director impact on other employee groups: Median, mode and percent (%) agreeing or strongly agreeing with statement.</a:t>
            </a:r>
          </a:p>
        </p:txBody>
      </p:sp>
      <p:sp>
        <p:nvSpPr>
          <p:cNvPr id="3" name="TextBox 2">
            <a:extLst>
              <a:ext uri="{FF2B5EF4-FFF2-40B4-BE49-F238E27FC236}">
                <a16:creationId xmlns:a16="http://schemas.microsoft.com/office/drawing/2014/main" id="{F801758C-F0B5-CA9D-CBED-DD875B338F2C}"/>
              </a:ext>
            </a:extLst>
          </p:cNvPr>
          <p:cNvSpPr txBox="1"/>
          <p:nvPr/>
        </p:nvSpPr>
        <p:spPr>
          <a:xfrm>
            <a:off x="250371" y="5671751"/>
            <a:ext cx="4757058" cy="369332"/>
          </a:xfrm>
          <a:prstGeom prst="rect">
            <a:avLst/>
          </a:prstGeom>
          <a:noFill/>
          <a:ln>
            <a:solidFill>
              <a:schemeClr val="bg1"/>
            </a:solidFill>
          </a:ln>
        </p:spPr>
        <p:txBody>
          <a:bodyPr wrap="square" rtlCol="0">
            <a:spAutoFit/>
          </a:bodyPr>
          <a:lstStyle/>
          <a:p>
            <a:r>
              <a:rPr lang="en-US" baseline="30000" dirty="0">
                <a:solidFill>
                  <a:schemeClr val="bg1"/>
                </a:solidFill>
              </a:rPr>
              <a:t>1</a:t>
            </a:r>
            <a:r>
              <a:rPr lang="en-US" dirty="0">
                <a:solidFill>
                  <a:schemeClr val="bg1"/>
                </a:solidFill>
              </a:rPr>
              <a:t> Likert-type scale ranges from 1 (low) to 5 (high)</a:t>
            </a:r>
            <a:endParaRPr lang="en-US" baseline="30000" dirty="0">
              <a:solidFill>
                <a:schemeClr val="bg1"/>
              </a:solidFill>
            </a:endParaRPr>
          </a:p>
        </p:txBody>
      </p:sp>
    </p:spTree>
    <p:extLst>
      <p:ext uri="{BB962C8B-B14F-4D97-AF65-F5344CB8AC3E}">
        <p14:creationId xmlns:p14="http://schemas.microsoft.com/office/powerpoint/2010/main" val="418326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110-4488-5442-9114-B58B880C633E}"/>
              </a:ext>
            </a:extLst>
          </p:cNvPr>
          <p:cNvSpPr>
            <a:spLocks noGrp="1"/>
          </p:cNvSpPr>
          <p:nvPr>
            <p:ph type="title"/>
          </p:nvPr>
        </p:nvSpPr>
        <p:spPr>
          <a:xfrm>
            <a:off x="501444" y="0"/>
            <a:ext cx="9892621" cy="1186249"/>
          </a:xfrm>
        </p:spPr>
        <p:txBody>
          <a:bodyPr/>
          <a:lstStyle/>
          <a:p>
            <a:r>
              <a:rPr lang="en-US" dirty="0"/>
              <a:t>Duties and responsibilities</a:t>
            </a:r>
          </a:p>
        </p:txBody>
      </p:sp>
      <p:graphicFrame>
        <p:nvGraphicFramePr>
          <p:cNvPr id="7" name="Content Placeholder 6">
            <a:extLst>
              <a:ext uri="{FF2B5EF4-FFF2-40B4-BE49-F238E27FC236}">
                <a16:creationId xmlns:a16="http://schemas.microsoft.com/office/drawing/2014/main" id="{7E481238-B407-924C-99F3-BB303F3E116C}"/>
              </a:ext>
            </a:extLst>
          </p:cNvPr>
          <p:cNvGraphicFramePr>
            <a:graphicFrameLocks noGrp="1"/>
          </p:cNvGraphicFramePr>
          <p:nvPr>
            <p:ph idx="1"/>
            <p:extLst>
              <p:ext uri="{D42A27DB-BD31-4B8C-83A1-F6EECF244321}">
                <p14:modId xmlns:p14="http://schemas.microsoft.com/office/powerpoint/2010/main" val="3793945585"/>
              </p:ext>
            </p:extLst>
          </p:nvPr>
        </p:nvGraphicFramePr>
        <p:xfrm>
          <a:off x="152400" y="1832580"/>
          <a:ext cx="11821886" cy="4677077"/>
        </p:xfrm>
        <a:graphic>
          <a:graphicData uri="http://schemas.openxmlformats.org/drawingml/2006/table">
            <a:tbl>
              <a:tblPr firstRow="1" firstCol="1" bandRow="1">
                <a:tableStyleId>{5202B0CA-FC54-4496-8BCA-5EF66A818D29}</a:tableStyleId>
              </a:tblPr>
              <a:tblGrid>
                <a:gridCol w="7761514">
                  <a:extLst>
                    <a:ext uri="{9D8B030D-6E8A-4147-A177-3AD203B41FA5}">
                      <a16:colId xmlns:a16="http://schemas.microsoft.com/office/drawing/2014/main" val="3362791496"/>
                    </a:ext>
                  </a:extLst>
                </a:gridCol>
                <a:gridCol w="1066800">
                  <a:extLst>
                    <a:ext uri="{9D8B030D-6E8A-4147-A177-3AD203B41FA5}">
                      <a16:colId xmlns:a16="http://schemas.microsoft.com/office/drawing/2014/main" val="3455485318"/>
                    </a:ext>
                  </a:extLst>
                </a:gridCol>
                <a:gridCol w="885719">
                  <a:extLst>
                    <a:ext uri="{9D8B030D-6E8A-4147-A177-3AD203B41FA5}">
                      <a16:colId xmlns:a16="http://schemas.microsoft.com/office/drawing/2014/main" val="1434679851"/>
                    </a:ext>
                  </a:extLst>
                </a:gridCol>
                <a:gridCol w="2107853">
                  <a:extLst>
                    <a:ext uri="{9D8B030D-6E8A-4147-A177-3AD203B41FA5}">
                      <a16:colId xmlns:a16="http://schemas.microsoft.com/office/drawing/2014/main" val="4154912935"/>
                    </a:ext>
                  </a:extLst>
                </a:gridCol>
              </a:tblGrid>
              <a:tr h="79420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2000" dirty="0">
                          <a:effectLst/>
                        </a:rPr>
                        <a:t>As employees, Secondary Athletics/activities Directors impact…</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err="1">
                          <a:effectLst/>
                        </a:rPr>
                        <a:t>Mdn</a:t>
                      </a:r>
                      <a:endParaRPr lang="en-US" sz="2000" dirty="0">
                        <a:effectLst/>
                      </a:endParaRPr>
                    </a:p>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baseline="30000" dirty="0">
                          <a:effectLst/>
                        </a:rPr>
                        <a:t>1</a:t>
                      </a:r>
                      <a:r>
                        <a:rPr lang="en-US" sz="2000" dirty="0">
                          <a:effectLst/>
                        </a:rPr>
                        <a:t>% agree or strongly agree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935425112"/>
                  </a:ext>
                </a:extLst>
              </a:tr>
              <a:tr h="374877">
                <a:tc>
                  <a:txBody>
                    <a:bodyPr/>
                    <a:lstStyle/>
                    <a:p>
                      <a:r>
                        <a:rPr lang="en-US" sz="1600" b="1" kern="1200" dirty="0">
                          <a:solidFill>
                            <a:schemeClr val="dk1"/>
                          </a:solidFill>
                          <a:effectLst/>
                        </a:rPr>
                        <a:t>…have a unique set of duties and responsibilities</a:t>
                      </a:r>
                      <a:endParaRPr lang="en-US" sz="1600" b="1" i="0" kern="1200" dirty="0">
                        <a:solidFill>
                          <a:schemeClr val="dk1"/>
                        </a:solidFill>
                        <a:effectLst/>
                        <a:latin typeface="+mn-lt"/>
                        <a:ea typeface="+mn-ea"/>
                        <a:cs typeface="+mn-cs"/>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96.5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3275285741"/>
                  </a:ext>
                </a:extLst>
              </a:tr>
              <a:tr h="374877">
                <a:tc>
                  <a:txBody>
                    <a:bodyPr/>
                    <a:lstStyle/>
                    <a:p>
                      <a:r>
                        <a:rPr lang="en-US" sz="1600" b="1" kern="1200" dirty="0">
                          <a:solidFill>
                            <a:schemeClr val="dk1"/>
                          </a:solidFill>
                          <a:effectLst/>
                        </a:rPr>
                        <a:t>…have responsibilities similar to other building leaders</a:t>
                      </a:r>
                      <a:endParaRPr lang="en-US" sz="1600" b="1" kern="1200" dirty="0">
                        <a:solidFill>
                          <a:schemeClr val="dk1"/>
                        </a:solidFill>
                        <a:effectLst/>
                        <a:latin typeface="+mn-lt"/>
                        <a:ea typeface="+mn-ea"/>
                        <a:cs typeface="+mn-cs"/>
                      </a:endParaRPr>
                    </a:p>
                  </a:txBody>
                  <a:tcPr marL="59574" marR="59574" marT="0" marB="0"/>
                </a:tc>
                <a:tc>
                  <a:txBody>
                    <a:bodyPr/>
                    <a:lstStyle/>
                    <a:p>
                      <a:pPr marL="0" marR="0" algn="ctr">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79.4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80285532"/>
                  </a:ext>
                </a:extLst>
              </a:tr>
              <a:tr h="412976">
                <a:tc>
                  <a:txBody>
                    <a:bodyPr/>
                    <a:lstStyle/>
                    <a:p>
                      <a:r>
                        <a:rPr lang="en-US" sz="1600" b="1" kern="1200" dirty="0">
                          <a:solidFill>
                            <a:schemeClr val="dk1"/>
                          </a:solidFill>
                          <a:effectLst/>
                        </a:rPr>
                        <a:t>…engage only with sports-related personnel on a day-to-day basis</a:t>
                      </a:r>
                      <a:endParaRPr lang="en-US" sz="1600" b="1" kern="1200" dirty="0">
                        <a:solidFill>
                          <a:schemeClr val="dk1"/>
                        </a:solidFill>
                        <a:effectLst/>
                        <a:latin typeface="+mn-lt"/>
                        <a:ea typeface="+mn-ea"/>
                        <a:cs typeface="+mn-cs"/>
                      </a:endParaRPr>
                    </a:p>
                  </a:txBody>
                  <a:tcPr marL="59574" marR="59574" marT="0" marB="0"/>
                </a:tc>
                <a:tc>
                  <a:txBody>
                    <a:bodyPr/>
                    <a:lstStyle/>
                    <a:p>
                      <a:pPr marL="0" marR="0" algn="ctr">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solidFill>
                      <a:schemeClr val="accent4">
                        <a:lumMod val="60000"/>
                        <a:lumOff val="40000"/>
                      </a:schemeClr>
                    </a:solidFill>
                  </a:tcPr>
                </a:tc>
                <a:tc>
                  <a:txBody>
                    <a:bodyPr/>
                    <a:lstStyle/>
                    <a:p>
                      <a:pPr marL="0" marR="0" algn="ctr">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solidFill>
                      <a:schemeClr val="accent4">
                        <a:lumMod val="60000"/>
                        <a:lumOff val="40000"/>
                      </a:schemeClr>
                    </a:solidFill>
                  </a:tcPr>
                </a:tc>
                <a:tc>
                  <a:txBody>
                    <a:bodyPr/>
                    <a:lstStyle/>
                    <a:p>
                      <a:pPr marL="0" marR="0" algn="ctr">
                        <a:spcBef>
                          <a:spcPts val="0"/>
                        </a:spcBef>
                        <a:spcAft>
                          <a:spcPts val="0"/>
                        </a:spcAft>
                      </a:pPr>
                      <a:r>
                        <a:rPr lang="en-US" sz="2000" dirty="0">
                          <a:effectLst/>
                        </a:rPr>
                        <a:t>17.7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solidFill>
                      <a:schemeClr val="accent4">
                        <a:lumMod val="60000"/>
                        <a:lumOff val="40000"/>
                      </a:schemeClr>
                    </a:solidFill>
                  </a:tcPr>
                </a:tc>
                <a:extLst>
                  <a:ext uri="{0D108BD9-81ED-4DB2-BD59-A6C34878D82A}">
                    <a16:rowId xmlns:a16="http://schemas.microsoft.com/office/drawing/2014/main" val="4086605773"/>
                  </a:ext>
                </a:extLst>
              </a:tr>
              <a:tr h="374877">
                <a:tc>
                  <a:txBody>
                    <a:bodyPr/>
                    <a:lstStyle/>
                    <a:p>
                      <a:r>
                        <a:rPr lang="en-US" sz="1600" b="1" kern="1200" dirty="0">
                          <a:solidFill>
                            <a:schemeClr val="dk1"/>
                          </a:solidFill>
                          <a:effectLst/>
                        </a:rPr>
                        <a:t>…regularly engage with our community</a:t>
                      </a:r>
                      <a:endParaRPr lang="en-US" sz="1600" b="1" kern="1200" dirty="0">
                        <a:solidFill>
                          <a:schemeClr val="dk1"/>
                        </a:solidFill>
                        <a:effectLst/>
                        <a:latin typeface="+mn-lt"/>
                        <a:ea typeface="+mn-ea"/>
                        <a:cs typeface="+mn-cs"/>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124628528"/>
                  </a:ext>
                </a:extLst>
              </a:tr>
              <a:tr h="357458">
                <a:tc>
                  <a:txBody>
                    <a:bodyPr/>
                    <a:lstStyle/>
                    <a:p>
                      <a:r>
                        <a:rPr lang="en-US" sz="1600" b="1" kern="1200" dirty="0">
                          <a:solidFill>
                            <a:schemeClr val="dk1"/>
                          </a:solidFill>
                          <a:effectLst/>
                        </a:rPr>
                        <a:t>…are responsible for students’ education</a:t>
                      </a:r>
                      <a:endParaRPr lang="en-US" sz="16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3842167204"/>
                  </a:ext>
                </a:extLst>
              </a:tr>
              <a:tr h="419812">
                <a:tc>
                  <a:txBody>
                    <a:bodyPr/>
                    <a:lstStyle/>
                    <a:p>
                      <a:pPr marL="0" marR="0">
                        <a:spcBef>
                          <a:spcPts val="0"/>
                        </a:spcBef>
                        <a:spcAft>
                          <a:spcPts val="0"/>
                        </a:spcAft>
                      </a:pPr>
                      <a:r>
                        <a:rPr lang="en-US" sz="1600" b="1" kern="1200" dirty="0">
                          <a:solidFill>
                            <a:schemeClr val="dk1"/>
                          </a:solidFill>
                          <a:effectLst/>
                        </a:rPr>
                        <a:t>…are responsible for training coaches to be professionals</a:t>
                      </a:r>
                      <a:r>
                        <a:rPr lang="en-US" sz="1600" dirty="0">
                          <a:effectLst/>
                        </a:rPr>
                        <a:t> </a:t>
                      </a:r>
                      <a:endParaRPr lang="en-US"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94.1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3093697895"/>
                  </a:ext>
                </a:extLst>
              </a:tr>
              <a:tr h="547108">
                <a:tc>
                  <a:txBody>
                    <a:bodyPr/>
                    <a:lstStyle/>
                    <a:p>
                      <a:pPr marL="0" marR="0">
                        <a:spcBef>
                          <a:spcPts val="0"/>
                        </a:spcBef>
                        <a:spcAft>
                          <a:spcPts val="0"/>
                        </a:spcAft>
                      </a:pPr>
                      <a:r>
                        <a:rPr lang="en-US" sz="1600" b="1" kern="1200" dirty="0">
                          <a:solidFill>
                            <a:schemeClr val="dk1"/>
                          </a:solidFill>
                          <a:effectLst/>
                        </a:rPr>
                        <a:t>…coordinate/develop schedules, events, and activities</a:t>
                      </a:r>
                      <a:r>
                        <a:rPr lang="en-US" sz="1600" dirty="0">
                          <a:effectLst/>
                        </a:rPr>
                        <a:t> </a:t>
                      </a:r>
                      <a:endParaRPr lang="en-US"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205014613"/>
                  </a:ext>
                </a:extLst>
              </a:tr>
              <a:tr h="547108">
                <a:tc>
                  <a:txBody>
                    <a:bodyPr/>
                    <a:lstStyle/>
                    <a:p>
                      <a:pPr marL="0" marR="0">
                        <a:spcBef>
                          <a:spcPts val="0"/>
                        </a:spcBef>
                        <a:spcAft>
                          <a:spcPts val="0"/>
                        </a:spcAft>
                      </a:pPr>
                      <a:r>
                        <a:rPr lang="en-US" sz="1600" b="1" kern="1200" dirty="0">
                          <a:solidFill>
                            <a:schemeClr val="dk1"/>
                          </a:solidFill>
                          <a:effectLst/>
                        </a:rPr>
                        <a:t>…continually engage, collaborate, and communicate with an increasingly diverse set of stakeholders</a:t>
                      </a:r>
                      <a:r>
                        <a:rPr lang="en-US" sz="1600" dirty="0">
                          <a:effectLst/>
                        </a:rPr>
                        <a:t> </a:t>
                      </a:r>
                      <a:endParaRPr lang="en-US"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91.3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3492819292"/>
                  </a:ext>
                </a:extLst>
              </a:tr>
              <a:tr h="353584">
                <a:tc>
                  <a:txBody>
                    <a:bodyPr/>
                    <a:lstStyle/>
                    <a:p>
                      <a:pPr marL="0" marR="0">
                        <a:spcBef>
                          <a:spcPts val="0"/>
                        </a:spcBef>
                        <a:spcAft>
                          <a:spcPts val="0"/>
                        </a:spcAft>
                      </a:pPr>
                      <a:r>
                        <a:rPr lang="en-US" sz="1600" b="1" kern="1200" dirty="0">
                          <a:solidFill>
                            <a:schemeClr val="dk1"/>
                          </a:solidFill>
                          <a:effectLst/>
                        </a:rPr>
                        <a:t>…shape the policies and procedures governing interscholastic athletics</a:t>
                      </a:r>
                      <a:r>
                        <a:rPr lang="en-US" sz="1600" dirty="0">
                          <a:effectLst/>
                        </a:rPr>
                        <a:t> </a:t>
                      </a:r>
                      <a:endParaRPr lang="en-US"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3311191704"/>
                  </a:ext>
                </a:extLst>
              </a:tr>
            </a:tbl>
          </a:graphicData>
        </a:graphic>
      </p:graphicFrame>
      <p:sp>
        <p:nvSpPr>
          <p:cNvPr id="4" name="Slide Number Placeholder 3">
            <a:extLst>
              <a:ext uri="{FF2B5EF4-FFF2-40B4-BE49-F238E27FC236}">
                <a16:creationId xmlns:a16="http://schemas.microsoft.com/office/drawing/2014/main" id="{80259F85-EED8-0741-A6E7-C90D32101AC7}"/>
              </a:ext>
            </a:extLst>
          </p:cNvPr>
          <p:cNvSpPr>
            <a:spLocks noGrp="1"/>
          </p:cNvSpPr>
          <p:nvPr>
            <p:ph type="sldNum" sz="quarter" idx="12"/>
          </p:nvPr>
        </p:nvSpPr>
        <p:spPr/>
        <p:txBody>
          <a:bodyPr/>
          <a:lstStyle/>
          <a:p>
            <a:fld id="{8EF147F3-F4BF-2C46-AC54-645A1178D8F6}" type="slidenum">
              <a:rPr lang="en-US" smtClean="0"/>
              <a:pPr/>
              <a:t>12</a:t>
            </a:fld>
            <a:endParaRPr lang="en-US" dirty="0"/>
          </a:p>
        </p:txBody>
      </p:sp>
      <p:sp>
        <p:nvSpPr>
          <p:cNvPr id="5" name="TextBox 4">
            <a:extLst>
              <a:ext uri="{FF2B5EF4-FFF2-40B4-BE49-F238E27FC236}">
                <a16:creationId xmlns:a16="http://schemas.microsoft.com/office/drawing/2014/main" id="{316CB153-33A2-4448-8BA6-6DC0C8BF3595}"/>
              </a:ext>
            </a:extLst>
          </p:cNvPr>
          <p:cNvSpPr txBox="1"/>
          <p:nvPr/>
        </p:nvSpPr>
        <p:spPr>
          <a:xfrm>
            <a:off x="-5730" y="1186249"/>
            <a:ext cx="12197730" cy="646331"/>
          </a:xfrm>
          <a:prstGeom prst="rect">
            <a:avLst/>
          </a:prstGeom>
          <a:solidFill>
            <a:schemeClr val="bg2"/>
          </a:solidFill>
        </p:spPr>
        <p:txBody>
          <a:bodyPr wrap="square" rtlCol="0">
            <a:spAutoFit/>
          </a:bodyPr>
          <a:lstStyle/>
          <a:p>
            <a:r>
              <a:rPr lang="en-US" b="1" dirty="0"/>
              <a:t>Respondents’ perceptions (n=34) of athletics/activities directors’ duties and responsibilities: Median, mode and percent (%) agreeing or strongly agreeing with statement.</a:t>
            </a:r>
          </a:p>
        </p:txBody>
      </p:sp>
      <p:sp>
        <p:nvSpPr>
          <p:cNvPr id="3" name="TextBox 2">
            <a:extLst>
              <a:ext uri="{FF2B5EF4-FFF2-40B4-BE49-F238E27FC236}">
                <a16:creationId xmlns:a16="http://schemas.microsoft.com/office/drawing/2014/main" id="{F801758C-F0B5-CA9D-CBED-DD875B338F2C}"/>
              </a:ext>
            </a:extLst>
          </p:cNvPr>
          <p:cNvSpPr txBox="1"/>
          <p:nvPr/>
        </p:nvSpPr>
        <p:spPr>
          <a:xfrm>
            <a:off x="42354" y="6529157"/>
            <a:ext cx="4757058" cy="338554"/>
          </a:xfrm>
          <a:prstGeom prst="rect">
            <a:avLst/>
          </a:prstGeom>
          <a:noFill/>
          <a:ln>
            <a:solidFill>
              <a:schemeClr val="bg1"/>
            </a:solidFill>
          </a:ln>
        </p:spPr>
        <p:txBody>
          <a:bodyPr wrap="square" rtlCol="0">
            <a:spAutoFit/>
          </a:bodyPr>
          <a:lstStyle/>
          <a:p>
            <a:r>
              <a:rPr lang="en-US" sz="1600" baseline="30000" dirty="0">
                <a:solidFill>
                  <a:schemeClr val="bg1"/>
                </a:solidFill>
              </a:rPr>
              <a:t>1</a:t>
            </a:r>
            <a:r>
              <a:rPr lang="en-US" sz="1600" dirty="0">
                <a:solidFill>
                  <a:schemeClr val="bg1"/>
                </a:solidFill>
              </a:rPr>
              <a:t> Likert-type scale ranges from 1 (low) to 5 (high)</a:t>
            </a:r>
            <a:endParaRPr lang="en-US" sz="1600" baseline="30000" dirty="0">
              <a:solidFill>
                <a:schemeClr val="bg1"/>
              </a:solidFill>
            </a:endParaRPr>
          </a:p>
        </p:txBody>
      </p:sp>
    </p:spTree>
    <p:extLst>
      <p:ext uri="{BB962C8B-B14F-4D97-AF65-F5344CB8AC3E}">
        <p14:creationId xmlns:p14="http://schemas.microsoft.com/office/powerpoint/2010/main" val="178564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110-4488-5442-9114-B58B880C633E}"/>
              </a:ext>
            </a:extLst>
          </p:cNvPr>
          <p:cNvSpPr>
            <a:spLocks noGrp="1"/>
          </p:cNvSpPr>
          <p:nvPr>
            <p:ph type="title"/>
          </p:nvPr>
        </p:nvSpPr>
        <p:spPr>
          <a:xfrm>
            <a:off x="501444" y="0"/>
            <a:ext cx="9892621" cy="1186249"/>
          </a:xfrm>
        </p:spPr>
        <p:txBody>
          <a:bodyPr/>
          <a:lstStyle/>
          <a:p>
            <a:r>
              <a:rPr lang="en-US" dirty="0"/>
              <a:t>Needs and preparation</a:t>
            </a:r>
          </a:p>
        </p:txBody>
      </p:sp>
      <p:graphicFrame>
        <p:nvGraphicFramePr>
          <p:cNvPr id="7" name="Content Placeholder 6">
            <a:extLst>
              <a:ext uri="{FF2B5EF4-FFF2-40B4-BE49-F238E27FC236}">
                <a16:creationId xmlns:a16="http://schemas.microsoft.com/office/drawing/2014/main" id="{7E481238-B407-924C-99F3-BB303F3E116C}"/>
              </a:ext>
            </a:extLst>
          </p:cNvPr>
          <p:cNvGraphicFramePr>
            <a:graphicFrameLocks noGrp="1"/>
          </p:cNvGraphicFramePr>
          <p:nvPr>
            <p:ph idx="1"/>
            <p:extLst>
              <p:ext uri="{D42A27DB-BD31-4B8C-83A1-F6EECF244321}">
                <p14:modId xmlns:p14="http://schemas.microsoft.com/office/powerpoint/2010/main" val="3820644321"/>
              </p:ext>
            </p:extLst>
          </p:nvPr>
        </p:nvGraphicFramePr>
        <p:xfrm>
          <a:off x="255638" y="2104723"/>
          <a:ext cx="11680723" cy="2900905"/>
        </p:xfrm>
        <a:graphic>
          <a:graphicData uri="http://schemas.openxmlformats.org/drawingml/2006/table">
            <a:tbl>
              <a:tblPr firstRow="1" firstCol="1" bandRow="1">
                <a:tableStyleId>{5202B0CA-FC54-4496-8BCA-5EF66A818D29}</a:tableStyleId>
              </a:tblPr>
              <a:tblGrid>
                <a:gridCol w="7290269">
                  <a:extLst>
                    <a:ext uri="{9D8B030D-6E8A-4147-A177-3AD203B41FA5}">
                      <a16:colId xmlns:a16="http://schemas.microsoft.com/office/drawing/2014/main" val="3362791496"/>
                    </a:ext>
                  </a:extLst>
                </a:gridCol>
                <a:gridCol w="1295400">
                  <a:extLst>
                    <a:ext uri="{9D8B030D-6E8A-4147-A177-3AD203B41FA5}">
                      <a16:colId xmlns:a16="http://schemas.microsoft.com/office/drawing/2014/main" val="3455485318"/>
                    </a:ext>
                  </a:extLst>
                </a:gridCol>
                <a:gridCol w="1012371">
                  <a:extLst>
                    <a:ext uri="{9D8B030D-6E8A-4147-A177-3AD203B41FA5}">
                      <a16:colId xmlns:a16="http://schemas.microsoft.com/office/drawing/2014/main" val="1434679851"/>
                    </a:ext>
                  </a:extLst>
                </a:gridCol>
                <a:gridCol w="2082683">
                  <a:extLst>
                    <a:ext uri="{9D8B030D-6E8A-4147-A177-3AD203B41FA5}">
                      <a16:colId xmlns:a16="http://schemas.microsoft.com/office/drawing/2014/main" val="4154912935"/>
                    </a:ext>
                  </a:extLst>
                </a:gridCol>
              </a:tblGrid>
              <a:tr h="874189">
                <a:tc>
                  <a:txBody>
                    <a:bodyPr/>
                    <a:lstStyle/>
                    <a:p>
                      <a:pPr marL="0" marR="0" algn="ctr">
                        <a:spcBef>
                          <a:spcPts val="0"/>
                        </a:spcBef>
                        <a:spcAft>
                          <a:spcPts val="0"/>
                        </a:spcAft>
                      </a:pPr>
                      <a:r>
                        <a:rPr lang="en-US" sz="2800" dirty="0">
                          <a:effectLst/>
                        </a:rPr>
                        <a:t> </a:t>
                      </a:r>
                    </a:p>
                    <a:p>
                      <a:pPr marL="0" marR="0" algn="ctr">
                        <a:spcBef>
                          <a:spcPts val="0"/>
                        </a:spcBef>
                        <a:spcAft>
                          <a:spcPts val="0"/>
                        </a:spcAft>
                      </a:pPr>
                      <a:r>
                        <a:rPr lang="en-US" sz="2000" dirty="0">
                          <a:effectLst/>
                        </a:rPr>
                        <a:t>As employees, Secondary Athletics/activities Directors impact…</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err="1">
                          <a:effectLst/>
                        </a:rPr>
                        <a:t>Mdn</a:t>
                      </a:r>
                      <a:endParaRPr lang="en-US" sz="2000" dirty="0">
                        <a:effectLst/>
                      </a:endParaRPr>
                    </a:p>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baseline="30000" dirty="0">
                          <a:effectLst/>
                        </a:rPr>
                        <a:t>1</a:t>
                      </a:r>
                      <a:r>
                        <a:rPr lang="en-US" sz="2000" dirty="0">
                          <a:effectLst/>
                        </a:rPr>
                        <a:t>% agree or strongly agree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935425112"/>
                  </a:ext>
                </a:extLst>
              </a:tr>
              <a:tr h="374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rPr>
                        <a:t>…budgeting and finance</a:t>
                      </a:r>
                      <a:endParaRPr lang="en-US" sz="2000" b="1" i="0" kern="1200" dirty="0">
                        <a:solidFill>
                          <a:schemeClr val="dk1"/>
                        </a:solidFill>
                        <a:effectLst/>
                        <a:latin typeface="+mn-lt"/>
                        <a:ea typeface="+mn-ea"/>
                        <a:cs typeface="+mn-cs"/>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94.1</a:t>
                      </a:r>
                    </a:p>
                  </a:txBody>
                  <a:tcPr marL="59574" marR="59574" marT="0" marB="0"/>
                </a:tc>
                <a:extLst>
                  <a:ext uri="{0D108BD9-81ED-4DB2-BD59-A6C34878D82A}">
                    <a16:rowId xmlns:a16="http://schemas.microsoft.com/office/drawing/2014/main" val="3275285741"/>
                  </a:ext>
                </a:extLst>
              </a:tr>
              <a:tr h="374877">
                <a:tc>
                  <a:txBody>
                    <a:bodyPr/>
                    <a:lstStyle/>
                    <a:p>
                      <a:r>
                        <a:rPr lang="en-US" sz="2000" b="1" kern="1200" dirty="0">
                          <a:solidFill>
                            <a:schemeClr val="dk1"/>
                          </a:solidFill>
                          <a:effectLst/>
                        </a:rPr>
                        <a:t>…legal issues</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80285532"/>
                  </a:ext>
                </a:extLst>
              </a:tr>
              <a:tr h="412976">
                <a:tc>
                  <a:txBody>
                    <a:bodyPr/>
                    <a:lstStyle/>
                    <a:p>
                      <a:r>
                        <a:rPr lang="en-US" sz="2000" b="1" kern="1200" dirty="0">
                          <a:solidFill>
                            <a:schemeClr val="dk1"/>
                          </a:solidFill>
                          <a:effectLst/>
                        </a:rPr>
                        <a:t>…personnel management</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086605773"/>
                  </a:ext>
                </a:extLst>
              </a:tr>
              <a:tr h="374877">
                <a:tc>
                  <a:txBody>
                    <a:bodyPr/>
                    <a:lstStyle/>
                    <a:p>
                      <a:r>
                        <a:rPr lang="en-US" sz="2000" b="1" kern="1200" dirty="0">
                          <a:solidFill>
                            <a:schemeClr val="dk1"/>
                          </a:solidFill>
                          <a:effectLst/>
                        </a:rPr>
                        <a:t>…strong interpersonal skills</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124628528"/>
                  </a:ext>
                </a:extLst>
              </a:tr>
              <a:tr h="357458">
                <a:tc>
                  <a:txBody>
                    <a:bodyPr/>
                    <a:lstStyle/>
                    <a:p>
                      <a:pPr marL="0" marR="0">
                        <a:spcBef>
                          <a:spcPts val="0"/>
                        </a:spcBef>
                        <a:spcAft>
                          <a:spcPts val="0"/>
                        </a:spcAft>
                      </a:pPr>
                      <a:r>
                        <a:rPr lang="en-US" sz="2000" b="1" dirty="0">
                          <a:effectLst/>
                        </a:rPr>
                        <a:t>…leadership and how to lead others</a:t>
                      </a:r>
                      <a:endParaRPr lang="en-US" sz="20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3842167204"/>
                  </a:ext>
                </a:extLst>
              </a:tr>
            </a:tbl>
          </a:graphicData>
        </a:graphic>
      </p:graphicFrame>
      <p:sp>
        <p:nvSpPr>
          <p:cNvPr id="4" name="Slide Number Placeholder 3">
            <a:extLst>
              <a:ext uri="{FF2B5EF4-FFF2-40B4-BE49-F238E27FC236}">
                <a16:creationId xmlns:a16="http://schemas.microsoft.com/office/drawing/2014/main" id="{80259F85-EED8-0741-A6E7-C90D32101AC7}"/>
              </a:ext>
            </a:extLst>
          </p:cNvPr>
          <p:cNvSpPr>
            <a:spLocks noGrp="1"/>
          </p:cNvSpPr>
          <p:nvPr>
            <p:ph type="sldNum" sz="quarter" idx="12"/>
          </p:nvPr>
        </p:nvSpPr>
        <p:spPr/>
        <p:txBody>
          <a:bodyPr/>
          <a:lstStyle/>
          <a:p>
            <a:fld id="{8EF147F3-F4BF-2C46-AC54-645A1178D8F6}" type="slidenum">
              <a:rPr lang="en-US" smtClean="0"/>
              <a:pPr/>
              <a:t>13</a:t>
            </a:fld>
            <a:endParaRPr lang="en-US" dirty="0"/>
          </a:p>
        </p:txBody>
      </p:sp>
      <p:sp>
        <p:nvSpPr>
          <p:cNvPr id="5" name="TextBox 4">
            <a:extLst>
              <a:ext uri="{FF2B5EF4-FFF2-40B4-BE49-F238E27FC236}">
                <a16:creationId xmlns:a16="http://schemas.microsoft.com/office/drawing/2014/main" id="{316CB153-33A2-4448-8BA6-6DC0C8BF3595}"/>
              </a:ext>
            </a:extLst>
          </p:cNvPr>
          <p:cNvSpPr txBox="1"/>
          <p:nvPr/>
        </p:nvSpPr>
        <p:spPr>
          <a:xfrm>
            <a:off x="-5730" y="1186249"/>
            <a:ext cx="12197730" cy="646331"/>
          </a:xfrm>
          <a:prstGeom prst="rect">
            <a:avLst/>
          </a:prstGeom>
          <a:solidFill>
            <a:schemeClr val="bg2"/>
          </a:solidFill>
        </p:spPr>
        <p:txBody>
          <a:bodyPr wrap="square" rtlCol="0">
            <a:spAutoFit/>
          </a:bodyPr>
          <a:lstStyle/>
          <a:p>
            <a:r>
              <a:rPr lang="en-US" b="1" dirty="0"/>
              <a:t>Respondents’ perceptions (n=34) of athletics/activities directors’ needs and preparation: Median, mode and percent (%) agreeing or strongly agreeing with statement.</a:t>
            </a:r>
          </a:p>
        </p:txBody>
      </p:sp>
      <p:sp>
        <p:nvSpPr>
          <p:cNvPr id="3" name="TextBox 2">
            <a:extLst>
              <a:ext uri="{FF2B5EF4-FFF2-40B4-BE49-F238E27FC236}">
                <a16:creationId xmlns:a16="http://schemas.microsoft.com/office/drawing/2014/main" id="{F801758C-F0B5-CA9D-CBED-DD875B338F2C}"/>
              </a:ext>
            </a:extLst>
          </p:cNvPr>
          <p:cNvSpPr txBox="1"/>
          <p:nvPr/>
        </p:nvSpPr>
        <p:spPr>
          <a:xfrm>
            <a:off x="255638" y="5671751"/>
            <a:ext cx="4757058" cy="369332"/>
          </a:xfrm>
          <a:prstGeom prst="rect">
            <a:avLst/>
          </a:prstGeom>
          <a:noFill/>
          <a:ln>
            <a:solidFill>
              <a:schemeClr val="bg1"/>
            </a:solidFill>
          </a:ln>
        </p:spPr>
        <p:txBody>
          <a:bodyPr wrap="square" rtlCol="0">
            <a:spAutoFit/>
          </a:bodyPr>
          <a:lstStyle/>
          <a:p>
            <a:r>
              <a:rPr lang="en-US" baseline="30000" dirty="0">
                <a:solidFill>
                  <a:schemeClr val="bg1"/>
                </a:solidFill>
              </a:rPr>
              <a:t>1</a:t>
            </a:r>
            <a:r>
              <a:rPr lang="en-US" dirty="0">
                <a:solidFill>
                  <a:schemeClr val="bg1"/>
                </a:solidFill>
              </a:rPr>
              <a:t> Likert-type scale ranges from 1 (low) to 5 (high)</a:t>
            </a:r>
            <a:endParaRPr lang="en-US" baseline="30000" dirty="0">
              <a:solidFill>
                <a:schemeClr val="bg1"/>
              </a:solidFill>
            </a:endParaRPr>
          </a:p>
        </p:txBody>
      </p:sp>
    </p:spTree>
    <p:extLst>
      <p:ext uri="{BB962C8B-B14F-4D97-AF65-F5344CB8AC3E}">
        <p14:creationId xmlns:p14="http://schemas.microsoft.com/office/powerpoint/2010/main" val="56760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110-4488-5442-9114-B58B880C633E}"/>
              </a:ext>
            </a:extLst>
          </p:cNvPr>
          <p:cNvSpPr>
            <a:spLocks noGrp="1"/>
          </p:cNvSpPr>
          <p:nvPr>
            <p:ph type="title"/>
          </p:nvPr>
        </p:nvSpPr>
        <p:spPr>
          <a:xfrm>
            <a:off x="501444" y="0"/>
            <a:ext cx="9892621" cy="1186249"/>
          </a:xfrm>
        </p:spPr>
        <p:txBody>
          <a:bodyPr/>
          <a:lstStyle/>
          <a:p>
            <a:r>
              <a:rPr lang="en-US" dirty="0"/>
              <a:t>Educational training</a:t>
            </a:r>
          </a:p>
        </p:txBody>
      </p:sp>
      <p:graphicFrame>
        <p:nvGraphicFramePr>
          <p:cNvPr id="7" name="Content Placeholder 6">
            <a:extLst>
              <a:ext uri="{FF2B5EF4-FFF2-40B4-BE49-F238E27FC236}">
                <a16:creationId xmlns:a16="http://schemas.microsoft.com/office/drawing/2014/main" id="{7E481238-B407-924C-99F3-BB303F3E116C}"/>
              </a:ext>
            </a:extLst>
          </p:cNvPr>
          <p:cNvGraphicFramePr>
            <a:graphicFrameLocks noGrp="1"/>
          </p:cNvGraphicFramePr>
          <p:nvPr>
            <p:ph idx="1"/>
            <p:extLst>
              <p:ext uri="{D42A27DB-BD31-4B8C-83A1-F6EECF244321}">
                <p14:modId xmlns:p14="http://schemas.microsoft.com/office/powerpoint/2010/main" val="3009763116"/>
              </p:ext>
            </p:extLst>
          </p:nvPr>
        </p:nvGraphicFramePr>
        <p:xfrm>
          <a:off x="255638" y="2104723"/>
          <a:ext cx="11680723" cy="2133600"/>
        </p:xfrm>
        <a:graphic>
          <a:graphicData uri="http://schemas.openxmlformats.org/drawingml/2006/table">
            <a:tbl>
              <a:tblPr firstRow="1" firstCol="1" bandRow="1">
                <a:tableStyleId>{5202B0CA-FC54-4496-8BCA-5EF66A818D29}</a:tableStyleId>
              </a:tblPr>
              <a:tblGrid>
                <a:gridCol w="7290269">
                  <a:extLst>
                    <a:ext uri="{9D8B030D-6E8A-4147-A177-3AD203B41FA5}">
                      <a16:colId xmlns:a16="http://schemas.microsoft.com/office/drawing/2014/main" val="3362791496"/>
                    </a:ext>
                  </a:extLst>
                </a:gridCol>
                <a:gridCol w="1295400">
                  <a:extLst>
                    <a:ext uri="{9D8B030D-6E8A-4147-A177-3AD203B41FA5}">
                      <a16:colId xmlns:a16="http://schemas.microsoft.com/office/drawing/2014/main" val="3455485318"/>
                    </a:ext>
                  </a:extLst>
                </a:gridCol>
                <a:gridCol w="1012371">
                  <a:extLst>
                    <a:ext uri="{9D8B030D-6E8A-4147-A177-3AD203B41FA5}">
                      <a16:colId xmlns:a16="http://schemas.microsoft.com/office/drawing/2014/main" val="1434679851"/>
                    </a:ext>
                  </a:extLst>
                </a:gridCol>
                <a:gridCol w="2082683">
                  <a:extLst>
                    <a:ext uri="{9D8B030D-6E8A-4147-A177-3AD203B41FA5}">
                      <a16:colId xmlns:a16="http://schemas.microsoft.com/office/drawing/2014/main" val="4154912935"/>
                    </a:ext>
                  </a:extLst>
                </a:gridCol>
              </a:tblGrid>
              <a:tr h="874189">
                <a:tc>
                  <a:txBody>
                    <a:bodyPr/>
                    <a:lstStyle/>
                    <a:p>
                      <a:pPr marL="0" marR="0" algn="ctr">
                        <a:spcBef>
                          <a:spcPts val="0"/>
                        </a:spcBef>
                        <a:spcAft>
                          <a:spcPts val="0"/>
                        </a:spcAft>
                      </a:pPr>
                      <a:r>
                        <a:rPr lang="en-US" sz="2800" dirty="0">
                          <a:effectLst/>
                        </a:rPr>
                        <a:t> </a:t>
                      </a:r>
                    </a:p>
                    <a:p>
                      <a:pPr marL="0" marR="0" algn="ctr">
                        <a:spcBef>
                          <a:spcPts val="0"/>
                        </a:spcBef>
                        <a:spcAft>
                          <a:spcPts val="0"/>
                        </a:spcAft>
                      </a:pPr>
                      <a:r>
                        <a:rPr lang="en-US" sz="1800" b="1" kern="1200" dirty="0">
                          <a:solidFill>
                            <a:schemeClr val="lt1"/>
                          </a:solidFill>
                          <a:effectLst/>
                          <a:latin typeface="+mn-lt"/>
                          <a:ea typeface="+mn-ea"/>
                          <a:cs typeface="+mn-cs"/>
                        </a:rPr>
                        <a:t>Secondary Athletics/Activities Directors Would Greatly Benefit from…</a:t>
                      </a:r>
                      <a:r>
                        <a:rPr lang="en-US" sz="2000" dirty="0">
                          <a:effectLst/>
                        </a:rPr>
                        <a:t> </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err="1">
                          <a:effectLst/>
                        </a:rPr>
                        <a:t>Mdn</a:t>
                      </a:r>
                      <a:endParaRPr lang="en-US" sz="2000" dirty="0">
                        <a:effectLst/>
                      </a:endParaRPr>
                    </a:p>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baseline="30000" dirty="0">
                          <a:effectLst/>
                        </a:rPr>
                        <a:t>1</a:t>
                      </a:r>
                      <a:r>
                        <a:rPr lang="en-US" sz="2000" dirty="0">
                          <a:effectLst/>
                        </a:rPr>
                        <a:t>% agree or strongly agree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935425112"/>
                  </a:ext>
                </a:extLst>
              </a:tr>
              <a:tr h="374877">
                <a:tc>
                  <a:txBody>
                    <a:bodyPr/>
                    <a:lstStyle/>
                    <a:p>
                      <a:r>
                        <a:rPr lang="en-US" sz="2000" b="1" i="0" kern="1200" dirty="0">
                          <a:solidFill>
                            <a:schemeClr val="dk1"/>
                          </a:solidFill>
                          <a:effectLst/>
                          <a:latin typeface="+mn-lt"/>
                          <a:ea typeface="+mn-ea"/>
                          <a:cs typeface="+mn-cs"/>
                        </a:rPr>
                        <a:t>…educational training beyond an industry-provided credential </a:t>
                      </a:r>
                    </a:p>
                    <a:p>
                      <a:r>
                        <a:rPr lang="en-US" sz="2000" b="1" i="0" kern="1200" dirty="0">
                          <a:solidFill>
                            <a:schemeClr val="dk1"/>
                          </a:solidFill>
                          <a:effectLst/>
                          <a:latin typeface="+mn-lt"/>
                          <a:ea typeface="+mn-ea"/>
                          <a:cs typeface="+mn-cs"/>
                        </a:rPr>
                        <a:t>(e.g., KIAAA, NIAAA)</a:t>
                      </a: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94.1</a:t>
                      </a:r>
                    </a:p>
                  </a:txBody>
                  <a:tcPr marL="59574" marR="59574" marT="0" marB="0"/>
                </a:tc>
                <a:extLst>
                  <a:ext uri="{0D108BD9-81ED-4DB2-BD59-A6C34878D82A}">
                    <a16:rowId xmlns:a16="http://schemas.microsoft.com/office/drawing/2014/main" val="3275285741"/>
                  </a:ext>
                </a:extLst>
              </a:tr>
              <a:tr h="374877">
                <a:tc>
                  <a:txBody>
                    <a:bodyPr/>
                    <a:lstStyle/>
                    <a:p>
                      <a:r>
                        <a:rPr lang="en-US" sz="2000" b="1" i="0" kern="1200" dirty="0">
                          <a:solidFill>
                            <a:schemeClr val="dk1"/>
                          </a:solidFill>
                          <a:effectLst/>
                          <a:latin typeface="+mn-lt"/>
                          <a:ea typeface="+mn-ea"/>
                          <a:cs typeface="+mn-cs"/>
                        </a:rPr>
                        <a:t>…educational credentials specifically designed for athletics/activities directors</a:t>
                      </a:r>
                    </a:p>
                  </a:txBody>
                  <a:tcPr marL="59574" marR="59574" marT="0" marB="0"/>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59574" marR="59574" marT="0" marB="0"/>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80285532"/>
                  </a:ext>
                </a:extLst>
              </a:tr>
            </a:tbl>
          </a:graphicData>
        </a:graphic>
      </p:graphicFrame>
      <p:sp>
        <p:nvSpPr>
          <p:cNvPr id="4" name="Slide Number Placeholder 3">
            <a:extLst>
              <a:ext uri="{FF2B5EF4-FFF2-40B4-BE49-F238E27FC236}">
                <a16:creationId xmlns:a16="http://schemas.microsoft.com/office/drawing/2014/main" id="{80259F85-EED8-0741-A6E7-C90D32101AC7}"/>
              </a:ext>
            </a:extLst>
          </p:cNvPr>
          <p:cNvSpPr>
            <a:spLocks noGrp="1"/>
          </p:cNvSpPr>
          <p:nvPr>
            <p:ph type="sldNum" sz="quarter" idx="12"/>
          </p:nvPr>
        </p:nvSpPr>
        <p:spPr/>
        <p:txBody>
          <a:bodyPr/>
          <a:lstStyle/>
          <a:p>
            <a:fld id="{8EF147F3-F4BF-2C46-AC54-645A1178D8F6}" type="slidenum">
              <a:rPr lang="en-US" smtClean="0"/>
              <a:pPr/>
              <a:t>14</a:t>
            </a:fld>
            <a:endParaRPr lang="en-US" dirty="0"/>
          </a:p>
        </p:txBody>
      </p:sp>
      <p:sp>
        <p:nvSpPr>
          <p:cNvPr id="5" name="TextBox 4">
            <a:extLst>
              <a:ext uri="{FF2B5EF4-FFF2-40B4-BE49-F238E27FC236}">
                <a16:creationId xmlns:a16="http://schemas.microsoft.com/office/drawing/2014/main" id="{316CB153-33A2-4448-8BA6-6DC0C8BF3595}"/>
              </a:ext>
            </a:extLst>
          </p:cNvPr>
          <p:cNvSpPr txBox="1"/>
          <p:nvPr/>
        </p:nvSpPr>
        <p:spPr>
          <a:xfrm>
            <a:off x="-5730" y="1186249"/>
            <a:ext cx="12197730" cy="646331"/>
          </a:xfrm>
          <a:prstGeom prst="rect">
            <a:avLst/>
          </a:prstGeom>
          <a:solidFill>
            <a:schemeClr val="bg2"/>
          </a:solidFill>
        </p:spPr>
        <p:txBody>
          <a:bodyPr wrap="square" rtlCol="0">
            <a:spAutoFit/>
          </a:bodyPr>
          <a:lstStyle/>
          <a:p>
            <a:r>
              <a:rPr lang="en-US" b="1" dirty="0"/>
              <a:t>Respondents’ perceptions (n=34) athletics/activities directors’ educational training: Median, mode and percent (%) agreeing or strongly agreeing with statement.</a:t>
            </a:r>
          </a:p>
        </p:txBody>
      </p:sp>
      <p:sp>
        <p:nvSpPr>
          <p:cNvPr id="3" name="TextBox 2">
            <a:extLst>
              <a:ext uri="{FF2B5EF4-FFF2-40B4-BE49-F238E27FC236}">
                <a16:creationId xmlns:a16="http://schemas.microsoft.com/office/drawing/2014/main" id="{F801758C-F0B5-CA9D-CBED-DD875B338F2C}"/>
              </a:ext>
            </a:extLst>
          </p:cNvPr>
          <p:cNvSpPr txBox="1"/>
          <p:nvPr/>
        </p:nvSpPr>
        <p:spPr>
          <a:xfrm>
            <a:off x="255638" y="5487085"/>
            <a:ext cx="4757058" cy="369332"/>
          </a:xfrm>
          <a:prstGeom prst="rect">
            <a:avLst/>
          </a:prstGeom>
          <a:noFill/>
          <a:ln>
            <a:solidFill>
              <a:schemeClr val="bg1"/>
            </a:solidFill>
          </a:ln>
        </p:spPr>
        <p:txBody>
          <a:bodyPr wrap="square" rtlCol="0">
            <a:spAutoFit/>
          </a:bodyPr>
          <a:lstStyle/>
          <a:p>
            <a:r>
              <a:rPr lang="en-US" baseline="30000" dirty="0">
                <a:solidFill>
                  <a:schemeClr val="bg1"/>
                </a:solidFill>
              </a:rPr>
              <a:t>1</a:t>
            </a:r>
            <a:r>
              <a:rPr lang="en-US" dirty="0">
                <a:solidFill>
                  <a:schemeClr val="bg1"/>
                </a:solidFill>
              </a:rPr>
              <a:t> Likert-type scale ranges from 1 (low) to 5 (high)</a:t>
            </a:r>
            <a:endParaRPr lang="en-US" baseline="30000" dirty="0">
              <a:solidFill>
                <a:schemeClr val="bg1"/>
              </a:solidFill>
            </a:endParaRPr>
          </a:p>
        </p:txBody>
      </p:sp>
    </p:spTree>
    <p:extLst>
      <p:ext uri="{BB962C8B-B14F-4D97-AF65-F5344CB8AC3E}">
        <p14:creationId xmlns:p14="http://schemas.microsoft.com/office/powerpoint/2010/main" val="168543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4DB3-EEED-16F8-7421-7CD6B53DCC29}"/>
              </a:ext>
            </a:extLst>
          </p:cNvPr>
          <p:cNvSpPr>
            <a:spLocks noGrp="1"/>
          </p:cNvSpPr>
          <p:nvPr>
            <p:ph type="title"/>
          </p:nvPr>
        </p:nvSpPr>
        <p:spPr/>
        <p:txBody>
          <a:bodyPr/>
          <a:lstStyle/>
          <a:p>
            <a:r>
              <a:rPr lang="en-US" dirty="0"/>
              <a:t>Comments </a:t>
            </a:r>
          </a:p>
        </p:txBody>
      </p:sp>
      <p:sp>
        <p:nvSpPr>
          <p:cNvPr id="3" name="Content Placeholder 2">
            <a:extLst>
              <a:ext uri="{FF2B5EF4-FFF2-40B4-BE49-F238E27FC236}">
                <a16:creationId xmlns:a16="http://schemas.microsoft.com/office/drawing/2014/main" id="{624E5F9A-5CBE-C15C-F30F-41329140D10A}"/>
              </a:ext>
            </a:extLst>
          </p:cNvPr>
          <p:cNvSpPr>
            <a:spLocks noGrp="1"/>
          </p:cNvSpPr>
          <p:nvPr>
            <p:ph idx="1"/>
          </p:nvPr>
        </p:nvSpPr>
        <p:spPr>
          <a:xfrm>
            <a:off x="195330" y="1430108"/>
            <a:ext cx="11150073" cy="5093785"/>
          </a:xfrm>
        </p:spPr>
        <p:txBody>
          <a:bodyPr/>
          <a:lstStyle/>
          <a:p>
            <a:r>
              <a:rPr lang="en-US" dirty="0"/>
              <a:t>Comments centered on:</a:t>
            </a:r>
          </a:p>
          <a:p>
            <a:r>
              <a:rPr lang="en-US" b="1" i="1" dirty="0"/>
              <a:t>Wide ranging impact</a:t>
            </a:r>
            <a:r>
              <a:rPr lang="en-US" dirty="0"/>
              <a:t>: </a:t>
            </a:r>
          </a:p>
          <a:p>
            <a:pPr lvl="1"/>
            <a:r>
              <a:rPr lang="en-US" dirty="0"/>
              <a:t>“This is one of the most dynamics and busiest positions </a:t>
            </a:r>
            <a:r>
              <a:rPr lang="en-US" i="1" dirty="0"/>
              <a:t>[sic] </a:t>
            </a:r>
            <a:r>
              <a:rPr lang="en-US" dirty="0"/>
              <a:t>in all of education. Athletic leaders interact with the public more than most administrators and teachings </a:t>
            </a:r>
            <a:r>
              <a:rPr lang="en-US" i="1" dirty="0"/>
              <a:t>[sic], </a:t>
            </a:r>
            <a:r>
              <a:rPr lang="en-US" dirty="0"/>
              <a:t>have a big impact on how students progress, and are among the most visible in the community.”</a:t>
            </a:r>
          </a:p>
          <a:p>
            <a:r>
              <a:rPr lang="en-US" b="1" i="1" dirty="0"/>
              <a:t>Leadership development</a:t>
            </a:r>
            <a:r>
              <a:rPr lang="en-US" dirty="0"/>
              <a:t>: </a:t>
            </a:r>
          </a:p>
          <a:p>
            <a:pPr lvl="1"/>
            <a:r>
              <a:rPr lang="en-US" dirty="0"/>
              <a:t>“KELI Mentor, KLC, Leadership Blueprint, really anything to develop leadership skills helps all facets of education.”</a:t>
            </a:r>
          </a:p>
          <a:p>
            <a:r>
              <a:rPr lang="en-US" b="1" i="1" dirty="0"/>
              <a:t>Technical skills</a:t>
            </a:r>
            <a:r>
              <a:rPr lang="en-US" dirty="0"/>
              <a:t>: </a:t>
            </a:r>
          </a:p>
          <a:p>
            <a:pPr lvl="1"/>
            <a:r>
              <a:rPr lang="en-US" dirty="0"/>
              <a:t>“Working with adult/student conflict, coached sponsors to be strong program leaders.”</a:t>
            </a:r>
          </a:p>
          <a:p>
            <a:endParaRPr lang="en-US" dirty="0"/>
          </a:p>
        </p:txBody>
      </p:sp>
      <p:sp>
        <p:nvSpPr>
          <p:cNvPr id="4" name="Slide Number Placeholder 3">
            <a:extLst>
              <a:ext uri="{FF2B5EF4-FFF2-40B4-BE49-F238E27FC236}">
                <a16:creationId xmlns:a16="http://schemas.microsoft.com/office/drawing/2014/main" id="{6B17484F-6AA3-5CD5-85B9-4E69762C0C32}"/>
              </a:ext>
            </a:extLst>
          </p:cNvPr>
          <p:cNvSpPr>
            <a:spLocks noGrp="1"/>
          </p:cNvSpPr>
          <p:nvPr>
            <p:ph type="sldNum" sz="quarter" idx="12"/>
          </p:nvPr>
        </p:nvSpPr>
        <p:spPr/>
        <p:txBody>
          <a:bodyPr/>
          <a:lstStyle/>
          <a:p>
            <a:fld id="{8EF147F3-F4BF-2C46-AC54-645A1178D8F6}" type="slidenum">
              <a:rPr lang="en-US" smtClean="0"/>
              <a:pPr/>
              <a:t>15</a:t>
            </a:fld>
            <a:endParaRPr lang="en-US" dirty="0"/>
          </a:p>
        </p:txBody>
      </p:sp>
    </p:spTree>
    <p:extLst>
      <p:ext uri="{BB962C8B-B14F-4D97-AF65-F5344CB8AC3E}">
        <p14:creationId xmlns:p14="http://schemas.microsoft.com/office/powerpoint/2010/main" val="186055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7E85-3D09-4D4E-8250-334F1FF07B5F}"/>
              </a:ext>
            </a:extLst>
          </p:cNvPr>
          <p:cNvSpPr>
            <a:spLocks noGrp="1"/>
          </p:cNvSpPr>
          <p:nvPr>
            <p:ph type="title"/>
          </p:nvPr>
        </p:nvSpPr>
        <p:spPr/>
        <p:txBody>
          <a:bodyPr/>
          <a:lstStyle/>
          <a:p>
            <a:r>
              <a:rPr lang="en-US" dirty="0"/>
              <a:t>Summary of results</a:t>
            </a:r>
          </a:p>
        </p:txBody>
      </p:sp>
      <p:sp>
        <p:nvSpPr>
          <p:cNvPr id="3" name="Content Placeholder 2">
            <a:extLst>
              <a:ext uri="{FF2B5EF4-FFF2-40B4-BE49-F238E27FC236}">
                <a16:creationId xmlns:a16="http://schemas.microsoft.com/office/drawing/2014/main" id="{FC408C61-42BE-3C4B-AD49-12B468D3A192}"/>
              </a:ext>
            </a:extLst>
          </p:cNvPr>
          <p:cNvSpPr>
            <a:spLocks noGrp="1"/>
          </p:cNvSpPr>
          <p:nvPr>
            <p:ph idx="1"/>
          </p:nvPr>
        </p:nvSpPr>
        <p:spPr>
          <a:xfrm>
            <a:off x="195286" y="1186249"/>
            <a:ext cx="11453017" cy="4731039"/>
          </a:xfrm>
        </p:spPr>
        <p:txBody>
          <a:bodyPr/>
          <a:lstStyle/>
          <a:p>
            <a:r>
              <a:rPr lang="en-US" b="1" dirty="0"/>
              <a:t>Overall</a:t>
            </a:r>
            <a:r>
              <a:rPr lang="en-US" dirty="0"/>
              <a:t>, educational leaders view secondary athletics/activities directors as:</a:t>
            </a:r>
          </a:p>
          <a:p>
            <a:endParaRPr lang="en-US" dirty="0"/>
          </a:p>
          <a:p>
            <a:pPr marL="914400" lvl="1" indent="-457200">
              <a:buFont typeface="+mj-lt"/>
              <a:buAutoNum type="arabicPeriod"/>
            </a:pPr>
            <a:r>
              <a:rPr lang="en-US" dirty="0"/>
              <a:t>Impacts a wide range of stakeholder groups.</a:t>
            </a:r>
          </a:p>
          <a:p>
            <a:pPr marL="914400" lvl="1" indent="-457200">
              <a:buFont typeface="+mj-lt"/>
              <a:buAutoNum type="arabicPeriod"/>
            </a:pPr>
            <a:r>
              <a:rPr lang="en-US" dirty="0"/>
              <a:t>Important part of secondary education ecosystem beyond sport’s impact</a:t>
            </a:r>
          </a:p>
          <a:p>
            <a:pPr marL="914400" lvl="1" indent="-457200">
              <a:buFont typeface="+mj-lt"/>
              <a:buAutoNum type="arabicPeriod"/>
            </a:pPr>
            <a:r>
              <a:rPr lang="en-US" dirty="0"/>
              <a:t>Important part of the local community</a:t>
            </a:r>
          </a:p>
          <a:p>
            <a:pPr marL="914400" lvl="1" indent="-457200">
              <a:buFont typeface="+mj-lt"/>
              <a:buAutoNum type="arabicPeriod"/>
            </a:pPr>
            <a:r>
              <a:rPr lang="en-US" dirty="0"/>
              <a:t>Wide ranging duties and responsibilities that are similar to building leaders, but all encompass duties unique to sport-education ecosystem</a:t>
            </a:r>
          </a:p>
          <a:p>
            <a:pPr marL="914400" lvl="1" indent="-457200">
              <a:buFont typeface="+mj-lt"/>
              <a:buAutoNum type="arabicPeriod"/>
            </a:pPr>
            <a:r>
              <a:rPr lang="en-US" dirty="0"/>
              <a:t>Needing specialized training and knowledge, including:</a:t>
            </a:r>
          </a:p>
          <a:p>
            <a:pPr lvl="2"/>
            <a:r>
              <a:rPr lang="en-US" dirty="0"/>
              <a:t>Technical training/skills (e.g., budgeting and finance)</a:t>
            </a:r>
          </a:p>
          <a:p>
            <a:pPr lvl="2"/>
            <a:r>
              <a:rPr lang="en-US" dirty="0"/>
              <a:t>Adaptive training/skills (e.g., interpersonal skills and leadership)</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E2F6E196-7BDC-4B4B-875A-FA7ECEF56D77}"/>
              </a:ext>
            </a:extLst>
          </p:cNvPr>
          <p:cNvSpPr>
            <a:spLocks noGrp="1"/>
          </p:cNvSpPr>
          <p:nvPr>
            <p:ph type="sldNum" sz="quarter" idx="12"/>
          </p:nvPr>
        </p:nvSpPr>
        <p:spPr/>
        <p:txBody>
          <a:bodyPr/>
          <a:lstStyle/>
          <a:p>
            <a:fld id="{8EF147F3-F4BF-2C46-AC54-645A1178D8F6}" type="slidenum">
              <a:rPr lang="en-US" smtClean="0"/>
              <a:pPr/>
              <a:t>16</a:t>
            </a:fld>
            <a:endParaRPr lang="en-US" dirty="0"/>
          </a:p>
        </p:txBody>
      </p:sp>
    </p:spTree>
    <p:extLst>
      <p:ext uri="{BB962C8B-B14F-4D97-AF65-F5344CB8AC3E}">
        <p14:creationId xmlns:p14="http://schemas.microsoft.com/office/powerpoint/2010/main" val="255907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4C80-2416-8644-A6F8-EFBCBE33B592}"/>
              </a:ext>
            </a:extLst>
          </p:cNvPr>
          <p:cNvSpPr>
            <a:spLocks noGrp="1"/>
          </p:cNvSpPr>
          <p:nvPr>
            <p:ph type="title"/>
          </p:nvPr>
        </p:nvSpPr>
        <p:spPr/>
        <p:txBody>
          <a:bodyPr/>
          <a:lstStyle/>
          <a:p>
            <a:r>
              <a:rPr lang="en-US" dirty="0"/>
              <a:t>Discussion: How to connect with SMGT programs?</a:t>
            </a:r>
          </a:p>
        </p:txBody>
      </p:sp>
      <p:sp>
        <p:nvSpPr>
          <p:cNvPr id="3" name="Content Placeholder 2">
            <a:extLst>
              <a:ext uri="{FF2B5EF4-FFF2-40B4-BE49-F238E27FC236}">
                <a16:creationId xmlns:a16="http://schemas.microsoft.com/office/drawing/2014/main" id="{5FCF4A05-70B3-8049-8FBC-E05D190BA1B3}"/>
              </a:ext>
            </a:extLst>
          </p:cNvPr>
          <p:cNvSpPr>
            <a:spLocks noGrp="1"/>
          </p:cNvSpPr>
          <p:nvPr>
            <p:ph idx="1"/>
          </p:nvPr>
        </p:nvSpPr>
        <p:spPr>
          <a:xfrm>
            <a:off x="270639" y="1462965"/>
            <a:ext cx="11150073" cy="5451236"/>
          </a:xfrm>
        </p:spPr>
        <p:txBody>
          <a:bodyPr/>
          <a:lstStyle/>
          <a:p>
            <a:r>
              <a:rPr lang="en-US" dirty="0"/>
              <a:t>Scholastic sports can be important applied learning sites for many sport management students.</a:t>
            </a:r>
          </a:p>
          <a:p>
            <a:r>
              <a:rPr lang="en-US" dirty="0"/>
              <a:t>Exposes sport management students to many transferrable skills beyond the pK-12 environment, such as: </a:t>
            </a:r>
          </a:p>
          <a:p>
            <a:pPr lvl="1"/>
            <a:r>
              <a:rPr lang="en-US" dirty="0"/>
              <a:t>Budgeting and finance</a:t>
            </a:r>
          </a:p>
          <a:p>
            <a:pPr lvl="1"/>
            <a:r>
              <a:rPr lang="en-US" dirty="0"/>
              <a:t>Engaging multiple stakeholder groups (with varying needs)</a:t>
            </a:r>
          </a:p>
          <a:p>
            <a:pPr lvl="1"/>
            <a:r>
              <a:rPr lang="en-US" dirty="0"/>
              <a:t>Being embedded within a community</a:t>
            </a:r>
          </a:p>
          <a:p>
            <a:r>
              <a:rPr lang="en-US" dirty="0"/>
              <a:t>Logistically: </a:t>
            </a:r>
          </a:p>
          <a:p>
            <a:pPr lvl="1"/>
            <a:r>
              <a:rPr lang="en-US" dirty="0"/>
              <a:t>Many sport management students have a recent familiarity with scholastic sport environments, which might appeal to them.</a:t>
            </a:r>
          </a:p>
          <a:p>
            <a:pPr lvl="1"/>
            <a:r>
              <a:rPr lang="en-US" dirty="0"/>
              <a:t>Scholastic sport applied learning opportunities are often both available and low-to-no-cost for students or sport management programs </a:t>
            </a:r>
            <a:r>
              <a:rPr lang="en-US" sz="1800" dirty="0">
                <a:effectLst/>
                <a:ea typeface="Times New Roman" panose="02020603050405020304" pitchFamily="18" charset="0"/>
              </a:rPr>
              <a:t>(Hums &amp; MacLean, 2018).</a:t>
            </a:r>
            <a:endParaRPr lang="en-US" sz="1800" dirty="0"/>
          </a:p>
          <a:p>
            <a:endParaRPr lang="en-US" dirty="0"/>
          </a:p>
        </p:txBody>
      </p:sp>
      <p:sp>
        <p:nvSpPr>
          <p:cNvPr id="4" name="Slide Number Placeholder 3">
            <a:extLst>
              <a:ext uri="{FF2B5EF4-FFF2-40B4-BE49-F238E27FC236}">
                <a16:creationId xmlns:a16="http://schemas.microsoft.com/office/drawing/2014/main" id="{095B2CD0-8EE8-B04E-94AE-194716516B2B}"/>
              </a:ext>
            </a:extLst>
          </p:cNvPr>
          <p:cNvSpPr>
            <a:spLocks noGrp="1"/>
          </p:cNvSpPr>
          <p:nvPr>
            <p:ph type="sldNum" sz="quarter" idx="12"/>
          </p:nvPr>
        </p:nvSpPr>
        <p:spPr/>
        <p:txBody>
          <a:bodyPr/>
          <a:lstStyle/>
          <a:p>
            <a:fld id="{8EF147F3-F4BF-2C46-AC54-645A1178D8F6}" type="slidenum">
              <a:rPr lang="en-US" smtClean="0"/>
              <a:pPr/>
              <a:t>17</a:t>
            </a:fld>
            <a:endParaRPr lang="en-US" dirty="0"/>
          </a:p>
        </p:txBody>
      </p:sp>
    </p:spTree>
    <p:extLst>
      <p:ext uri="{BB962C8B-B14F-4D97-AF65-F5344CB8AC3E}">
        <p14:creationId xmlns:p14="http://schemas.microsoft.com/office/powerpoint/2010/main" val="396313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B4AA-E6C2-744C-8BB8-848BBED199C1}"/>
              </a:ext>
            </a:extLst>
          </p:cNvPr>
          <p:cNvSpPr>
            <a:spLocks noGrp="1"/>
          </p:cNvSpPr>
          <p:nvPr>
            <p:ph type="title"/>
          </p:nvPr>
        </p:nvSpPr>
        <p:spPr/>
        <p:txBody>
          <a:bodyPr/>
          <a:lstStyle/>
          <a:p>
            <a:r>
              <a:rPr lang="en-US" dirty="0"/>
              <a:t>Summary &amp; closing remarks</a:t>
            </a:r>
          </a:p>
        </p:txBody>
      </p:sp>
      <p:sp>
        <p:nvSpPr>
          <p:cNvPr id="3" name="Content Placeholder 2">
            <a:extLst>
              <a:ext uri="{FF2B5EF4-FFF2-40B4-BE49-F238E27FC236}">
                <a16:creationId xmlns:a16="http://schemas.microsoft.com/office/drawing/2014/main" id="{1AA1C858-0531-4046-9895-C227E8D1F2DB}"/>
              </a:ext>
            </a:extLst>
          </p:cNvPr>
          <p:cNvSpPr>
            <a:spLocks noGrp="1"/>
          </p:cNvSpPr>
          <p:nvPr>
            <p:ph idx="1"/>
          </p:nvPr>
        </p:nvSpPr>
        <p:spPr>
          <a:xfrm>
            <a:off x="104081" y="1342129"/>
            <a:ext cx="11150073" cy="5480769"/>
          </a:xfrm>
        </p:spPr>
        <p:txBody>
          <a:bodyPr/>
          <a:lstStyle/>
          <a:p>
            <a:r>
              <a:rPr lang="en-US" dirty="0"/>
              <a:t>Need to structurally address applied learning opportunities within programs:</a:t>
            </a:r>
          </a:p>
          <a:p>
            <a:pPr lvl="1"/>
            <a:r>
              <a:rPr lang="en-US" dirty="0"/>
              <a:t>Includes identifying as many applied learning sites as possible to further develop students.</a:t>
            </a:r>
          </a:p>
          <a:p>
            <a:pPr lvl="1"/>
            <a:r>
              <a:rPr lang="en-US" dirty="0"/>
              <a:t>Faculty: onus is on them to develop partnerships that might be out of their experience or comfort zone.</a:t>
            </a:r>
          </a:p>
          <a:p>
            <a:pPr lvl="1"/>
            <a:r>
              <a:rPr lang="en-US" dirty="0"/>
              <a:t>Autonomy or assigned applied learning opportunities?</a:t>
            </a:r>
          </a:p>
          <a:p>
            <a:r>
              <a:rPr lang="en-US" dirty="0"/>
              <a:t>Limitation of research</a:t>
            </a:r>
          </a:p>
          <a:p>
            <a:pPr lvl="1"/>
            <a:r>
              <a:rPr lang="en-US" dirty="0"/>
              <a:t>Descriptive and included a small sample size</a:t>
            </a:r>
          </a:p>
          <a:p>
            <a:pPr lvl="1"/>
            <a:r>
              <a:rPr lang="en-US" dirty="0"/>
              <a:t>Quantifying experiences with questionnaire </a:t>
            </a:r>
          </a:p>
          <a:p>
            <a:r>
              <a:rPr lang="en-US" dirty="0"/>
              <a:t>Future research</a:t>
            </a:r>
          </a:p>
          <a:p>
            <a:pPr lvl="1"/>
            <a:r>
              <a:rPr lang="en-US" dirty="0"/>
              <a:t>Psychometrics on questionnaire; continue listening to our stakeholder groups</a:t>
            </a:r>
          </a:p>
          <a:p>
            <a:pPr lvl="1"/>
            <a:r>
              <a:rPr lang="en-US" dirty="0"/>
              <a:t>Work could manifest in a graduate certificate/credential</a:t>
            </a:r>
          </a:p>
          <a:p>
            <a:pPr lvl="1"/>
            <a:endParaRPr lang="en-US" dirty="0"/>
          </a:p>
        </p:txBody>
      </p:sp>
      <p:sp>
        <p:nvSpPr>
          <p:cNvPr id="4" name="Slide Number Placeholder 3">
            <a:extLst>
              <a:ext uri="{FF2B5EF4-FFF2-40B4-BE49-F238E27FC236}">
                <a16:creationId xmlns:a16="http://schemas.microsoft.com/office/drawing/2014/main" id="{A018A139-0FCF-A84E-AE4B-473DD3C6B2F8}"/>
              </a:ext>
            </a:extLst>
          </p:cNvPr>
          <p:cNvSpPr>
            <a:spLocks noGrp="1"/>
          </p:cNvSpPr>
          <p:nvPr>
            <p:ph type="sldNum" sz="quarter" idx="12"/>
          </p:nvPr>
        </p:nvSpPr>
        <p:spPr/>
        <p:txBody>
          <a:bodyPr/>
          <a:lstStyle/>
          <a:p>
            <a:fld id="{8EF147F3-F4BF-2C46-AC54-645A1178D8F6}" type="slidenum">
              <a:rPr lang="en-US" smtClean="0"/>
              <a:pPr/>
              <a:t>18</a:t>
            </a:fld>
            <a:endParaRPr lang="en-US" dirty="0"/>
          </a:p>
        </p:txBody>
      </p:sp>
    </p:spTree>
    <p:extLst>
      <p:ext uri="{BB962C8B-B14F-4D97-AF65-F5344CB8AC3E}">
        <p14:creationId xmlns:p14="http://schemas.microsoft.com/office/powerpoint/2010/main" val="109071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9755-CE26-E840-8080-44FBA1DC8702}"/>
              </a:ext>
            </a:extLst>
          </p:cNvPr>
          <p:cNvSpPr>
            <a:spLocks noGrp="1"/>
          </p:cNvSpPr>
          <p:nvPr>
            <p:ph type="title"/>
          </p:nvPr>
        </p:nvSpPr>
        <p:spPr/>
        <p:txBody>
          <a:bodyPr/>
          <a:lstStyle/>
          <a:p>
            <a:r>
              <a:rPr lang="en-US" dirty="0"/>
              <a:t>Many thanks!</a:t>
            </a:r>
          </a:p>
        </p:txBody>
      </p:sp>
      <p:sp>
        <p:nvSpPr>
          <p:cNvPr id="3" name="Text Placeholder 2">
            <a:extLst>
              <a:ext uri="{FF2B5EF4-FFF2-40B4-BE49-F238E27FC236}">
                <a16:creationId xmlns:a16="http://schemas.microsoft.com/office/drawing/2014/main" id="{3B88985D-AF0C-EB40-9A5D-0278726809D1}"/>
              </a:ext>
            </a:extLst>
          </p:cNvPr>
          <p:cNvSpPr>
            <a:spLocks noGrp="1"/>
          </p:cNvSpPr>
          <p:nvPr>
            <p:ph type="body" idx="1"/>
          </p:nvPr>
        </p:nvSpPr>
        <p:spPr>
          <a:xfrm>
            <a:off x="831850" y="3594381"/>
            <a:ext cx="10515600" cy="1806648"/>
          </a:xfrm>
        </p:spPr>
        <p:txBody>
          <a:bodyPr/>
          <a:lstStyle/>
          <a:p>
            <a:r>
              <a:rPr lang="en-US" dirty="0">
                <a:solidFill>
                  <a:schemeClr val="tx1"/>
                </a:solidFill>
              </a:rPr>
              <a:t>Feel free to reach out to us--</a:t>
            </a:r>
          </a:p>
          <a:p>
            <a:r>
              <a:rPr lang="en-US" dirty="0">
                <a:solidFill>
                  <a:schemeClr val="tx1"/>
                </a:solidFill>
              </a:rPr>
              <a:t>	Dr. Mike Ross: </a:t>
            </a:r>
            <a:r>
              <a:rPr lang="en-US" u="sng" dirty="0">
                <a:solidFill>
                  <a:schemeClr val="accent1">
                    <a:lumMod val="75000"/>
                  </a:schemeClr>
                </a:solidFill>
                <a:hlinkClick r:id="rId2"/>
              </a:rPr>
              <a:t>mike.ross@Wichita.edu</a:t>
            </a:r>
            <a:r>
              <a:rPr lang="en-US" u="sng" dirty="0">
                <a:solidFill>
                  <a:schemeClr val="accent1">
                    <a:lumMod val="75000"/>
                  </a:schemeClr>
                </a:solidFill>
              </a:rPr>
              <a:t>  </a:t>
            </a:r>
          </a:p>
          <a:p>
            <a:r>
              <a:rPr lang="en-US" dirty="0"/>
              <a:t>			    </a:t>
            </a:r>
            <a:r>
              <a:rPr lang="en-US" dirty="0">
                <a:solidFill>
                  <a:schemeClr val="tx1"/>
                </a:solidFill>
              </a:rPr>
              <a:t>(OR)</a:t>
            </a:r>
          </a:p>
          <a:p>
            <a:r>
              <a:rPr lang="en-US" dirty="0">
                <a:solidFill>
                  <a:schemeClr val="tx1"/>
                </a:solidFill>
              </a:rPr>
              <a:t>	Dr. Mark Vermillion: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mark.vermillion@Wichita.edu</a:t>
            </a:r>
            <a:r>
              <a:rPr lang="en-US" dirty="0">
                <a:solidFill>
                  <a:schemeClr val="accent1">
                    <a:lumMod val="75000"/>
                  </a:schemeClr>
                </a:solidFill>
              </a:rPr>
              <a:t>  </a:t>
            </a:r>
          </a:p>
        </p:txBody>
      </p:sp>
      <p:sp>
        <p:nvSpPr>
          <p:cNvPr id="4" name="Slide Number Placeholder 3">
            <a:extLst>
              <a:ext uri="{FF2B5EF4-FFF2-40B4-BE49-F238E27FC236}">
                <a16:creationId xmlns:a16="http://schemas.microsoft.com/office/drawing/2014/main" id="{BBCE02FD-F34A-454C-89C4-E307951AECB6}"/>
              </a:ext>
            </a:extLst>
          </p:cNvPr>
          <p:cNvSpPr>
            <a:spLocks noGrp="1"/>
          </p:cNvSpPr>
          <p:nvPr>
            <p:ph type="sldNum" sz="quarter" idx="12"/>
          </p:nvPr>
        </p:nvSpPr>
        <p:spPr/>
        <p:txBody>
          <a:bodyPr/>
          <a:lstStyle/>
          <a:p>
            <a:fld id="{8EF147F3-F4BF-2C46-AC54-645A1178D8F6}" type="slidenum">
              <a:rPr lang="en-US" smtClean="0"/>
              <a:pPr/>
              <a:t>19</a:t>
            </a:fld>
            <a:endParaRPr lang="en-US" dirty="0"/>
          </a:p>
        </p:txBody>
      </p:sp>
    </p:spTree>
    <p:extLst>
      <p:ext uri="{BB962C8B-B14F-4D97-AF65-F5344CB8AC3E}">
        <p14:creationId xmlns:p14="http://schemas.microsoft.com/office/powerpoint/2010/main" val="170337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5101-8787-FB4D-B93B-FA3E4ADCDA6B}"/>
              </a:ext>
            </a:extLst>
          </p:cNvPr>
          <p:cNvSpPr>
            <a:spLocks noGrp="1"/>
          </p:cNvSpPr>
          <p:nvPr>
            <p:ph type="title"/>
          </p:nvPr>
        </p:nvSpPr>
        <p:spPr/>
        <p:txBody>
          <a:bodyPr/>
          <a:lstStyle/>
          <a:p>
            <a:r>
              <a:rPr lang="en-US" dirty="0"/>
              <a:t>Purpose &amp; overview</a:t>
            </a:r>
          </a:p>
        </p:txBody>
      </p:sp>
      <p:sp>
        <p:nvSpPr>
          <p:cNvPr id="3" name="Content Placeholder 2">
            <a:extLst>
              <a:ext uri="{FF2B5EF4-FFF2-40B4-BE49-F238E27FC236}">
                <a16:creationId xmlns:a16="http://schemas.microsoft.com/office/drawing/2014/main" id="{C2956126-FE95-E147-B6A0-8E4413483CD8}"/>
              </a:ext>
            </a:extLst>
          </p:cNvPr>
          <p:cNvSpPr>
            <a:spLocks noGrp="1"/>
          </p:cNvSpPr>
          <p:nvPr>
            <p:ph idx="1"/>
          </p:nvPr>
        </p:nvSpPr>
        <p:spPr>
          <a:xfrm>
            <a:off x="190405" y="1468719"/>
            <a:ext cx="11655231" cy="4159600"/>
          </a:xfrm>
        </p:spPr>
        <p:txBody>
          <a:bodyPr/>
          <a:lstStyle/>
          <a:p>
            <a:r>
              <a:rPr lang="en-US" dirty="0"/>
              <a:t>The purpose of this presentation is to do the following:</a:t>
            </a:r>
          </a:p>
          <a:p>
            <a:pPr lvl="1"/>
            <a:r>
              <a:rPr lang="en-US" sz="2500" dirty="0"/>
              <a:t>Discuss the background, context, importance, and rationale for descriptive research</a:t>
            </a:r>
          </a:p>
          <a:p>
            <a:pPr lvl="1"/>
            <a:r>
              <a:rPr lang="en-US" sz="2500" dirty="0"/>
              <a:t>COSMA conference connection </a:t>
            </a:r>
          </a:p>
          <a:p>
            <a:pPr lvl="1"/>
            <a:r>
              <a:rPr lang="en-US" sz="2500" dirty="0"/>
              <a:t>Research questions</a:t>
            </a:r>
          </a:p>
          <a:p>
            <a:pPr lvl="1"/>
            <a:r>
              <a:rPr lang="en-US" sz="2500" dirty="0"/>
              <a:t>Methods, survey, and sample</a:t>
            </a:r>
          </a:p>
          <a:p>
            <a:pPr lvl="1"/>
            <a:r>
              <a:rPr lang="en-US" sz="2500" dirty="0"/>
              <a:t>Results</a:t>
            </a:r>
          </a:p>
          <a:p>
            <a:pPr lvl="1"/>
            <a:r>
              <a:rPr lang="en-US" sz="2500" dirty="0"/>
              <a:t>Discussion</a:t>
            </a:r>
          </a:p>
          <a:p>
            <a:pPr lvl="1"/>
            <a:r>
              <a:rPr lang="en-US" sz="2500" dirty="0"/>
              <a:t>Conclusion and closing remarks</a:t>
            </a:r>
          </a:p>
          <a:p>
            <a:pPr lvl="1"/>
            <a:endParaRPr lang="en-US" sz="2500" dirty="0"/>
          </a:p>
          <a:p>
            <a:pPr lvl="1"/>
            <a:endParaRPr lang="en-US" dirty="0"/>
          </a:p>
        </p:txBody>
      </p:sp>
      <p:sp>
        <p:nvSpPr>
          <p:cNvPr id="4" name="Slide Number Placeholder 3">
            <a:extLst>
              <a:ext uri="{FF2B5EF4-FFF2-40B4-BE49-F238E27FC236}">
                <a16:creationId xmlns:a16="http://schemas.microsoft.com/office/drawing/2014/main" id="{FBA6D7D3-53BE-F64F-B5CF-7CCE8227393F}"/>
              </a:ext>
            </a:extLst>
          </p:cNvPr>
          <p:cNvSpPr>
            <a:spLocks noGrp="1"/>
          </p:cNvSpPr>
          <p:nvPr>
            <p:ph type="sldNum" sz="quarter" idx="12"/>
          </p:nvPr>
        </p:nvSpPr>
        <p:spPr/>
        <p:txBody>
          <a:bodyPr/>
          <a:lstStyle/>
          <a:p>
            <a:fld id="{8EF147F3-F4BF-2C46-AC54-645A1178D8F6}" type="slidenum">
              <a:rPr lang="en-US" smtClean="0"/>
              <a:pPr/>
              <a:t>3</a:t>
            </a:fld>
            <a:endParaRPr lang="en-US" dirty="0"/>
          </a:p>
        </p:txBody>
      </p:sp>
    </p:spTree>
    <p:extLst>
      <p:ext uri="{BB962C8B-B14F-4D97-AF65-F5344CB8AC3E}">
        <p14:creationId xmlns:p14="http://schemas.microsoft.com/office/powerpoint/2010/main" val="21167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C8D4-FD9B-624B-A681-77F5C6D77362}"/>
              </a:ext>
            </a:extLst>
          </p:cNvPr>
          <p:cNvSpPr>
            <a:spLocks noGrp="1"/>
          </p:cNvSpPr>
          <p:nvPr>
            <p:ph type="title"/>
          </p:nvPr>
        </p:nvSpPr>
        <p:spPr/>
        <p:txBody>
          <a:bodyPr/>
          <a:lstStyle/>
          <a:p>
            <a:r>
              <a:rPr lang="en-US" dirty="0"/>
              <a:t>Background &amp; context</a:t>
            </a:r>
          </a:p>
        </p:txBody>
      </p:sp>
      <p:sp>
        <p:nvSpPr>
          <p:cNvPr id="3" name="Content Placeholder 2">
            <a:extLst>
              <a:ext uri="{FF2B5EF4-FFF2-40B4-BE49-F238E27FC236}">
                <a16:creationId xmlns:a16="http://schemas.microsoft.com/office/drawing/2014/main" id="{6FF8E02C-8BFF-0F42-8625-183A0391D7A7}"/>
              </a:ext>
            </a:extLst>
          </p:cNvPr>
          <p:cNvSpPr>
            <a:spLocks noGrp="1"/>
          </p:cNvSpPr>
          <p:nvPr>
            <p:ph idx="1"/>
          </p:nvPr>
        </p:nvSpPr>
        <p:spPr>
          <a:xfrm>
            <a:off x="365338" y="1458392"/>
            <a:ext cx="11150073" cy="4486356"/>
          </a:xfrm>
        </p:spPr>
        <p:txBody>
          <a:bodyPr/>
          <a:lstStyle/>
          <a:p>
            <a:r>
              <a:rPr lang="en-US" dirty="0">
                <a:effectLst/>
                <a:ea typeface="Times New Roman" panose="02020603050405020304" pitchFamily="18" charset="0"/>
              </a:rPr>
              <a:t>Experiential learning is key to a number of disciplines within higher education, including sport management </a:t>
            </a:r>
            <a:r>
              <a:rPr lang="en-US" sz="1800" dirty="0">
                <a:effectLst/>
                <a:ea typeface="Times New Roman" panose="02020603050405020304" pitchFamily="18" charset="0"/>
              </a:rPr>
              <a:t>(Foster &amp; Dollar, 2017; Foster &amp; Pierce, 2021; and Sauder, 2014)</a:t>
            </a:r>
            <a:r>
              <a:rPr lang="en-US" dirty="0">
                <a:effectLst/>
                <a:ea typeface="Times New Roman" panose="02020603050405020304" pitchFamily="18" charset="0"/>
              </a:rPr>
              <a:t>, school psychology </a:t>
            </a:r>
            <a:r>
              <a:rPr lang="en-US" sz="1800" dirty="0">
                <a:effectLst/>
                <a:ea typeface="Times New Roman" panose="02020603050405020304" pitchFamily="18" charset="0"/>
              </a:rPr>
              <a:t>(Arakawa &amp; </a:t>
            </a:r>
            <a:r>
              <a:rPr lang="en-US" sz="1800" dirty="0" err="1">
                <a:effectLst/>
                <a:ea typeface="Times New Roman" panose="02020603050405020304" pitchFamily="18" charset="0"/>
              </a:rPr>
              <a:t>Anme</a:t>
            </a:r>
            <a:r>
              <a:rPr lang="en-US" sz="1800" dirty="0">
                <a:effectLst/>
                <a:ea typeface="Times New Roman" panose="02020603050405020304" pitchFamily="18" charset="0"/>
              </a:rPr>
              <a:t>, 2020)</a:t>
            </a:r>
            <a:r>
              <a:rPr lang="en-US" dirty="0">
                <a:effectLst/>
                <a:ea typeface="Times New Roman" panose="02020603050405020304" pitchFamily="18" charset="0"/>
              </a:rPr>
              <a:t>, counseling education </a:t>
            </a:r>
            <a:r>
              <a:rPr lang="en-US" sz="1800" dirty="0">
                <a:effectLst/>
                <a:ea typeface="Times New Roman" panose="02020603050405020304" pitchFamily="18" charset="0"/>
              </a:rPr>
              <a:t>(Arthur &amp; </a:t>
            </a:r>
            <a:r>
              <a:rPr lang="en-US" sz="1800" dirty="0" err="1">
                <a:effectLst/>
                <a:ea typeface="Times New Roman" panose="02020603050405020304" pitchFamily="18" charset="0"/>
              </a:rPr>
              <a:t>Archenbach</a:t>
            </a:r>
            <a:r>
              <a:rPr lang="en-US" sz="1800" dirty="0">
                <a:effectLst/>
                <a:ea typeface="Times New Roman" panose="02020603050405020304" pitchFamily="18" charset="0"/>
              </a:rPr>
              <a:t>, 2002; King, Chua, Nunnery, &amp; </a:t>
            </a:r>
            <a:r>
              <a:rPr lang="en-US" sz="1800" dirty="0" err="1">
                <a:effectLst/>
                <a:ea typeface="Times New Roman" panose="02020603050405020304" pitchFamily="18" charset="0"/>
              </a:rPr>
              <a:t>Sastre</a:t>
            </a:r>
            <a:r>
              <a:rPr lang="en-US" sz="1800" dirty="0">
                <a:effectLst/>
                <a:ea typeface="Times New Roman" panose="02020603050405020304" pitchFamily="18" charset="0"/>
              </a:rPr>
              <a:t>, 2022; </a:t>
            </a:r>
            <a:r>
              <a:rPr lang="en-US" sz="1800" i="1" dirty="0">
                <a:effectLst/>
                <a:ea typeface="Times New Roman" panose="02020603050405020304" pitchFamily="18" charset="0"/>
              </a:rPr>
              <a:t>U.S. Official News</a:t>
            </a:r>
            <a:r>
              <a:rPr lang="en-US" sz="1800" dirty="0">
                <a:effectLst/>
                <a:ea typeface="Times New Roman" panose="02020603050405020304" pitchFamily="18" charset="0"/>
              </a:rPr>
              <a:t>, 2018)</a:t>
            </a:r>
            <a:r>
              <a:rPr lang="en-US" dirty="0">
                <a:effectLst/>
                <a:ea typeface="Times New Roman" panose="02020603050405020304" pitchFamily="18" charset="0"/>
              </a:rPr>
              <a:t>, nursing education </a:t>
            </a:r>
            <a:r>
              <a:rPr lang="en-US" sz="1800" dirty="0">
                <a:effectLst/>
                <a:ea typeface="Times New Roman" panose="02020603050405020304" pitchFamily="18" charset="0"/>
              </a:rPr>
              <a:t>(</a:t>
            </a:r>
            <a:r>
              <a:rPr lang="en-US" sz="1800" dirty="0" err="1">
                <a:effectLst/>
                <a:ea typeface="Times New Roman" panose="02020603050405020304" pitchFamily="18" charset="0"/>
              </a:rPr>
              <a:t>Kimzey</a:t>
            </a:r>
            <a:r>
              <a:rPr lang="en-US" sz="1800" dirty="0">
                <a:effectLst/>
                <a:ea typeface="Times New Roman" panose="02020603050405020304" pitchFamily="18" charset="0"/>
              </a:rPr>
              <a:t>, </a:t>
            </a:r>
            <a:r>
              <a:rPr lang="en-US" sz="1800" dirty="0" err="1">
                <a:effectLst/>
                <a:ea typeface="Times New Roman" panose="02020603050405020304" pitchFamily="18" charset="0"/>
              </a:rPr>
              <a:t>Mastel</a:t>
            </a:r>
            <a:r>
              <a:rPr lang="en-US" sz="1800" dirty="0">
                <a:effectLst/>
                <a:ea typeface="Times New Roman" panose="02020603050405020304" pitchFamily="18" charset="0"/>
              </a:rPr>
              <a:t>-Smith, &amp; Alfred, 2016)</a:t>
            </a:r>
            <a:r>
              <a:rPr lang="en-US" dirty="0">
                <a:effectLst/>
                <a:ea typeface="Times New Roman" panose="02020603050405020304" pitchFamily="18" charset="0"/>
              </a:rPr>
              <a:t>, K-12 teacher preparation </a:t>
            </a:r>
            <a:r>
              <a:rPr lang="en-US" sz="1800" dirty="0">
                <a:effectLst/>
                <a:ea typeface="Times New Roman" panose="02020603050405020304" pitchFamily="18" charset="0"/>
              </a:rPr>
              <a:t>(</a:t>
            </a:r>
            <a:r>
              <a:rPr lang="en-US" sz="1800" dirty="0" err="1">
                <a:effectLst/>
                <a:ea typeface="Times New Roman" panose="02020603050405020304" pitchFamily="18" charset="0"/>
              </a:rPr>
              <a:t>Slavick</a:t>
            </a:r>
            <a:r>
              <a:rPr lang="en-US" sz="1800" dirty="0">
                <a:effectLst/>
                <a:ea typeface="Times New Roman" panose="02020603050405020304" pitchFamily="18" charset="0"/>
              </a:rPr>
              <a:t> &amp; Zimbardo, 2012; </a:t>
            </a:r>
            <a:r>
              <a:rPr lang="en-US" sz="1800" dirty="0" err="1">
                <a:effectLst/>
                <a:ea typeface="Times New Roman" panose="02020603050405020304" pitchFamily="18" charset="0"/>
              </a:rPr>
              <a:t>Svinivki</a:t>
            </a:r>
            <a:r>
              <a:rPr lang="en-US" sz="1800" dirty="0">
                <a:effectLst/>
                <a:ea typeface="Times New Roman" panose="02020603050405020304" pitchFamily="18" charset="0"/>
              </a:rPr>
              <a:t> &amp; </a:t>
            </a:r>
            <a:r>
              <a:rPr lang="en-US" sz="1800" dirty="0" err="1">
                <a:effectLst/>
                <a:ea typeface="Times New Roman" panose="02020603050405020304" pitchFamily="18" charset="0"/>
              </a:rPr>
              <a:t>McKeachie</a:t>
            </a:r>
            <a:r>
              <a:rPr lang="en-US" sz="1800" dirty="0">
                <a:effectLst/>
                <a:ea typeface="Times New Roman" panose="02020603050405020304" pitchFamily="18" charset="0"/>
              </a:rPr>
              <a:t>, 2011)</a:t>
            </a:r>
            <a:r>
              <a:rPr lang="en-US" dirty="0">
                <a:effectLst/>
                <a:ea typeface="Times New Roman" panose="02020603050405020304" pitchFamily="18" charset="0"/>
              </a:rPr>
              <a:t>, business education </a:t>
            </a:r>
            <a:r>
              <a:rPr lang="en-US" sz="1800" dirty="0">
                <a:effectLst/>
                <a:ea typeface="Times New Roman" panose="02020603050405020304" pitchFamily="18" charset="0"/>
              </a:rPr>
              <a:t>(Holmes &amp; Sullivan, 2018)</a:t>
            </a:r>
            <a:r>
              <a:rPr lang="en-US" dirty="0">
                <a:effectLst/>
                <a:ea typeface="Times New Roman" panose="02020603050405020304" pitchFamily="18" charset="0"/>
              </a:rPr>
              <a:t>, and educational leadership </a:t>
            </a:r>
            <a:r>
              <a:rPr lang="en-US" sz="1800" dirty="0">
                <a:effectLst/>
                <a:ea typeface="Times New Roman" panose="02020603050405020304" pitchFamily="18" charset="0"/>
              </a:rPr>
              <a:t>(Hightower &amp; Waters, 2018)</a:t>
            </a:r>
            <a:r>
              <a:rPr lang="en-US" dirty="0">
                <a:effectLst/>
                <a:ea typeface="Times New Roman" panose="02020603050405020304" pitchFamily="18" charset="0"/>
              </a:rPr>
              <a:t>. </a:t>
            </a:r>
          </a:p>
          <a:p>
            <a:r>
              <a:rPr lang="en-US" dirty="0">
                <a:effectLst/>
                <a:ea typeface="Times New Roman" panose="02020603050405020304" pitchFamily="18" charset="0"/>
              </a:rPr>
              <a:t>Interscholastic athletics continues to be a useful site for preparing sport management students, due to the abundance of experiential learning opportunities available and the environment’s connection with educational and professional preparation </a:t>
            </a:r>
            <a:r>
              <a:rPr lang="en-US" sz="1800" dirty="0">
                <a:effectLst/>
                <a:ea typeface="Times New Roman" panose="02020603050405020304" pitchFamily="18" charset="0"/>
              </a:rPr>
              <a:t>(Hums &amp; MacLean, 2018).</a:t>
            </a:r>
          </a:p>
        </p:txBody>
      </p:sp>
      <p:sp>
        <p:nvSpPr>
          <p:cNvPr id="4" name="Slide Number Placeholder 3">
            <a:extLst>
              <a:ext uri="{FF2B5EF4-FFF2-40B4-BE49-F238E27FC236}">
                <a16:creationId xmlns:a16="http://schemas.microsoft.com/office/drawing/2014/main" id="{1786A9C7-A5F3-4A41-8740-3C6AAD89D497}"/>
              </a:ext>
            </a:extLst>
          </p:cNvPr>
          <p:cNvSpPr>
            <a:spLocks noGrp="1"/>
          </p:cNvSpPr>
          <p:nvPr>
            <p:ph type="sldNum" sz="quarter" idx="12"/>
          </p:nvPr>
        </p:nvSpPr>
        <p:spPr/>
        <p:txBody>
          <a:bodyPr/>
          <a:lstStyle/>
          <a:p>
            <a:fld id="{8EF147F3-F4BF-2C46-AC54-645A1178D8F6}" type="slidenum">
              <a:rPr lang="en-US" smtClean="0"/>
              <a:pPr/>
              <a:t>4</a:t>
            </a:fld>
            <a:endParaRPr lang="en-US" dirty="0"/>
          </a:p>
        </p:txBody>
      </p:sp>
    </p:spTree>
    <p:extLst>
      <p:ext uri="{BB962C8B-B14F-4D97-AF65-F5344CB8AC3E}">
        <p14:creationId xmlns:p14="http://schemas.microsoft.com/office/powerpoint/2010/main" val="272904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6251-3E4C-674D-A445-32480CABEC6A}"/>
              </a:ext>
            </a:extLst>
          </p:cNvPr>
          <p:cNvSpPr>
            <a:spLocks noGrp="1"/>
          </p:cNvSpPr>
          <p:nvPr>
            <p:ph type="title"/>
          </p:nvPr>
        </p:nvSpPr>
        <p:spPr/>
        <p:txBody>
          <a:bodyPr/>
          <a:lstStyle/>
          <a:p>
            <a:r>
              <a:rPr lang="en-US" dirty="0"/>
              <a:t>Background &amp; context, </a:t>
            </a:r>
            <a:r>
              <a:rPr lang="en-US" dirty="0" err="1"/>
              <a:t>cont</a:t>
            </a:r>
            <a:r>
              <a:rPr lang="en-US" dirty="0"/>
              <a:t>…</a:t>
            </a:r>
          </a:p>
        </p:txBody>
      </p:sp>
      <p:sp>
        <p:nvSpPr>
          <p:cNvPr id="3" name="Content Placeholder 2">
            <a:extLst>
              <a:ext uri="{FF2B5EF4-FFF2-40B4-BE49-F238E27FC236}">
                <a16:creationId xmlns:a16="http://schemas.microsoft.com/office/drawing/2014/main" id="{85094648-17F9-9E4C-BF03-7B35F16CAEA5}"/>
              </a:ext>
            </a:extLst>
          </p:cNvPr>
          <p:cNvSpPr>
            <a:spLocks noGrp="1"/>
          </p:cNvSpPr>
          <p:nvPr>
            <p:ph idx="1"/>
          </p:nvPr>
        </p:nvSpPr>
        <p:spPr>
          <a:xfrm>
            <a:off x="303853" y="1551519"/>
            <a:ext cx="11150073" cy="4355038"/>
          </a:xfrm>
        </p:spPr>
        <p:txBody>
          <a:bodyPr/>
          <a:lstStyle/>
          <a:p>
            <a:r>
              <a:rPr lang="en-US" dirty="0">
                <a:ea typeface="Times New Roman" panose="02020603050405020304" pitchFamily="18" charset="0"/>
              </a:rPr>
              <a:t>T</a:t>
            </a:r>
            <a:r>
              <a:rPr lang="en-US" dirty="0">
                <a:effectLst/>
                <a:ea typeface="Times New Roman" panose="02020603050405020304" pitchFamily="18" charset="0"/>
              </a:rPr>
              <a:t>here is an increasing need to better understand and collaborate with interscholastic sport or athletic programs/departments. </a:t>
            </a:r>
            <a:endParaRPr lang="en-US" sz="2000" dirty="0"/>
          </a:p>
          <a:p>
            <a:r>
              <a:rPr lang="en-US" dirty="0">
                <a:effectLst/>
                <a:ea typeface="Times New Roman" panose="02020603050405020304" pitchFamily="18" charset="0"/>
              </a:rPr>
              <a:t>As sport management researchers engage with educational leadership scholars, there are several overlapping research areas benefitting not only the sport management and educational leadership research literatures, but also students and practitioners in both arenas. </a:t>
            </a:r>
          </a:p>
          <a:p>
            <a:r>
              <a:rPr lang="en-US" dirty="0">
                <a:effectLst/>
                <a:ea typeface="Times New Roman" panose="02020603050405020304" pitchFamily="18" charset="0"/>
              </a:rPr>
              <a:t>Sport management programs need to build relationships with local sport practitioners, regardless of the type, scope, or focus in order to support student learning and development. </a:t>
            </a:r>
          </a:p>
          <a:p>
            <a:endParaRPr lang="en-US" dirty="0"/>
          </a:p>
        </p:txBody>
      </p:sp>
      <p:sp>
        <p:nvSpPr>
          <p:cNvPr id="4" name="Slide Number Placeholder 3">
            <a:extLst>
              <a:ext uri="{FF2B5EF4-FFF2-40B4-BE49-F238E27FC236}">
                <a16:creationId xmlns:a16="http://schemas.microsoft.com/office/drawing/2014/main" id="{6B8DD6DE-488C-624A-9F61-BD452525CA50}"/>
              </a:ext>
            </a:extLst>
          </p:cNvPr>
          <p:cNvSpPr>
            <a:spLocks noGrp="1"/>
          </p:cNvSpPr>
          <p:nvPr>
            <p:ph type="sldNum" sz="quarter" idx="12"/>
          </p:nvPr>
        </p:nvSpPr>
        <p:spPr/>
        <p:txBody>
          <a:bodyPr/>
          <a:lstStyle/>
          <a:p>
            <a:fld id="{8EF147F3-F4BF-2C46-AC54-645A1178D8F6}" type="slidenum">
              <a:rPr lang="en-US" smtClean="0"/>
              <a:pPr/>
              <a:t>5</a:t>
            </a:fld>
            <a:endParaRPr lang="en-US" dirty="0"/>
          </a:p>
        </p:txBody>
      </p:sp>
    </p:spTree>
    <p:extLst>
      <p:ext uri="{BB962C8B-B14F-4D97-AF65-F5344CB8AC3E}">
        <p14:creationId xmlns:p14="http://schemas.microsoft.com/office/powerpoint/2010/main" val="116085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0F66-5A77-184B-9FBD-F8A1A0029C6E}"/>
              </a:ext>
            </a:extLst>
          </p:cNvPr>
          <p:cNvSpPr>
            <a:spLocks noGrp="1"/>
          </p:cNvSpPr>
          <p:nvPr>
            <p:ph type="title"/>
          </p:nvPr>
        </p:nvSpPr>
        <p:spPr/>
        <p:txBody>
          <a:bodyPr/>
          <a:lstStyle/>
          <a:p>
            <a:r>
              <a:rPr lang="en-US" dirty="0"/>
              <a:t>Importance &amp; COSMA connection </a:t>
            </a:r>
          </a:p>
        </p:txBody>
      </p:sp>
      <p:sp>
        <p:nvSpPr>
          <p:cNvPr id="3" name="Content Placeholder 2">
            <a:extLst>
              <a:ext uri="{FF2B5EF4-FFF2-40B4-BE49-F238E27FC236}">
                <a16:creationId xmlns:a16="http://schemas.microsoft.com/office/drawing/2014/main" id="{759CD0D4-1883-1447-990A-724AE8FC5225}"/>
              </a:ext>
            </a:extLst>
          </p:cNvPr>
          <p:cNvSpPr>
            <a:spLocks noGrp="1"/>
          </p:cNvSpPr>
          <p:nvPr>
            <p:ph idx="1"/>
          </p:nvPr>
        </p:nvSpPr>
        <p:spPr>
          <a:xfrm>
            <a:off x="277894" y="1304764"/>
            <a:ext cx="11150073" cy="5083956"/>
          </a:xfrm>
        </p:spPr>
        <p:txBody>
          <a:bodyPr/>
          <a:lstStyle/>
          <a:p>
            <a:r>
              <a:rPr lang="en-US" dirty="0"/>
              <a:t>Experiential learning is key to numerous disciplines and industries and better prepares students for occupational success.</a:t>
            </a:r>
          </a:p>
          <a:p>
            <a:r>
              <a:rPr lang="en-US" dirty="0">
                <a:effectLst/>
                <a:ea typeface="Times New Roman" panose="02020603050405020304" pitchFamily="18" charset="0"/>
              </a:rPr>
              <a:t>The emphasis on experiential learning sites and partnerships is codified in Principle 7.3: Business and sport industry linkages/internships within COSMA’s Accreditation Principles Manual (2022). </a:t>
            </a:r>
          </a:p>
          <a:p>
            <a:pPr lvl="1"/>
            <a:r>
              <a:rPr lang="en-US" dirty="0">
                <a:effectLst/>
                <a:ea typeface="Times New Roman" panose="02020603050405020304" pitchFamily="18" charset="0"/>
              </a:rPr>
              <a:t>Specifically, the manual highlights the importance of integrating theory and practical application to further refine or develop skills for students (p. 57).</a:t>
            </a:r>
          </a:p>
          <a:p>
            <a:r>
              <a:rPr lang="en-US" dirty="0">
                <a:effectLst/>
                <a:ea typeface="Times New Roman" panose="02020603050405020304" pitchFamily="18" charset="0"/>
              </a:rPr>
              <a:t>By developing partnerships with other scholastic educational entities, sport management programs can provide valuable experiential learning opportunities, regardless of access to high-profile, elite amateur, or professional sport franchises.  </a:t>
            </a:r>
          </a:p>
          <a:p>
            <a:endParaRPr lang="en-US" dirty="0"/>
          </a:p>
        </p:txBody>
      </p:sp>
      <p:sp>
        <p:nvSpPr>
          <p:cNvPr id="4" name="Slide Number Placeholder 3">
            <a:extLst>
              <a:ext uri="{FF2B5EF4-FFF2-40B4-BE49-F238E27FC236}">
                <a16:creationId xmlns:a16="http://schemas.microsoft.com/office/drawing/2014/main" id="{97CF044B-B8A5-E241-9531-6C6F56F0FE70}"/>
              </a:ext>
            </a:extLst>
          </p:cNvPr>
          <p:cNvSpPr>
            <a:spLocks noGrp="1"/>
          </p:cNvSpPr>
          <p:nvPr>
            <p:ph type="sldNum" sz="quarter" idx="12"/>
          </p:nvPr>
        </p:nvSpPr>
        <p:spPr/>
        <p:txBody>
          <a:bodyPr/>
          <a:lstStyle/>
          <a:p>
            <a:fld id="{8EF147F3-F4BF-2C46-AC54-645A1178D8F6}" type="slidenum">
              <a:rPr lang="en-US" smtClean="0"/>
              <a:pPr/>
              <a:t>6</a:t>
            </a:fld>
            <a:endParaRPr lang="en-US" dirty="0"/>
          </a:p>
        </p:txBody>
      </p:sp>
    </p:spTree>
    <p:extLst>
      <p:ext uri="{BB962C8B-B14F-4D97-AF65-F5344CB8AC3E}">
        <p14:creationId xmlns:p14="http://schemas.microsoft.com/office/powerpoint/2010/main" val="332322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0109-A37B-FE4C-9C3C-00CE62909307}"/>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E240B976-5E7A-3B4C-89F1-F11CAF363E98}"/>
              </a:ext>
            </a:extLst>
          </p:cNvPr>
          <p:cNvSpPr>
            <a:spLocks noGrp="1"/>
          </p:cNvSpPr>
          <p:nvPr>
            <p:ph idx="1"/>
          </p:nvPr>
        </p:nvSpPr>
        <p:spPr>
          <a:xfrm>
            <a:off x="228011" y="1342644"/>
            <a:ext cx="11150073" cy="5330299"/>
          </a:xfrm>
        </p:spPr>
        <p:txBody>
          <a:bodyPr/>
          <a:lstStyle/>
          <a:p>
            <a:r>
              <a:rPr lang="en-US" dirty="0"/>
              <a:t>To better prepare students, sport management educators need to have a robust understanding of experiential learning sites, practitioners, contexts, and expectations.</a:t>
            </a:r>
          </a:p>
          <a:p>
            <a:r>
              <a:rPr lang="en-US" dirty="0"/>
              <a:t>The purpose of </a:t>
            </a:r>
            <a:r>
              <a:rPr lang="en-US" dirty="0">
                <a:effectLst/>
                <a:ea typeface="Times New Roman" panose="02020603050405020304" pitchFamily="18" charset="0"/>
              </a:rPr>
              <a:t>this study is to measure secondary educational leaders’ perceptions of high school athletic directors. Specifically, the research questions guiding this work examine secondary education leaders’ perceptions of secondary athletics/activities directors’…</a:t>
            </a:r>
          </a:p>
          <a:p>
            <a:pPr marL="514350" indent="-514350">
              <a:buFont typeface="+mj-lt"/>
              <a:buAutoNum type="arabicParenR"/>
            </a:pPr>
            <a:r>
              <a:rPr lang="en-US" dirty="0">
                <a:ea typeface="Times New Roman" panose="02020603050405020304" pitchFamily="18" charset="0"/>
              </a:rPr>
              <a:t>…impact on other stakeholder groups?</a:t>
            </a:r>
          </a:p>
          <a:p>
            <a:pPr marL="514350" indent="-514350">
              <a:buFont typeface="+mj-lt"/>
              <a:buAutoNum type="arabicParenR"/>
            </a:pPr>
            <a:r>
              <a:rPr lang="en-US" dirty="0">
                <a:effectLst/>
                <a:ea typeface="Times New Roman" panose="02020603050405020304" pitchFamily="18" charset="0"/>
              </a:rPr>
              <a:t>…duties and responsibilities?</a:t>
            </a:r>
          </a:p>
          <a:p>
            <a:pPr marL="514350" indent="-514350">
              <a:buFont typeface="+mj-lt"/>
              <a:buAutoNum type="arabicParenR"/>
            </a:pPr>
            <a:r>
              <a:rPr lang="en-US" dirty="0">
                <a:ea typeface="Times New Roman" panose="02020603050405020304" pitchFamily="18" charset="0"/>
              </a:rPr>
              <a:t>…needs and preparation?</a:t>
            </a:r>
          </a:p>
          <a:p>
            <a:pPr marL="514350" indent="-514350">
              <a:buFont typeface="+mj-lt"/>
              <a:buAutoNum type="arabicParenR"/>
            </a:pPr>
            <a:r>
              <a:rPr lang="en-US" dirty="0">
                <a:effectLst/>
                <a:ea typeface="Times New Roman" panose="02020603050405020304" pitchFamily="18" charset="0"/>
              </a:rPr>
              <a:t>…educational training?</a:t>
            </a:r>
          </a:p>
          <a:p>
            <a:endParaRPr lang="en-US" dirty="0"/>
          </a:p>
        </p:txBody>
      </p:sp>
      <p:sp>
        <p:nvSpPr>
          <p:cNvPr id="4" name="Slide Number Placeholder 3">
            <a:extLst>
              <a:ext uri="{FF2B5EF4-FFF2-40B4-BE49-F238E27FC236}">
                <a16:creationId xmlns:a16="http://schemas.microsoft.com/office/drawing/2014/main" id="{DDA22BDF-B4CF-B041-A7DB-5C915BA69DE6}"/>
              </a:ext>
            </a:extLst>
          </p:cNvPr>
          <p:cNvSpPr>
            <a:spLocks noGrp="1"/>
          </p:cNvSpPr>
          <p:nvPr>
            <p:ph type="sldNum" sz="quarter" idx="12"/>
          </p:nvPr>
        </p:nvSpPr>
        <p:spPr/>
        <p:txBody>
          <a:bodyPr/>
          <a:lstStyle/>
          <a:p>
            <a:fld id="{8EF147F3-F4BF-2C46-AC54-645A1178D8F6}" type="slidenum">
              <a:rPr lang="en-US" smtClean="0"/>
              <a:pPr/>
              <a:t>7</a:t>
            </a:fld>
            <a:endParaRPr lang="en-US" dirty="0"/>
          </a:p>
        </p:txBody>
      </p:sp>
    </p:spTree>
    <p:extLst>
      <p:ext uri="{BB962C8B-B14F-4D97-AF65-F5344CB8AC3E}">
        <p14:creationId xmlns:p14="http://schemas.microsoft.com/office/powerpoint/2010/main" val="124445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5208-9D9F-3F42-8A03-A0EC8CFB3332}"/>
              </a:ext>
            </a:extLst>
          </p:cNvPr>
          <p:cNvSpPr>
            <a:spLocks noGrp="1"/>
          </p:cNvSpPr>
          <p:nvPr>
            <p:ph type="title"/>
          </p:nvPr>
        </p:nvSpPr>
        <p:spPr/>
        <p:txBody>
          <a:bodyPr/>
          <a:lstStyle/>
          <a:p>
            <a:r>
              <a:rPr lang="en-US" dirty="0"/>
              <a:t>Methods &amp; survey</a:t>
            </a:r>
          </a:p>
        </p:txBody>
      </p:sp>
      <p:sp>
        <p:nvSpPr>
          <p:cNvPr id="3" name="Content Placeholder 2">
            <a:extLst>
              <a:ext uri="{FF2B5EF4-FFF2-40B4-BE49-F238E27FC236}">
                <a16:creationId xmlns:a16="http://schemas.microsoft.com/office/drawing/2014/main" id="{5AB1B129-8F03-5742-8BFE-64055ABED423}"/>
              </a:ext>
            </a:extLst>
          </p:cNvPr>
          <p:cNvSpPr>
            <a:spLocks noGrp="1"/>
          </p:cNvSpPr>
          <p:nvPr>
            <p:ph idx="1"/>
          </p:nvPr>
        </p:nvSpPr>
        <p:spPr>
          <a:xfrm>
            <a:off x="262223" y="1369762"/>
            <a:ext cx="11150073" cy="5379381"/>
          </a:xfrm>
        </p:spPr>
        <p:txBody>
          <a:bodyPr/>
          <a:lstStyle/>
          <a:p>
            <a:r>
              <a:rPr lang="en-US" dirty="0"/>
              <a:t>IRB approved</a:t>
            </a:r>
          </a:p>
          <a:p>
            <a:r>
              <a:rPr lang="en-US" dirty="0"/>
              <a:t>Email invitation to participate sent to educational advisory groups, in partnership with our colleagues in the Educational Leadership program.</a:t>
            </a:r>
          </a:p>
          <a:p>
            <a:r>
              <a:rPr lang="en-US" dirty="0"/>
              <a:t>Electronic survey (Qualtrics) completed by district leadership, building leadership, and athletic department leadership in local/regional secondary schools associated with urban and suburban school contexts.</a:t>
            </a:r>
          </a:p>
          <a:p>
            <a:r>
              <a:rPr lang="en-US" dirty="0"/>
              <a:t>Instrument was divided into sections covering demographics, school attributes, and secondary athletics/activities directors’ impact on stakeholders, duties and responsibilities, and educational training.</a:t>
            </a:r>
          </a:p>
          <a:p>
            <a:pPr lvl="1"/>
            <a:r>
              <a:rPr lang="en-US" dirty="0"/>
              <a:t>Questions were drawn from secondary educational advisory groups, educational leadership scholars, and previous literatures.</a:t>
            </a:r>
          </a:p>
          <a:p>
            <a:pPr lvl="1"/>
            <a:r>
              <a:rPr lang="en-US" dirty="0"/>
              <a:t>Exploratory; long-term project is being discussed with secondary education leadership (building and district).</a:t>
            </a:r>
          </a:p>
          <a:p>
            <a:pPr marL="0" indent="0">
              <a:buNone/>
            </a:pPr>
            <a:endParaRPr lang="en-US" dirty="0"/>
          </a:p>
        </p:txBody>
      </p:sp>
      <p:sp>
        <p:nvSpPr>
          <p:cNvPr id="4" name="Slide Number Placeholder 3">
            <a:extLst>
              <a:ext uri="{FF2B5EF4-FFF2-40B4-BE49-F238E27FC236}">
                <a16:creationId xmlns:a16="http://schemas.microsoft.com/office/drawing/2014/main" id="{D490DC57-1D50-D94C-9C2D-5EBADB9BC14F}"/>
              </a:ext>
            </a:extLst>
          </p:cNvPr>
          <p:cNvSpPr>
            <a:spLocks noGrp="1"/>
          </p:cNvSpPr>
          <p:nvPr>
            <p:ph type="sldNum" sz="quarter" idx="12"/>
          </p:nvPr>
        </p:nvSpPr>
        <p:spPr/>
        <p:txBody>
          <a:bodyPr/>
          <a:lstStyle/>
          <a:p>
            <a:fld id="{8EF147F3-F4BF-2C46-AC54-645A1178D8F6}" type="slidenum">
              <a:rPr lang="en-US" smtClean="0"/>
              <a:pPr/>
              <a:t>8</a:t>
            </a:fld>
            <a:endParaRPr lang="en-US" dirty="0"/>
          </a:p>
        </p:txBody>
      </p:sp>
    </p:spTree>
    <p:extLst>
      <p:ext uri="{BB962C8B-B14F-4D97-AF65-F5344CB8AC3E}">
        <p14:creationId xmlns:p14="http://schemas.microsoft.com/office/powerpoint/2010/main" val="31494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2A5-C2E2-6E4D-8F82-A63D29691433}"/>
              </a:ext>
            </a:extLst>
          </p:cNvPr>
          <p:cNvSpPr>
            <a:spLocks noGrp="1"/>
          </p:cNvSpPr>
          <p:nvPr>
            <p:ph type="title"/>
          </p:nvPr>
        </p:nvSpPr>
        <p:spPr/>
        <p:txBody>
          <a:bodyPr/>
          <a:lstStyle/>
          <a:p>
            <a:r>
              <a:rPr lang="en-US" dirty="0"/>
              <a:t>Sample demographics (N=34)</a:t>
            </a:r>
          </a:p>
        </p:txBody>
      </p:sp>
      <p:sp>
        <p:nvSpPr>
          <p:cNvPr id="3" name="Content Placeholder 2">
            <a:extLst>
              <a:ext uri="{FF2B5EF4-FFF2-40B4-BE49-F238E27FC236}">
                <a16:creationId xmlns:a16="http://schemas.microsoft.com/office/drawing/2014/main" id="{DC262EE5-83D9-904C-94C6-F24EF30E3081}"/>
              </a:ext>
            </a:extLst>
          </p:cNvPr>
          <p:cNvSpPr>
            <a:spLocks noGrp="1"/>
          </p:cNvSpPr>
          <p:nvPr>
            <p:ph idx="1"/>
          </p:nvPr>
        </p:nvSpPr>
        <p:spPr>
          <a:xfrm>
            <a:off x="112816" y="1277228"/>
            <a:ext cx="4644242" cy="5562894"/>
          </a:xfrm>
        </p:spPr>
        <p:txBody>
          <a:bodyPr/>
          <a:lstStyle/>
          <a:p>
            <a:r>
              <a:rPr lang="en-US" b="1" dirty="0"/>
              <a:t>Gender</a:t>
            </a:r>
          </a:p>
          <a:p>
            <a:pPr lvl="1"/>
            <a:r>
              <a:rPr lang="en-US" dirty="0"/>
              <a:t>Female: 		29.4% </a:t>
            </a:r>
          </a:p>
          <a:p>
            <a:pPr lvl="1"/>
            <a:r>
              <a:rPr lang="en-US" dirty="0"/>
              <a:t>Male:	 	70.6%</a:t>
            </a:r>
          </a:p>
          <a:p>
            <a:r>
              <a:rPr lang="en-US" b="1" dirty="0"/>
              <a:t>Education</a:t>
            </a:r>
            <a:r>
              <a:rPr lang="en-US" dirty="0"/>
              <a:t>		</a:t>
            </a:r>
          </a:p>
          <a:p>
            <a:pPr lvl="1"/>
            <a:r>
              <a:rPr lang="en-US" dirty="0"/>
              <a:t>Masters		50%</a:t>
            </a:r>
          </a:p>
          <a:p>
            <a:pPr lvl="1"/>
            <a:r>
              <a:rPr lang="en-US" dirty="0"/>
              <a:t>Doctorate	20.6%</a:t>
            </a:r>
          </a:p>
          <a:p>
            <a:pPr lvl="1"/>
            <a:r>
              <a:rPr lang="en-US" sz="2000" dirty="0"/>
              <a:t>Multiple masters</a:t>
            </a:r>
            <a:r>
              <a:rPr lang="en-US" dirty="0"/>
              <a:t>	29.4%</a:t>
            </a:r>
          </a:p>
          <a:p>
            <a:r>
              <a:rPr lang="en-US" b="1" dirty="0"/>
              <a:t>Race/Ethnicity</a:t>
            </a:r>
          </a:p>
          <a:p>
            <a:pPr lvl="1"/>
            <a:r>
              <a:rPr lang="en-US" dirty="0"/>
              <a:t>White:		100%</a:t>
            </a:r>
          </a:p>
          <a:p>
            <a:r>
              <a:rPr lang="en-US" b="1" dirty="0"/>
              <a:t>Age</a:t>
            </a:r>
            <a:endParaRPr lang="en-US" dirty="0"/>
          </a:p>
          <a:p>
            <a:pPr lvl="1"/>
            <a:r>
              <a:rPr lang="en-US" dirty="0"/>
              <a:t>35-44:		41.2% </a:t>
            </a:r>
          </a:p>
          <a:p>
            <a:pPr lvl="1"/>
            <a:r>
              <a:rPr lang="en-US" dirty="0"/>
              <a:t>45-54:		41.2%</a:t>
            </a:r>
          </a:p>
          <a:p>
            <a:pPr lvl="1"/>
            <a:r>
              <a:rPr lang="en-US" dirty="0"/>
              <a:t>55-64:		11.8%</a:t>
            </a:r>
          </a:p>
          <a:p>
            <a:pPr lvl="1"/>
            <a:endParaRPr lang="en-US" dirty="0"/>
          </a:p>
        </p:txBody>
      </p:sp>
      <p:sp>
        <p:nvSpPr>
          <p:cNvPr id="4" name="Slide Number Placeholder 3">
            <a:extLst>
              <a:ext uri="{FF2B5EF4-FFF2-40B4-BE49-F238E27FC236}">
                <a16:creationId xmlns:a16="http://schemas.microsoft.com/office/drawing/2014/main" id="{390107C4-8005-7043-B785-B8CF5196EEA8}"/>
              </a:ext>
            </a:extLst>
          </p:cNvPr>
          <p:cNvSpPr>
            <a:spLocks noGrp="1"/>
          </p:cNvSpPr>
          <p:nvPr>
            <p:ph type="sldNum" sz="quarter" idx="12"/>
          </p:nvPr>
        </p:nvSpPr>
        <p:spPr/>
        <p:txBody>
          <a:bodyPr/>
          <a:lstStyle/>
          <a:p>
            <a:fld id="{8EF147F3-F4BF-2C46-AC54-645A1178D8F6}" type="slidenum">
              <a:rPr lang="en-US" smtClean="0"/>
              <a:pPr/>
              <a:t>9</a:t>
            </a:fld>
            <a:endParaRPr lang="en-US" dirty="0"/>
          </a:p>
        </p:txBody>
      </p:sp>
      <p:graphicFrame>
        <p:nvGraphicFramePr>
          <p:cNvPr id="5" name="Table 7">
            <a:extLst>
              <a:ext uri="{FF2B5EF4-FFF2-40B4-BE49-F238E27FC236}">
                <a16:creationId xmlns:a16="http://schemas.microsoft.com/office/drawing/2014/main" id="{06A54A47-3A81-0028-4F1A-E7671F006999}"/>
              </a:ext>
            </a:extLst>
          </p:cNvPr>
          <p:cNvGraphicFramePr>
            <a:graphicFrameLocks noGrp="1"/>
          </p:cNvGraphicFramePr>
          <p:nvPr>
            <p:extLst>
              <p:ext uri="{D42A27DB-BD31-4B8C-83A1-F6EECF244321}">
                <p14:modId xmlns:p14="http://schemas.microsoft.com/office/powerpoint/2010/main" val="2215993778"/>
              </p:ext>
            </p:extLst>
          </p:nvPr>
        </p:nvGraphicFramePr>
        <p:xfrm>
          <a:off x="4571163" y="2180742"/>
          <a:ext cx="7151914" cy="3591629"/>
        </p:xfrm>
        <a:graphic>
          <a:graphicData uri="http://schemas.openxmlformats.org/drawingml/2006/table">
            <a:tbl>
              <a:tblPr firstRow="1" bandRow="1">
                <a:tableStyleId>{073A0DAA-6AF3-43AB-8588-CEC1D06C72B9}</a:tableStyleId>
              </a:tblPr>
              <a:tblGrid>
                <a:gridCol w="1317170">
                  <a:extLst>
                    <a:ext uri="{9D8B030D-6E8A-4147-A177-3AD203B41FA5}">
                      <a16:colId xmlns:a16="http://schemas.microsoft.com/office/drawing/2014/main" val="3500117469"/>
                    </a:ext>
                  </a:extLst>
                </a:gridCol>
                <a:gridCol w="2525486">
                  <a:extLst>
                    <a:ext uri="{9D8B030D-6E8A-4147-A177-3AD203B41FA5}">
                      <a16:colId xmlns:a16="http://schemas.microsoft.com/office/drawing/2014/main" val="1763461359"/>
                    </a:ext>
                  </a:extLst>
                </a:gridCol>
                <a:gridCol w="3309258">
                  <a:extLst>
                    <a:ext uri="{9D8B030D-6E8A-4147-A177-3AD203B41FA5}">
                      <a16:colId xmlns:a16="http://schemas.microsoft.com/office/drawing/2014/main" val="1623587534"/>
                    </a:ext>
                  </a:extLst>
                </a:gridCol>
              </a:tblGrid>
              <a:tr h="378107">
                <a:tc>
                  <a:txBody>
                    <a:bodyPr/>
                    <a:lstStyle/>
                    <a:p>
                      <a:r>
                        <a:rPr lang="en-US" sz="2800" dirty="0"/>
                        <a:t>Year(s)</a:t>
                      </a:r>
                    </a:p>
                  </a:txBody>
                  <a:tcPr/>
                </a:tc>
                <a:tc>
                  <a:txBody>
                    <a:bodyPr/>
                    <a:lstStyle/>
                    <a:p>
                      <a:pPr algn="ctr"/>
                      <a:r>
                        <a:rPr lang="en-US" sz="2800" dirty="0"/>
                        <a:t>…in current position</a:t>
                      </a:r>
                    </a:p>
                  </a:txBody>
                  <a:tcPr/>
                </a:tc>
                <a:tc>
                  <a:txBody>
                    <a:bodyPr/>
                    <a:lstStyle/>
                    <a:p>
                      <a:pPr algn="ctr"/>
                      <a:r>
                        <a:rPr lang="en-US" sz="2800" dirty="0"/>
                        <a:t>…in secondary education</a:t>
                      </a:r>
                    </a:p>
                  </a:txBody>
                  <a:tcPr/>
                </a:tc>
                <a:extLst>
                  <a:ext uri="{0D108BD9-81ED-4DB2-BD59-A6C34878D82A}">
                    <a16:rowId xmlns:a16="http://schemas.microsoft.com/office/drawing/2014/main" val="2475487337"/>
                  </a:ext>
                </a:extLst>
              </a:tr>
              <a:tr h="378107">
                <a:tc>
                  <a:txBody>
                    <a:bodyPr/>
                    <a:lstStyle/>
                    <a:p>
                      <a:pPr algn="r"/>
                      <a:r>
                        <a:rPr lang="en-US" b="1" dirty="0"/>
                        <a:t>1</a:t>
                      </a:r>
                      <a:r>
                        <a:rPr lang="en-US" b="1" baseline="30000" dirty="0"/>
                        <a:t>st</a:t>
                      </a:r>
                      <a:endParaRPr lang="en-US" b="1" dirty="0"/>
                    </a:p>
                  </a:txBody>
                  <a:tcPr/>
                </a:tc>
                <a:tc>
                  <a:txBody>
                    <a:bodyPr/>
                    <a:lstStyle/>
                    <a:p>
                      <a:pPr algn="ctr"/>
                      <a:r>
                        <a:rPr lang="en-US" dirty="0"/>
                        <a:t>35.3%</a:t>
                      </a:r>
                    </a:p>
                  </a:txBody>
                  <a:tcPr/>
                </a:tc>
                <a:tc>
                  <a:txBody>
                    <a:bodyPr/>
                    <a:lstStyle/>
                    <a:p>
                      <a:pPr algn="ctr"/>
                      <a:r>
                        <a:rPr lang="en-US" dirty="0"/>
                        <a:t>5.9%</a:t>
                      </a:r>
                    </a:p>
                  </a:txBody>
                  <a:tcPr/>
                </a:tc>
                <a:extLst>
                  <a:ext uri="{0D108BD9-81ED-4DB2-BD59-A6C34878D82A}">
                    <a16:rowId xmlns:a16="http://schemas.microsoft.com/office/drawing/2014/main" val="2914549565"/>
                  </a:ext>
                </a:extLst>
              </a:tr>
              <a:tr h="378107">
                <a:tc>
                  <a:txBody>
                    <a:bodyPr/>
                    <a:lstStyle/>
                    <a:p>
                      <a:pPr algn="r"/>
                      <a:r>
                        <a:rPr lang="en-US" b="1" dirty="0"/>
                        <a:t>2-5</a:t>
                      </a:r>
                    </a:p>
                  </a:txBody>
                  <a:tcPr/>
                </a:tc>
                <a:tc>
                  <a:txBody>
                    <a:bodyPr/>
                    <a:lstStyle/>
                    <a:p>
                      <a:pPr algn="ctr"/>
                      <a:r>
                        <a:rPr lang="en-US" dirty="0"/>
                        <a:t>26.5%</a:t>
                      </a:r>
                    </a:p>
                  </a:txBody>
                  <a:tcPr/>
                </a:tc>
                <a:tc>
                  <a:txBody>
                    <a:bodyPr/>
                    <a:lstStyle/>
                    <a:p>
                      <a:pPr algn="ctr"/>
                      <a:r>
                        <a:rPr lang="en-US" dirty="0"/>
                        <a:t>2.9%</a:t>
                      </a:r>
                    </a:p>
                  </a:txBody>
                  <a:tcPr/>
                </a:tc>
                <a:extLst>
                  <a:ext uri="{0D108BD9-81ED-4DB2-BD59-A6C34878D82A}">
                    <a16:rowId xmlns:a16="http://schemas.microsoft.com/office/drawing/2014/main" val="2894113432"/>
                  </a:ext>
                </a:extLst>
              </a:tr>
              <a:tr h="378107">
                <a:tc>
                  <a:txBody>
                    <a:bodyPr/>
                    <a:lstStyle/>
                    <a:p>
                      <a:pPr algn="r"/>
                      <a:r>
                        <a:rPr lang="en-US" b="1" dirty="0"/>
                        <a:t>6-10</a:t>
                      </a:r>
                    </a:p>
                  </a:txBody>
                  <a:tcPr/>
                </a:tc>
                <a:tc>
                  <a:txBody>
                    <a:bodyPr/>
                    <a:lstStyle/>
                    <a:p>
                      <a:pPr algn="ctr"/>
                      <a:r>
                        <a:rPr lang="en-US" dirty="0"/>
                        <a:t>20.6%</a:t>
                      </a:r>
                    </a:p>
                  </a:txBody>
                  <a:tcPr/>
                </a:tc>
                <a:tc>
                  <a:txBody>
                    <a:bodyPr/>
                    <a:lstStyle/>
                    <a:p>
                      <a:pPr algn="ctr"/>
                      <a:r>
                        <a:rPr lang="en-US" dirty="0"/>
                        <a:t>8.8%</a:t>
                      </a:r>
                    </a:p>
                  </a:txBody>
                  <a:tcPr/>
                </a:tc>
                <a:extLst>
                  <a:ext uri="{0D108BD9-81ED-4DB2-BD59-A6C34878D82A}">
                    <a16:rowId xmlns:a16="http://schemas.microsoft.com/office/drawing/2014/main" val="1806707266"/>
                  </a:ext>
                </a:extLst>
              </a:tr>
              <a:tr h="378107">
                <a:tc>
                  <a:txBody>
                    <a:bodyPr/>
                    <a:lstStyle/>
                    <a:p>
                      <a:pPr algn="r"/>
                      <a:r>
                        <a:rPr lang="en-US" b="1" dirty="0"/>
                        <a:t>11-15</a:t>
                      </a:r>
                    </a:p>
                  </a:txBody>
                  <a:tcPr/>
                </a:tc>
                <a:tc>
                  <a:txBody>
                    <a:bodyPr/>
                    <a:lstStyle/>
                    <a:p>
                      <a:pPr algn="ctr"/>
                      <a:r>
                        <a:rPr lang="en-US" dirty="0"/>
                        <a:t>14.7%</a:t>
                      </a:r>
                    </a:p>
                  </a:txBody>
                  <a:tcPr/>
                </a:tc>
                <a:tc>
                  <a:txBody>
                    <a:bodyPr/>
                    <a:lstStyle/>
                    <a:p>
                      <a:pPr algn="ctr"/>
                      <a:r>
                        <a:rPr lang="en-US" dirty="0"/>
                        <a:t>2.9%</a:t>
                      </a:r>
                    </a:p>
                  </a:txBody>
                  <a:tcPr/>
                </a:tc>
                <a:extLst>
                  <a:ext uri="{0D108BD9-81ED-4DB2-BD59-A6C34878D82A}">
                    <a16:rowId xmlns:a16="http://schemas.microsoft.com/office/drawing/2014/main" val="2623793016"/>
                  </a:ext>
                </a:extLst>
              </a:tr>
              <a:tr h="378107">
                <a:tc>
                  <a:txBody>
                    <a:bodyPr/>
                    <a:lstStyle/>
                    <a:p>
                      <a:pPr algn="r"/>
                      <a:r>
                        <a:rPr lang="en-US" b="1" dirty="0"/>
                        <a:t>16-20</a:t>
                      </a:r>
                    </a:p>
                  </a:txBody>
                  <a:tcPr/>
                </a:tc>
                <a:tc>
                  <a:txBody>
                    <a:bodyPr/>
                    <a:lstStyle/>
                    <a:p>
                      <a:pPr algn="ctr"/>
                      <a:r>
                        <a:rPr lang="en-US" dirty="0"/>
                        <a:t>2.9%</a:t>
                      </a:r>
                    </a:p>
                  </a:txBody>
                  <a:tcPr/>
                </a:tc>
                <a:tc>
                  <a:txBody>
                    <a:bodyPr/>
                    <a:lstStyle/>
                    <a:p>
                      <a:pPr algn="ctr"/>
                      <a:r>
                        <a:rPr lang="en-US" dirty="0"/>
                        <a:t>14.7%</a:t>
                      </a:r>
                    </a:p>
                  </a:txBody>
                  <a:tcPr/>
                </a:tc>
                <a:extLst>
                  <a:ext uri="{0D108BD9-81ED-4DB2-BD59-A6C34878D82A}">
                    <a16:rowId xmlns:a16="http://schemas.microsoft.com/office/drawing/2014/main" val="111956374"/>
                  </a:ext>
                </a:extLst>
              </a:tr>
              <a:tr h="378107">
                <a:tc>
                  <a:txBody>
                    <a:bodyPr/>
                    <a:lstStyle/>
                    <a:p>
                      <a:pPr algn="r"/>
                      <a:r>
                        <a:rPr lang="en-US" b="1" dirty="0"/>
                        <a:t>21-25</a:t>
                      </a:r>
                    </a:p>
                  </a:txBody>
                  <a:tcPr/>
                </a:tc>
                <a:tc>
                  <a:txBody>
                    <a:bodyPr/>
                    <a:lstStyle/>
                    <a:p>
                      <a:pPr algn="ctr"/>
                      <a:r>
                        <a:rPr lang="en-US" dirty="0"/>
                        <a:t>-</a:t>
                      </a:r>
                    </a:p>
                  </a:txBody>
                  <a:tcPr/>
                </a:tc>
                <a:tc>
                  <a:txBody>
                    <a:bodyPr/>
                    <a:lstStyle/>
                    <a:p>
                      <a:pPr algn="ctr"/>
                      <a:r>
                        <a:rPr lang="en-US" dirty="0"/>
                        <a:t>35.3%</a:t>
                      </a:r>
                    </a:p>
                  </a:txBody>
                  <a:tcPr/>
                </a:tc>
                <a:extLst>
                  <a:ext uri="{0D108BD9-81ED-4DB2-BD59-A6C34878D82A}">
                    <a16:rowId xmlns:a16="http://schemas.microsoft.com/office/drawing/2014/main" val="2468807657"/>
                  </a:ext>
                </a:extLst>
              </a:tr>
              <a:tr h="378107">
                <a:tc>
                  <a:txBody>
                    <a:bodyPr/>
                    <a:lstStyle/>
                    <a:p>
                      <a:pPr algn="r"/>
                      <a:r>
                        <a:rPr lang="en-US" b="1" dirty="0"/>
                        <a:t>25+</a:t>
                      </a:r>
                    </a:p>
                  </a:txBody>
                  <a:tcPr/>
                </a:tc>
                <a:tc>
                  <a:txBody>
                    <a:bodyPr/>
                    <a:lstStyle/>
                    <a:p>
                      <a:pPr algn="ctr"/>
                      <a:r>
                        <a:rPr lang="en-US" dirty="0"/>
                        <a:t>-</a:t>
                      </a:r>
                    </a:p>
                  </a:txBody>
                  <a:tcPr/>
                </a:tc>
                <a:tc>
                  <a:txBody>
                    <a:bodyPr/>
                    <a:lstStyle/>
                    <a:p>
                      <a:pPr algn="ctr"/>
                      <a:r>
                        <a:rPr lang="en-US" dirty="0"/>
                        <a:t>29.4%</a:t>
                      </a:r>
                    </a:p>
                  </a:txBody>
                  <a:tcPr/>
                </a:tc>
                <a:extLst>
                  <a:ext uri="{0D108BD9-81ED-4DB2-BD59-A6C34878D82A}">
                    <a16:rowId xmlns:a16="http://schemas.microsoft.com/office/drawing/2014/main" val="3961386042"/>
                  </a:ext>
                </a:extLst>
              </a:tr>
            </a:tbl>
          </a:graphicData>
        </a:graphic>
      </p:graphicFrame>
    </p:spTree>
    <p:extLst>
      <p:ext uri="{BB962C8B-B14F-4D97-AF65-F5344CB8AC3E}">
        <p14:creationId xmlns:p14="http://schemas.microsoft.com/office/powerpoint/2010/main" val="157018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2177-987A-0B10-D848-456D2AFCDFF7}"/>
              </a:ext>
            </a:extLst>
          </p:cNvPr>
          <p:cNvSpPr>
            <a:spLocks noGrp="1"/>
          </p:cNvSpPr>
          <p:nvPr>
            <p:ph type="title"/>
          </p:nvPr>
        </p:nvSpPr>
        <p:spPr/>
        <p:txBody>
          <a:bodyPr/>
          <a:lstStyle/>
          <a:p>
            <a:r>
              <a:rPr lang="en-US" dirty="0"/>
              <a:t>Sample demographics (N=34), </a:t>
            </a:r>
            <a:r>
              <a:rPr lang="en-US" dirty="0" err="1"/>
              <a:t>cont</a:t>
            </a:r>
            <a:r>
              <a:rPr lang="en-US" dirty="0"/>
              <a:t>…</a:t>
            </a:r>
          </a:p>
        </p:txBody>
      </p:sp>
      <p:sp>
        <p:nvSpPr>
          <p:cNvPr id="3" name="Content Placeholder 2">
            <a:extLst>
              <a:ext uri="{FF2B5EF4-FFF2-40B4-BE49-F238E27FC236}">
                <a16:creationId xmlns:a16="http://schemas.microsoft.com/office/drawing/2014/main" id="{D71851CA-CC3C-F0F8-287D-47C03C66FA7D}"/>
              </a:ext>
            </a:extLst>
          </p:cNvPr>
          <p:cNvSpPr>
            <a:spLocks noGrp="1"/>
          </p:cNvSpPr>
          <p:nvPr>
            <p:ph idx="1"/>
          </p:nvPr>
        </p:nvSpPr>
        <p:spPr>
          <a:xfrm>
            <a:off x="203581" y="1578135"/>
            <a:ext cx="5298140" cy="3527265"/>
          </a:xfrm>
        </p:spPr>
        <p:txBody>
          <a:bodyPr/>
          <a:lstStyle/>
          <a:p>
            <a:r>
              <a:rPr lang="en-US" dirty="0"/>
              <a:t>School position/role:</a:t>
            </a:r>
          </a:p>
          <a:p>
            <a:pPr lvl="1"/>
            <a:r>
              <a:rPr lang="en-US" dirty="0"/>
              <a:t>District leader: 		29.4%</a:t>
            </a:r>
          </a:p>
          <a:p>
            <a:pPr lvl="1"/>
            <a:r>
              <a:rPr lang="en-US" dirty="0"/>
              <a:t>Building leader:		50%</a:t>
            </a:r>
          </a:p>
          <a:p>
            <a:pPr lvl="1"/>
            <a:r>
              <a:rPr lang="en-US" dirty="0" err="1"/>
              <a:t>Ath</a:t>
            </a:r>
            <a:r>
              <a:rPr lang="en-US" dirty="0"/>
              <a:t>/Activities leader: 	20.6%</a:t>
            </a:r>
          </a:p>
          <a:p>
            <a:r>
              <a:rPr lang="en-US" dirty="0"/>
              <a:t>School service area:</a:t>
            </a:r>
          </a:p>
          <a:p>
            <a:pPr lvl="1"/>
            <a:r>
              <a:rPr lang="en-US" dirty="0"/>
              <a:t>Urban:			5.9%</a:t>
            </a:r>
          </a:p>
          <a:p>
            <a:pPr lvl="1"/>
            <a:r>
              <a:rPr lang="en-US" dirty="0"/>
              <a:t>Suburban:		73.5%</a:t>
            </a:r>
          </a:p>
          <a:p>
            <a:pPr lvl="1"/>
            <a:r>
              <a:rPr lang="en-US" dirty="0"/>
              <a:t>Rural:			20.6%</a:t>
            </a:r>
          </a:p>
          <a:p>
            <a:pPr lvl="1"/>
            <a:endParaRPr lang="en-US" dirty="0"/>
          </a:p>
        </p:txBody>
      </p:sp>
      <p:sp>
        <p:nvSpPr>
          <p:cNvPr id="4" name="Slide Number Placeholder 3">
            <a:extLst>
              <a:ext uri="{FF2B5EF4-FFF2-40B4-BE49-F238E27FC236}">
                <a16:creationId xmlns:a16="http://schemas.microsoft.com/office/drawing/2014/main" id="{49FF6F45-D863-0BA2-62E1-11E651209E9E}"/>
              </a:ext>
            </a:extLst>
          </p:cNvPr>
          <p:cNvSpPr>
            <a:spLocks noGrp="1"/>
          </p:cNvSpPr>
          <p:nvPr>
            <p:ph type="sldNum" sz="quarter" idx="12"/>
          </p:nvPr>
        </p:nvSpPr>
        <p:spPr/>
        <p:txBody>
          <a:bodyPr/>
          <a:lstStyle/>
          <a:p>
            <a:fld id="{8EF147F3-F4BF-2C46-AC54-645A1178D8F6}" type="slidenum">
              <a:rPr lang="en-US" smtClean="0"/>
              <a:pPr/>
              <a:t>10</a:t>
            </a:fld>
            <a:endParaRPr lang="en-US" dirty="0"/>
          </a:p>
        </p:txBody>
      </p:sp>
      <p:sp>
        <p:nvSpPr>
          <p:cNvPr id="5" name="Content Placeholder 2">
            <a:extLst>
              <a:ext uri="{FF2B5EF4-FFF2-40B4-BE49-F238E27FC236}">
                <a16:creationId xmlns:a16="http://schemas.microsoft.com/office/drawing/2014/main" id="{6551C5E4-CC14-045F-C234-06D945B93C69}"/>
              </a:ext>
            </a:extLst>
          </p:cNvPr>
          <p:cNvSpPr txBox="1">
            <a:spLocks/>
          </p:cNvSpPr>
          <p:nvPr/>
        </p:nvSpPr>
        <p:spPr>
          <a:xfrm>
            <a:off x="5817406" y="1578135"/>
            <a:ext cx="5752433" cy="4168321"/>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School classification:</a:t>
            </a:r>
          </a:p>
          <a:p>
            <a:pPr lvl="1"/>
            <a:r>
              <a:rPr lang="en-US" dirty="0"/>
              <a:t>1A			5.9%</a:t>
            </a:r>
          </a:p>
          <a:p>
            <a:pPr lvl="1"/>
            <a:r>
              <a:rPr lang="en-US" dirty="0"/>
              <a:t>2A:			2.9%</a:t>
            </a:r>
          </a:p>
          <a:p>
            <a:pPr lvl="1"/>
            <a:r>
              <a:rPr lang="en-US" dirty="0"/>
              <a:t>3A:			5.9%</a:t>
            </a:r>
          </a:p>
          <a:p>
            <a:pPr lvl="1"/>
            <a:r>
              <a:rPr lang="en-US" dirty="0"/>
              <a:t>4A:			17.7%</a:t>
            </a:r>
          </a:p>
          <a:p>
            <a:pPr lvl="1"/>
            <a:r>
              <a:rPr lang="en-US" dirty="0"/>
              <a:t>5A:			58.8%</a:t>
            </a:r>
          </a:p>
          <a:p>
            <a:pPr lvl="1"/>
            <a:r>
              <a:rPr lang="en-US" dirty="0"/>
              <a:t>6A:			14.7%</a:t>
            </a:r>
          </a:p>
          <a:p>
            <a:r>
              <a:rPr lang="en-US" dirty="0"/>
              <a:t>School type: </a:t>
            </a:r>
          </a:p>
          <a:p>
            <a:pPr lvl="1"/>
            <a:r>
              <a:rPr lang="en-US" dirty="0"/>
              <a:t>Public:			94.1%</a:t>
            </a:r>
          </a:p>
          <a:p>
            <a:pPr lvl="1"/>
            <a:r>
              <a:rPr lang="en-US" dirty="0"/>
              <a:t>Private:			5.9%</a:t>
            </a:r>
          </a:p>
        </p:txBody>
      </p:sp>
      <p:sp>
        <p:nvSpPr>
          <p:cNvPr id="6" name="TextBox 5">
            <a:extLst>
              <a:ext uri="{FF2B5EF4-FFF2-40B4-BE49-F238E27FC236}">
                <a16:creationId xmlns:a16="http://schemas.microsoft.com/office/drawing/2014/main" id="{FD33FDAE-DA63-B114-AC9A-89D76A134B4E}"/>
              </a:ext>
            </a:extLst>
          </p:cNvPr>
          <p:cNvSpPr txBox="1"/>
          <p:nvPr/>
        </p:nvSpPr>
        <p:spPr>
          <a:xfrm>
            <a:off x="369085" y="5279865"/>
            <a:ext cx="4967133" cy="1200329"/>
          </a:xfrm>
          <a:prstGeom prst="rect">
            <a:avLst/>
          </a:prstGeom>
          <a:noFill/>
          <a:ln>
            <a:solidFill>
              <a:schemeClr val="bg1"/>
            </a:solidFill>
          </a:ln>
        </p:spPr>
        <p:txBody>
          <a:bodyPr wrap="square" rtlCol="0">
            <a:spAutoFit/>
          </a:bodyPr>
          <a:lstStyle/>
          <a:p>
            <a:r>
              <a:rPr lang="en-US" sz="2400" dirty="0">
                <a:solidFill>
                  <a:schemeClr val="bg1"/>
                </a:solidFill>
              </a:rPr>
              <a:t>NOTE: These demographics provide a brief description of school, organizational contexts</a:t>
            </a:r>
            <a:r>
              <a:rPr lang="en-US" dirty="0">
                <a:solidFill>
                  <a:schemeClr val="bg1"/>
                </a:solidFill>
              </a:rPr>
              <a:t>.</a:t>
            </a:r>
          </a:p>
        </p:txBody>
      </p:sp>
    </p:spTree>
    <p:extLst>
      <p:ext uri="{BB962C8B-B14F-4D97-AF65-F5344CB8AC3E}">
        <p14:creationId xmlns:p14="http://schemas.microsoft.com/office/powerpoint/2010/main" val="2944836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23481</TotalTime>
  <Words>1844</Words>
  <Application>Microsoft Macintosh PowerPoint</Application>
  <PresentationFormat>Widescreen</PresentationFormat>
  <Paragraphs>292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High school athletic directors: Secondary educational leaders’ perceptions</vt:lpstr>
      <vt:lpstr>Purpose &amp; overview</vt:lpstr>
      <vt:lpstr>Background &amp; context</vt:lpstr>
      <vt:lpstr>Background &amp; context, cont…</vt:lpstr>
      <vt:lpstr>Importance &amp; COSMA connection </vt:lpstr>
      <vt:lpstr>Purpose</vt:lpstr>
      <vt:lpstr>Methods &amp; survey</vt:lpstr>
      <vt:lpstr>Sample demographics (N=34)</vt:lpstr>
      <vt:lpstr>Sample demographics (N=34), cont…</vt:lpstr>
      <vt:lpstr>Impact on stakeholders</vt:lpstr>
      <vt:lpstr>Duties and responsibilities</vt:lpstr>
      <vt:lpstr>Needs and preparation</vt:lpstr>
      <vt:lpstr>Educational training</vt:lpstr>
      <vt:lpstr>Comments </vt:lpstr>
      <vt:lpstr>Summary of results</vt:lpstr>
      <vt:lpstr>Discussion: How to connect with SMGT programs?</vt:lpstr>
      <vt:lpstr>Summary &amp; closing remarks</vt:lpstr>
      <vt:lpstr>Many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Vermillion, Mark</cp:lastModifiedBy>
  <cp:revision>394</cp:revision>
  <cp:lastPrinted>2023-01-30T14:59:03Z</cp:lastPrinted>
  <dcterms:created xsi:type="dcterms:W3CDTF">2020-08-03T13:38:43Z</dcterms:created>
  <dcterms:modified xsi:type="dcterms:W3CDTF">2023-01-30T15:00:39Z</dcterms:modified>
  <cp:category/>
</cp:coreProperties>
</file>