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9"/>
  </p:notesMasterIdLst>
  <p:sldIdLst>
    <p:sldId id="256" r:id="rId2"/>
    <p:sldId id="257" r:id="rId3"/>
    <p:sldId id="260" r:id="rId4"/>
    <p:sldId id="258" r:id="rId5"/>
    <p:sldId id="262" r:id="rId6"/>
    <p:sldId id="259" r:id="rId7"/>
    <p:sldId id="261" r:id="rId8"/>
    <p:sldId id="279" r:id="rId9"/>
    <p:sldId id="266" r:id="rId10"/>
    <p:sldId id="275" r:id="rId11"/>
    <p:sldId id="271" r:id="rId12"/>
    <p:sldId id="281" r:id="rId13"/>
    <p:sldId id="282" r:id="rId14"/>
    <p:sldId id="264" r:id="rId15"/>
    <p:sldId id="267" r:id="rId16"/>
    <p:sldId id="278" r:id="rId17"/>
    <p:sldId id="26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137" d="100"/>
          <a:sy n="137" d="100"/>
        </p:scale>
        <p:origin x="-11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6F250A-1D86-4138-AE65-CDEEF41E6BEA}" type="datetimeFigureOut">
              <a:rPr lang="en-US" smtClean="0"/>
              <a:t>2/11/19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17DDFAF-D381-47A5-AD19-E36BACFAF51F}" type="slidenum">
              <a:rPr lang="en-US" smtClean="0"/>
              <a:t>‹#›</a:t>
            </a:fld>
            <a:endParaRPr lang="en-US"/>
          </a:p>
        </p:txBody>
      </p:sp>
    </p:spTree>
    <p:extLst>
      <p:ext uri="{BB962C8B-B14F-4D97-AF65-F5344CB8AC3E}">
        <p14:creationId xmlns:p14="http://schemas.microsoft.com/office/powerpoint/2010/main" val="412066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DDFAF-D381-47A5-AD19-E36BACFAF51F}" type="slidenum">
              <a:rPr lang="en-US" smtClean="0"/>
              <a:t>1</a:t>
            </a:fld>
            <a:endParaRPr lang="en-US"/>
          </a:p>
        </p:txBody>
      </p:sp>
    </p:spTree>
    <p:extLst>
      <p:ext uri="{BB962C8B-B14F-4D97-AF65-F5344CB8AC3E}">
        <p14:creationId xmlns:p14="http://schemas.microsoft.com/office/powerpoint/2010/main" val="3291096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 Not sure or answered no</a:t>
            </a:r>
            <a:endParaRPr lang="en-US" dirty="0"/>
          </a:p>
        </p:txBody>
      </p:sp>
      <p:sp>
        <p:nvSpPr>
          <p:cNvPr id="4" name="Slide Number Placeholder 3"/>
          <p:cNvSpPr>
            <a:spLocks noGrp="1"/>
          </p:cNvSpPr>
          <p:nvPr>
            <p:ph type="sldNum" sz="quarter" idx="10"/>
          </p:nvPr>
        </p:nvSpPr>
        <p:spPr/>
        <p:txBody>
          <a:bodyPr/>
          <a:lstStyle/>
          <a:p>
            <a:fld id="{117DDFAF-D381-47A5-AD19-E36BACFAF51F}" type="slidenum">
              <a:rPr lang="en-US" smtClean="0"/>
              <a:t>11</a:t>
            </a:fld>
            <a:endParaRPr lang="en-US"/>
          </a:p>
        </p:txBody>
      </p:sp>
    </p:spTree>
    <p:extLst>
      <p:ext uri="{BB962C8B-B14F-4D97-AF65-F5344CB8AC3E}">
        <p14:creationId xmlns:p14="http://schemas.microsoft.com/office/powerpoint/2010/main" val="3963202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DDFAF-D381-47A5-AD19-E36BACFAF51F}" type="slidenum">
              <a:rPr lang="en-US" smtClean="0"/>
              <a:t>14</a:t>
            </a:fld>
            <a:endParaRPr lang="en-US"/>
          </a:p>
        </p:txBody>
      </p:sp>
    </p:spTree>
    <p:extLst>
      <p:ext uri="{BB962C8B-B14F-4D97-AF65-F5344CB8AC3E}">
        <p14:creationId xmlns:p14="http://schemas.microsoft.com/office/powerpoint/2010/main" val="351992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DDFAF-D381-47A5-AD19-E36BACFAF51F}" type="slidenum">
              <a:rPr lang="en-US" smtClean="0"/>
              <a:t>15</a:t>
            </a:fld>
            <a:endParaRPr lang="en-US"/>
          </a:p>
        </p:txBody>
      </p:sp>
    </p:spTree>
    <p:extLst>
      <p:ext uri="{BB962C8B-B14F-4D97-AF65-F5344CB8AC3E}">
        <p14:creationId xmlns:p14="http://schemas.microsoft.com/office/powerpoint/2010/main" val="69850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DDFAF-D381-47A5-AD19-E36BACFAF51F}" type="slidenum">
              <a:rPr lang="en-US" smtClean="0"/>
              <a:t>16</a:t>
            </a:fld>
            <a:endParaRPr lang="en-US"/>
          </a:p>
        </p:txBody>
      </p:sp>
    </p:spTree>
    <p:extLst>
      <p:ext uri="{BB962C8B-B14F-4D97-AF65-F5344CB8AC3E}">
        <p14:creationId xmlns:p14="http://schemas.microsoft.com/office/powerpoint/2010/main" val="1465315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DDFAF-D381-47A5-AD19-E36BACFAF51F}" type="slidenum">
              <a:rPr lang="en-US" smtClean="0"/>
              <a:t>17</a:t>
            </a:fld>
            <a:endParaRPr lang="en-US"/>
          </a:p>
        </p:txBody>
      </p:sp>
    </p:spTree>
    <p:extLst>
      <p:ext uri="{BB962C8B-B14F-4D97-AF65-F5344CB8AC3E}">
        <p14:creationId xmlns:p14="http://schemas.microsoft.com/office/powerpoint/2010/main" val="230153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DDFAF-D381-47A5-AD19-E36BACFAF51F}" type="slidenum">
              <a:rPr lang="en-US" smtClean="0"/>
              <a:t>2</a:t>
            </a:fld>
            <a:endParaRPr lang="en-US"/>
          </a:p>
        </p:txBody>
      </p:sp>
    </p:spTree>
    <p:extLst>
      <p:ext uri="{BB962C8B-B14F-4D97-AF65-F5344CB8AC3E}">
        <p14:creationId xmlns:p14="http://schemas.microsoft.com/office/powerpoint/2010/main" val="207952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DDFAF-D381-47A5-AD19-E36BACFAF51F}" type="slidenum">
              <a:rPr lang="en-US" smtClean="0"/>
              <a:t>3</a:t>
            </a:fld>
            <a:endParaRPr lang="en-US"/>
          </a:p>
        </p:txBody>
      </p:sp>
    </p:spTree>
    <p:extLst>
      <p:ext uri="{BB962C8B-B14F-4D97-AF65-F5344CB8AC3E}">
        <p14:creationId xmlns:p14="http://schemas.microsoft.com/office/powerpoint/2010/main" val="173154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DDFAF-D381-47A5-AD19-E36BACFAF51F}" type="slidenum">
              <a:rPr lang="en-US" smtClean="0"/>
              <a:t>4</a:t>
            </a:fld>
            <a:endParaRPr lang="en-US"/>
          </a:p>
        </p:txBody>
      </p:sp>
    </p:spTree>
    <p:extLst>
      <p:ext uri="{BB962C8B-B14F-4D97-AF65-F5344CB8AC3E}">
        <p14:creationId xmlns:p14="http://schemas.microsoft.com/office/powerpoint/2010/main" val="8538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DDFAF-D381-47A5-AD19-E36BACFAF51F}" type="slidenum">
              <a:rPr lang="en-US" smtClean="0"/>
              <a:t>5</a:t>
            </a:fld>
            <a:endParaRPr lang="en-US"/>
          </a:p>
        </p:txBody>
      </p:sp>
    </p:spTree>
    <p:extLst>
      <p:ext uri="{BB962C8B-B14F-4D97-AF65-F5344CB8AC3E}">
        <p14:creationId xmlns:p14="http://schemas.microsoft.com/office/powerpoint/2010/main" val="2926929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DDFAF-D381-47A5-AD19-E36BACFAF51F}" type="slidenum">
              <a:rPr lang="en-US" smtClean="0"/>
              <a:t>6</a:t>
            </a:fld>
            <a:endParaRPr lang="en-US"/>
          </a:p>
        </p:txBody>
      </p:sp>
    </p:spTree>
    <p:extLst>
      <p:ext uri="{BB962C8B-B14F-4D97-AF65-F5344CB8AC3E}">
        <p14:creationId xmlns:p14="http://schemas.microsoft.com/office/powerpoint/2010/main" val="21894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DDFAF-D381-47A5-AD19-E36BACFAF51F}" type="slidenum">
              <a:rPr lang="en-US" smtClean="0"/>
              <a:t>7</a:t>
            </a:fld>
            <a:endParaRPr lang="en-US"/>
          </a:p>
        </p:txBody>
      </p:sp>
    </p:spTree>
    <p:extLst>
      <p:ext uri="{BB962C8B-B14F-4D97-AF65-F5344CB8AC3E}">
        <p14:creationId xmlns:p14="http://schemas.microsoft.com/office/powerpoint/2010/main" val="394785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DDFAF-D381-47A5-AD19-E36BACFAF51F}" type="slidenum">
              <a:rPr lang="en-US" smtClean="0"/>
              <a:t>9</a:t>
            </a:fld>
            <a:endParaRPr lang="en-US"/>
          </a:p>
        </p:txBody>
      </p:sp>
    </p:spTree>
    <p:extLst>
      <p:ext uri="{BB962C8B-B14F-4D97-AF65-F5344CB8AC3E}">
        <p14:creationId xmlns:p14="http://schemas.microsoft.com/office/powerpoint/2010/main" val="29685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7DDFAF-D381-47A5-AD19-E36BACFAF51F}" type="slidenum">
              <a:rPr lang="en-US" smtClean="0"/>
              <a:t>10</a:t>
            </a:fld>
            <a:endParaRPr lang="en-US"/>
          </a:p>
        </p:txBody>
      </p:sp>
    </p:spTree>
    <p:extLst>
      <p:ext uri="{BB962C8B-B14F-4D97-AF65-F5344CB8AC3E}">
        <p14:creationId xmlns:p14="http://schemas.microsoft.com/office/powerpoint/2010/main" val="419801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76B0102-E788-4923-9053-11AAC3E8C219}" type="datetimeFigureOut">
              <a:rPr lang="en-US" smtClean="0"/>
              <a:t>2/11/19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75F5F80-F8FC-441B-8C93-E361CAFCA39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6B0102-E788-4923-9053-11AAC3E8C219}"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5F80-F8FC-441B-8C93-E361CAFCA3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75F5F80-F8FC-441B-8C93-E361CAFCA393}"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6B0102-E788-4923-9053-11AAC3E8C219}"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76B0102-E788-4923-9053-11AAC3E8C219}" type="datetimeFigureOut">
              <a:rPr lang="en-US" smtClean="0"/>
              <a:t>2/11/19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75F5F80-F8FC-441B-8C93-E361CAFCA393}"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76B0102-E788-4923-9053-11AAC3E8C219}" type="datetimeFigureOut">
              <a:rPr lang="en-US" smtClean="0"/>
              <a:t>2/11/19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75F5F80-F8FC-441B-8C93-E361CAFCA393}"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76B0102-E788-4923-9053-11AAC3E8C219}" type="datetimeFigureOut">
              <a:rPr lang="en-US" smtClean="0"/>
              <a:t>2/11/19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5F80-F8FC-441B-8C93-E361CAFCA39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76B0102-E788-4923-9053-11AAC3E8C219}" type="datetimeFigureOut">
              <a:rPr lang="en-US" smtClean="0"/>
              <a:t>2/11/19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75F5F80-F8FC-441B-8C93-E361CAFCA393}"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6B0102-E788-4923-9053-11AAC3E8C219}" type="datetimeFigureOut">
              <a:rPr lang="en-US" smtClean="0"/>
              <a:t>2/11/19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75F5F80-F8FC-441B-8C93-E361CAFCA3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76B0102-E788-4923-9053-11AAC3E8C219}" type="datetimeFigureOut">
              <a:rPr lang="en-US" smtClean="0"/>
              <a:t>2/11/19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75F5F80-F8FC-441B-8C93-E361CAFCA3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75F5F80-F8FC-441B-8C93-E361CAFCA393}"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76B0102-E788-4923-9053-11AAC3E8C219}" type="datetimeFigureOut">
              <a:rPr lang="en-US" smtClean="0"/>
              <a:t>2/11/19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75F5F80-F8FC-441B-8C93-E361CAFCA393}"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76B0102-E788-4923-9053-11AAC3E8C219}" type="datetimeFigureOut">
              <a:rPr lang="en-US" smtClean="0"/>
              <a:t>2/11/19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76B0102-E788-4923-9053-11AAC3E8C219}" type="datetimeFigureOut">
              <a:rPr lang="en-US" smtClean="0"/>
              <a:t>2/11/19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75F5F80-F8FC-441B-8C93-E361CAFCA393}"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Presenter</a:t>
            </a:r>
          </a:p>
          <a:p>
            <a:r>
              <a:rPr lang="en-US" dirty="0" smtClean="0"/>
              <a:t>Dr. Kevin Ayers</a:t>
            </a:r>
          </a:p>
          <a:p>
            <a:r>
              <a:rPr lang="en-US" dirty="0" smtClean="0"/>
              <a:t>Radford University</a:t>
            </a:r>
            <a:endParaRPr lang="en-US" dirty="0"/>
          </a:p>
        </p:txBody>
      </p:sp>
      <p:sp>
        <p:nvSpPr>
          <p:cNvPr id="2" name="Title 1"/>
          <p:cNvSpPr>
            <a:spLocks noGrp="1"/>
          </p:cNvSpPr>
          <p:nvPr>
            <p:ph type="ctrTitle"/>
          </p:nvPr>
        </p:nvSpPr>
        <p:spPr>
          <a:xfrm>
            <a:off x="228600" y="609600"/>
            <a:ext cx="8382000" cy="1143000"/>
          </a:xfrm>
        </p:spPr>
        <p:txBody>
          <a:bodyPr>
            <a:noAutofit/>
          </a:bodyPr>
          <a:lstStyle/>
          <a:p>
            <a:r>
              <a:rPr lang="en-US" sz="2400" b="1" dirty="0" smtClean="0"/>
              <a:t>Can Sharing a Meal with Your Students Make a Difference?</a:t>
            </a:r>
            <a:endParaRPr lang="en-US" sz="2400" dirty="0"/>
          </a:p>
        </p:txBody>
      </p:sp>
    </p:spTree>
    <p:extLst>
      <p:ext uri="{BB962C8B-B14F-4D97-AF65-F5344CB8AC3E}">
        <p14:creationId xmlns:p14="http://schemas.microsoft.com/office/powerpoint/2010/main" val="30535364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1066800"/>
          </a:xfrm>
        </p:spPr>
        <p:txBody>
          <a:bodyPr>
            <a:normAutofit fontScale="90000"/>
          </a:bodyPr>
          <a:lstStyle/>
          <a:p>
            <a:r>
              <a:rPr lang="en-US" dirty="0" smtClean="0"/>
              <a:t>Results Students Self-Reporting and Class Averages Table 2) </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446844885"/>
              </p:ext>
            </p:extLst>
          </p:nvPr>
        </p:nvGraphicFramePr>
        <p:xfrm>
          <a:off x="301625" y="1527175"/>
          <a:ext cx="8504238" cy="3266439"/>
        </p:xfrm>
        <a:graphic>
          <a:graphicData uri="http://schemas.openxmlformats.org/drawingml/2006/table">
            <a:tbl>
              <a:tblPr firstRow="1" bandRow="1">
                <a:tableStyleId>{5C22544A-7EE6-4342-B048-85BDC9FD1C3A}</a:tableStyleId>
              </a:tblPr>
              <a:tblGrid>
                <a:gridCol w="2136775">
                  <a:extLst>
                    <a:ext uri="{9D8B030D-6E8A-4147-A177-3AD203B41FA5}">
                      <a16:colId xmlns:a16="http://schemas.microsoft.com/office/drawing/2014/main" xmlns="" val="3295529584"/>
                    </a:ext>
                  </a:extLst>
                </a:gridCol>
                <a:gridCol w="697971">
                  <a:extLst>
                    <a:ext uri="{9D8B030D-6E8A-4147-A177-3AD203B41FA5}">
                      <a16:colId xmlns:a16="http://schemas.microsoft.com/office/drawing/2014/main" xmlns="" val="441694769"/>
                    </a:ext>
                  </a:extLst>
                </a:gridCol>
                <a:gridCol w="1588029">
                  <a:extLst>
                    <a:ext uri="{9D8B030D-6E8A-4147-A177-3AD203B41FA5}">
                      <a16:colId xmlns:a16="http://schemas.microsoft.com/office/drawing/2014/main" xmlns="" val="234889519"/>
                    </a:ext>
                  </a:extLst>
                </a:gridCol>
                <a:gridCol w="1246717">
                  <a:extLst>
                    <a:ext uri="{9D8B030D-6E8A-4147-A177-3AD203B41FA5}">
                      <a16:colId xmlns:a16="http://schemas.microsoft.com/office/drawing/2014/main" xmlns="" val="1822898118"/>
                    </a:ext>
                  </a:extLst>
                </a:gridCol>
                <a:gridCol w="1267883">
                  <a:extLst>
                    <a:ext uri="{9D8B030D-6E8A-4147-A177-3AD203B41FA5}">
                      <a16:colId xmlns:a16="http://schemas.microsoft.com/office/drawing/2014/main" xmlns="" val="626231417"/>
                    </a:ext>
                  </a:extLst>
                </a:gridCol>
                <a:gridCol w="1566863">
                  <a:extLst>
                    <a:ext uri="{9D8B030D-6E8A-4147-A177-3AD203B41FA5}">
                      <a16:colId xmlns:a16="http://schemas.microsoft.com/office/drawing/2014/main" xmlns="" val="1228534711"/>
                    </a:ext>
                  </a:extLst>
                </a:gridCol>
              </a:tblGrid>
              <a:tr h="370840">
                <a:tc>
                  <a:txBody>
                    <a:bodyPr/>
                    <a:lstStyle/>
                    <a:p>
                      <a:pPr algn="ctr"/>
                      <a:r>
                        <a:rPr lang="en-US" dirty="0" smtClean="0"/>
                        <a:t>Semester Year Section</a:t>
                      </a:r>
                      <a:endParaRPr lang="en-US" dirty="0"/>
                    </a:p>
                  </a:txBody>
                  <a:tcPr/>
                </a:tc>
                <a:tc>
                  <a:txBody>
                    <a:bodyPr/>
                    <a:lstStyle/>
                    <a:p>
                      <a:pPr algn="ctr"/>
                      <a:endParaRPr lang="en-US" dirty="0" smtClean="0"/>
                    </a:p>
                    <a:p>
                      <a:pPr algn="ctr"/>
                      <a:r>
                        <a:rPr lang="en-US" dirty="0" smtClean="0"/>
                        <a:t>N</a:t>
                      </a:r>
                      <a:endParaRPr lang="en-US" dirty="0"/>
                    </a:p>
                  </a:txBody>
                  <a:tcPr/>
                </a:tc>
                <a:tc>
                  <a:txBody>
                    <a:bodyPr/>
                    <a:lstStyle/>
                    <a:p>
                      <a:pPr algn="ctr"/>
                      <a:r>
                        <a:rPr lang="en-US" dirty="0" smtClean="0"/>
                        <a:t>Learned a lot</a:t>
                      </a:r>
                      <a:endParaRPr lang="en-US" dirty="0"/>
                    </a:p>
                  </a:txBody>
                  <a:tcPr/>
                </a:tc>
                <a:tc>
                  <a:txBody>
                    <a:bodyPr/>
                    <a:lstStyle/>
                    <a:p>
                      <a:pPr algn="ctr"/>
                      <a:r>
                        <a:rPr lang="en-US" dirty="0" smtClean="0"/>
                        <a:t>Great Effort</a:t>
                      </a:r>
                      <a:endParaRPr lang="en-US" dirty="0"/>
                    </a:p>
                  </a:txBody>
                  <a:tcPr/>
                </a:tc>
                <a:tc>
                  <a:txBody>
                    <a:bodyPr/>
                    <a:lstStyle/>
                    <a:p>
                      <a:pPr algn="ctr"/>
                      <a:r>
                        <a:rPr lang="en-US" dirty="0" smtClean="0"/>
                        <a:t>Class Averages</a:t>
                      </a:r>
                      <a:endParaRPr lang="en-US" dirty="0"/>
                    </a:p>
                  </a:txBody>
                  <a:tcPr/>
                </a:tc>
                <a:tc>
                  <a:txBody>
                    <a:bodyPr/>
                    <a:lstStyle/>
                    <a:p>
                      <a:pPr algn="ctr"/>
                      <a:r>
                        <a:rPr lang="en-US" dirty="0" smtClean="0"/>
                        <a:t>Absolute Deviations</a:t>
                      </a:r>
                      <a:endParaRPr lang="en-US" dirty="0"/>
                    </a:p>
                  </a:txBody>
                  <a:tcPr/>
                </a:tc>
                <a:extLst>
                  <a:ext uri="{0D108BD9-81ED-4DB2-BD59-A6C34878D82A}">
                    <a16:rowId xmlns:a16="http://schemas.microsoft.com/office/drawing/2014/main" xmlns="" val="3155274858"/>
                  </a:ext>
                </a:extLst>
              </a:tr>
              <a:tr h="370840">
                <a:tc>
                  <a:txBody>
                    <a:bodyPr/>
                    <a:lstStyle/>
                    <a:p>
                      <a:pPr algn="ctr"/>
                      <a:r>
                        <a:rPr lang="en-US" dirty="0" smtClean="0">
                          <a:solidFill>
                            <a:srgbClr val="C00000"/>
                          </a:solidFill>
                        </a:rPr>
                        <a:t>*F17 02</a:t>
                      </a:r>
                      <a:endParaRPr lang="en-US" dirty="0">
                        <a:solidFill>
                          <a:srgbClr val="C00000"/>
                        </a:solidFill>
                      </a:endParaRPr>
                    </a:p>
                  </a:txBody>
                  <a:tcPr/>
                </a:tc>
                <a:tc>
                  <a:txBody>
                    <a:bodyPr/>
                    <a:lstStyle/>
                    <a:p>
                      <a:pPr algn="ctr"/>
                      <a:r>
                        <a:rPr lang="en-US" sz="2000" dirty="0" smtClean="0">
                          <a:solidFill>
                            <a:srgbClr val="C00000"/>
                          </a:solidFill>
                        </a:rPr>
                        <a:t>14</a:t>
                      </a:r>
                      <a:endParaRPr lang="en-US" sz="2000" dirty="0">
                        <a:solidFill>
                          <a:srgbClr val="C00000"/>
                        </a:solidFill>
                      </a:endParaRPr>
                    </a:p>
                  </a:txBody>
                  <a:tcPr/>
                </a:tc>
                <a:tc>
                  <a:txBody>
                    <a:bodyPr/>
                    <a:lstStyle/>
                    <a:p>
                      <a:pPr algn="ctr"/>
                      <a:r>
                        <a:rPr lang="en-US" sz="2000" dirty="0" smtClean="0">
                          <a:solidFill>
                            <a:srgbClr val="C00000"/>
                          </a:solidFill>
                        </a:rPr>
                        <a:t>4.71</a:t>
                      </a:r>
                      <a:endParaRPr lang="en-US" sz="2000" dirty="0">
                        <a:solidFill>
                          <a:srgbClr val="C00000"/>
                        </a:solidFill>
                      </a:endParaRPr>
                    </a:p>
                  </a:txBody>
                  <a:tcPr/>
                </a:tc>
                <a:tc>
                  <a:txBody>
                    <a:bodyPr/>
                    <a:lstStyle/>
                    <a:p>
                      <a:pPr algn="ctr"/>
                      <a:r>
                        <a:rPr lang="en-US" sz="2000" dirty="0" smtClean="0">
                          <a:solidFill>
                            <a:srgbClr val="C00000"/>
                          </a:solidFill>
                        </a:rPr>
                        <a:t>4.50</a:t>
                      </a:r>
                      <a:endParaRPr lang="en-US" sz="2000" dirty="0">
                        <a:solidFill>
                          <a:srgbClr val="C00000"/>
                        </a:solidFill>
                      </a:endParaRPr>
                    </a:p>
                  </a:txBody>
                  <a:tcPr/>
                </a:tc>
                <a:tc>
                  <a:txBody>
                    <a:bodyPr/>
                    <a:lstStyle/>
                    <a:p>
                      <a:pPr algn="ctr"/>
                      <a:r>
                        <a:rPr lang="en-US" sz="2000" dirty="0" smtClean="0">
                          <a:solidFill>
                            <a:srgbClr val="C00000"/>
                          </a:solidFill>
                        </a:rPr>
                        <a:t>.838</a:t>
                      </a:r>
                      <a:endParaRPr lang="en-US" sz="2000" dirty="0">
                        <a:solidFill>
                          <a:srgbClr val="C00000"/>
                        </a:solidFill>
                      </a:endParaRPr>
                    </a:p>
                  </a:txBody>
                  <a:tcPr/>
                </a:tc>
                <a:tc>
                  <a:txBody>
                    <a:bodyPr/>
                    <a:lstStyle/>
                    <a:p>
                      <a:pPr algn="ctr"/>
                      <a:r>
                        <a:rPr lang="en-US" sz="2000" dirty="0" smtClean="0">
                          <a:solidFill>
                            <a:srgbClr val="C00000"/>
                          </a:solidFill>
                        </a:rPr>
                        <a:t>.157</a:t>
                      </a:r>
                      <a:endParaRPr lang="en-US" sz="2000" dirty="0">
                        <a:solidFill>
                          <a:srgbClr val="C00000"/>
                        </a:solidFill>
                      </a:endParaRPr>
                    </a:p>
                  </a:txBody>
                  <a:tcPr/>
                </a:tc>
                <a:extLst>
                  <a:ext uri="{0D108BD9-81ED-4DB2-BD59-A6C34878D82A}">
                    <a16:rowId xmlns:a16="http://schemas.microsoft.com/office/drawing/2014/main" xmlns="" val="4065497377"/>
                  </a:ext>
                </a:extLst>
              </a:tr>
              <a:tr h="370840">
                <a:tc>
                  <a:txBody>
                    <a:bodyPr/>
                    <a:lstStyle/>
                    <a:p>
                      <a:pPr algn="ctr"/>
                      <a:r>
                        <a:rPr lang="en-US" dirty="0" smtClean="0"/>
                        <a:t>S17 01</a:t>
                      </a:r>
                      <a:endParaRPr lang="en-US" dirty="0"/>
                    </a:p>
                  </a:txBody>
                  <a:tcPr/>
                </a:tc>
                <a:tc>
                  <a:txBody>
                    <a:bodyPr/>
                    <a:lstStyle/>
                    <a:p>
                      <a:pPr algn="ctr"/>
                      <a:r>
                        <a:rPr lang="en-US" sz="2000" dirty="0" smtClean="0"/>
                        <a:t>19</a:t>
                      </a:r>
                      <a:endParaRPr lang="en-US" sz="2000" dirty="0"/>
                    </a:p>
                  </a:txBody>
                  <a:tcPr/>
                </a:tc>
                <a:tc>
                  <a:txBody>
                    <a:bodyPr/>
                    <a:lstStyle/>
                    <a:p>
                      <a:pPr algn="ctr"/>
                      <a:r>
                        <a:rPr lang="en-US" sz="2000" dirty="0" smtClean="0"/>
                        <a:t>4.47</a:t>
                      </a:r>
                      <a:endParaRPr lang="en-US" sz="2000" dirty="0"/>
                    </a:p>
                  </a:txBody>
                  <a:tcPr/>
                </a:tc>
                <a:tc>
                  <a:txBody>
                    <a:bodyPr/>
                    <a:lstStyle/>
                    <a:p>
                      <a:pPr algn="ctr"/>
                      <a:r>
                        <a:rPr lang="en-US" sz="2000" dirty="0" smtClean="0"/>
                        <a:t>4.26</a:t>
                      </a:r>
                      <a:endParaRPr lang="en-US" sz="2000" dirty="0"/>
                    </a:p>
                  </a:txBody>
                  <a:tcPr/>
                </a:tc>
                <a:tc>
                  <a:txBody>
                    <a:bodyPr/>
                    <a:lstStyle/>
                    <a:p>
                      <a:pPr algn="ctr"/>
                      <a:r>
                        <a:rPr lang="en-US" sz="2000" dirty="0" smtClean="0"/>
                        <a:t>.834</a:t>
                      </a:r>
                      <a:endParaRPr lang="en-US" sz="2000" dirty="0"/>
                    </a:p>
                  </a:txBody>
                  <a:tcPr/>
                </a:tc>
                <a:tc>
                  <a:txBody>
                    <a:bodyPr/>
                    <a:lstStyle/>
                    <a:p>
                      <a:pPr algn="ctr"/>
                      <a:r>
                        <a:rPr lang="en-US" sz="2000" dirty="0" smtClean="0"/>
                        <a:t>.118</a:t>
                      </a:r>
                      <a:endParaRPr lang="en-US" sz="2000" dirty="0"/>
                    </a:p>
                  </a:txBody>
                  <a:tcPr/>
                </a:tc>
                <a:extLst>
                  <a:ext uri="{0D108BD9-81ED-4DB2-BD59-A6C34878D82A}">
                    <a16:rowId xmlns:a16="http://schemas.microsoft.com/office/drawing/2014/main" xmlns="" val="90367676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Collective Evaluation Averages S12-S17 *(5 years total)</a:t>
                      </a:r>
                    </a:p>
                    <a:p>
                      <a:endParaRPr lang="en-US" dirty="0"/>
                    </a:p>
                  </a:txBody>
                  <a:tcPr/>
                </a:tc>
                <a:tc>
                  <a:txBody>
                    <a:bodyPr/>
                    <a:lstStyle/>
                    <a:p>
                      <a:pPr algn="ctr"/>
                      <a:r>
                        <a:rPr lang="en-US" sz="2000" dirty="0" smtClean="0"/>
                        <a:t>466</a:t>
                      </a:r>
                      <a:endParaRPr lang="en-US" sz="2000" dirty="0"/>
                    </a:p>
                  </a:txBody>
                  <a:tcPr/>
                </a:tc>
                <a:tc>
                  <a:txBody>
                    <a:bodyPr/>
                    <a:lstStyle/>
                    <a:p>
                      <a:pPr algn="ctr"/>
                      <a:r>
                        <a:rPr lang="en-US" sz="2000" dirty="0" smtClean="0"/>
                        <a:t>4.32</a:t>
                      </a:r>
                      <a:endParaRPr lang="en-US" sz="2000" dirty="0"/>
                    </a:p>
                  </a:txBody>
                  <a:tcPr/>
                </a:tc>
                <a:tc>
                  <a:txBody>
                    <a:bodyPr/>
                    <a:lstStyle/>
                    <a:p>
                      <a:pPr algn="ctr"/>
                      <a:r>
                        <a:rPr lang="en-US" sz="2000" dirty="0" smtClean="0"/>
                        <a:t>4.24</a:t>
                      </a:r>
                      <a:endParaRPr lang="en-US" sz="2000" dirty="0"/>
                    </a:p>
                  </a:txBody>
                  <a:tcPr/>
                </a:tc>
                <a:tc>
                  <a:txBody>
                    <a:bodyPr/>
                    <a:lstStyle/>
                    <a:p>
                      <a:pPr algn="ctr"/>
                      <a:r>
                        <a:rPr lang="en-US" sz="2000" dirty="0" smtClean="0"/>
                        <a:t>.821</a:t>
                      </a:r>
                      <a:endParaRPr lang="en-US" sz="2000" dirty="0"/>
                    </a:p>
                  </a:txBody>
                  <a:tcPr/>
                </a:tc>
                <a:tc>
                  <a:txBody>
                    <a:bodyPr/>
                    <a:lstStyle/>
                    <a:p>
                      <a:pPr algn="ctr"/>
                      <a:r>
                        <a:rPr lang="en-US" sz="2000" dirty="0" smtClean="0"/>
                        <a:t>.112</a:t>
                      </a:r>
                      <a:endParaRPr lang="en-US" sz="2000" dirty="0"/>
                    </a:p>
                  </a:txBody>
                  <a:tcPr/>
                </a:tc>
                <a:extLst>
                  <a:ext uri="{0D108BD9-81ED-4DB2-BD59-A6C34878D82A}">
                    <a16:rowId xmlns:a16="http://schemas.microsoft.com/office/drawing/2014/main" xmlns="" val="3206915401"/>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39030224"/>
                  </a:ext>
                </a:extLst>
              </a:tr>
            </a:tbl>
          </a:graphicData>
        </a:graphic>
      </p:graphicFrame>
    </p:spTree>
    <p:extLst>
      <p:ext uri="{BB962C8B-B14F-4D97-AF65-F5344CB8AC3E}">
        <p14:creationId xmlns:p14="http://schemas.microsoft.com/office/powerpoint/2010/main" val="11484974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sz="half" idx="1"/>
          </p:nvPr>
        </p:nvSpPr>
        <p:spPr>
          <a:xfrm>
            <a:off x="76200" y="1371600"/>
            <a:ext cx="4724400" cy="4681728"/>
          </a:xfrm>
        </p:spPr>
        <p:txBody>
          <a:bodyPr>
            <a:noAutofit/>
          </a:bodyPr>
          <a:lstStyle/>
          <a:p>
            <a:r>
              <a:rPr lang="en-US" altLang="en-US" sz="2400" dirty="0"/>
              <a:t>Student perception rankings for the intervention course were higher </a:t>
            </a:r>
            <a:r>
              <a:rPr lang="en-US" altLang="en-US" sz="2400" dirty="0" smtClean="0"/>
              <a:t>on </a:t>
            </a:r>
            <a:r>
              <a:rPr lang="en-US" altLang="en-US" sz="2400" dirty="0"/>
              <a:t>the Global Index Score (4.72), the Instructor Evaluation Score (4.70</a:t>
            </a:r>
            <a:r>
              <a:rPr lang="en-US" altLang="en-US" sz="2400" dirty="0" smtClean="0"/>
              <a:t>), &amp; </a:t>
            </a:r>
            <a:r>
              <a:rPr lang="en-US" altLang="en-US" sz="2400" dirty="0"/>
              <a:t>Course Evaluation Score (4.73) as compared to the control class section which rated these areas (4.47, 4.49, and 4.47) respectively </a:t>
            </a:r>
            <a:r>
              <a:rPr lang="en-US" altLang="en-US" sz="2400" dirty="0" smtClean="0"/>
              <a:t>&amp; </a:t>
            </a:r>
            <a:r>
              <a:rPr lang="en-US" altLang="en-US" sz="2400" dirty="0"/>
              <a:t>the historical ranking scores of (4.38, 4.41 and 4.36) respectively.</a:t>
            </a:r>
            <a:endParaRPr lang="en-US" sz="2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00600" y="2197894"/>
            <a:ext cx="4038600" cy="3028950"/>
          </a:xfrm>
        </p:spPr>
      </p:pic>
    </p:spTree>
    <p:extLst>
      <p:ext uri="{BB962C8B-B14F-4D97-AF65-F5344CB8AC3E}">
        <p14:creationId xmlns:p14="http://schemas.microsoft.com/office/powerpoint/2010/main" val="42896504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
          </p:nvPr>
        </p:nvSpPr>
        <p:spPr/>
        <p:txBody>
          <a:bodyPr>
            <a:normAutofit lnSpcReduction="10000"/>
          </a:bodyPr>
          <a:lstStyle/>
          <a:p>
            <a:r>
              <a:rPr lang="en-US" altLang="en-US" sz="2800" dirty="0"/>
              <a:t>Student perception rankings for the items; I learned a great deal in this course (4.71) and I put a great deal of effort into this class (4.50) were also higher in the intervention class as compared to the nonintervention class which scored (4.47) and (4.26) respectively and the historical ranking average of (4.32) and (4.24) respectively</a:t>
            </a:r>
            <a:r>
              <a:rPr lang="en-US" altLang="en-US" sz="2800" dirty="0" smtClean="0"/>
              <a:t>.</a:t>
            </a:r>
          </a:p>
          <a:p>
            <a:r>
              <a:rPr lang="en-US" altLang="en-US" sz="2800" dirty="0"/>
              <a:t>The class average for the intervention class was (.838) and was slightly higher than both the nonintervention class (.834) and the historical average of (.821).</a:t>
            </a:r>
            <a:endParaRPr lang="en-US" dirty="0"/>
          </a:p>
        </p:txBody>
      </p:sp>
    </p:spTree>
    <p:extLst>
      <p:ext uri="{BB962C8B-B14F-4D97-AF65-F5344CB8AC3E}">
        <p14:creationId xmlns:p14="http://schemas.microsoft.com/office/powerpoint/2010/main" val="2334193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half" idx="1"/>
          </p:nvPr>
        </p:nvSpPr>
        <p:spPr>
          <a:xfrm>
            <a:off x="301752" y="1371600"/>
            <a:ext cx="4270248" cy="4681728"/>
          </a:xfrm>
        </p:spPr>
        <p:txBody>
          <a:bodyPr>
            <a:noAutofit/>
          </a:bodyPr>
          <a:lstStyle/>
          <a:p>
            <a:r>
              <a:rPr lang="en-US" sz="2800" dirty="0" smtClean="0"/>
              <a:t>Unfortunately, class averages were not significantly higher in the intervention course.</a:t>
            </a:r>
          </a:p>
          <a:p>
            <a:r>
              <a:rPr lang="en-US" sz="2800" dirty="0" smtClean="0"/>
              <a:t>The instructor continued the experiment for the next four semesters.</a:t>
            </a:r>
          </a:p>
          <a:p>
            <a:r>
              <a:rPr lang="en-US" sz="2800" dirty="0" smtClean="0"/>
              <a:t>Results were similar to the initial study.</a:t>
            </a:r>
            <a:endParaRPr lang="en-US" sz="2800"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0600" y="2197894"/>
            <a:ext cx="4038600" cy="3028950"/>
          </a:xfrm>
        </p:spPr>
      </p:pic>
    </p:spTree>
    <p:extLst>
      <p:ext uri="{BB962C8B-B14F-4D97-AF65-F5344CB8AC3E}">
        <p14:creationId xmlns:p14="http://schemas.microsoft.com/office/powerpoint/2010/main" val="32641715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609600"/>
          </a:xfrm>
        </p:spPr>
        <p:txBody>
          <a:bodyPr>
            <a:normAutofit/>
          </a:bodyPr>
          <a:lstStyle/>
          <a:p>
            <a:r>
              <a:rPr lang="en-US" dirty="0" smtClean="0"/>
              <a:t>Results (Table 3)</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873545111"/>
              </p:ext>
            </p:extLst>
          </p:nvPr>
        </p:nvGraphicFramePr>
        <p:xfrm>
          <a:off x="73153" y="609601"/>
          <a:ext cx="8991597" cy="6096011"/>
        </p:xfrm>
        <a:graphic>
          <a:graphicData uri="http://schemas.openxmlformats.org/drawingml/2006/table">
            <a:tbl>
              <a:tblPr>
                <a:tableStyleId>{5C22544A-7EE6-4342-B048-85BDC9FD1C3A}</a:tableStyleId>
              </a:tblPr>
              <a:tblGrid>
                <a:gridCol w="1298447">
                  <a:extLst>
                    <a:ext uri="{9D8B030D-6E8A-4147-A177-3AD203B41FA5}">
                      <a16:colId xmlns:a16="http://schemas.microsoft.com/office/drawing/2014/main" xmlns="" val="912327656"/>
                    </a:ext>
                  </a:extLst>
                </a:gridCol>
                <a:gridCol w="685800">
                  <a:extLst>
                    <a:ext uri="{9D8B030D-6E8A-4147-A177-3AD203B41FA5}">
                      <a16:colId xmlns:a16="http://schemas.microsoft.com/office/drawing/2014/main" xmlns="" val="1224212866"/>
                    </a:ext>
                  </a:extLst>
                </a:gridCol>
                <a:gridCol w="1066800">
                  <a:extLst>
                    <a:ext uri="{9D8B030D-6E8A-4147-A177-3AD203B41FA5}">
                      <a16:colId xmlns:a16="http://schemas.microsoft.com/office/drawing/2014/main" xmlns="" val="3848359182"/>
                    </a:ext>
                  </a:extLst>
                </a:gridCol>
                <a:gridCol w="1295400">
                  <a:extLst>
                    <a:ext uri="{9D8B030D-6E8A-4147-A177-3AD203B41FA5}">
                      <a16:colId xmlns:a16="http://schemas.microsoft.com/office/drawing/2014/main" xmlns="" val="67572834"/>
                    </a:ext>
                  </a:extLst>
                </a:gridCol>
                <a:gridCol w="1143000">
                  <a:extLst>
                    <a:ext uri="{9D8B030D-6E8A-4147-A177-3AD203B41FA5}">
                      <a16:colId xmlns:a16="http://schemas.microsoft.com/office/drawing/2014/main" xmlns="" val="3075623350"/>
                    </a:ext>
                  </a:extLst>
                </a:gridCol>
                <a:gridCol w="1295400">
                  <a:extLst>
                    <a:ext uri="{9D8B030D-6E8A-4147-A177-3AD203B41FA5}">
                      <a16:colId xmlns:a16="http://schemas.microsoft.com/office/drawing/2014/main" xmlns="" val="3000810287"/>
                    </a:ext>
                  </a:extLst>
                </a:gridCol>
                <a:gridCol w="1066800">
                  <a:extLst>
                    <a:ext uri="{9D8B030D-6E8A-4147-A177-3AD203B41FA5}">
                      <a16:colId xmlns:a16="http://schemas.microsoft.com/office/drawing/2014/main" xmlns="" val="3067335929"/>
                    </a:ext>
                  </a:extLst>
                </a:gridCol>
                <a:gridCol w="1139950">
                  <a:extLst>
                    <a:ext uri="{9D8B030D-6E8A-4147-A177-3AD203B41FA5}">
                      <a16:colId xmlns:a16="http://schemas.microsoft.com/office/drawing/2014/main" xmlns="" val="1225652696"/>
                    </a:ext>
                  </a:extLst>
                </a:gridCol>
              </a:tblGrid>
              <a:tr h="387459">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Semester Year </a:t>
                      </a:r>
                      <a:endParaRPr lang="en-US" sz="1200" u="none" strike="noStrike" dirty="0" smtClean="0">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fontAlgn="b"/>
                      <a:r>
                        <a:rPr lang="en-US" sz="1200" u="none" strike="noStrike" dirty="0" smtClean="0">
                          <a:effectLst/>
                          <a:latin typeface="Microsoft Sans Serif" panose="020B0604020202020204" pitchFamily="34" charset="0"/>
                          <a:ea typeface="Microsoft Sans Serif" panose="020B0604020202020204" pitchFamily="34" charset="0"/>
                          <a:cs typeface="Microsoft Sans Serif" panose="020B0604020202020204" pitchFamily="34" charset="0"/>
                        </a:rPr>
                        <a:t>Section</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N</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Global Index</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Instructor </a:t>
                      </a:r>
                      <a:r>
                        <a:rPr lang="en-US" sz="1200" u="none" strike="noStrike"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Eval</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Course </a:t>
                      </a:r>
                      <a:r>
                        <a:rPr lang="en-US" sz="1200" u="none" strike="noStrike" dirty="0" err="1">
                          <a:effectLst/>
                          <a:latin typeface="Microsoft Sans Serif" panose="020B0604020202020204" pitchFamily="34" charset="0"/>
                          <a:ea typeface="Microsoft Sans Serif" panose="020B0604020202020204" pitchFamily="34" charset="0"/>
                          <a:cs typeface="Microsoft Sans Serif" panose="020B0604020202020204" pitchFamily="34" charset="0"/>
                        </a:rPr>
                        <a:t>Eval</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Learned a lot</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Great Effort</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Class Average</a:t>
                      </a:r>
                      <a:endParaRPr lang="en-US" sz="1200" b="1"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2704733565"/>
                  </a:ext>
                </a:extLst>
              </a:tr>
              <a:tr h="196930">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F1801</a:t>
                      </a:r>
                      <a:endParaRPr lang="en-US" sz="1200" b="0"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11</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4.65</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4.64</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4.65</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4.55</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4.73</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0.835</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563636630"/>
                  </a:ext>
                </a:extLst>
              </a:tr>
              <a:tr h="196930">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F1802</a:t>
                      </a:r>
                      <a:endParaRPr lang="en-US" sz="1200" b="0"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16</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4.5</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4.62</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4.38</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4.56</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4.56</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0.837</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237366340"/>
                  </a:ext>
                </a:extLst>
              </a:tr>
              <a:tr h="196930">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S1801</a:t>
                      </a:r>
                      <a:endParaRPr lang="en-US" sz="1200" b="0"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15</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4.58</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4.62</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4.56</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4.47</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4.42</a:t>
                      </a:r>
                      <a:endParaRPr lang="en-US" sz="1200" b="1" i="0" u="none" strike="noStrike">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0.836</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2932281954"/>
                  </a:ext>
                </a:extLst>
              </a:tr>
              <a:tr h="196930">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S1802</a:t>
                      </a:r>
                      <a:endParaRPr lang="en-US" sz="1200" b="0"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14</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4.51</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4.65</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4.52</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4.67</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4.45</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0.824</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118788295"/>
                  </a:ext>
                </a:extLst>
              </a:tr>
              <a:tr h="196930">
                <a:tc>
                  <a:txBody>
                    <a:bodyPr/>
                    <a:lstStyle/>
                    <a:p>
                      <a:pPr algn="ctr" fontAlgn="b"/>
                      <a:r>
                        <a:rPr lang="en-US" sz="120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F17 01</a:t>
                      </a:r>
                      <a:endParaRPr lang="en-US" sz="1200" b="0" i="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19</a:t>
                      </a:r>
                      <a:endParaRPr lang="en-US" sz="1200" b="0" i="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4.47</a:t>
                      </a:r>
                      <a:endParaRPr lang="en-US" sz="1200" b="0" i="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4.49</a:t>
                      </a:r>
                      <a:endParaRPr lang="en-US" sz="1200" b="0" i="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4.46</a:t>
                      </a:r>
                      <a:endParaRPr lang="en-US" sz="1200" b="0" i="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4.47</a:t>
                      </a:r>
                      <a:endParaRPr lang="en-US" sz="1200" b="0" i="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4.26</a:t>
                      </a:r>
                      <a:endParaRPr lang="en-US" sz="1200" b="0" i="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0.834</a:t>
                      </a:r>
                      <a:endParaRPr lang="en-US" sz="1200" b="0" i="0" u="none" strike="noStrike" dirty="0">
                        <a:solidFill>
                          <a:srgbClr val="7030A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1672832806"/>
                  </a:ext>
                </a:extLst>
              </a:tr>
              <a:tr h="196930">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F17 02</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14</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4.72</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4.70</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4.73</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4.71</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4.50</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0.838</a:t>
                      </a:r>
                      <a:endParaRPr lang="en-US" sz="1200" b="1" i="0" u="none" strike="noStrike" dirty="0">
                        <a:solidFill>
                          <a:srgbClr val="FF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3701460949"/>
                  </a:ext>
                </a:extLst>
              </a:tr>
              <a:tr h="196930">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S17 01</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4.24</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4.38</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976728903"/>
                  </a:ext>
                </a:extLst>
              </a:tr>
              <a:tr h="196930">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S1702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10</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4.56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4.64</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0.749</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2310691888"/>
                  </a:ext>
                </a:extLst>
              </a:tr>
              <a:tr h="196930">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F1601</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4.53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4.37</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3466539280"/>
                  </a:ext>
                </a:extLst>
              </a:tr>
              <a:tr h="196930">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F1602</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24</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4.39</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4.19</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0.842</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1130923316"/>
                  </a:ext>
                </a:extLst>
              </a:tr>
              <a:tr h="196930">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S1601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20</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4.17</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3058940999"/>
                  </a:ext>
                </a:extLst>
              </a:tr>
              <a:tr h="196930">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S1602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4.18</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4.19</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4.08</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3.96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0.785</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36086987"/>
                  </a:ext>
                </a:extLst>
              </a:tr>
              <a:tr h="196930">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F1501</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4.44</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4.38</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4.49</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4.53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2855066714"/>
                  </a:ext>
                </a:extLst>
              </a:tr>
              <a:tr h="196930">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F1502</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18</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4.38</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0.82</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3602448553"/>
                  </a:ext>
                </a:extLst>
              </a:tr>
              <a:tr h="196930">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F1401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15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4.05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4.08</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4.01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4.29</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2231212070"/>
                  </a:ext>
                </a:extLst>
              </a:tr>
              <a:tr h="196930">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F1402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27</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4.47</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4.48</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4.38</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0.806</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4163378337"/>
                  </a:ext>
                </a:extLst>
              </a:tr>
              <a:tr h="196930">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S1401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4.19</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2176422392"/>
                  </a:ext>
                </a:extLst>
              </a:tr>
              <a:tr h="196930">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S1402</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4.17</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4.09</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0.834</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4200728476"/>
                  </a:ext>
                </a:extLst>
              </a:tr>
              <a:tr h="196930">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F1301</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19</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4.24</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239345576"/>
                  </a:ext>
                </a:extLst>
              </a:tr>
              <a:tr h="196930">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F1302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4.37</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0.862</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3381895591"/>
                  </a:ext>
                </a:extLst>
              </a:tr>
              <a:tr h="196930">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S1301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4.49</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4.21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4.18</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2283923826"/>
                  </a:ext>
                </a:extLst>
              </a:tr>
              <a:tr h="196930">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S1302</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4.55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0.817</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1185738744"/>
                  </a:ext>
                </a:extLst>
              </a:tr>
              <a:tr h="196930">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F1201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4.38</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4.44</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4.32</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4.17</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2996890194"/>
                  </a:ext>
                </a:extLst>
              </a:tr>
              <a:tr h="196930">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F1202</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27</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4.55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4.37</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4.58</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4.19</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0.824</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3049492278"/>
                  </a:ext>
                </a:extLst>
              </a:tr>
              <a:tr h="196930">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S1201</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29</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4.39</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4.47</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4.31</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4.13</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747552870"/>
                  </a:ext>
                </a:extLst>
              </a:tr>
              <a:tr h="196930">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S1202</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27</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4.45</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4.46</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4.45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4.35</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4.17</a:t>
                      </a:r>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0.845</a:t>
                      </a:r>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143648453"/>
                  </a:ext>
                </a:extLst>
              </a:tr>
              <a:tr h="196930">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Total N</a:t>
                      </a:r>
                      <a:endParaRPr lang="en-US" sz="1200" b="1"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u="none" strike="noStrike">
                          <a:effectLst/>
                          <a:latin typeface="Microsoft Sans Serif" panose="020B0604020202020204" pitchFamily="34" charset="0"/>
                          <a:ea typeface="Microsoft Sans Serif" panose="020B0604020202020204" pitchFamily="34" charset="0"/>
                          <a:cs typeface="Microsoft Sans Serif" panose="020B0604020202020204" pitchFamily="34" charset="0"/>
                        </a:rPr>
                        <a:t>522</a:t>
                      </a:r>
                      <a:endParaRPr lang="en-US" sz="1200" b="1"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701803760"/>
                  </a:ext>
                </a:extLst>
              </a:tr>
              <a:tr h="196930">
                <a:tc>
                  <a:txBody>
                    <a:bodyPr/>
                    <a:lstStyle/>
                    <a:p>
                      <a:pPr algn="ctr" fontAlgn="b"/>
                      <a:r>
                        <a:rPr lang="en-US" sz="1200" b="1" i="0" u="none" strike="noStrike" dirty="0" smtClean="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Intervention</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4.572</a:t>
                      </a:r>
                    </a:p>
                  </a:txBody>
                  <a:tcPr marL="7620" marR="7620" marT="7620" marB="0" anchor="b"/>
                </a:tc>
                <a:tc>
                  <a:txBody>
                    <a:bodyPr/>
                    <a:lstStyle/>
                    <a:p>
                      <a:pPr algn="ctr" fontAlgn="b"/>
                      <a:r>
                        <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4.620</a:t>
                      </a:r>
                    </a:p>
                  </a:txBody>
                  <a:tcPr marL="7620" marR="7620" marT="7620" marB="0" anchor="b"/>
                </a:tc>
                <a:tc>
                  <a:txBody>
                    <a:bodyPr/>
                    <a:lstStyle/>
                    <a:p>
                      <a:pPr algn="ctr" fontAlgn="b"/>
                      <a:r>
                        <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4.550</a:t>
                      </a:r>
                    </a:p>
                  </a:txBody>
                  <a:tcPr marL="7620" marR="7620" marT="7620" marB="0" anchor="b"/>
                </a:tc>
                <a:tc>
                  <a:txBody>
                    <a:bodyPr/>
                    <a:lstStyle/>
                    <a:p>
                      <a:pPr algn="ctr" fontAlgn="b"/>
                      <a:r>
                        <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4.572</a:t>
                      </a:r>
                    </a:p>
                  </a:txBody>
                  <a:tcPr marL="7620" marR="7620" marT="7620" marB="0" anchor="b"/>
                </a:tc>
                <a:tc>
                  <a:txBody>
                    <a:bodyPr/>
                    <a:lstStyle/>
                    <a:p>
                      <a:pPr algn="ctr" fontAlgn="b"/>
                      <a:r>
                        <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4.487</a:t>
                      </a:r>
                    </a:p>
                  </a:txBody>
                  <a:tcPr marL="7620" marR="7620" marT="7620" marB="0" anchor="b"/>
                </a:tc>
                <a:tc>
                  <a:txBody>
                    <a:bodyPr/>
                    <a:lstStyle/>
                    <a:p>
                      <a:pPr algn="ctr" fontAlgn="b"/>
                      <a:r>
                        <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0.834</a:t>
                      </a:r>
                    </a:p>
                  </a:txBody>
                  <a:tcPr marL="7620" marR="7620" marT="7620" marB="0" anchor="b"/>
                </a:tc>
                <a:extLst>
                  <a:ext uri="{0D108BD9-81ED-4DB2-BD59-A6C34878D82A}">
                    <a16:rowId xmlns:a16="http://schemas.microsoft.com/office/drawing/2014/main" xmlns="" val="687537129"/>
                  </a:ext>
                </a:extLst>
              </a:tr>
              <a:tr h="194512">
                <a:tc>
                  <a:txBody>
                    <a:bodyPr/>
                    <a:lstStyle/>
                    <a:p>
                      <a:pPr algn="ctr" fontAlgn="b"/>
                      <a:r>
                        <a:rPr lang="en-US" sz="1200" b="1" i="0" u="none" strike="noStrike" dirty="0" smtClean="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rPr>
                        <a:t>Nonintervention</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endParaRPr lang="en-US" sz="1200" b="0"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b="1"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4.378</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b="1"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4.410</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b="1"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4.358</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b="1"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4.321</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b="1"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4.236</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tc>
                  <a:txBody>
                    <a:bodyPr/>
                    <a:lstStyle/>
                    <a:p>
                      <a:pPr algn="ctr" fontAlgn="b"/>
                      <a:r>
                        <a:rPr lang="en-US" sz="1200" b="1" u="none" strike="noStrike" dirty="0">
                          <a:effectLst/>
                          <a:latin typeface="Microsoft Sans Serif" panose="020B0604020202020204" pitchFamily="34" charset="0"/>
                          <a:ea typeface="Microsoft Sans Serif" panose="020B0604020202020204" pitchFamily="34" charset="0"/>
                          <a:cs typeface="Microsoft Sans Serif" panose="020B0604020202020204" pitchFamily="34" charset="0"/>
                        </a:rPr>
                        <a:t>0.821</a:t>
                      </a:r>
                      <a:endParaRPr lang="en-US" sz="1200" b="1" i="0" u="none" strike="noStrike" dirty="0">
                        <a:solidFill>
                          <a:srgbClr val="000000"/>
                        </a:solidFill>
                        <a:effectLst/>
                        <a:latin typeface="Microsoft Sans Serif" panose="020B0604020202020204" pitchFamily="34" charset="0"/>
                        <a:ea typeface="Microsoft Sans Serif" panose="020B0604020202020204" pitchFamily="34" charset="0"/>
                        <a:cs typeface="Microsoft Sans Serif" panose="020B0604020202020204" pitchFamily="34" charset="0"/>
                      </a:endParaRPr>
                    </a:p>
                  </a:txBody>
                  <a:tcPr marL="6145" marR="6145" marT="6145" marB="0" anchor="b"/>
                </a:tc>
                <a:extLst>
                  <a:ext uri="{0D108BD9-81ED-4DB2-BD59-A6C34878D82A}">
                    <a16:rowId xmlns:a16="http://schemas.microsoft.com/office/drawing/2014/main" xmlns="" val="1109624315"/>
                  </a:ext>
                </a:extLst>
              </a:tr>
            </a:tbl>
          </a:graphicData>
        </a:graphic>
      </p:graphicFrame>
    </p:spTree>
    <p:extLst>
      <p:ext uri="{BB962C8B-B14F-4D97-AF65-F5344CB8AC3E}">
        <p14:creationId xmlns:p14="http://schemas.microsoft.com/office/powerpoint/2010/main" val="19386668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sz="quarter" idx="1"/>
          </p:nvPr>
        </p:nvSpPr>
        <p:spPr/>
        <p:txBody>
          <a:bodyPr/>
          <a:lstStyle/>
          <a:p>
            <a:r>
              <a:rPr lang="en-US" altLang="en-US" sz="2800" dirty="0"/>
              <a:t>This study suggests that student perceptions of courses and instructors can be positively influenced by a social intervention with the instructor. It also indicates that students perceive that they work harder and learn more when a social intervention with the course instructor takes place. Unfortunately, there was no significant improvement on final grades with the introduction of a social intervention.</a:t>
            </a:r>
          </a:p>
          <a:p>
            <a:endParaRPr lang="en-US" dirty="0" smtClean="0"/>
          </a:p>
        </p:txBody>
      </p:sp>
    </p:spTree>
    <p:extLst>
      <p:ext uri="{BB962C8B-B14F-4D97-AF65-F5344CB8AC3E}">
        <p14:creationId xmlns:p14="http://schemas.microsoft.com/office/powerpoint/2010/main" val="16752864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sz="quarter" idx="1"/>
          </p:nvPr>
        </p:nvSpPr>
        <p:spPr/>
        <p:txBody>
          <a:bodyPr>
            <a:normAutofit/>
          </a:bodyPr>
          <a:lstStyle/>
          <a:p>
            <a:r>
              <a:rPr lang="en-US" altLang="en-US" sz="2800" dirty="0"/>
              <a:t>Another important outcome of this study was how much the instructor enjoyed getting to know his students better. It was one of the most enjoyable semesters this instructor has ever had in his twenty plus years of teaching at the collegiate level. Currently, all students enrolled in the </a:t>
            </a:r>
            <a:r>
              <a:rPr lang="en-US" altLang="en-US" sz="2800" dirty="0" smtClean="0"/>
              <a:t>Introduction </a:t>
            </a:r>
            <a:r>
              <a:rPr lang="en-US" altLang="en-US" sz="2800" dirty="0"/>
              <a:t>to </a:t>
            </a:r>
            <a:r>
              <a:rPr lang="en-US" altLang="en-US" sz="2800" dirty="0" smtClean="0"/>
              <a:t>Sport Management </a:t>
            </a:r>
            <a:r>
              <a:rPr lang="en-US" altLang="en-US" sz="2800" dirty="0"/>
              <a:t>class are invited to </a:t>
            </a:r>
            <a:r>
              <a:rPr lang="en-US" altLang="en-US" sz="2800" dirty="0" smtClean="0"/>
              <a:t>share </a:t>
            </a:r>
            <a:r>
              <a:rPr lang="en-US" altLang="en-US" sz="2800" dirty="0"/>
              <a:t>a meal with their instructor. </a:t>
            </a:r>
            <a:endParaRPr lang="en-US" dirty="0"/>
          </a:p>
        </p:txBody>
      </p:sp>
    </p:spTree>
    <p:extLst>
      <p:ext uri="{BB962C8B-B14F-4D97-AF65-F5344CB8AC3E}">
        <p14:creationId xmlns:p14="http://schemas.microsoft.com/office/powerpoint/2010/main" val="16420825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676400"/>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altLang="en-US" sz="3600" dirty="0"/>
              <a:t>Bon </a:t>
            </a:r>
            <a:r>
              <a:rPr lang="en-US" altLang="en-US" sz="3600" dirty="0" err="1"/>
              <a:t>appetit</a:t>
            </a:r>
            <a:r>
              <a:rPr lang="en-US" altLang="en-US" sz="3600" dirty="0"/>
              <a:t>!</a:t>
            </a:r>
            <a:r>
              <a:rPr lang="en-US" sz="3600" dirty="0"/>
              <a:t/>
            </a:r>
            <a:br>
              <a:rPr lang="en-US" sz="3600" dirty="0"/>
            </a:br>
            <a:r>
              <a:rPr lang="en-US" sz="3600" dirty="0"/>
              <a:t>Questions</a:t>
            </a:r>
            <a:r>
              <a:rPr lang="en-US" sz="3600" dirty="0" smtClean="0"/>
              <a:t>?</a:t>
            </a:r>
            <a:br>
              <a:rPr lang="en-US" sz="3600" dirty="0" smtClean="0"/>
            </a:br>
            <a:endParaRPr lang="en-US" sz="3600"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1625" y="2221638"/>
            <a:ext cx="4038600" cy="2981461"/>
          </a:xfr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800600" y="2197894"/>
            <a:ext cx="4038600" cy="3028950"/>
          </a:xfrm>
        </p:spPr>
      </p:pic>
    </p:spTree>
    <p:extLst>
      <p:ext uri="{BB962C8B-B14F-4D97-AF65-F5344CB8AC3E}">
        <p14:creationId xmlns:p14="http://schemas.microsoft.com/office/powerpoint/2010/main" val="15457646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pPr lvl="2"/>
            <a:r>
              <a:rPr lang="en-US" altLang="en-US" dirty="0"/>
              <a:t>The purpose of this study was to determine if a social </a:t>
            </a:r>
            <a:r>
              <a:rPr lang="en-US" altLang="en-US" dirty="0" smtClean="0"/>
              <a:t>intervention (breakfast or lunch) </a:t>
            </a:r>
            <a:r>
              <a:rPr lang="en-US" altLang="en-US" dirty="0"/>
              <a:t>between a faculty member and </a:t>
            </a:r>
            <a:r>
              <a:rPr lang="en-US" altLang="en-US" dirty="0" smtClean="0"/>
              <a:t>students could </a:t>
            </a:r>
            <a:r>
              <a:rPr lang="en-US" altLang="en-US" dirty="0"/>
              <a:t>improve student </a:t>
            </a:r>
            <a:r>
              <a:rPr lang="en-US" altLang="en-US" dirty="0" smtClean="0"/>
              <a:t>learning outcomes, student averages, student effort, and improve overall course perceptions.</a:t>
            </a:r>
          </a:p>
          <a:p>
            <a:pPr lvl="2"/>
            <a:endParaRPr lang="en-US" altLang="en-US" dirty="0" smtClean="0"/>
          </a:p>
          <a:p>
            <a:pPr lvl="2"/>
            <a:r>
              <a:rPr lang="en-US" altLang="en-US" dirty="0" smtClean="0"/>
              <a:t>Studies of </a:t>
            </a:r>
            <a:r>
              <a:rPr lang="en-US" altLang="en-US" dirty="0"/>
              <a:t>high impact practices cite the importance of direct contact between the college professor and the student</a:t>
            </a:r>
            <a:r>
              <a:rPr lang="en-US" altLang="en-US" dirty="0" smtClean="0"/>
              <a:t>.</a:t>
            </a:r>
          </a:p>
          <a:p>
            <a:pPr lvl="2"/>
            <a:endParaRPr lang="en-US" altLang="en-US" dirty="0" smtClean="0"/>
          </a:p>
          <a:p>
            <a:pPr lvl="2"/>
            <a:r>
              <a:rPr lang="en-US" altLang="en-US" dirty="0" smtClean="0"/>
              <a:t>Students </a:t>
            </a:r>
            <a:r>
              <a:rPr lang="en-US" altLang="en-US" dirty="0"/>
              <a:t>who attain a sense of belonging through a positive faculty/student relationship are more likely to be retained and can experience positive effects on student learning </a:t>
            </a:r>
            <a:r>
              <a:rPr lang="en-US" altLang="en-US" sz="1200" dirty="0"/>
              <a:t>(</a:t>
            </a:r>
            <a:r>
              <a:rPr lang="en-US" altLang="en-US" sz="1200" dirty="0" err="1"/>
              <a:t>Klingo</a:t>
            </a:r>
            <a:r>
              <a:rPr lang="en-US" altLang="en-US" sz="1200" dirty="0"/>
              <a:t> et al, 2014; O’Keefe, 2013; </a:t>
            </a:r>
            <a:r>
              <a:rPr lang="en-US" altLang="en-US" sz="1200" dirty="0" err="1"/>
              <a:t>Swecker</a:t>
            </a:r>
            <a:r>
              <a:rPr lang="en-US" altLang="en-US" sz="1200" dirty="0"/>
              <a:t>, </a:t>
            </a:r>
            <a:r>
              <a:rPr lang="en-US" altLang="en-US" sz="1200" dirty="0" err="1"/>
              <a:t>Fifolt</a:t>
            </a:r>
            <a:r>
              <a:rPr lang="en-US" altLang="en-US" sz="1200" dirty="0"/>
              <a:t> &amp; </a:t>
            </a:r>
            <a:r>
              <a:rPr lang="en-US" altLang="en-US" sz="1200" dirty="0" err="1"/>
              <a:t>Searby</a:t>
            </a:r>
            <a:r>
              <a:rPr lang="en-US" altLang="en-US" sz="1200" dirty="0"/>
              <a:t>, 2013; Morrow, et al., 2012).</a:t>
            </a:r>
            <a:endParaRPr lang="en-US" altLang="en-US" sz="1200" dirty="0" smtClean="0">
              <a:solidFill>
                <a:srgbClr val="FFFFFF"/>
              </a:solidFill>
            </a:endParaRPr>
          </a:p>
        </p:txBody>
      </p:sp>
    </p:spTree>
    <p:extLst>
      <p:ext uri="{BB962C8B-B14F-4D97-AF65-F5344CB8AC3E}">
        <p14:creationId xmlns:p14="http://schemas.microsoft.com/office/powerpoint/2010/main" val="38753725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6425" y="1424291"/>
            <a:ext cx="3429000" cy="4576156"/>
          </a:xfrm>
        </p:spPr>
      </p:pic>
      <p:sp>
        <p:nvSpPr>
          <p:cNvPr id="4" name="Content Placeholder 3"/>
          <p:cNvSpPr>
            <a:spLocks noGrp="1"/>
          </p:cNvSpPr>
          <p:nvPr>
            <p:ph sz="half" idx="2"/>
          </p:nvPr>
        </p:nvSpPr>
        <p:spPr/>
        <p:txBody>
          <a:bodyPr/>
          <a:lstStyle/>
          <a:p>
            <a:r>
              <a:rPr lang="en-US" dirty="0" smtClean="0"/>
              <a:t>Will a social intervention improve:</a:t>
            </a:r>
          </a:p>
          <a:p>
            <a:r>
              <a:rPr lang="en-US" dirty="0" smtClean="0"/>
              <a:t>Learning (class average)</a:t>
            </a:r>
          </a:p>
          <a:p>
            <a:r>
              <a:rPr lang="en-US" dirty="0" smtClean="0"/>
              <a:t>Effort</a:t>
            </a:r>
          </a:p>
          <a:p>
            <a:r>
              <a:rPr lang="en-US" dirty="0" smtClean="0"/>
              <a:t>Retention</a:t>
            </a:r>
          </a:p>
          <a:p>
            <a:r>
              <a:rPr lang="en-US" dirty="0" smtClean="0"/>
              <a:t>Enjoyment</a:t>
            </a:r>
          </a:p>
          <a:p>
            <a:endParaRPr lang="en-US" dirty="0" smtClean="0"/>
          </a:p>
          <a:p>
            <a:endParaRPr lang="en-US" dirty="0" smtClean="0"/>
          </a:p>
          <a:p>
            <a:endParaRPr lang="en-US" dirty="0"/>
          </a:p>
        </p:txBody>
      </p:sp>
      <p:sp>
        <p:nvSpPr>
          <p:cNvPr id="3" name="Rectangle 2"/>
          <p:cNvSpPr/>
          <p:nvPr/>
        </p:nvSpPr>
        <p:spPr>
          <a:xfrm>
            <a:off x="228600" y="1676401"/>
            <a:ext cx="4876800"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34429919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Description</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00000">
            <a:off x="-153926" y="1827278"/>
            <a:ext cx="5029201" cy="4117848"/>
          </a:xfrm>
        </p:spPr>
      </p:pic>
      <p:sp>
        <p:nvSpPr>
          <p:cNvPr id="3" name="Content Placeholder 2"/>
          <p:cNvSpPr>
            <a:spLocks noGrp="1"/>
          </p:cNvSpPr>
          <p:nvPr>
            <p:ph sz="half" idx="2"/>
          </p:nvPr>
        </p:nvSpPr>
        <p:spPr>
          <a:xfrm>
            <a:off x="4800600" y="1371599"/>
            <a:ext cx="4038600" cy="5029203"/>
          </a:xfrm>
        </p:spPr>
        <p:txBody>
          <a:bodyPr>
            <a:normAutofit lnSpcReduction="10000"/>
          </a:bodyPr>
          <a:lstStyle/>
          <a:p>
            <a:r>
              <a:rPr lang="en-US" dirty="0" smtClean="0"/>
              <a:t>Introductory course in Sport Management</a:t>
            </a:r>
          </a:p>
          <a:p>
            <a:r>
              <a:rPr lang="en-US" dirty="0" smtClean="0"/>
              <a:t>Mostly majors (65%)</a:t>
            </a:r>
          </a:p>
          <a:p>
            <a:r>
              <a:rPr lang="en-US" dirty="0" smtClean="0"/>
              <a:t>Minors (20%)</a:t>
            </a:r>
          </a:p>
          <a:p>
            <a:r>
              <a:rPr lang="en-US" dirty="0" smtClean="0"/>
              <a:t>Undecided and elective (15%)</a:t>
            </a:r>
          </a:p>
          <a:p>
            <a:r>
              <a:rPr lang="en-US" dirty="0" smtClean="0"/>
              <a:t>Two sections taught each fall and spring semester</a:t>
            </a:r>
          </a:p>
          <a:p>
            <a:r>
              <a:rPr lang="en-US" dirty="0" smtClean="0"/>
              <a:t>Males (70%) </a:t>
            </a:r>
          </a:p>
          <a:p>
            <a:r>
              <a:rPr lang="en-US" dirty="0" smtClean="0"/>
              <a:t>Female (30%)</a:t>
            </a:r>
          </a:p>
          <a:p>
            <a:r>
              <a:rPr lang="en-US" dirty="0" smtClean="0"/>
              <a:t>~40 to 60 students per semester</a:t>
            </a:r>
          </a:p>
          <a:p>
            <a:endParaRPr lang="en-US" dirty="0"/>
          </a:p>
        </p:txBody>
      </p:sp>
    </p:spTree>
    <p:extLst>
      <p:ext uri="{BB962C8B-B14F-4D97-AF65-F5344CB8AC3E}">
        <p14:creationId xmlns:p14="http://schemas.microsoft.com/office/powerpoint/2010/main" val="34707428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Description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Course historically has a high Withdrawal, Grade of D and Grade of F (WDF) rating.</a:t>
            </a:r>
          </a:p>
          <a:p>
            <a:r>
              <a:rPr lang="en-US" dirty="0" smtClean="0"/>
              <a:t>Most often cited complaint by students is the amount of work required</a:t>
            </a:r>
          </a:p>
          <a:p>
            <a:r>
              <a:rPr lang="en-US" dirty="0" smtClean="0"/>
              <a:t>Attendance policy is strict and ~50-60% of students who complete course never miss a class.</a:t>
            </a:r>
            <a:endParaRPr lang="en-US" dirty="0"/>
          </a:p>
        </p:txBody>
      </p:sp>
      <p:pic>
        <p:nvPicPr>
          <p:cNvPr id="6"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01625" y="1747175"/>
            <a:ext cx="4038600" cy="3930388"/>
          </a:xfrm>
        </p:spPr>
      </p:pic>
    </p:spTree>
    <p:extLst>
      <p:ext uri="{BB962C8B-B14F-4D97-AF65-F5344CB8AC3E}">
        <p14:creationId xmlns:p14="http://schemas.microsoft.com/office/powerpoint/2010/main" val="16293094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Meal</a:t>
            </a:r>
            <a:endParaRPr lang="en-US" dirty="0"/>
          </a:p>
        </p:txBody>
      </p:sp>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800600" y="1524000"/>
            <a:ext cx="4035552" cy="4876800"/>
          </a:xfrm>
        </p:spPr>
      </p:pic>
      <p:sp>
        <p:nvSpPr>
          <p:cNvPr id="5" name="Content Placeholder 4"/>
          <p:cNvSpPr>
            <a:spLocks noGrp="1"/>
          </p:cNvSpPr>
          <p:nvPr>
            <p:ph sz="half" idx="2"/>
          </p:nvPr>
        </p:nvSpPr>
        <p:spPr>
          <a:xfrm>
            <a:off x="152400" y="1371600"/>
            <a:ext cx="4419600" cy="4681728"/>
          </a:xfrm>
        </p:spPr>
        <p:txBody>
          <a:bodyPr/>
          <a:lstStyle/>
          <a:p>
            <a:r>
              <a:rPr lang="en-US" dirty="0" smtClean="0"/>
              <a:t>Sign up for breakfast or lunch in week 1 of semester</a:t>
            </a:r>
          </a:p>
          <a:p>
            <a:r>
              <a:rPr lang="en-US" dirty="0" smtClean="0"/>
              <a:t>Lunch on Dr. Ayers</a:t>
            </a:r>
          </a:p>
          <a:p>
            <a:r>
              <a:rPr lang="en-US" dirty="0" smtClean="0"/>
              <a:t>Students can talk about anything</a:t>
            </a:r>
          </a:p>
          <a:p>
            <a:r>
              <a:rPr lang="en-US" dirty="0" smtClean="0"/>
              <a:t>I ask questions and listen</a:t>
            </a:r>
          </a:p>
          <a:p>
            <a:r>
              <a:rPr lang="en-US" dirty="0" smtClean="0"/>
              <a:t>Topics generally about family and future plans</a:t>
            </a:r>
          </a:p>
          <a:p>
            <a:r>
              <a:rPr lang="en-US" dirty="0" smtClean="0"/>
              <a:t>Rarely talk about classes or specific assignment</a:t>
            </a:r>
            <a:endParaRPr lang="en-US" dirty="0"/>
          </a:p>
        </p:txBody>
      </p:sp>
    </p:spTree>
    <p:extLst>
      <p:ext uri="{BB962C8B-B14F-4D97-AF65-F5344CB8AC3E}">
        <p14:creationId xmlns:p14="http://schemas.microsoft.com/office/powerpoint/2010/main" val="6715924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7" name="Content Placeholder 6"/>
          <p:cNvSpPr>
            <a:spLocks noGrp="1"/>
          </p:cNvSpPr>
          <p:nvPr>
            <p:ph sz="quarter" idx="1"/>
          </p:nvPr>
        </p:nvSpPr>
        <p:spPr/>
        <p:txBody>
          <a:bodyPr/>
          <a:lstStyle/>
          <a:p>
            <a:r>
              <a:rPr lang="en-US" dirty="0"/>
              <a:t>Fall 2017 one class section had meal intervention (N-27) while the other section did not (N-25</a:t>
            </a:r>
            <a:r>
              <a:rPr lang="en-US" dirty="0" smtClean="0"/>
              <a:t>).</a:t>
            </a:r>
          </a:p>
          <a:p>
            <a:r>
              <a:rPr lang="en-US" dirty="0" smtClean="0"/>
              <a:t>Student evaluations were evaluated.</a:t>
            </a:r>
          </a:p>
          <a:p>
            <a:r>
              <a:rPr lang="en-US" dirty="0" smtClean="0"/>
              <a:t>Student evaluations cover three primary areas</a:t>
            </a:r>
          </a:p>
          <a:p>
            <a:pPr lvl="1"/>
            <a:r>
              <a:rPr lang="en-US" dirty="0" smtClean="0"/>
              <a:t>Global Index Score (Course and Professor)</a:t>
            </a:r>
          </a:p>
          <a:p>
            <a:pPr lvl="1"/>
            <a:r>
              <a:rPr lang="en-US" dirty="0" smtClean="0"/>
              <a:t>Instructor Evaluation (Professor 7Q’s)</a:t>
            </a:r>
          </a:p>
          <a:p>
            <a:pPr lvl="1"/>
            <a:r>
              <a:rPr lang="en-US" dirty="0" smtClean="0"/>
              <a:t>Course Evaluations (Course 5Q’s)</a:t>
            </a:r>
            <a:endParaRPr lang="en-US" dirty="0"/>
          </a:p>
          <a:p>
            <a:r>
              <a:rPr lang="en-US" dirty="0"/>
              <a:t>Student perceptions are recorded on a five point Likert </a:t>
            </a:r>
            <a:r>
              <a:rPr lang="en-US" dirty="0" smtClean="0"/>
              <a:t>scale</a:t>
            </a:r>
            <a:endParaRPr lang="en-US" dirty="0"/>
          </a:p>
        </p:txBody>
      </p:sp>
      <p:sp>
        <p:nvSpPr>
          <p:cNvPr id="3" name="Content Placeholder 2"/>
          <p:cNvSpPr>
            <a:spLocks noGrp="1"/>
          </p:cNvSpPr>
          <p:nvPr>
            <p:ph sz="half" idx="4294967295"/>
          </p:nvPr>
        </p:nvSpPr>
        <p:spPr>
          <a:xfrm rot="14412416" flipH="1" flipV="1">
            <a:off x="10034164" y="4305376"/>
            <a:ext cx="45719" cy="162590"/>
          </a:xfrm>
        </p:spPr>
        <p:txBody>
          <a:bodyPr>
            <a:normAutofit fontScale="25000" lnSpcReduction="20000"/>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34338769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Content Placeholder 2"/>
          <p:cNvSpPr>
            <a:spLocks noGrp="1"/>
          </p:cNvSpPr>
          <p:nvPr>
            <p:ph sz="quarter" idx="1"/>
          </p:nvPr>
        </p:nvSpPr>
        <p:spPr/>
        <p:txBody>
          <a:bodyPr/>
          <a:lstStyle/>
          <a:p>
            <a:r>
              <a:rPr lang="en-US" dirty="0" smtClean="0"/>
              <a:t>In addition to the three general evaluation areas, the author analyzed two questions specifically.</a:t>
            </a:r>
          </a:p>
          <a:p>
            <a:pPr lvl="1"/>
            <a:r>
              <a:rPr lang="en-US" dirty="0" smtClean="0"/>
              <a:t>“I learned a great deal in the course”</a:t>
            </a:r>
          </a:p>
          <a:p>
            <a:pPr lvl="1"/>
            <a:r>
              <a:rPr lang="en-US" dirty="0" smtClean="0"/>
              <a:t>“I put in a great deal of effort into this course”</a:t>
            </a:r>
            <a:endParaRPr lang="en-US" dirty="0"/>
          </a:p>
          <a:p>
            <a:r>
              <a:rPr lang="en-US" dirty="0" smtClean="0"/>
              <a:t>Additionally, class averages were compared to analyze any impact on learning outcomes.</a:t>
            </a:r>
          </a:p>
          <a:p>
            <a:r>
              <a:rPr lang="en-US" dirty="0" smtClean="0"/>
              <a:t>The two sections for fall 2017 were compared and the intervention section was also compared to historical data dating back to the spring 2012 semester.</a:t>
            </a:r>
            <a:endParaRPr lang="en-US" dirty="0"/>
          </a:p>
        </p:txBody>
      </p:sp>
    </p:spTree>
    <p:extLst>
      <p:ext uri="{BB962C8B-B14F-4D97-AF65-F5344CB8AC3E}">
        <p14:creationId xmlns:p14="http://schemas.microsoft.com/office/powerpoint/2010/main" val="37518929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534400" cy="1143000"/>
          </a:xfrm>
        </p:spPr>
        <p:txBody>
          <a:bodyPr>
            <a:normAutofit/>
          </a:bodyPr>
          <a:lstStyle/>
          <a:p>
            <a:r>
              <a:rPr lang="en-US" dirty="0" smtClean="0"/>
              <a:t>Results (Table 1)</a:t>
            </a:r>
            <a:endParaRPr lang="en-US" sz="1200"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290113851"/>
              </p:ext>
            </p:extLst>
          </p:nvPr>
        </p:nvGraphicFramePr>
        <p:xfrm>
          <a:off x="301625" y="1527174"/>
          <a:ext cx="8504240" cy="3803571"/>
        </p:xfrm>
        <a:graphic>
          <a:graphicData uri="http://schemas.openxmlformats.org/drawingml/2006/table">
            <a:tbl>
              <a:tblPr firstRow="1" bandRow="1">
                <a:tableStyleId>{5C22544A-7EE6-4342-B048-85BDC9FD1C3A}</a:tableStyleId>
              </a:tblPr>
              <a:tblGrid>
                <a:gridCol w="1700848">
                  <a:extLst>
                    <a:ext uri="{9D8B030D-6E8A-4147-A177-3AD203B41FA5}">
                      <a16:colId xmlns:a16="http://schemas.microsoft.com/office/drawing/2014/main" xmlns="" val="3836844383"/>
                    </a:ext>
                  </a:extLst>
                </a:gridCol>
                <a:gridCol w="1700848">
                  <a:extLst>
                    <a:ext uri="{9D8B030D-6E8A-4147-A177-3AD203B41FA5}">
                      <a16:colId xmlns:a16="http://schemas.microsoft.com/office/drawing/2014/main" xmlns="" val="2094661260"/>
                    </a:ext>
                  </a:extLst>
                </a:gridCol>
                <a:gridCol w="1700848">
                  <a:extLst>
                    <a:ext uri="{9D8B030D-6E8A-4147-A177-3AD203B41FA5}">
                      <a16:colId xmlns:a16="http://schemas.microsoft.com/office/drawing/2014/main" xmlns="" val="1911019347"/>
                    </a:ext>
                  </a:extLst>
                </a:gridCol>
                <a:gridCol w="1700848">
                  <a:extLst>
                    <a:ext uri="{9D8B030D-6E8A-4147-A177-3AD203B41FA5}">
                      <a16:colId xmlns:a16="http://schemas.microsoft.com/office/drawing/2014/main" xmlns="" val="2965709492"/>
                    </a:ext>
                  </a:extLst>
                </a:gridCol>
                <a:gridCol w="1700848">
                  <a:extLst>
                    <a:ext uri="{9D8B030D-6E8A-4147-A177-3AD203B41FA5}">
                      <a16:colId xmlns:a16="http://schemas.microsoft.com/office/drawing/2014/main" xmlns="" val="2910625352"/>
                    </a:ext>
                  </a:extLst>
                </a:gridCol>
              </a:tblGrid>
              <a:tr h="805101">
                <a:tc>
                  <a:txBody>
                    <a:bodyPr/>
                    <a:lstStyle/>
                    <a:p>
                      <a:pPr algn="ctr"/>
                      <a:r>
                        <a:rPr lang="en-US" dirty="0" smtClean="0"/>
                        <a:t>Semester Year Section</a:t>
                      </a:r>
                      <a:endParaRPr lang="en-US" dirty="0"/>
                    </a:p>
                  </a:txBody>
                  <a:tcPr/>
                </a:tc>
                <a:tc>
                  <a:txBody>
                    <a:bodyPr/>
                    <a:lstStyle/>
                    <a:p>
                      <a:pPr algn="ctr"/>
                      <a:endParaRPr lang="en-US" dirty="0" smtClean="0"/>
                    </a:p>
                    <a:p>
                      <a:pPr algn="ctr"/>
                      <a:r>
                        <a:rPr lang="en-US" dirty="0" smtClean="0"/>
                        <a:t>N</a:t>
                      </a:r>
                      <a:endParaRPr lang="en-US" dirty="0"/>
                    </a:p>
                  </a:txBody>
                  <a:tcPr/>
                </a:tc>
                <a:tc>
                  <a:txBody>
                    <a:bodyPr/>
                    <a:lstStyle/>
                    <a:p>
                      <a:pPr algn="ctr"/>
                      <a:endParaRPr lang="en-US" dirty="0" smtClean="0"/>
                    </a:p>
                    <a:p>
                      <a:pPr algn="ctr"/>
                      <a:r>
                        <a:rPr lang="en-US" dirty="0" smtClean="0"/>
                        <a:t>Global Index</a:t>
                      </a:r>
                      <a:endParaRPr lang="en-US" dirty="0"/>
                    </a:p>
                  </a:txBody>
                  <a:tcPr/>
                </a:tc>
                <a:tc>
                  <a:txBody>
                    <a:bodyPr/>
                    <a:lstStyle/>
                    <a:p>
                      <a:pPr algn="ctr"/>
                      <a:r>
                        <a:rPr lang="en-US" dirty="0" smtClean="0"/>
                        <a:t>Instructor Evaluation</a:t>
                      </a:r>
                      <a:endParaRPr lang="en-US" dirty="0"/>
                    </a:p>
                  </a:txBody>
                  <a:tcPr/>
                </a:tc>
                <a:tc>
                  <a:txBody>
                    <a:bodyPr/>
                    <a:lstStyle/>
                    <a:p>
                      <a:pPr algn="ctr"/>
                      <a:r>
                        <a:rPr lang="en-US" dirty="0" smtClean="0"/>
                        <a:t>Course Evaluation</a:t>
                      </a:r>
                      <a:endParaRPr lang="en-US" dirty="0"/>
                    </a:p>
                  </a:txBody>
                  <a:tcPr/>
                </a:tc>
                <a:extLst>
                  <a:ext uri="{0D108BD9-81ED-4DB2-BD59-A6C34878D82A}">
                    <a16:rowId xmlns:a16="http://schemas.microsoft.com/office/drawing/2014/main" xmlns="" val="2334855961"/>
                  </a:ext>
                </a:extLst>
              </a:tr>
              <a:tr h="466447">
                <a:tc>
                  <a:txBody>
                    <a:bodyPr/>
                    <a:lstStyle/>
                    <a:p>
                      <a:pPr algn="ctr"/>
                      <a:r>
                        <a:rPr lang="en-US" dirty="0" smtClean="0">
                          <a:solidFill>
                            <a:srgbClr val="C00000"/>
                          </a:solidFill>
                        </a:rPr>
                        <a:t>*F17 02</a:t>
                      </a:r>
                      <a:endParaRPr lang="en-US" dirty="0">
                        <a:solidFill>
                          <a:srgbClr val="C00000"/>
                        </a:solidFill>
                      </a:endParaRPr>
                    </a:p>
                  </a:txBody>
                  <a:tcPr/>
                </a:tc>
                <a:tc>
                  <a:txBody>
                    <a:bodyPr/>
                    <a:lstStyle/>
                    <a:p>
                      <a:pPr algn="ctr"/>
                      <a:r>
                        <a:rPr lang="en-US" sz="3200" dirty="0" smtClean="0">
                          <a:solidFill>
                            <a:srgbClr val="C00000"/>
                          </a:solidFill>
                        </a:rPr>
                        <a:t>14</a:t>
                      </a:r>
                      <a:endParaRPr lang="en-US" sz="3200" dirty="0">
                        <a:solidFill>
                          <a:srgbClr val="C00000"/>
                        </a:solidFill>
                      </a:endParaRPr>
                    </a:p>
                  </a:txBody>
                  <a:tcPr/>
                </a:tc>
                <a:tc>
                  <a:txBody>
                    <a:bodyPr/>
                    <a:lstStyle/>
                    <a:p>
                      <a:pPr algn="ctr"/>
                      <a:r>
                        <a:rPr lang="en-US" sz="3200" dirty="0" smtClean="0">
                          <a:solidFill>
                            <a:srgbClr val="C00000"/>
                          </a:solidFill>
                        </a:rPr>
                        <a:t>4.72</a:t>
                      </a:r>
                      <a:endParaRPr lang="en-US" sz="3200" dirty="0">
                        <a:solidFill>
                          <a:srgbClr val="C00000"/>
                        </a:solidFill>
                      </a:endParaRPr>
                    </a:p>
                  </a:txBody>
                  <a:tcPr/>
                </a:tc>
                <a:tc>
                  <a:txBody>
                    <a:bodyPr/>
                    <a:lstStyle/>
                    <a:p>
                      <a:pPr algn="ctr"/>
                      <a:r>
                        <a:rPr lang="en-US" sz="3200" dirty="0" smtClean="0">
                          <a:solidFill>
                            <a:srgbClr val="C00000"/>
                          </a:solidFill>
                        </a:rPr>
                        <a:t>4.70</a:t>
                      </a:r>
                      <a:endParaRPr lang="en-US" sz="3200" dirty="0">
                        <a:solidFill>
                          <a:srgbClr val="C00000"/>
                        </a:solidFill>
                      </a:endParaRPr>
                    </a:p>
                  </a:txBody>
                  <a:tcPr/>
                </a:tc>
                <a:tc>
                  <a:txBody>
                    <a:bodyPr/>
                    <a:lstStyle/>
                    <a:p>
                      <a:pPr algn="ctr"/>
                      <a:r>
                        <a:rPr lang="en-US" sz="3200" dirty="0" smtClean="0">
                          <a:solidFill>
                            <a:srgbClr val="C00000"/>
                          </a:solidFill>
                        </a:rPr>
                        <a:t>4.73</a:t>
                      </a:r>
                      <a:endParaRPr lang="en-US" sz="3200" dirty="0">
                        <a:solidFill>
                          <a:srgbClr val="C00000"/>
                        </a:solidFill>
                      </a:endParaRPr>
                    </a:p>
                  </a:txBody>
                  <a:tcPr/>
                </a:tc>
                <a:extLst>
                  <a:ext uri="{0D108BD9-81ED-4DB2-BD59-A6C34878D82A}">
                    <a16:rowId xmlns:a16="http://schemas.microsoft.com/office/drawing/2014/main" xmlns="" val="455127440"/>
                  </a:ext>
                </a:extLst>
              </a:tr>
              <a:tr h="466447">
                <a:tc>
                  <a:txBody>
                    <a:bodyPr/>
                    <a:lstStyle/>
                    <a:p>
                      <a:pPr algn="ctr"/>
                      <a:r>
                        <a:rPr lang="en-US" dirty="0" smtClean="0"/>
                        <a:t>F17 01</a:t>
                      </a:r>
                      <a:endParaRPr lang="en-US" dirty="0"/>
                    </a:p>
                  </a:txBody>
                  <a:tcPr/>
                </a:tc>
                <a:tc>
                  <a:txBody>
                    <a:bodyPr/>
                    <a:lstStyle/>
                    <a:p>
                      <a:pPr algn="ctr"/>
                      <a:r>
                        <a:rPr lang="en-US" sz="3200" dirty="0" smtClean="0"/>
                        <a:t>19</a:t>
                      </a:r>
                      <a:endParaRPr lang="en-US" sz="3200" dirty="0"/>
                    </a:p>
                  </a:txBody>
                  <a:tcPr/>
                </a:tc>
                <a:tc>
                  <a:txBody>
                    <a:bodyPr/>
                    <a:lstStyle/>
                    <a:p>
                      <a:pPr algn="ctr"/>
                      <a:r>
                        <a:rPr lang="en-US" sz="3200" dirty="0" smtClean="0"/>
                        <a:t>4.47</a:t>
                      </a:r>
                      <a:endParaRPr lang="en-US" sz="3200" dirty="0"/>
                    </a:p>
                  </a:txBody>
                  <a:tcPr/>
                </a:tc>
                <a:tc>
                  <a:txBody>
                    <a:bodyPr/>
                    <a:lstStyle/>
                    <a:p>
                      <a:pPr algn="ctr"/>
                      <a:r>
                        <a:rPr lang="en-US" sz="3200" dirty="0" smtClean="0"/>
                        <a:t>4.49</a:t>
                      </a:r>
                      <a:endParaRPr lang="en-US" sz="3200" dirty="0"/>
                    </a:p>
                  </a:txBody>
                  <a:tcPr/>
                </a:tc>
                <a:tc>
                  <a:txBody>
                    <a:bodyPr/>
                    <a:lstStyle/>
                    <a:p>
                      <a:pPr algn="ctr"/>
                      <a:r>
                        <a:rPr lang="en-US" sz="3200" dirty="0" smtClean="0"/>
                        <a:t>4.47</a:t>
                      </a:r>
                      <a:endParaRPr lang="en-US" sz="3200" dirty="0"/>
                    </a:p>
                  </a:txBody>
                  <a:tcPr/>
                </a:tc>
                <a:extLst>
                  <a:ext uri="{0D108BD9-81ED-4DB2-BD59-A6C34878D82A}">
                    <a16:rowId xmlns:a16="http://schemas.microsoft.com/office/drawing/2014/main" xmlns="" val="1891234897"/>
                  </a:ext>
                </a:extLst>
              </a:tr>
              <a:tr h="1840230">
                <a:tc>
                  <a:txBody>
                    <a:bodyPr/>
                    <a:lstStyle/>
                    <a:p>
                      <a:pPr algn="ctr"/>
                      <a:r>
                        <a:rPr lang="en-US" dirty="0" smtClean="0"/>
                        <a:t>Collective Evaluation Averages S12-S17 *(5 years total)</a:t>
                      </a:r>
                      <a:endParaRPr lang="en-US" dirty="0"/>
                    </a:p>
                  </a:txBody>
                  <a:tcPr/>
                </a:tc>
                <a:tc>
                  <a:txBody>
                    <a:bodyPr/>
                    <a:lstStyle/>
                    <a:p>
                      <a:pPr algn="ctr"/>
                      <a:r>
                        <a:rPr lang="en-US" sz="3200" dirty="0" smtClean="0"/>
                        <a:t>466</a:t>
                      </a:r>
                      <a:endParaRPr lang="en-US" sz="3200" dirty="0"/>
                    </a:p>
                  </a:txBody>
                  <a:tcPr/>
                </a:tc>
                <a:tc>
                  <a:txBody>
                    <a:bodyPr/>
                    <a:lstStyle/>
                    <a:p>
                      <a:pPr algn="ctr"/>
                      <a:r>
                        <a:rPr lang="en-US" sz="3200" dirty="0" smtClean="0"/>
                        <a:t>4.38</a:t>
                      </a:r>
                      <a:endParaRPr lang="en-US" sz="3200" dirty="0"/>
                    </a:p>
                  </a:txBody>
                  <a:tcPr/>
                </a:tc>
                <a:tc>
                  <a:txBody>
                    <a:bodyPr/>
                    <a:lstStyle/>
                    <a:p>
                      <a:pPr algn="ctr"/>
                      <a:r>
                        <a:rPr lang="en-US" sz="3200" dirty="0" smtClean="0"/>
                        <a:t>4.41</a:t>
                      </a:r>
                      <a:endParaRPr lang="en-US" sz="3200" dirty="0"/>
                    </a:p>
                  </a:txBody>
                  <a:tcPr/>
                </a:tc>
                <a:tc>
                  <a:txBody>
                    <a:bodyPr/>
                    <a:lstStyle/>
                    <a:p>
                      <a:pPr algn="ctr"/>
                      <a:r>
                        <a:rPr lang="en-US" sz="3200" dirty="0" smtClean="0"/>
                        <a:t>4.36</a:t>
                      </a:r>
                      <a:endParaRPr lang="en-US" sz="3200" dirty="0"/>
                    </a:p>
                  </a:txBody>
                  <a:tcPr/>
                </a:tc>
                <a:extLst>
                  <a:ext uri="{0D108BD9-81ED-4DB2-BD59-A6C34878D82A}">
                    <a16:rowId xmlns:a16="http://schemas.microsoft.com/office/drawing/2014/main" xmlns="" val="4082229848"/>
                  </a:ext>
                </a:extLst>
              </a:tr>
            </a:tbl>
          </a:graphicData>
        </a:graphic>
      </p:graphicFrame>
    </p:spTree>
    <p:extLst>
      <p:ext uri="{BB962C8B-B14F-4D97-AF65-F5344CB8AC3E}">
        <p14:creationId xmlns:p14="http://schemas.microsoft.com/office/powerpoint/2010/main" val="359208755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2133</TotalTime>
  <Words>1149</Words>
  <Application>Microsoft Macintosh PowerPoint</Application>
  <PresentationFormat>On-screen Show (4:3)</PresentationFormat>
  <Paragraphs>354</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Civic</vt:lpstr>
      <vt:lpstr>Can Sharing a Meal with Your Students Make a Difference?</vt:lpstr>
      <vt:lpstr>Introduction</vt:lpstr>
      <vt:lpstr>Introduction</vt:lpstr>
      <vt:lpstr>Class Description</vt:lpstr>
      <vt:lpstr>Class Description</vt:lpstr>
      <vt:lpstr>The Meal</vt:lpstr>
      <vt:lpstr>Methodology</vt:lpstr>
      <vt:lpstr>Methodology</vt:lpstr>
      <vt:lpstr>Results (Table 1)</vt:lpstr>
      <vt:lpstr>Results Students Self-Reporting and Class Averages Table 2) </vt:lpstr>
      <vt:lpstr>Results </vt:lpstr>
      <vt:lpstr>Results</vt:lpstr>
      <vt:lpstr>Results</vt:lpstr>
      <vt:lpstr>Results (Table 3)</vt:lpstr>
      <vt:lpstr>Discussion </vt:lpstr>
      <vt:lpstr>Discussion</vt:lpstr>
      <vt:lpstr>   Bon appetit! Questions? </vt:lpstr>
    </vt:vector>
  </TitlesOfParts>
  <Company>Radford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Fees Supporting Athletic Departments: Good, Bad, or Ugly?</dc:title>
  <dc:creator>Ayers, Kevin</dc:creator>
  <cp:lastModifiedBy>Heather Alderman</cp:lastModifiedBy>
  <cp:revision>66</cp:revision>
  <dcterms:created xsi:type="dcterms:W3CDTF">2015-03-31T15:11:06Z</dcterms:created>
  <dcterms:modified xsi:type="dcterms:W3CDTF">2019-02-11T19:02:29Z</dcterms:modified>
</cp:coreProperties>
</file>