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7" r:id="rId3"/>
    <p:sldId id="268" r:id="rId4"/>
    <p:sldId id="270" r:id="rId5"/>
    <p:sldId id="259" r:id="rId6"/>
    <p:sldId id="258" r:id="rId7"/>
    <p:sldId id="269" r:id="rId8"/>
    <p:sldId id="272" r:id="rId9"/>
    <p:sldId id="271" r:id="rId10"/>
    <p:sldId id="273" r:id="rId11"/>
    <p:sldId id="262" r:id="rId12"/>
    <p:sldId id="277" r:id="rId13"/>
    <p:sldId id="278" r:id="rId14"/>
    <p:sldId id="274" r:id="rId15"/>
    <p:sldId id="275" r:id="rId16"/>
    <p:sldId id="276" r:id="rId17"/>
    <p:sldId id="279" r:id="rId18"/>
    <p:sldId id="280" r:id="rId19"/>
    <p:sldId id="264" r:id="rId20"/>
    <p:sldId id="281"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0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B032B-212C-8447-B1C8-A5271DF51B1D}"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7FBFE6D-F661-0847-8258-6382B5ECA5CD}">
      <dgm:prSet phldrT="[Text]"/>
      <dgm:spPr/>
      <dgm:t>
        <a:bodyPr/>
        <a:lstStyle/>
        <a:p>
          <a:r>
            <a:rPr lang="en-US" dirty="0" smtClean="0">
              <a:solidFill>
                <a:schemeClr val="accent3">
                  <a:lumMod val="50000"/>
                </a:schemeClr>
              </a:solidFill>
            </a:rPr>
            <a:t>Establish Learning Goals</a:t>
          </a:r>
          <a:endParaRPr lang="en-US" dirty="0">
            <a:solidFill>
              <a:schemeClr val="accent3">
                <a:lumMod val="50000"/>
              </a:schemeClr>
            </a:solidFill>
          </a:endParaRPr>
        </a:p>
      </dgm:t>
    </dgm:pt>
    <dgm:pt modelId="{019B6335-B8EA-EF4D-BE51-06A9813F9954}" type="parTrans" cxnId="{A7FEB048-48D0-E54B-84A0-8FC424519F36}">
      <dgm:prSet/>
      <dgm:spPr/>
      <dgm:t>
        <a:bodyPr/>
        <a:lstStyle/>
        <a:p>
          <a:endParaRPr lang="en-US"/>
        </a:p>
      </dgm:t>
    </dgm:pt>
    <dgm:pt modelId="{69A76322-FB50-6C44-A0E9-5F64A9DAFB35}" type="sibTrans" cxnId="{A7FEB048-48D0-E54B-84A0-8FC424519F36}">
      <dgm:prSet/>
      <dgm:spPr/>
      <dgm:t>
        <a:bodyPr/>
        <a:lstStyle/>
        <a:p>
          <a:endParaRPr lang="en-US"/>
        </a:p>
      </dgm:t>
    </dgm:pt>
    <dgm:pt modelId="{9686C482-6DC6-694A-A798-8098CFEAECA2}">
      <dgm:prSet phldrT="[Text]"/>
      <dgm:spPr/>
      <dgm:t>
        <a:bodyPr/>
        <a:lstStyle/>
        <a:p>
          <a:r>
            <a:rPr lang="en-US" dirty="0" smtClean="0">
              <a:solidFill>
                <a:schemeClr val="accent3">
                  <a:lumMod val="50000"/>
                </a:schemeClr>
              </a:solidFill>
            </a:rPr>
            <a:t>Provide Learning Opportunities</a:t>
          </a:r>
          <a:endParaRPr lang="en-US" dirty="0">
            <a:solidFill>
              <a:schemeClr val="accent3">
                <a:lumMod val="50000"/>
              </a:schemeClr>
            </a:solidFill>
          </a:endParaRPr>
        </a:p>
      </dgm:t>
    </dgm:pt>
    <dgm:pt modelId="{BE2C8355-0282-1A4A-84DA-B2E6C44B0745}" type="parTrans" cxnId="{8FF94884-E1D3-794B-B0E6-B03C6D6F7F30}">
      <dgm:prSet/>
      <dgm:spPr/>
      <dgm:t>
        <a:bodyPr/>
        <a:lstStyle/>
        <a:p>
          <a:endParaRPr lang="en-US"/>
        </a:p>
      </dgm:t>
    </dgm:pt>
    <dgm:pt modelId="{5ADA4AC9-F175-B541-99A5-F470FD299B89}" type="sibTrans" cxnId="{8FF94884-E1D3-794B-B0E6-B03C6D6F7F30}">
      <dgm:prSet/>
      <dgm:spPr/>
      <dgm:t>
        <a:bodyPr/>
        <a:lstStyle/>
        <a:p>
          <a:endParaRPr lang="en-US"/>
        </a:p>
      </dgm:t>
    </dgm:pt>
    <dgm:pt modelId="{3D81BC49-24B0-F743-AC70-28D9EE1F05D8}">
      <dgm:prSet phldrT="[Text]"/>
      <dgm:spPr/>
      <dgm:t>
        <a:bodyPr/>
        <a:lstStyle/>
        <a:p>
          <a:r>
            <a:rPr lang="en-US" dirty="0" smtClean="0">
              <a:solidFill>
                <a:schemeClr val="accent3">
                  <a:lumMod val="50000"/>
                </a:schemeClr>
              </a:solidFill>
            </a:rPr>
            <a:t>Assess Student Learning</a:t>
          </a:r>
          <a:endParaRPr lang="en-US" dirty="0">
            <a:solidFill>
              <a:schemeClr val="accent3">
                <a:lumMod val="50000"/>
              </a:schemeClr>
            </a:solidFill>
          </a:endParaRPr>
        </a:p>
      </dgm:t>
    </dgm:pt>
    <dgm:pt modelId="{1BB95406-A38D-6342-AAEB-8ECEB2DC985E}" type="parTrans" cxnId="{BC34C6D3-917E-0445-BE16-4854EBF7293C}">
      <dgm:prSet/>
      <dgm:spPr/>
      <dgm:t>
        <a:bodyPr/>
        <a:lstStyle/>
        <a:p>
          <a:endParaRPr lang="en-US"/>
        </a:p>
      </dgm:t>
    </dgm:pt>
    <dgm:pt modelId="{448F1A09-9983-7B42-BEB4-A3485A4BF5F0}" type="sibTrans" cxnId="{BC34C6D3-917E-0445-BE16-4854EBF7293C}">
      <dgm:prSet/>
      <dgm:spPr/>
      <dgm:t>
        <a:bodyPr/>
        <a:lstStyle/>
        <a:p>
          <a:endParaRPr lang="en-US"/>
        </a:p>
      </dgm:t>
    </dgm:pt>
    <dgm:pt modelId="{F8C5F736-2BC4-E944-9D9A-055719B7C19F}">
      <dgm:prSet phldrT="[Text]"/>
      <dgm:spPr/>
      <dgm:t>
        <a:bodyPr/>
        <a:lstStyle/>
        <a:p>
          <a:r>
            <a:rPr lang="en-US" dirty="0" smtClean="0">
              <a:solidFill>
                <a:srgbClr val="0F4C73"/>
              </a:solidFill>
            </a:rPr>
            <a:t>Use the Results</a:t>
          </a:r>
          <a:endParaRPr lang="en-US" dirty="0">
            <a:solidFill>
              <a:srgbClr val="0F4C73"/>
            </a:solidFill>
          </a:endParaRPr>
        </a:p>
      </dgm:t>
    </dgm:pt>
    <dgm:pt modelId="{EE46A192-24DB-A54B-94C2-804C89252CFC}" type="parTrans" cxnId="{5B93928E-5495-ED4F-A747-B4C9EB1D366A}">
      <dgm:prSet/>
      <dgm:spPr/>
      <dgm:t>
        <a:bodyPr/>
        <a:lstStyle/>
        <a:p>
          <a:endParaRPr lang="en-US"/>
        </a:p>
      </dgm:t>
    </dgm:pt>
    <dgm:pt modelId="{CBD19A6A-D425-BF46-9226-CC429FFBCEE9}" type="sibTrans" cxnId="{5B93928E-5495-ED4F-A747-B4C9EB1D366A}">
      <dgm:prSet/>
      <dgm:spPr/>
      <dgm:t>
        <a:bodyPr/>
        <a:lstStyle/>
        <a:p>
          <a:endParaRPr lang="en-US"/>
        </a:p>
      </dgm:t>
    </dgm:pt>
    <dgm:pt modelId="{DD516A4C-D30B-1E4E-B9CE-F182D1CF2541}" type="pres">
      <dgm:prSet presAssocID="{CF6B032B-212C-8447-B1C8-A5271DF51B1D}" presName="cycle" presStyleCnt="0">
        <dgm:presLayoutVars>
          <dgm:dir/>
          <dgm:resizeHandles val="exact"/>
        </dgm:presLayoutVars>
      </dgm:prSet>
      <dgm:spPr/>
      <dgm:t>
        <a:bodyPr/>
        <a:lstStyle/>
        <a:p>
          <a:endParaRPr lang="en-US"/>
        </a:p>
      </dgm:t>
    </dgm:pt>
    <dgm:pt modelId="{D6807CED-57DF-BF48-9838-0070A0D42B8C}" type="pres">
      <dgm:prSet presAssocID="{B7FBFE6D-F661-0847-8258-6382B5ECA5CD}" presName="node" presStyleLbl="node1" presStyleIdx="0" presStyleCnt="4">
        <dgm:presLayoutVars>
          <dgm:bulletEnabled val="1"/>
        </dgm:presLayoutVars>
      </dgm:prSet>
      <dgm:spPr/>
      <dgm:t>
        <a:bodyPr/>
        <a:lstStyle/>
        <a:p>
          <a:endParaRPr lang="en-US"/>
        </a:p>
      </dgm:t>
    </dgm:pt>
    <dgm:pt modelId="{4E155269-6CF5-8748-BA76-BA19BB652A0D}" type="pres">
      <dgm:prSet presAssocID="{B7FBFE6D-F661-0847-8258-6382B5ECA5CD}" presName="spNode" presStyleCnt="0"/>
      <dgm:spPr/>
    </dgm:pt>
    <dgm:pt modelId="{089E04CA-3D63-5944-928A-D2C70988BAAE}" type="pres">
      <dgm:prSet presAssocID="{69A76322-FB50-6C44-A0E9-5F64A9DAFB35}" presName="sibTrans" presStyleLbl="sibTrans1D1" presStyleIdx="0" presStyleCnt="4"/>
      <dgm:spPr/>
      <dgm:t>
        <a:bodyPr/>
        <a:lstStyle/>
        <a:p>
          <a:endParaRPr lang="en-US"/>
        </a:p>
      </dgm:t>
    </dgm:pt>
    <dgm:pt modelId="{C93F023F-41AE-AB4A-8F69-EBD2B388E669}" type="pres">
      <dgm:prSet presAssocID="{9686C482-6DC6-694A-A798-8098CFEAECA2}" presName="node" presStyleLbl="node1" presStyleIdx="1" presStyleCnt="4">
        <dgm:presLayoutVars>
          <dgm:bulletEnabled val="1"/>
        </dgm:presLayoutVars>
      </dgm:prSet>
      <dgm:spPr/>
      <dgm:t>
        <a:bodyPr/>
        <a:lstStyle/>
        <a:p>
          <a:endParaRPr lang="en-US"/>
        </a:p>
      </dgm:t>
    </dgm:pt>
    <dgm:pt modelId="{AF1583F3-F471-9145-873D-2A5F6509E745}" type="pres">
      <dgm:prSet presAssocID="{9686C482-6DC6-694A-A798-8098CFEAECA2}" presName="spNode" presStyleCnt="0"/>
      <dgm:spPr/>
    </dgm:pt>
    <dgm:pt modelId="{3816E8B0-DCAB-5746-A68A-4CD496FB595C}" type="pres">
      <dgm:prSet presAssocID="{5ADA4AC9-F175-B541-99A5-F470FD299B89}" presName="sibTrans" presStyleLbl="sibTrans1D1" presStyleIdx="1" presStyleCnt="4"/>
      <dgm:spPr/>
      <dgm:t>
        <a:bodyPr/>
        <a:lstStyle/>
        <a:p>
          <a:endParaRPr lang="en-US"/>
        </a:p>
      </dgm:t>
    </dgm:pt>
    <dgm:pt modelId="{EA7D7B4D-E390-2A42-A463-6F70EA8E3AC3}" type="pres">
      <dgm:prSet presAssocID="{3D81BC49-24B0-F743-AC70-28D9EE1F05D8}" presName="node" presStyleLbl="node1" presStyleIdx="2" presStyleCnt="4">
        <dgm:presLayoutVars>
          <dgm:bulletEnabled val="1"/>
        </dgm:presLayoutVars>
      </dgm:prSet>
      <dgm:spPr/>
      <dgm:t>
        <a:bodyPr/>
        <a:lstStyle/>
        <a:p>
          <a:endParaRPr lang="en-US"/>
        </a:p>
      </dgm:t>
    </dgm:pt>
    <dgm:pt modelId="{A105F2FB-A236-1643-971C-9BD1E71367ED}" type="pres">
      <dgm:prSet presAssocID="{3D81BC49-24B0-F743-AC70-28D9EE1F05D8}" presName="spNode" presStyleCnt="0"/>
      <dgm:spPr/>
    </dgm:pt>
    <dgm:pt modelId="{02B00DCA-8E4E-7E49-96C1-A617A56A6958}" type="pres">
      <dgm:prSet presAssocID="{448F1A09-9983-7B42-BEB4-A3485A4BF5F0}" presName="sibTrans" presStyleLbl="sibTrans1D1" presStyleIdx="2" presStyleCnt="4"/>
      <dgm:spPr/>
      <dgm:t>
        <a:bodyPr/>
        <a:lstStyle/>
        <a:p>
          <a:endParaRPr lang="en-US"/>
        </a:p>
      </dgm:t>
    </dgm:pt>
    <dgm:pt modelId="{41350541-6A30-4340-AA92-2F4F13607FEB}" type="pres">
      <dgm:prSet presAssocID="{F8C5F736-2BC4-E944-9D9A-055719B7C19F}" presName="node" presStyleLbl="node1" presStyleIdx="3" presStyleCnt="4">
        <dgm:presLayoutVars>
          <dgm:bulletEnabled val="1"/>
        </dgm:presLayoutVars>
      </dgm:prSet>
      <dgm:spPr/>
      <dgm:t>
        <a:bodyPr/>
        <a:lstStyle/>
        <a:p>
          <a:endParaRPr lang="en-US"/>
        </a:p>
      </dgm:t>
    </dgm:pt>
    <dgm:pt modelId="{3AE8E947-2545-3F40-9E24-B13CA5220A1B}" type="pres">
      <dgm:prSet presAssocID="{F8C5F736-2BC4-E944-9D9A-055719B7C19F}" presName="spNode" presStyleCnt="0"/>
      <dgm:spPr/>
    </dgm:pt>
    <dgm:pt modelId="{A0F6EFF5-F0E8-D641-A4E6-6B088605D8DB}" type="pres">
      <dgm:prSet presAssocID="{CBD19A6A-D425-BF46-9226-CC429FFBCEE9}" presName="sibTrans" presStyleLbl="sibTrans1D1" presStyleIdx="3" presStyleCnt="4"/>
      <dgm:spPr/>
      <dgm:t>
        <a:bodyPr/>
        <a:lstStyle/>
        <a:p>
          <a:endParaRPr lang="en-US"/>
        </a:p>
      </dgm:t>
    </dgm:pt>
  </dgm:ptLst>
  <dgm:cxnLst>
    <dgm:cxn modelId="{A77955CD-69DE-D446-A5AC-4AD0C8F39234}" type="presOf" srcId="{CBD19A6A-D425-BF46-9226-CC429FFBCEE9}" destId="{A0F6EFF5-F0E8-D641-A4E6-6B088605D8DB}" srcOrd="0" destOrd="0" presId="urn:microsoft.com/office/officeart/2005/8/layout/cycle5"/>
    <dgm:cxn modelId="{A7FEB048-48D0-E54B-84A0-8FC424519F36}" srcId="{CF6B032B-212C-8447-B1C8-A5271DF51B1D}" destId="{B7FBFE6D-F661-0847-8258-6382B5ECA5CD}" srcOrd="0" destOrd="0" parTransId="{019B6335-B8EA-EF4D-BE51-06A9813F9954}" sibTransId="{69A76322-FB50-6C44-A0E9-5F64A9DAFB35}"/>
    <dgm:cxn modelId="{5B93928E-5495-ED4F-A747-B4C9EB1D366A}" srcId="{CF6B032B-212C-8447-B1C8-A5271DF51B1D}" destId="{F8C5F736-2BC4-E944-9D9A-055719B7C19F}" srcOrd="3" destOrd="0" parTransId="{EE46A192-24DB-A54B-94C2-804C89252CFC}" sibTransId="{CBD19A6A-D425-BF46-9226-CC429FFBCEE9}"/>
    <dgm:cxn modelId="{45AD46B7-E7D2-6446-B3E3-C8FD1EF07767}" type="presOf" srcId="{9686C482-6DC6-694A-A798-8098CFEAECA2}" destId="{C93F023F-41AE-AB4A-8F69-EBD2B388E669}" srcOrd="0" destOrd="0" presId="urn:microsoft.com/office/officeart/2005/8/layout/cycle5"/>
    <dgm:cxn modelId="{8FF94884-E1D3-794B-B0E6-B03C6D6F7F30}" srcId="{CF6B032B-212C-8447-B1C8-A5271DF51B1D}" destId="{9686C482-6DC6-694A-A798-8098CFEAECA2}" srcOrd="1" destOrd="0" parTransId="{BE2C8355-0282-1A4A-84DA-B2E6C44B0745}" sibTransId="{5ADA4AC9-F175-B541-99A5-F470FD299B89}"/>
    <dgm:cxn modelId="{CED185E6-7F4E-264E-AF04-091A54FA3095}" type="presOf" srcId="{5ADA4AC9-F175-B541-99A5-F470FD299B89}" destId="{3816E8B0-DCAB-5746-A68A-4CD496FB595C}" srcOrd="0" destOrd="0" presId="urn:microsoft.com/office/officeart/2005/8/layout/cycle5"/>
    <dgm:cxn modelId="{D663297D-40C1-0C45-8913-F7210B23BFCC}" type="presOf" srcId="{B7FBFE6D-F661-0847-8258-6382B5ECA5CD}" destId="{D6807CED-57DF-BF48-9838-0070A0D42B8C}" srcOrd="0" destOrd="0" presId="urn:microsoft.com/office/officeart/2005/8/layout/cycle5"/>
    <dgm:cxn modelId="{7ED28F80-93ED-0F4B-B0DB-6C31B3B1C77E}" type="presOf" srcId="{CF6B032B-212C-8447-B1C8-A5271DF51B1D}" destId="{DD516A4C-D30B-1E4E-B9CE-F182D1CF2541}" srcOrd="0" destOrd="0" presId="urn:microsoft.com/office/officeart/2005/8/layout/cycle5"/>
    <dgm:cxn modelId="{CA2B91CE-46CE-7640-AEFD-ABACE2E5A909}" type="presOf" srcId="{3D81BC49-24B0-F743-AC70-28D9EE1F05D8}" destId="{EA7D7B4D-E390-2A42-A463-6F70EA8E3AC3}" srcOrd="0" destOrd="0" presId="urn:microsoft.com/office/officeart/2005/8/layout/cycle5"/>
    <dgm:cxn modelId="{F079BD76-BE75-BB48-967E-BF3CF643F4CB}" type="presOf" srcId="{448F1A09-9983-7B42-BEB4-A3485A4BF5F0}" destId="{02B00DCA-8E4E-7E49-96C1-A617A56A6958}" srcOrd="0" destOrd="0" presId="urn:microsoft.com/office/officeart/2005/8/layout/cycle5"/>
    <dgm:cxn modelId="{BC34C6D3-917E-0445-BE16-4854EBF7293C}" srcId="{CF6B032B-212C-8447-B1C8-A5271DF51B1D}" destId="{3D81BC49-24B0-F743-AC70-28D9EE1F05D8}" srcOrd="2" destOrd="0" parTransId="{1BB95406-A38D-6342-AAEB-8ECEB2DC985E}" sibTransId="{448F1A09-9983-7B42-BEB4-A3485A4BF5F0}"/>
    <dgm:cxn modelId="{DB1CBB12-364B-8F42-B076-DCCA55EDFA9B}" type="presOf" srcId="{F8C5F736-2BC4-E944-9D9A-055719B7C19F}" destId="{41350541-6A30-4340-AA92-2F4F13607FEB}" srcOrd="0" destOrd="0" presId="urn:microsoft.com/office/officeart/2005/8/layout/cycle5"/>
    <dgm:cxn modelId="{56641F2D-16D7-A343-8307-F3150741D2E7}" type="presOf" srcId="{69A76322-FB50-6C44-A0E9-5F64A9DAFB35}" destId="{089E04CA-3D63-5944-928A-D2C70988BAAE}" srcOrd="0" destOrd="0" presId="urn:microsoft.com/office/officeart/2005/8/layout/cycle5"/>
    <dgm:cxn modelId="{DD8E43B0-0B35-0A4F-874F-FF2F4F11AA5C}" type="presParOf" srcId="{DD516A4C-D30B-1E4E-B9CE-F182D1CF2541}" destId="{D6807CED-57DF-BF48-9838-0070A0D42B8C}" srcOrd="0" destOrd="0" presId="urn:microsoft.com/office/officeart/2005/8/layout/cycle5"/>
    <dgm:cxn modelId="{718560CC-8E1C-F544-A96C-623742689677}" type="presParOf" srcId="{DD516A4C-D30B-1E4E-B9CE-F182D1CF2541}" destId="{4E155269-6CF5-8748-BA76-BA19BB652A0D}" srcOrd="1" destOrd="0" presId="urn:microsoft.com/office/officeart/2005/8/layout/cycle5"/>
    <dgm:cxn modelId="{0E6A34B5-BD4F-C34A-B3D3-CA9C03B96BD9}" type="presParOf" srcId="{DD516A4C-D30B-1E4E-B9CE-F182D1CF2541}" destId="{089E04CA-3D63-5944-928A-D2C70988BAAE}" srcOrd="2" destOrd="0" presId="urn:microsoft.com/office/officeart/2005/8/layout/cycle5"/>
    <dgm:cxn modelId="{0975688A-FA59-6441-B33B-83578BAB72AB}" type="presParOf" srcId="{DD516A4C-D30B-1E4E-B9CE-F182D1CF2541}" destId="{C93F023F-41AE-AB4A-8F69-EBD2B388E669}" srcOrd="3" destOrd="0" presId="urn:microsoft.com/office/officeart/2005/8/layout/cycle5"/>
    <dgm:cxn modelId="{E3ADDD51-5324-D748-AA61-D5337FD4821B}" type="presParOf" srcId="{DD516A4C-D30B-1E4E-B9CE-F182D1CF2541}" destId="{AF1583F3-F471-9145-873D-2A5F6509E745}" srcOrd="4" destOrd="0" presId="urn:microsoft.com/office/officeart/2005/8/layout/cycle5"/>
    <dgm:cxn modelId="{7A0BB4BA-9FC4-4041-A7F8-0E06A8583DCA}" type="presParOf" srcId="{DD516A4C-D30B-1E4E-B9CE-F182D1CF2541}" destId="{3816E8B0-DCAB-5746-A68A-4CD496FB595C}" srcOrd="5" destOrd="0" presId="urn:microsoft.com/office/officeart/2005/8/layout/cycle5"/>
    <dgm:cxn modelId="{9D236B16-6DB1-3F44-8072-154AA7584C27}" type="presParOf" srcId="{DD516A4C-D30B-1E4E-B9CE-F182D1CF2541}" destId="{EA7D7B4D-E390-2A42-A463-6F70EA8E3AC3}" srcOrd="6" destOrd="0" presId="urn:microsoft.com/office/officeart/2005/8/layout/cycle5"/>
    <dgm:cxn modelId="{376C2EE9-CEFD-EF41-9DFB-0F494428B24B}" type="presParOf" srcId="{DD516A4C-D30B-1E4E-B9CE-F182D1CF2541}" destId="{A105F2FB-A236-1643-971C-9BD1E71367ED}" srcOrd="7" destOrd="0" presId="urn:microsoft.com/office/officeart/2005/8/layout/cycle5"/>
    <dgm:cxn modelId="{08BD9B1E-BE68-6A4C-87A7-BC7A5A14E298}" type="presParOf" srcId="{DD516A4C-D30B-1E4E-B9CE-F182D1CF2541}" destId="{02B00DCA-8E4E-7E49-96C1-A617A56A6958}" srcOrd="8" destOrd="0" presId="urn:microsoft.com/office/officeart/2005/8/layout/cycle5"/>
    <dgm:cxn modelId="{EFCA4188-F82F-6044-B1E6-B6E382CF7CF4}" type="presParOf" srcId="{DD516A4C-D30B-1E4E-B9CE-F182D1CF2541}" destId="{41350541-6A30-4340-AA92-2F4F13607FEB}" srcOrd="9" destOrd="0" presId="urn:microsoft.com/office/officeart/2005/8/layout/cycle5"/>
    <dgm:cxn modelId="{3769C82F-369F-CA41-A3EF-F2E254B2A578}" type="presParOf" srcId="{DD516A4C-D30B-1E4E-B9CE-F182D1CF2541}" destId="{3AE8E947-2545-3F40-9E24-B13CA5220A1B}" srcOrd="10" destOrd="0" presId="urn:microsoft.com/office/officeart/2005/8/layout/cycle5"/>
    <dgm:cxn modelId="{5926CC98-AC06-6448-A5A2-CFFE3891DFCB}" type="presParOf" srcId="{DD516A4C-D30B-1E4E-B9CE-F182D1CF2541}" destId="{A0F6EFF5-F0E8-D641-A4E6-6B088605D8DB}"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07CED-57DF-BF48-9838-0070A0D42B8C}">
      <dsp:nvSpPr>
        <dsp:cNvPr id="0" name=""/>
        <dsp:cNvSpPr/>
      </dsp:nvSpPr>
      <dsp:spPr>
        <a:xfrm>
          <a:off x="1450323" y="1038553"/>
          <a:ext cx="1348655" cy="876626"/>
        </a:xfrm>
        <a:prstGeom prst="roundRect">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accent3">
                  <a:lumMod val="50000"/>
                </a:schemeClr>
              </a:solidFill>
            </a:rPr>
            <a:t>Establish Learning Goals</a:t>
          </a:r>
          <a:endParaRPr lang="en-US" sz="1500" kern="1200" dirty="0">
            <a:solidFill>
              <a:schemeClr val="accent3">
                <a:lumMod val="50000"/>
              </a:schemeClr>
            </a:solidFill>
          </a:endParaRPr>
        </a:p>
      </dsp:txBody>
      <dsp:txXfrm>
        <a:off x="1493116" y="1081346"/>
        <a:ext cx="1263069" cy="791040"/>
      </dsp:txXfrm>
    </dsp:sp>
    <dsp:sp modelId="{089E04CA-3D63-5944-928A-D2C70988BAAE}">
      <dsp:nvSpPr>
        <dsp:cNvPr id="0" name=""/>
        <dsp:cNvSpPr/>
      </dsp:nvSpPr>
      <dsp:spPr>
        <a:xfrm>
          <a:off x="674960" y="1476866"/>
          <a:ext cx="2899380" cy="2899380"/>
        </a:xfrm>
        <a:custGeom>
          <a:avLst/>
          <a:gdLst/>
          <a:ahLst/>
          <a:cxnLst/>
          <a:rect l="0" t="0" r="0" b="0"/>
          <a:pathLst>
            <a:path>
              <a:moveTo>
                <a:pt x="2310607" y="283318"/>
              </a:moveTo>
              <a:arcTo wR="1449690" hR="1449690" stAng="18385897" swAng="163548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3F023F-41AE-AB4A-8F69-EBD2B388E669}">
      <dsp:nvSpPr>
        <dsp:cNvPr id="0" name=""/>
        <dsp:cNvSpPr/>
      </dsp:nvSpPr>
      <dsp:spPr>
        <a:xfrm>
          <a:off x="2900013" y="2488243"/>
          <a:ext cx="1348655" cy="876626"/>
        </a:xfrm>
        <a:prstGeom prst="roundRect">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accent3">
                  <a:lumMod val="50000"/>
                </a:schemeClr>
              </a:solidFill>
            </a:rPr>
            <a:t>Provide Learning Opportunities</a:t>
          </a:r>
          <a:endParaRPr lang="en-US" sz="1500" kern="1200" dirty="0">
            <a:solidFill>
              <a:schemeClr val="accent3">
                <a:lumMod val="50000"/>
              </a:schemeClr>
            </a:solidFill>
          </a:endParaRPr>
        </a:p>
      </dsp:txBody>
      <dsp:txXfrm>
        <a:off x="2942806" y="2531036"/>
        <a:ext cx="1263069" cy="791040"/>
      </dsp:txXfrm>
    </dsp:sp>
    <dsp:sp modelId="{3816E8B0-DCAB-5746-A68A-4CD496FB595C}">
      <dsp:nvSpPr>
        <dsp:cNvPr id="0" name=""/>
        <dsp:cNvSpPr/>
      </dsp:nvSpPr>
      <dsp:spPr>
        <a:xfrm>
          <a:off x="674960" y="1476866"/>
          <a:ext cx="2899380" cy="2899380"/>
        </a:xfrm>
        <a:custGeom>
          <a:avLst/>
          <a:gdLst/>
          <a:ahLst/>
          <a:cxnLst/>
          <a:rect l="0" t="0" r="0" b="0"/>
          <a:pathLst>
            <a:path>
              <a:moveTo>
                <a:pt x="2749202" y="2092239"/>
              </a:moveTo>
              <a:arcTo wR="1449690" hR="1449690" stAng="1578616" swAng="163548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A7D7B4D-E390-2A42-A463-6F70EA8E3AC3}">
      <dsp:nvSpPr>
        <dsp:cNvPr id="0" name=""/>
        <dsp:cNvSpPr/>
      </dsp:nvSpPr>
      <dsp:spPr>
        <a:xfrm>
          <a:off x="1450323" y="3937933"/>
          <a:ext cx="1348655" cy="876626"/>
        </a:xfrm>
        <a:prstGeom prst="roundRect">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accent3">
                  <a:lumMod val="50000"/>
                </a:schemeClr>
              </a:solidFill>
            </a:rPr>
            <a:t>Assess Student Learning</a:t>
          </a:r>
          <a:endParaRPr lang="en-US" sz="1500" kern="1200" dirty="0">
            <a:solidFill>
              <a:schemeClr val="accent3">
                <a:lumMod val="50000"/>
              </a:schemeClr>
            </a:solidFill>
          </a:endParaRPr>
        </a:p>
      </dsp:txBody>
      <dsp:txXfrm>
        <a:off x="1493116" y="3980726"/>
        <a:ext cx="1263069" cy="791040"/>
      </dsp:txXfrm>
    </dsp:sp>
    <dsp:sp modelId="{02B00DCA-8E4E-7E49-96C1-A617A56A6958}">
      <dsp:nvSpPr>
        <dsp:cNvPr id="0" name=""/>
        <dsp:cNvSpPr/>
      </dsp:nvSpPr>
      <dsp:spPr>
        <a:xfrm>
          <a:off x="674960" y="1476866"/>
          <a:ext cx="2899380" cy="2899380"/>
        </a:xfrm>
        <a:custGeom>
          <a:avLst/>
          <a:gdLst/>
          <a:ahLst/>
          <a:cxnLst/>
          <a:rect l="0" t="0" r="0" b="0"/>
          <a:pathLst>
            <a:path>
              <a:moveTo>
                <a:pt x="588772" y="2616062"/>
              </a:moveTo>
              <a:arcTo wR="1449690" hR="1449690" stAng="7585897" swAng="163548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1350541-6A30-4340-AA92-2F4F13607FEB}">
      <dsp:nvSpPr>
        <dsp:cNvPr id="0" name=""/>
        <dsp:cNvSpPr/>
      </dsp:nvSpPr>
      <dsp:spPr>
        <a:xfrm>
          <a:off x="632" y="2488243"/>
          <a:ext cx="1348655" cy="876626"/>
        </a:xfrm>
        <a:prstGeom prst="roundRect">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rgbClr val="0F4C73"/>
              </a:solidFill>
            </a:rPr>
            <a:t>Use the Results</a:t>
          </a:r>
          <a:endParaRPr lang="en-US" sz="1500" kern="1200" dirty="0">
            <a:solidFill>
              <a:srgbClr val="0F4C73"/>
            </a:solidFill>
          </a:endParaRPr>
        </a:p>
      </dsp:txBody>
      <dsp:txXfrm>
        <a:off x="43425" y="2531036"/>
        <a:ext cx="1263069" cy="791040"/>
      </dsp:txXfrm>
    </dsp:sp>
    <dsp:sp modelId="{A0F6EFF5-F0E8-D641-A4E6-6B088605D8DB}">
      <dsp:nvSpPr>
        <dsp:cNvPr id="0" name=""/>
        <dsp:cNvSpPr/>
      </dsp:nvSpPr>
      <dsp:spPr>
        <a:xfrm>
          <a:off x="674960" y="1476866"/>
          <a:ext cx="2899380" cy="2899380"/>
        </a:xfrm>
        <a:custGeom>
          <a:avLst/>
          <a:gdLst/>
          <a:ahLst/>
          <a:cxnLst/>
          <a:rect l="0" t="0" r="0" b="0"/>
          <a:pathLst>
            <a:path>
              <a:moveTo>
                <a:pt x="150177" y="807141"/>
              </a:moveTo>
              <a:arcTo wR="1449690" hR="1449690" stAng="12378616" swAng="1635487"/>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3CE7C-126E-0947-A07E-B692A64A162B}"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22A9EB-E148-6A47-A4F7-42F8327B9C0A}" type="slidenum">
              <a:rPr lang="en-US" smtClean="0"/>
              <a:t>‹#›</a:t>
            </a:fld>
            <a:endParaRPr lang="en-US"/>
          </a:p>
        </p:txBody>
      </p:sp>
    </p:spTree>
    <p:extLst>
      <p:ext uri="{BB962C8B-B14F-4D97-AF65-F5344CB8AC3E}">
        <p14:creationId xmlns:p14="http://schemas.microsoft.com/office/powerpoint/2010/main" val="2357508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audience.</a:t>
            </a:r>
            <a:r>
              <a:rPr lang="en-US" baseline="0" dirty="0" smtClean="0"/>
              <a:t> </a:t>
            </a:r>
            <a:r>
              <a:rPr lang="en-US" dirty="0" smtClean="0"/>
              <a:t>Each</a:t>
            </a:r>
            <a:r>
              <a:rPr lang="en-US" baseline="0" dirty="0" smtClean="0"/>
              <a:t> presenter introduces herself. </a:t>
            </a:r>
          </a:p>
          <a:p>
            <a:endParaRPr lang="en-US" baseline="0" dirty="0" smtClean="0"/>
          </a:p>
        </p:txBody>
      </p:sp>
      <p:sp>
        <p:nvSpPr>
          <p:cNvPr id="4" name="Slide Number Placeholder 3"/>
          <p:cNvSpPr>
            <a:spLocks noGrp="1"/>
          </p:cNvSpPr>
          <p:nvPr>
            <p:ph type="sldNum" sz="quarter" idx="10"/>
          </p:nvPr>
        </p:nvSpPr>
        <p:spPr/>
        <p:txBody>
          <a:bodyPr/>
          <a:lstStyle/>
          <a:p>
            <a:fld id="{6822A9EB-E148-6A47-A4F7-42F8327B9C0A}" type="slidenum">
              <a:rPr lang="en-US" smtClean="0"/>
              <a:t>1</a:t>
            </a:fld>
            <a:endParaRPr lang="en-US"/>
          </a:p>
        </p:txBody>
      </p:sp>
    </p:spTree>
    <p:extLst>
      <p:ext uri="{BB962C8B-B14F-4D97-AF65-F5344CB8AC3E}">
        <p14:creationId xmlns:p14="http://schemas.microsoft.com/office/powerpoint/2010/main" val="3980604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If you are looking for an activity that will be more interactive than lecture, that requires students to take ownership, that encourages critical thinking through critique, and that helps student think from different perspectives, this is a good one. </a:t>
            </a:r>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11</a:t>
            </a:fld>
            <a:endParaRPr lang="en-US"/>
          </a:p>
        </p:txBody>
      </p:sp>
    </p:spTree>
    <p:extLst>
      <p:ext uri="{BB962C8B-B14F-4D97-AF65-F5344CB8AC3E}">
        <p14:creationId xmlns:p14="http://schemas.microsoft.com/office/powerpoint/2010/main" val="357558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Borrowing from my experience instructing at sport</a:t>
            </a:r>
            <a:r>
              <a:rPr lang="en-US" baseline="0" dirty="0" smtClean="0"/>
              <a:t> camps back in the day, I wanted to come up with a way to maximize practice time and understanding of strategy so I decided to try a podcast to talk about different types of interviewing questions and the strategy for them, followed by a round robin style of interviewing with different practice stations. </a:t>
            </a:r>
          </a:p>
          <a:p>
            <a:endParaRPr lang="en-US" baseline="0" dirty="0" smtClean="0"/>
          </a:p>
          <a:p>
            <a:r>
              <a:rPr lang="en-US" baseline="0" dirty="0" smtClean="0"/>
              <a:t>If using a podcast for anything, my experience is</a:t>
            </a:r>
            <a:r>
              <a:rPr lang="is-IS" baseline="0" dirty="0" smtClean="0"/>
              <a:t>…</a:t>
            </a:r>
          </a:p>
          <a:p>
            <a:endParaRPr lang="is-IS" baseline="0" dirty="0" smtClean="0"/>
          </a:p>
          <a:p>
            <a:r>
              <a:rPr lang="is-IS" baseline="0" dirty="0" smtClean="0"/>
              <a:t>To do the round robin activity, just....</a:t>
            </a:r>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13</a:t>
            </a:fld>
            <a:endParaRPr lang="en-US"/>
          </a:p>
        </p:txBody>
      </p:sp>
    </p:spTree>
    <p:extLst>
      <p:ext uri="{BB962C8B-B14F-4D97-AF65-F5344CB8AC3E}">
        <p14:creationId xmlns:p14="http://schemas.microsoft.com/office/powerpoint/2010/main" val="18301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assess student learning and complete the third</a:t>
            </a:r>
            <a:r>
              <a:rPr lang="en-US" baseline="0" dirty="0" smtClean="0"/>
              <a:t> aspect of </a:t>
            </a:r>
            <a:r>
              <a:rPr lang="en-US" baseline="0" dirty="0" err="1" smtClean="0"/>
              <a:t>Suskie’s</a:t>
            </a:r>
            <a:r>
              <a:rPr lang="en-US" baseline="0" dirty="0" smtClean="0"/>
              <a:t> cycle, we have a few rubrics. </a:t>
            </a:r>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14</a:t>
            </a:fld>
            <a:endParaRPr lang="en-US"/>
          </a:p>
        </p:txBody>
      </p:sp>
    </p:spTree>
    <p:extLst>
      <p:ext uri="{BB962C8B-B14F-4D97-AF65-F5344CB8AC3E}">
        <p14:creationId xmlns:p14="http://schemas.microsoft.com/office/powerpoint/2010/main" val="331344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made changes over</a:t>
            </a:r>
            <a:r>
              <a:rPr lang="en-US" baseline="0" dirty="0" smtClean="0"/>
              <a:t> the years based on our results. Just to mention this idea of closing the loop, here are a few of the changes we’ve made. </a:t>
            </a:r>
          </a:p>
          <a:p>
            <a:endParaRPr lang="en-US" baseline="0" dirty="0" smtClean="0"/>
          </a:p>
        </p:txBody>
      </p:sp>
      <p:sp>
        <p:nvSpPr>
          <p:cNvPr id="4" name="Slide Number Placeholder 3"/>
          <p:cNvSpPr>
            <a:spLocks noGrp="1"/>
          </p:cNvSpPr>
          <p:nvPr>
            <p:ph type="sldNum" sz="quarter" idx="10"/>
          </p:nvPr>
        </p:nvSpPr>
        <p:spPr/>
        <p:txBody>
          <a:bodyPr/>
          <a:lstStyle/>
          <a:p>
            <a:fld id="{6822A9EB-E148-6A47-A4F7-42F8327B9C0A}" type="slidenum">
              <a:rPr lang="en-US" smtClean="0"/>
              <a:t>19</a:t>
            </a:fld>
            <a:endParaRPr lang="en-US"/>
          </a:p>
        </p:txBody>
      </p:sp>
    </p:spTree>
    <p:extLst>
      <p:ext uri="{BB962C8B-B14F-4D97-AF65-F5344CB8AC3E}">
        <p14:creationId xmlns:p14="http://schemas.microsoft.com/office/powerpoint/2010/main" val="349299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conclude, we’d like to make a few points: </a:t>
            </a:r>
          </a:p>
          <a:p>
            <a:endParaRPr lang="en-US" baseline="0" dirty="0" smtClean="0"/>
          </a:p>
          <a:p>
            <a:pPr marL="228600" indent="-228600">
              <a:buAutoNum type="arabicParenR"/>
            </a:pPr>
            <a:r>
              <a:rPr lang="en-US" dirty="0" smtClean="0"/>
              <a:t>We hope this generated ideas for you. </a:t>
            </a:r>
          </a:p>
          <a:p>
            <a:pPr marL="228600" indent="-228600">
              <a:buAutoNum type="arabicParenR"/>
            </a:pPr>
            <a:r>
              <a:rPr lang="en-US" dirty="0" smtClean="0"/>
              <a:t>Find what works for your culture.</a:t>
            </a:r>
          </a:p>
          <a:p>
            <a:r>
              <a:rPr lang="en-US" dirty="0" smtClean="0"/>
              <a:t>3) Be planned, sequential, cohesive-need to value these competencies.</a:t>
            </a:r>
            <a:r>
              <a:rPr lang="en-US" baseline="0" dirty="0" smtClean="0"/>
              <a:t> </a:t>
            </a:r>
            <a:endParaRPr lang="en-US" dirty="0" smtClean="0"/>
          </a:p>
          <a:p>
            <a:endParaRPr lang="en-US" dirty="0" smtClean="0"/>
          </a:p>
          <a:p>
            <a:r>
              <a:rPr lang="en-US" dirty="0" smtClean="0"/>
              <a:t>If</a:t>
            </a:r>
            <a:r>
              <a:rPr lang="en-US" baseline="0" dirty="0" smtClean="0"/>
              <a:t> Time</a:t>
            </a:r>
            <a:r>
              <a:rPr lang="en-US" dirty="0" smtClean="0"/>
              <a:t>:</a:t>
            </a:r>
            <a:r>
              <a:rPr lang="en-US" baseline="0" dirty="0" smtClean="0"/>
              <a:t> </a:t>
            </a:r>
            <a:r>
              <a:rPr lang="en-US" dirty="0" smtClean="0"/>
              <a:t>Do a debrief activity about what they’d like to implement and ask for each person’s thoughts.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20</a:t>
            </a:fld>
            <a:endParaRPr lang="en-US"/>
          </a:p>
        </p:txBody>
      </p:sp>
    </p:spTree>
    <p:extLst>
      <p:ext uri="{BB962C8B-B14F-4D97-AF65-F5344CB8AC3E}">
        <p14:creationId xmlns:p14="http://schemas.microsoft.com/office/powerpoint/2010/main" val="72408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has</a:t>
            </a:r>
            <a:r>
              <a:rPr lang="en-US" baseline="0" dirty="0" smtClean="0"/>
              <a:t> our program decided to place so much emphasis on developing career management competencies in students? Well, let’s look at some numbers. </a:t>
            </a:r>
          </a:p>
          <a:p>
            <a:r>
              <a:rPr lang="en-US" baseline="0" dirty="0" smtClean="0"/>
              <a:t/>
            </a:r>
            <a:br>
              <a:rPr lang="en-US" baseline="0" dirty="0" smtClean="0"/>
            </a:br>
            <a:r>
              <a:rPr lang="en-US" baseline="0" dirty="0" smtClean="0"/>
              <a:t>CareerBuilder tells us there’s been a 12.6% increase in jobs in sport-related industries between 2010 and 2014. Great! </a:t>
            </a:r>
          </a:p>
          <a:p>
            <a:endParaRPr lang="en-US" baseline="0" dirty="0" smtClean="0"/>
          </a:p>
          <a:p>
            <a:r>
              <a:rPr lang="en-US" baseline="0" dirty="0" smtClean="0"/>
              <a:t>But, the Economic Policy Institute tells us that the 2015 unemployment and underemployment rates for college grads were 7.2% and 14.9%. Not so good. Especially with the accountability movements we see happening in higher education. </a:t>
            </a:r>
          </a:p>
          <a:p>
            <a:endParaRPr lang="en-US" baseline="0" dirty="0" smtClean="0"/>
          </a:p>
          <a:p>
            <a:r>
              <a:rPr lang="en-US" baseline="0" dirty="0" smtClean="0"/>
              <a:t>And, the Bureau of Labor and Statistics tells us that the most recent longitudinal study of workers showed an average of 11.7 jobs from ages 18-48. And these were </a:t>
            </a:r>
            <a:r>
              <a:rPr lang="en-US" baseline="0" dirty="0" err="1" smtClean="0"/>
              <a:t>Babyboomers</a:t>
            </a:r>
            <a:r>
              <a:rPr lang="en-US" baseline="0" dirty="0" smtClean="0"/>
              <a:t>. </a:t>
            </a:r>
          </a:p>
        </p:txBody>
      </p:sp>
      <p:sp>
        <p:nvSpPr>
          <p:cNvPr id="4" name="Slide Number Placeholder 3"/>
          <p:cNvSpPr>
            <a:spLocks noGrp="1"/>
          </p:cNvSpPr>
          <p:nvPr>
            <p:ph type="sldNum" sz="quarter" idx="10"/>
          </p:nvPr>
        </p:nvSpPr>
        <p:spPr/>
        <p:txBody>
          <a:bodyPr/>
          <a:lstStyle/>
          <a:p>
            <a:fld id="{6822A9EB-E148-6A47-A4F7-42F8327B9C0A}" type="slidenum">
              <a:rPr lang="en-US" smtClean="0"/>
              <a:t>2</a:t>
            </a:fld>
            <a:endParaRPr lang="en-US"/>
          </a:p>
        </p:txBody>
      </p:sp>
    </p:spTree>
    <p:extLst>
      <p:ext uri="{BB962C8B-B14F-4D97-AF65-F5344CB8AC3E}">
        <p14:creationId xmlns:p14="http://schemas.microsoft.com/office/powerpoint/2010/main" val="265647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a:t>
            </a:r>
            <a:r>
              <a:rPr lang="en-US" baseline="0" dirty="0" smtClean="0"/>
              <a:t> line: We want to see our grads competent in career management. </a:t>
            </a:r>
            <a:r>
              <a:rPr lang="en-US" dirty="0" smtClean="0"/>
              <a:t>NACE</a:t>
            </a:r>
            <a:r>
              <a:rPr lang="en-US" baseline="0" dirty="0" smtClean="0"/>
              <a:t> recently defined the concept of “career readiness” and identified key competencies associated with it. “</a:t>
            </a:r>
            <a:r>
              <a:rPr lang="en-US" dirty="0" smtClean="0"/>
              <a:t>Career readiness is the attainment and demonstration of requisite competencies that broadly prepare college graduates for a successful transition into the workplace.” When this came out we saw it as a great summary of what we’ve been working to do.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discussion: How are you currently delivering career management instruction? Specifically, in these</a:t>
            </a:r>
            <a:r>
              <a:rPr lang="en-US" baseline="0" dirty="0" smtClean="0"/>
              <a:t> areas: </a:t>
            </a:r>
            <a:r>
              <a:rPr lang="en-US" dirty="0" smtClean="0"/>
              <a:t>Career exploration? Resumes? Cover letters? Interviewing? Professionalism?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Who delivers the instruction? How is it delivered (for credit, not for credit, through the program, in a discreet</a:t>
            </a:r>
            <a:r>
              <a:rPr lang="en-US" baseline="0" dirty="0" smtClean="0"/>
              <a:t> course, etc.) </a:t>
            </a:r>
            <a:r>
              <a:rPr lang="en-US" dirty="0" smtClean="0"/>
              <a:t>and by whom</a:t>
            </a:r>
            <a:r>
              <a:rPr lang="en-US" baseline="0" dirty="0" smtClean="0"/>
              <a:t> (faculty or career development)</a:t>
            </a:r>
            <a:r>
              <a:rPr lang="en-US" dirty="0" smtClean="0"/>
              <a:t>?</a:t>
            </a:r>
          </a:p>
          <a:p>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3</a:t>
            </a:fld>
            <a:endParaRPr lang="en-US"/>
          </a:p>
        </p:txBody>
      </p:sp>
    </p:spTree>
    <p:extLst>
      <p:ext uri="{BB962C8B-B14F-4D97-AF65-F5344CB8AC3E}">
        <p14:creationId xmlns:p14="http://schemas.microsoft.com/office/powerpoint/2010/main" val="149394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goal of the presentation is to both disseminate innovative ideas that may be of interest to attendees while simultaneously providing an example of effective teaching and learning practices within the context of assessment and accreditation. Specifically, we promised</a:t>
            </a:r>
            <a:r>
              <a:rPr lang="en-US" sz="1200" kern="1200" baseline="0" dirty="0" smtClean="0">
                <a:solidFill>
                  <a:schemeClr val="tx1"/>
                </a:solidFill>
                <a:effectLst/>
                <a:latin typeface="+mn-lt"/>
                <a:ea typeface="+mn-ea"/>
                <a:cs typeface="+mn-cs"/>
              </a:rPr>
              <a:t> to</a:t>
            </a:r>
            <a:r>
              <a:rPr lang="is-I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4</a:t>
            </a:fld>
            <a:endParaRPr lang="en-US"/>
          </a:p>
        </p:txBody>
      </p:sp>
    </p:spTree>
    <p:extLst>
      <p:ext uri="{BB962C8B-B14F-4D97-AF65-F5344CB8AC3E}">
        <p14:creationId xmlns:p14="http://schemas.microsoft.com/office/powerpoint/2010/main" val="58686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our agenda walks</a:t>
            </a:r>
            <a:r>
              <a:rPr lang="en-US" baseline="0" dirty="0" smtClean="0"/>
              <a:t> through how our program has gone through </a:t>
            </a:r>
            <a:r>
              <a:rPr lang="en-US" baseline="0" dirty="0" err="1" smtClean="0"/>
              <a:t>Suskie’s</a:t>
            </a:r>
            <a:r>
              <a:rPr lang="en-US" baseline="0" dirty="0" smtClean="0"/>
              <a:t> description of teaching, learning and assessment as a continuous cycle with respect to career management. </a:t>
            </a:r>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5</a:t>
            </a:fld>
            <a:endParaRPr lang="en-US"/>
          </a:p>
        </p:txBody>
      </p:sp>
    </p:spTree>
    <p:extLst>
      <p:ext uri="{BB962C8B-B14F-4D97-AF65-F5344CB8AC3E}">
        <p14:creationId xmlns:p14="http://schemas.microsoft.com/office/powerpoint/2010/main" val="104345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for good assessment, teaching and learning, it’s key to establish learning goals. This is our outcomes assessment plan related to career management. It was created initially by</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6</a:t>
            </a:fld>
            <a:endParaRPr lang="en-US"/>
          </a:p>
        </p:txBody>
      </p:sp>
    </p:spTree>
    <p:extLst>
      <p:ext uri="{BB962C8B-B14F-4D97-AF65-F5344CB8AC3E}">
        <p14:creationId xmlns:p14="http://schemas.microsoft.com/office/powerpoint/2010/main" val="211649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provide learning opportunities. From a big</a:t>
            </a:r>
            <a:r>
              <a:rPr lang="en-US" baseline="0" dirty="0" smtClean="0"/>
              <a:t> picture view, a curriculum map helps with this. </a:t>
            </a:r>
            <a:endParaRPr lang="en-US" dirty="0" smtClean="0"/>
          </a:p>
          <a:p>
            <a:endParaRPr lang="en-US" baseline="0" dirty="0" smtClean="0"/>
          </a:p>
          <a:p>
            <a:r>
              <a:rPr lang="en-US" baseline="0" dirty="0" smtClean="0"/>
              <a:t>We are still improving upon this, but here’s an abbreviated version of one for career management competencies. There are some things missing from it like job searching, professional etiquette items we teach, etc. but I wanted to show it and there isn’t room on the slide. Similarly, there are other classes involved as well. </a:t>
            </a:r>
          </a:p>
          <a:p>
            <a:endParaRPr lang="en-US" baseline="0" dirty="0" smtClean="0"/>
          </a:p>
          <a:p>
            <a:r>
              <a:rPr lang="en-US" dirty="0" smtClean="0"/>
              <a:t>There are challenges to this: faculty</a:t>
            </a:r>
            <a:r>
              <a:rPr lang="en-US" baseline="0" dirty="0" smtClean="0"/>
              <a:t> turn over, admin changes, time, syllabi </a:t>
            </a:r>
          </a:p>
          <a:p>
            <a:r>
              <a:rPr lang="en-US" baseline="0" dirty="0" smtClean="0"/>
              <a:t>There are opportunities: cohesive experience, connected learning, more buy-in for faculty, exciting</a:t>
            </a:r>
          </a:p>
          <a:p>
            <a:endParaRPr lang="en-US" baseline="0" dirty="0" smtClean="0"/>
          </a:p>
          <a:p>
            <a:r>
              <a:rPr lang="en-US" baseline="0" dirty="0" smtClean="0"/>
              <a:t>Possible audience engagement: Do you use curriculum maps? What are your experiences with them? Do you have a career management aspect to your curriculum that is mapped out? What do you see on our map that suggests we might improve? </a:t>
            </a:r>
            <a:endParaRPr lang="en-US" dirty="0" smtClean="0"/>
          </a:p>
          <a:p>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7</a:t>
            </a:fld>
            <a:endParaRPr lang="en-US"/>
          </a:p>
        </p:txBody>
      </p:sp>
    </p:spTree>
    <p:extLst>
      <p:ext uri="{BB962C8B-B14F-4D97-AF65-F5344CB8AC3E}">
        <p14:creationId xmlns:p14="http://schemas.microsoft.com/office/powerpoint/2010/main" val="4116264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provide a closer view, here are a few learning activities we use with our students. </a:t>
            </a:r>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8</a:t>
            </a:fld>
            <a:endParaRPr lang="en-US"/>
          </a:p>
        </p:txBody>
      </p:sp>
    </p:spTree>
    <p:extLst>
      <p:ext uri="{BB962C8B-B14F-4D97-AF65-F5344CB8AC3E}">
        <p14:creationId xmlns:p14="http://schemas.microsoft.com/office/powerpoint/2010/main" val="182815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Collaborate with Career Development</a:t>
            </a:r>
            <a:r>
              <a:rPr lang="en-US" baseline="0" dirty="0" smtClean="0"/>
              <a:t> and have students take FOCUS, a self-assessment that looks at skills, interests, values, leisure needs, and personality. Then, they use FOCUS, ONET, and What Can I Do With This Major to research careers and complete this map with some additional reflection questions like what what more information they need and where they could get it. The thing about this map is that it teaches students a systematic foundation for evaluating careers based on data. It’s also done in the same semester as their first real world informational interview so that gives them another exposure to how knowing about yourself and the world of work simultaneously is key. </a:t>
            </a:r>
            <a:endParaRPr lang="en-US" dirty="0"/>
          </a:p>
        </p:txBody>
      </p:sp>
      <p:sp>
        <p:nvSpPr>
          <p:cNvPr id="4" name="Slide Number Placeholder 3"/>
          <p:cNvSpPr>
            <a:spLocks noGrp="1"/>
          </p:cNvSpPr>
          <p:nvPr>
            <p:ph type="sldNum" sz="quarter" idx="10"/>
          </p:nvPr>
        </p:nvSpPr>
        <p:spPr/>
        <p:txBody>
          <a:bodyPr/>
          <a:lstStyle/>
          <a:p>
            <a:fld id="{6822A9EB-E148-6A47-A4F7-42F8327B9C0A}" type="slidenum">
              <a:rPr lang="en-US" smtClean="0"/>
              <a:t>9</a:t>
            </a:fld>
            <a:endParaRPr lang="en-US"/>
          </a:p>
        </p:txBody>
      </p:sp>
    </p:spTree>
    <p:extLst>
      <p:ext uri="{BB962C8B-B14F-4D97-AF65-F5344CB8AC3E}">
        <p14:creationId xmlns:p14="http://schemas.microsoft.com/office/powerpoint/2010/main" val="215217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1/21/16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1/21/16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 Id="rId3"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png"/><Relationship Id="rId3"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data.gov.bc.ca" TargetMode="External"/><Relationship Id="rId4" Type="http://schemas.openxmlformats.org/officeDocument/2006/relationships/hyperlink" Target="http://www.consultaclick.ro/" TargetMode="External"/><Relationship Id="rId5" Type="http://schemas.openxmlformats.org/officeDocument/2006/relationships/hyperlink" Target="http://www.ycp.edu" TargetMode="External"/><Relationship Id="rId6" Type="http://schemas.openxmlformats.org/officeDocument/2006/relationships/hyperlink" Target="http://www.nomensa.com/blog/sites/" TargetMode="External"/><Relationship Id="rId1" Type="http://schemas.openxmlformats.org/officeDocument/2006/relationships/slideLayout" Target="../slideLayouts/slideLayout5.xml"/><Relationship Id="rId2" Type="http://schemas.openxmlformats.org/officeDocument/2006/relationships/hyperlink" Target="http://www.dynamicleasing.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8" y="2678274"/>
            <a:ext cx="8228013" cy="2517805"/>
          </a:xfrm>
        </p:spPr>
        <p:txBody>
          <a:bodyPr>
            <a:noAutofit/>
          </a:bodyPr>
          <a:lstStyle/>
          <a:p>
            <a:r>
              <a:rPr lang="en-US" sz="3500" dirty="0" smtClean="0"/>
              <a:t>The Development of a Career-Savvy Sport Professional: Effectively Using Outcomes Assessment, Curriculum Planning, and Innovative Teaching Practices</a:t>
            </a:r>
            <a:endParaRPr lang="en-US" sz="3500" dirty="0"/>
          </a:p>
        </p:txBody>
      </p:sp>
      <p:pic>
        <p:nvPicPr>
          <p:cNvPr id="6" name="Picture 5"/>
          <p:cNvPicPr>
            <a:picLocks noChangeAspect="1"/>
          </p:cNvPicPr>
          <p:nvPr/>
        </p:nvPicPr>
        <p:blipFill>
          <a:blip r:embed="rId3"/>
          <a:stretch>
            <a:fillRect/>
          </a:stretch>
        </p:blipFill>
        <p:spPr>
          <a:xfrm>
            <a:off x="457199" y="454131"/>
            <a:ext cx="8228012" cy="1927224"/>
          </a:xfrm>
          <a:prstGeom prst="rect">
            <a:avLst/>
          </a:prstGeom>
        </p:spPr>
      </p:pic>
      <p:sp>
        <p:nvSpPr>
          <p:cNvPr id="8" name="TextBox 7"/>
          <p:cNvSpPr txBox="1"/>
          <p:nvPr/>
        </p:nvSpPr>
        <p:spPr>
          <a:xfrm>
            <a:off x="1665919" y="5872394"/>
            <a:ext cx="5805976" cy="646331"/>
          </a:xfrm>
          <a:prstGeom prst="rect">
            <a:avLst/>
          </a:prstGeom>
          <a:noFill/>
        </p:spPr>
        <p:txBody>
          <a:bodyPr wrap="square" rtlCol="0">
            <a:spAutoFit/>
          </a:bodyPr>
          <a:lstStyle/>
          <a:p>
            <a:pPr algn="ctr"/>
            <a:r>
              <a:rPr lang="en-US" dirty="0" smtClean="0"/>
              <a:t>Dr. Molly Hayes Sauder &amp; Dr. Susan S. </a:t>
            </a:r>
            <a:r>
              <a:rPr lang="en-US" dirty="0" err="1" smtClean="0"/>
              <a:t>Klinedinst</a:t>
            </a:r>
            <a:endParaRPr lang="en-US" dirty="0" smtClean="0"/>
          </a:p>
          <a:p>
            <a:pPr algn="ctr"/>
            <a:r>
              <a:rPr lang="en-US" dirty="0" smtClean="0"/>
              <a:t>York College of Pennsylvania</a:t>
            </a:r>
            <a:endParaRPr lang="en-US" dirty="0"/>
          </a:p>
        </p:txBody>
      </p:sp>
      <p:pic>
        <p:nvPicPr>
          <p:cNvPr id="9" name="Picture 8"/>
          <p:cNvPicPr>
            <a:picLocks noChangeAspect="1"/>
          </p:cNvPicPr>
          <p:nvPr/>
        </p:nvPicPr>
        <p:blipFill>
          <a:blip r:embed="rId4"/>
          <a:stretch>
            <a:fillRect/>
          </a:stretch>
        </p:blipFill>
        <p:spPr>
          <a:xfrm>
            <a:off x="8014402" y="5536224"/>
            <a:ext cx="875999" cy="1114465"/>
          </a:xfrm>
          <a:prstGeom prst="rect">
            <a:avLst/>
          </a:prstGeom>
        </p:spPr>
      </p:pic>
    </p:spTree>
    <p:extLst>
      <p:ext uri="{BB962C8B-B14F-4D97-AF65-F5344CB8AC3E}">
        <p14:creationId xmlns:p14="http://schemas.microsoft.com/office/powerpoint/2010/main" val="22824611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Management Learning Activity</a:t>
            </a:r>
          </a:p>
        </p:txBody>
      </p:sp>
      <p:sp>
        <p:nvSpPr>
          <p:cNvPr id="3" name="Text Placeholder 2"/>
          <p:cNvSpPr>
            <a:spLocks noGrp="1"/>
          </p:cNvSpPr>
          <p:nvPr>
            <p:ph type="body" idx="1"/>
          </p:nvPr>
        </p:nvSpPr>
        <p:spPr/>
        <p:txBody>
          <a:bodyPr/>
          <a:lstStyle/>
          <a:p>
            <a:r>
              <a:rPr lang="en-US" dirty="0" smtClean="0"/>
              <a:t>The “Google Doc” Resume</a:t>
            </a:r>
            <a:endParaRPr lang="en-US" dirty="0"/>
          </a:p>
        </p:txBody>
      </p:sp>
      <p:pic>
        <p:nvPicPr>
          <p:cNvPr id="4" name="Picture 3"/>
          <p:cNvPicPr>
            <a:picLocks noChangeAspect="1"/>
          </p:cNvPicPr>
          <p:nvPr/>
        </p:nvPicPr>
        <p:blipFill>
          <a:blip r:embed="rId2"/>
          <a:stretch>
            <a:fillRect/>
          </a:stretch>
        </p:blipFill>
        <p:spPr>
          <a:xfrm>
            <a:off x="8014402" y="5536224"/>
            <a:ext cx="875999" cy="1114465"/>
          </a:xfrm>
          <a:prstGeom prst="rect">
            <a:avLst/>
          </a:prstGeom>
        </p:spPr>
      </p:pic>
    </p:spTree>
    <p:extLst>
      <p:ext uri="{BB962C8B-B14F-4D97-AF65-F5344CB8AC3E}">
        <p14:creationId xmlns:p14="http://schemas.microsoft.com/office/powerpoint/2010/main" val="12991677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0993" y="-96541"/>
            <a:ext cx="8229600" cy="1143000"/>
          </a:xfrm>
        </p:spPr>
        <p:txBody>
          <a:bodyPr/>
          <a:lstStyle/>
          <a:p>
            <a:r>
              <a:rPr lang="en-US" dirty="0" smtClean="0"/>
              <a:t>The “Google Doc Resume”</a:t>
            </a:r>
            <a:endParaRPr lang="en-US" dirty="0"/>
          </a:p>
        </p:txBody>
      </p:sp>
      <p:pic>
        <p:nvPicPr>
          <p:cNvPr id="6" name="Picture 5" descr="Screen Shot 2016-01-20 at 3.26.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86669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Management Learning Activity</a:t>
            </a:r>
            <a:endParaRPr lang="en-US" dirty="0"/>
          </a:p>
        </p:txBody>
      </p:sp>
      <p:sp>
        <p:nvSpPr>
          <p:cNvPr id="3" name="Text Placeholder 2"/>
          <p:cNvSpPr>
            <a:spLocks noGrp="1"/>
          </p:cNvSpPr>
          <p:nvPr>
            <p:ph type="body" idx="1"/>
          </p:nvPr>
        </p:nvSpPr>
        <p:spPr/>
        <p:txBody>
          <a:bodyPr/>
          <a:lstStyle/>
          <a:p>
            <a:r>
              <a:rPr lang="en-US" dirty="0" smtClean="0"/>
              <a:t>Interviewing Strategy Podcast + “Round Robin” Practice Stations</a:t>
            </a:r>
            <a:endParaRPr lang="en-US" dirty="0"/>
          </a:p>
        </p:txBody>
      </p:sp>
    </p:spTree>
    <p:extLst>
      <p:ext uri="{BB962C8B-B14F-4D97-AF65-F5344CB8AC3E}">
        <p14:creationId xmlns:p14="http://schemas.microsoft.com/office/powerpoint/2010/main" val="33550819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ultiply 3"/>
          <p:cNvSpPr/>
          <p:nvPr/>
        </p:nvSpPr>
        <p:spPr>
          <a:xfrm>
            <a:off x="1385749" y="1820350"/>
            <a:ext cx="1117069" cy="1222974"/>
          </a:xfrm>
          <a:prstGeom prst="mathMultiply">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Multiply 5"/>
          <p:cNvSpPr/>
          <p:nvPr/>
        </p:nvSpPr>
        <p:spPr>
          <a:xfrm>
            <a:off x="6342853" y="5066781"/>
            <a:ext cx="1117069" cy="1222974"/>
          </a:xfrm>
          <a:prstGeom prst="mathMultiply">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Multiply 6"/>
          <p:cNvSpPr/>
          <p:nvPr/>
        </p:nvSpPr>
        <p:spPr>
          <a:xfrm>
            <a:off x="6337760" y="1797927"/>
            <a:ext cx="1117069" cy="1222974"/>
          </a:xfrm>
          <a:prstGeom prst="mathMultiply">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Multiply 8"/>
          <p:cNvSpPr/>
          <p:nvPr/>
        </p:nvSpPr>
        <p:spPr>
          <a:xfrm>
            <a:off x="1699350" y="5066781"/>
            <a:ext cx="1117069" cy="1222974"/>
          </a:xfrm>
          <a:prstGeom prst="mathMultiply">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extBox 11"/>
          <p:cNvSpPr txBox="1"/>
          <p:nvPr/>
        </p:nvSpPr>
        <p:spPr>
          <a:xfrm>
            <a:off x="5455602" y="1314502"/>
            <a:ext cx="3329828" cy="477054"/>
          </a:xfrm>
          <a:prstGeom prst="rect">
            <a:avLst/>
          </a:prstGeom>
          <a:noFill/>
        </p:spPr>
        <p:txBody>
          <a:bodyPr wrap="square" rtlCol="0">
            <a:spAutoFit/>
          </a:bodyPr>
          <a:lstStyle/>
          <a:p>
            <a:r>
              <a:rPr lang="en-US" sz="2500" dirty="0" smtClean="0"/>
              <a:t>Negative Questions</a:t>
            </a:r>
            <a:endParaRPr lang="en-US" sz="2500" dirty="0"/>
          </a:p>
        </p:txBody>
      </p:sp>
      <p:sp>
        <p:nvSpPr>
          <p:cNvPr id="13" name="TextBox 12"/>
          <p:cNvSpPr txBox="1"/>
          <p:nvPr/>
        </p:nvSpPr>
        <p:spPr>
          <a:xfrm>
            <a:off x="3973866" y="4697449"/>
            <a:ext cx="1481736" cy="369332"/>
          </a:xfrm>
          <a:prstGeom prst="rect">
            <a:avLst/>
          </a:prstGeom>
          <a:noFill/>
        </p:spPr>
        <p:txBody>
          <a:bodyPr wrap="square" rtlCol="0">
            <a:spAutoFit/>
          </a:bodyPr>
          <a:lstStyle/>
          <a:p>
            <a:endParaRPr lang="en-US" dirty="0"/>
          </a:p>
        </p:txBody>
      </p:sp>
      <p:sp>
        <p:nvSpPr>
          <p:cNvPr id="14" name="TextBox 13"/>
          <p:cNvSpPr txBox="1"/>
          <p:nvPr/>
        </p:nvSpPr>
        <p:spPr>
          <a:xfrm>
            <a:off x="5103820" y="4652518"/>
            <a:ext cx="3721983" cy="477054"/>
          </a:xfrm>
          <a:prstGeom prst="rect">
            <a:avLst/>
          </a:prstGeom>
          <a:noFill/>
        </p:spPr>
        <p:txBody>
          <a:bodyPr wrap="square" rtlCol="0">
            <a:spAutoFit/>
          </a:bodyPr>
          <a:lstStyle/>
          <a:p>
            <a:r>
              <a:rPr lang="en-US" sz="2500" dirty="0" smtClean="0"/>
              <a:t>Hypothetical Questions</a:t>
            </a:r>
            <a:endParaRPr lang="en-US" sz="2500" dirty="0"/>
          </a:p>
        </p:txBody>
      </p:sp>
      <p:sp>
        <p:nvSpPr>
          <p:cNvPr id="15" name="TextBox 14"/>
          <p:cNvSpPr txBox="1"/>
          <p:nvPr/>
        </p:nvSpPr>
        <p:spPr>
          <a:xfrm>
            <a:off x="1385749" y="1967969"/>
            <a:ext cx="1481736" cy="369332"/>
          </a:xfrm>
          <a:prstGeom prst="rect">
            <a:avLst/>
          </a:prstGeom>
          <a:noFill/>
        </p:spPr>
        <p:txBody>
          <a:bodyPr wrap="square" rtlCol="0">
            <a:spAutoFit/>
          </a:bodyPr>
          <a:lstStyle/>
          <a:p>
            <a:endParaRPr lang="en-US" dirty="0"/>
          </a:p>
        </p:txBody>
      </p:sp>
      <p:sp>
        <p:nvSpPr>
          <p:cNvPr id="16" name="TextBox 15"/>
          <p:cNvSpPr txBox="1"/>
          <p:nvPr/>
        </p:nvSpPr>
        <p:spPr>
          <a:xfrm>
            <a:off x="681585" y="4559750"/>
            <a:ext cx="3292281" cy="477054"/>
          </a:xfrm>
          <a:prstGeom prst="rect">
            <a:avLst/>
          </a:prstGeom>
          <a:noFill/>
        </p:spPr>
        <p:txBody>
          <a:bodyPr wrap="square" rtlCol="0">
            <a:spAutoFit/>
          </a:bodyPr>
          <a:lstStyle/>
          <a:p>
            <a:r>
              <a:rPr lang="en-US" sz="2500" dirty="0" smtClean="0"/>
              <a:t>Behavioral Questions</a:t>
            </a:r>
            <a:endParaRPr lang="en-US" sz="2500" dirty="0"/>
          </a:p>
        </p:txBody>
      </p:sp>
      <p:sp>
        <p:nvSpPr>
          <p:cNvPr id="17" name="TextBox 16"/>
          <p:cNvSpPr txBox="1"/>
          <p:nvPr/>
        </p:nvSpPr>
        <p:spPr>
          <a:xfrm>
            <a:off x="321597" y="1311765"/>
            <a:ext cx="3386830" cy="477054"/>
          </a:xfrm>
          <a:prstGeom prst="rect">
            <a:avLst/>
          </a:prstGeom>
          <a:noFill/>
        </p:spPr>
        <p:txBody>
          <a:bodyPr wrap="square" rtlCol="0">
            <a:spAutoFit/>
          </a:bodyPr>
          <a:lstStyle/>
          <a:p>
            <a:r>
              <a:rPr lang="en-US" sz="2500" dirty="0" smtClean="0"/>
              <a:t>Open-Ended Questions</a:t>
            </a:r>
            <a:endParaRPr lang="en-US" sz="2500" dirty="0"/>
          </a:p>
        </p:txBody>
      </p:sp>
      <p:cxnSp>
        <p:nvCxnSpPr>
          <p:cNvPr id="20" name="Straight Connector 19"/>
          <p:cNvCxnSpPr/>
          <p:nvPr/>
        </p:nvCxnSpPr>
        <p:spPr>
          <a:xfrm>
            <a:off x="3549703" y="2337301"/>
            <a:ext cx="1152349"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860737" y="3043324"/>
            <a:ext cx="0" cy="121653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13958" y="3020901"/>
            <a:ext cx="40373" cy="123895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549703" y="5790068"/>
            <a:ext cx="1230666" cy="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9406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Tools</a:t>
            </a:r>
            <a:endParaRPr lang="en-US" dirty="0"/>
          </a:p>
        </p:txBody>
      </p:sp>
      <p:sp>
        <p:nvSpPr>
          <p:cNvPr id="3" name="Text Placeholder 2"/>
          <p:cNvSpPr>
            <a:spLocks noGrp="1"/>
          </p:cNvSpPr>
          <p:nvPr>
            <p:ph type="body" idx="1"/>
          </p:nvPr>
        </p:nvSpPr>
        <p:spPr/>
        <p:txBody>
          <a:bodyPr/>
          <a:lstStyle/>
          <a:p>
            <a:r>
              <a:rPr lang="en-US" dirty="0" smtClean="0"/>
              <a:t>Resume &amp; Cover Letter Rubric</a:t>
            </a:r>
          </a:p>
          <a:p>
            <a:r>
              <a:rPr lang="en-US" dirty="0" smtClean="0"/>
              <a:t>Interviewing Rubric</a:t>
            </a:r>
            <a:endParaRPr lang="en-US" dirty="0"/>
          </a:p>
        </p:txBody>
      </p:sp>
      <p:pic>
        <p:nvPicPr>
          <p:cNvPr id="4" name="Picture 3"/>
          <p:cNvPicPr>
            <a:picLocks noChangeAspect="1"/>
          </p:cNvPicPr>
          <p:nvPr/>
        </p:nvPicPr>
        <p:blipFill>
          <a:blip r:embed="rId3"/>
          <a:stretch>
            <a:fillRect/>
          </a:stretch>
        </p:blipFill>
        <p:spPr>
          <a:xfrm>
            <a:off x="8014402" y="5536224"/>
            <a:ext cx="875999" cy="1114465"/>
          </a:xfrm>
          <a:prstGeom prst="rect">
            <a:avLst/>
          </a:prstGeom>
        </p:spPr>
      </p:pic>
    </p:spTree>
    <p:extLst>
      <p:ext uri="{BB962C8B-B14F-4D97-AF65-F5344CB8AC3E}">
        <p14:creationId xmlns:p14="http://schemas.microsoft.com/office/powerpoint/2010/main" val="24226323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0 at 3.31.54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7705" y="0"/>
            <a:ext cx="9301705" cy="6858000"/>
          </a:xfrm>
          <a:prstGeom prst="rect">
            <a:avLst/>
          </a:prstGeom>
        </p:spPr>
      </p:pic>
    </p:spTree>
    <p:extLst>
      <p:ext uri="{BB962C8B-B14F-4D97-AF65-F5344CB8AC3E}">
        <p14:creationId xmlns:p14="http://schemas.microsoft.com/office/powerpoint/2010/main" val="3094852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0 at 3.32.10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38046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0 at 3.56.55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46155"/>
          </a:xfrm>
          <a:prstGeom prst="rect">
            <a:avLst/>
          </a:prstGeom>
        </p:spPr>
      </p:pic>
    </p:spTree>
    <p:extLst>
      <p:ext uri="{BB962C8B-B14F-4D97-AF65-F5344CB8AC3E}">
        <p14:creationId xmlns:p14="http://schemas.microsoft.com/office/powerpoint/2010/main" val="7396872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0 at 3.57.10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2700"/>
            <a:ext cx="9144000" cy="6825129"/>
          </a:xfrm>
          <a:prstGeom prst="rect">
            <a:avLst/>
          </a:prstGeom>
        </p:spPr>
      </p:pic>
    </p:spTree>
    <p:extLst>
      <p:ext uri="{BB962C8B-B14F-4D97-AF65-F5344CB8AC3E}">
        <p14:creationId xmlns:p14="http://schemas.microsoft.com/office/powerpoint/2010/main" val="24132025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&amp; Decisions</a:t>
            </a:r>
            <a:endParaRPr lang="en-US" dirty="0"/>
          </a:p>
        </p:txBody>
      </p:sp>
      <p:sp>
        <p:nvSpPr>
          <p:cNvPr id="3" name="Content Placeholder 2"/>
          <p:cNvSpPr>
            <a:spLocks noGrp="1"/>
          </p:cNvSpPr>
          <p:nvPr>
            <p:ph idx="1"/>
          </p:nvPr>
        </p:nvSpPr>
        <p:spPr>
          <a:xfrm>
            <a:off x="739775" y="2610891"/>
            <a:ext cx="7662864" cy="2897137"/>
          </a:xfrm>
        </p:spPr>
        <p:txBody>
          <a:bodyPr/>
          <a:lstStyle/>
          <a:p>
            <a:r>
              <a:rPr lang="en-US" dirty="0" smtClean="0"/>
              <a:t>Individualized appointments for resume and cover letter</a:t>
            </a:r>
          </a:p>
          <a:p>
            <a:r>
              <a:rPr lang="en-US" dirty="0" smtClean="0"/>
              <a:t>Interviewing introduced earlier in the curriculum</a:t>
            </a:r>
          </a:p>
          <a:p>
            <a:r>
              <a:rPr lang="en-US" dirty="0" smtClean="0"/>
              <a:t>Enhanced rubric for interviewing skills </a:t>
            </a:r>
          </a:p>
          <a:p>
            <a:r>
              <a:rPr lang="en-US" dirty="0" smtClean="0"/>
              <a:t>More difficult benchmarks</a:t>
            </a:r>
            <a:endParaRPr lang="en-US" dirty="0"/>
          </a:p>
        </p:txBody>
      </p:sp>
      <p:pic>
        <p:nvPicPr>
          <p:cNvPr id="4" name="Picture 3"/>
          <p:cNvPicPr>
            <a:picLocks noChangeAspect="1"/>
          </p:cNvPicPr>
          <p:nvPr/>
        </p:nvPicPr>
        <p:blipFill>
          <a:blip r:embed="rId3"/>
          <a:stretch>
            <a:fillRect/>
          </a:stretch>
        </p:blipFill>
        <p:spPr>
          <a:xfrm>
            <a:off x="0" y="5115936"/>
            <a:ext cx="9144000" cy="1742064"/>
          </a:xfrm>
          <a:prstGeom prst="rect">
            <a:avLst/>
          </a:prstGeom>
        </p:spPr>
      </p:pic>
      <p:pic>
        <p:nvPicPr>
          <p:cNvPr id="5" name="Picture 4"/>
          <p:cNvPicPr>
            <a:picLocks noChangeAspect="1"/>
          </p:cNvPicPr>
          <p:nvPr/>
        </p:nvPicPr>
        <p:blipFill>
          <a:blip r:embed="rId4"/>
          <a:stretch>
            <a:fillRect/>
          </a:stretch>
        </p:blipFill>
        <p:spPr>
          <a:xfrm>
            <a:off x="7118875" y="3099812"/>
            <a:ext cx="2025125" cy="2016124"/>
          </a:xfrm>
          <a:prstGeom prst="rect">
            <a:avLst/>
          </a:prstGeom>
        </p:spPr>
      </p:pic>
    </p:spTree>
    <p:extLst>
      <p:ext uri="{BB962C8B-B14F-4D97-AF65-F5344CB8AC3E}">
        <p14:creationId xmlns:p14="http://schemas.microsoft.com/office/powerpoint/2010/main" val="11024232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3" name="Content Placeholder 2"/>
          <p:cNvSpPr>
            <a:spLocks noGrp="1"/>
          </p:cNvSpPr>
          <p:nvPr>
            <p:ph idx="1"/>
          </p:nvPr>
        </p:nvSpPr>
        <p:spPr>
          <a:xfrm>
            <a:off x="739775" y="2391846"/>
            <a:ext cx="7662864" cy="3645417"/>
          </a:xfrm>
        </p:spPr>
        <p:txBody>
          <a:bodyPr>
            <a:noAutofit/>
          </a:bodyPr>
          <a:lstStyle/>
          <a:p>
            <a:pPr marL="0" indent="0" algn="ctr">
              <a:buNone/>
            </a:pPr>
            <a:r>
              <a:rPr lang="en-US" sz="3500" dirty="0" smtClean="0">
                <a:solidFill>
                  <a:schemeClr val="bg2">
                    <a:lumMod val="50000"/>
                  </a:schemeClr>
                </a:solidFill>
              </a:rPr>
              <a:t>12.6% Growth</a:t>
            </a:r>
          </a:p>
          <a:p>
            <a:pPr marL="0" indent="0" algn="ctr">
              <a:buNone/>
            </a:pPr>
            <a:r>
              <a:rPr lang="en-US" sz="3500" dirty="0" smtClean="0"/>
              <a:t>But</a:t>
            </a:r>
            <a:r>
              <a:rPr lang="is-IS" sz="3500" dirty="0" smtClean="0"/>
              <a:t>…</a:t>
            </a:r>
          </a:p>
          <a:p>
            <a:pPr marL="0" indent="0" algn="ctr">
              <a:buNone/>
            </a:pPr>
            <a:r>
              <a:rPr lang="en-US" sz="3500" dirty="0" smtClean="0">
                <a:solidFill>
                  <a:schemeClr val="accent3">
                    <a:lumMod val="60000"/>
                    <a:lumOff val="40000"/>
                  </a:schemeClr>
                </a:solidFill>
              </a:rPr>
              <a:t>7.2% Unemployed &amp; </a:t>
            </a:r>
            <a:br>
              <a:rPr lang="en-US" sz="3500" dirty="0" smtClean="0">
                <a:solidFill>
                  <a:schemeClr val="accent3">
                    <a:lumMod val="60000"/>
                    <a:lumOff val="40000"/>
                  </a:schemeClr>
                </a:solidFill>
              </a:rPr>
            </a:br>
            <a:r>
              <a:rPr lang="en-US" sz="3500" dirty="0" smtClean="0">
                <a:solidFill>
                  <a:schemeClr val="accent3">
                    <a:lumMod val="60000"/>
                    <a:lumOff val="40000"/>
                  </a:schemeClr>
                </a:solidFill>
              </a:rPr>
              <a:t>14.9% Underemployed</a:t>
            </a:r>
          </a:p>
          <a:p>
            <a:pPr marL="0" indent="0" algn="ctr">
              <a:buNone/>
            </a:pPr>
            <a:r>
              <a:rPr lang="en-US" sz="3500" dirty="0" smtClean="0"/>
              <a:t>And</a:t>
            </a:r>
            <a:r>
              <a:rPr lang="is-IS" sz="3500" dirty="0" smtClean="0"/>
              <a:t>…</a:t>
            </a:r>
          </a:p>
          <a:p>
            <a:pPr marL="0" indent="0" algn="ctr">
              <a:buNone/>
            </a:pPr>
            <a:r>
              <a:rPr lang="is-IS" sz="3500" dirty="0" smtClean="0">
                <a:solidFill>
                  <a:schemeClr val="bg2">
                    <a:lumMod val="50000"/>
                  </a:schemeClr>
                </a:solidFill>
              </a:rPr>
              <a:t>11.7 Different Jobs!</a:t>
            </a:r>
            <a:endParaRPr lang="en-US" sz="3500" dirty="0">
              <a:solidFill>
                <a:schemeClr val="bg2">
                  <a:lumMod val="50000"/>
                </a:schemeClr>
              </a:solidFill>
            </a:endParaRPr>
          </a:p>
        </p:txBody>
      </p:sp>
    </p:spTree>
    <p:extLst>
      <p:ext uri="{BB962C8B-B14F-4D97-AF65-F5344CB8AC3E}">
        <p14:creationId xmlns:p14="http://schemas.microsoft.com/office/powerpoint/2010/main" val="2301327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1552" y="458670"/>
            <a:ext cx="7990802" cy="3247043"/>
          </a:xfrm>
          <a:prstGeom prst="rect">
            <a:avLst/>
          </a:prstGeom>
          <a:noFill/>
        </p:spPr>
        <p:txBody>
          <a:bodyPr wrap="square" rtlCol="0">
            <a:spAutoFit/>
          </a:bodyPr>
          <a:lstStyle/>
          <a:p>
            <a:pPr algn="ctr"/>
            <a:r>
              <a:rPr lang="en-US" sz="3500" dirty="0" smtClean="0">
                <a:solidFill>
                  <a:schemeClr val="bg1"/>
                </a:solidFill>
              </a:rPr>
              <a:t>Concluding Activity:</a:t>
            </a:r>
          </a:p>
          <a:p>
            <a:pPr algn="ctr"/>
            <a:endParaRPr lang="en-US" sz="3500" dirty="0">
              <a:solidFill>
                <a:schemeClr val="bg1"/>
              </a:solidFill>
            </a:endParaRPr>
          </a:p>
          <a:p>
            <a:pPr algn="ctr"/>
            <a:r>
              <a:rPr lang="en-US" sz="2500" dirty="0" smtClean="0">
                <a:solidFill>
                  <a:schemeClr val="bg1"/>
                </a:solidFill>
              </a:rPr>
              <a:t>Take a few minutes to consider everything just discussed. What is one interesting new idea you have about developing a career-savvy sport management professional that you could share with the group?</a:t>
            </a:r>
          </a:p>
          <a:p>
            <a:pPr algn="ctr"/>
            <a:r>
              <a:rPr lang="en-US" sz="3500" dirty="0" smtClean="0">
                <a:solidFill>
                  <a:schemeClr val="bg1"/>
                </a:solidFill>
              </a:rPr>
              <a:t> </a:t>
            </a:r>
            <a:endParaRPr lang="en-US" sz="3500" dirty="0">
              <a:solidFill>
                <a:schemeClr val="bg1"/>
              </a:solidFill>
            </a:endParaRPr>
          </a:p>
        </p:txBody>
      </p:sp>
      <p:pic>
        <p:nvPicPr>
          <p:cNvPr id="7" name="Picture 6"/>
          <p:cNvPicPr>
            <a:picLocks noChangeAspect="1"/>
          </p:cNvPicPr>
          <p:nvPr/>
        </p:nvPicPr>
        <p:blipFill>
          <a:blip r:embed="rId3"/>
          <a:stretch>
            <a:fillRect/>
          </a:stretch>
        </p:blipFill>
        <p:spPr>
          <a:xfrm>
            <a:off x="2547609" y="3175409"/>
            <a:ext cx="3908536" cy="2769662"/>
          </a:xfrm>
          <a:prstGeom prst="rect">
            <a:avLst/>
          </a:prstGeom>
        </p:spPr>
      </p:pic>
    </p:spTree>
    <p:extLst>
      <p:ext uri="{BB962C8B-B14F-4D97-AF65-F5344CB8AC3E}">
        <p14:creationId xmlns:p14="http://schemas.microsoft.com/office/powerpoint/2010/main" val="1431114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4" name="Text Placeholder 3"/>
          <p:cNvSpPr>
            <a:spLocks noGrp="1"/>
          </p:cNvSpPr>
          <p:nvPr>
            <p:ph type="body" idx="1"/>
          </p:nvPr>
        </p:nvSpPr>
        <p:spPr>
          <a:xfrm>
            <a:off x="361950" y="2232211"/>
            <a:ext cx="3767328" cy="762000"/>
          </a:xfrm>
        </p:spPr>
        <p:txBody>
          <a:bodyPr/>
          <a:lstStyle/>
          <a:p>
            <a:r>
              <a:rPr lang="en-US" dirty="0" smtClean="0"/>
              <a:t>Image Citations</a:t>
            </a:r>
            <a:endParaRPr lang="en-US" dirty="0"/>
          </a:p>
        </p:txBody>
      </p:sp>
      <p:sp>
        <p:nvSpPr>
          <p:cNvPr id="3" name="Content Placeholder 2"/>
          <p:cNvSpPr>
            <a:spLocks noGrp="1"/>
          </p:cNvSpPr>
          <p:nvPr>
            <p:ph sz="half" idx="2"/>
          </p:nvPr>
        </p:nvSpPr>
        <p:spPr>
          <a:xfrm>
            <a:off x="740664" y="3160059"/>
            <a:ext cx="2974086" cy="2891491"/>
          </a:xfrm>
        </p:spPr>
        <p:txBody>
          <a:bodyPr/>
          <a:lstStyle/>
          <a:p>
            <a:r>
              <a:rPr lang="en-US" sz="1200" dirty="0">
                <a:hlinkClick r:id="rId2"/>
              </a:rPr>
              <a:t>http://www.dynamicleasing.com</a:t>
            </a:r>
            <a:r>
              <a:rPr lang="en-US" sz="1200" dirty="0" smtClean="0">
                <a:hlinkClick r:id="rId2"/>
              </a:rPr>
              <a:t>/</a:t>
            </a:r>
            <a:endParaRPr lang="en-US" sz="1200" dirty="0" smtClean="0"/>
          </a:p>
          <a:p>
            <a:r>
              <a:rPr lang="en-US" sz="1200" dirty="0">
                <a:hlinkClick r:id="rId3"/>
              </a:rPr>
              <a:t>http://</a:t>
            </a:r>
            <a:r>
              <a:rPr lang="en-US" sz="1200" dirty="0" smtClean="0">
                <a:hlinkClick r:id="rId3"/>
              </a:rPr>
              <a:t>www.data.gov.bc.ca</a:t>
            </a:r>
            <a:endParaRPr lang="en-US" sz="1200" dirty="0"/>
          </a:p>
          <a:p>
            <a:r>
              <a:rPr lang="en-US" sz="1200" dirty="0" smtClean="0">
                <a:hlinkClick r:id="rId4"/>
              </a:rPr>
              <a:t>http</a:t>
            </a:r>
            <a:r>
              <a:rPr lang="en-US" sz="1200" dirty="0">
                <a:hlinkClick r:id="rId4"/>
              </a:rPr>
              <a:t>://www.consultaclick.ro</a:t>
            </a:r>
            <a:r>
              <a:rPr lang="en-US" sz="1200" dirty="0" smtClean="0">
                <a:hlinkClick r:id="rId4"/>
              </a:rPr>
              <a:t>/</a:t>
            </a:r>
            <a:endParaRPr lang="en-US" sz="1200" dirty="0" smtClean="0"/>
          </a:p>
          <a:p>
            <a:r>
              <a:rPr lang="en-US" sz="1200" dirty="0" smtClean="0">
                <a:hlinkClick r:id="rId5"/>
              </a:rPr>
              <a:t>http://www.ycp.edu</a:t>
            </a:r>
            <a:endParaRPr lang="en-US" sz="1200" dirty="0" smtClean="0"/>
          </a:p>
          <a:p>
            <a:r>
              <a:rPr lang="en-US" sz="1200" dirty="0">
                <a:hlinkClick r:id="rId6"/>
              </a:rPr>
              <a:t>http://www.nomensa.com/blog/</a:t>
            </a:r>
            <a:r>
              <a:rPr lang="en-US" sz="1200">
                <a:hlinkClick r:id="rId6"/>
              </a:rPr>
              <a:t>sites</a:t>
            </a:r>
            <a:r>
              <a:rPr lang="en-US" sz="1200" smtClean="0">
                <a:hlinkClick r:id="rId6"/>
              </a:rPr>
              <a:t>/</a:t>
            </a:r>
            <a:endParaRPr lang="en-US" sz="1200" smtClean="0"/>
          </a:p>
          <a:p>
            <a:pPr marL="0" indent="0">
              <a:buNone/>
            </a:pPr>
            <a:endParaRPr lang="en-US" dirty="0" smtClean="0"/>
          </a:p>
          <a:p>
            <a:endParaRPr lang="en-US" dirty="0"/>
          </a:p>
        </p:txBody>
      </p:sp>
      <p:sp>
        <p:nvSpPr>
          <p:cNvPr id="5" name="Text Placeholder 4"/>
          <p:cNvSpPr>
            <a:spLocks noGrp="1"/>
          </p:cNvSpPr>
          <p:nvPr>
            <p:ph type="body" sz="quarter" idx="3"/>
          </p:nvPr>
        </p:nvSpPr>
        <p:spPr>
          <a:xfrm>
            <a:off x="4218828" y="2232211"/>
            <a:ext cx="3767328" cy="762000"/>
          </a:xfrm>
        </p:spPr>
        <p:txBody>
          <a:bodyPr/>
          <a:lstStyle/>
          <a:p>
            <a:r>
              <a:rPr lang="en-US" dirty="0" smtClean="0"/>
              <a:t>References</a:t>
            </a:r>
            <a:endParaRPr lang="en-US" dirty="0"/>
          </a:p>
        </p:txBody>
      </p:sp>
      <p:sp>
        <p:nvSpPr>
          <p:cNvPr id="6" name="Content Placeholder 5"/>
          <p:cNvSpPr>
            <a:spLocks noGrp="1"/>
          </p:cNvSpPr>
          <p:nvPr>
            <p:ph sz="quarter" idx="4"/>
          </p:nvPr>
        </p:nvSpPr>
        <p:spPr>
          <a:xfrm>
            <a:off x="3788833" y="3160059"/>
            <a:ext cx="4610073" cy="2891491"/>
          </a:xfrm>
        </p:spPr>
        <p:txBody>
          <a:bodyPr>
            <a:normAutofit fontScale="25000" lnSpcReduction="20000"/>
          </a:bodyPr>
          <a:lstStyle/>
          <a:p>
            <a:pPr>
              <a:lnSpc>
                <a:spcPct val="90000"/>
              </a:lnSpc>
            </a:pPr>
            <a:r>
              <a:rPr lang="en-US" sz="4800" dirty="0"/>
              <a:t>Bureau of Labor Statistics (March, 2015). </a:t>
            </a:r>
            <a:r>
              <a:rPr lang="en-US" sz="4800" i="1" dirty="0"/>
              <a:t>Number of jobs held, labor market activity, and earnings growth </a:t>
            </a:r>
            <a:r>
              <a:rPr lang="en-US" sz="4800" i="1" dirty="0" smtClean="0"/>
              <a:t>among </a:t>
            </a:r>
            <a:r>
              <a:rPr lang="en-US" sz="4800" i="1" dirty="0"/>
              <a:t>the youngest Baby Boomers: Results from a longitudinal study.</a:t>
            </a:r>
            <a:r>
              <a:rPr lang="en-US" sz="4800" dirty="0"/>
              <a:t> Retrieved from http://</a:t>
            </a:r>
            <a:r>
              <a:rPr lang="en-US" sz="4800" dirty="0" err="1"/>
              <a:t>www.bls.gov</a:t>
            </a:r>
            <a:r>
              <a:rPr lang="en-US" sz="4800" dirty="0"/>
              <a:t>/</a:t>
            </a:r>
            <a:r>
              <a:rPr lang="en-US" sz="4800" dirty="0" err="1"/>
              <a:t>news.release</a:t>
            </a:r>
            <a:r>
              <a:rPr lang="en-US" sz="4800" dirty="0"/>
              <a:t>/</a:t>
            </a:r>
            <a:r>
              <a:rPr lang="en-US" sz="4800" dirty="0" err="1"/>
              <a:t>pdf</a:t>
            </a:r>
            <a:r>
              <a:rPr lang="en-US" sz="4800" dirty="0"/>
              <a:t>/</a:t>
            </a:r>
            <a:r>
              <a:rPr lang="en-US" sz="4800" dirty="0" err="1"/>
              <a:t>nlsoy.pdf</a:t>
            </a:r>
            <a:endParaRPr lang="en-US" sz="4800" dirty="0"/>
          </a:p>
          <a:p>
            <a:pPr>
              <a:lnSpc>
                <a:spcPct val="90000"/>
              </a:lnSpc>
            </a:pPr>
            <a:r>
              <a:rPr lang="en-US" sz="4800" dirty="0"/>
              <a:t>CareerBuilder (August, 2014). </a:t>
            </a:r>
            <a:r>
              <a:rPr lang="en-US" sz="4800" i="1" dirty="0"/>
              <a:t>Sports-related employment is on the rise and creating jobs in other industries, </a:t>
            </a:r>
            <a:r>
              <a:rPr lang="en-US" sz="4800" i="1" dirty="0" smtClean="0"/>
              <a:t>according </a:t>
            </a:r>
            <a:r>
              <a:rPr lang="en-US" sz="4800" i="1" dirty="0"/>
              <a:t>to new research from CareerBuilder and Economic Modeling Specialists.</a:t>
            </a:r>
            <a:r>
              <a:rPr lang="en-US" sz="4800" dirty="0"/>
              <a:t> Retrieved from http://</a:t>
            </a:r>
            <a:r>
              <a:rPr lang="en-US" sz="4800" dirty="0" err="1"/>
              <a:t>www.careerbuilder.com</a:t>
            </a:r>
            <a:r>
              <a:rPr lang="en-US" sz="4800" dirty="0"/>
              <a:t>/share/</a:t>
            </a:r>
            <a:r>
              <a:rPr lang="en-US" sz="4800" dirty="0" err="1"/>
              <a:t>aboutus</a:t>
            </a:r>
            <a:r>
              <a:rPr lang="en-US" sz="4800" dirty="0"/>
              <a:t>/</a:t>
            </a:r>
            <a:r>
              <a:rPr lang="en-US" sz="4800" dirty="0" err="1"/>
              <a:t>pressreleasesdetail.aspx?sd</a:t>
            </a:r>
            <a:r>
              <a:rPr lang="en-US" sz="4800" dirty="0"/>
              <a:t>=8%2F28%2F2014&amp;id=pr839&amp;ed=12%2F31%2F2014</a:t>
            </a:r>
          </a:p>
          <a:p>
            <a:pPr>
              <a:lnSpc>
                <a:spcPct val="90000"/>
              </a:lnSpc>
            </a:pPr>
            <a:r>
              <a:rPr lang="en-US" sz="4800" dirty="0"/>
              <a:t>Davis, A., Kimball, W., &amp; Gould, E. (May 2015). </a:t>
            </a:r>
            <a:r>
              <a:rPr lang="en-US" sz="4800" i="1" dirty="0"/>
              <a:t>The class of 2015: Despite an improving economy, young </a:t>
            </a:r>
            <a:r>
              <a:rPr lang="en-US" sz="4800" i="1" dirty="0" smtClean="0"/>
              <a:t>grads </a:t>
            </a:r>
            <a:r>
              <a:rPr lang="en-US" sz="4800" i="1" dirty="0"/>
              <a:t>still face an uphill climb. Economic Policy Institute.</a:t>
            </a:r>
            <a:r>
              <a:rPr lang="en-US" sz="4800" dirty="0"/>
              <a:t> Retrieved from http://</a:t>
            </a:r>
            <a:r>
              <a:rPr lang="en-US" sz="4800" dirty="0" err="1"/>
              <a:t>www.epi.org</a:t>
            </a:r>
            <a:r>
              <a:rPr lang="en-US" sz="4800" dirty="0"/>
              <a:t>/publication/the-class-of-2015/</a:t>
            </a:r>
          </a:p>
          <a:p>
            <a:pPr>
              <a:lnSpc>
                <a:spcPct val="90000"/>
              </a:lnSpc>
            </a:pPr>
            <a:r>
              <a:rPr lang="en-US" sz="4800" dirty="0"/>
              <a:t>NACE: National Association of Colleges and Employers (2015). </a:t>
            </a:r>
            <a:r>
              <a:rPr lang="en-US" sz="4800" i="1" dirty="0"/>
              <a:t>Career readiness defined. </a:t>
            </a:r>
            <a:r>
              <a:rPr lang="en-US" sz="4800" dirty="0"/>
              <a:t>Retrieved from </a:t>
            </a:r>
            <a:r>
              <a:rPr lang="en-US" sz="4800" dirty="0" smtClean="0"/>
              <a:t>http</a:t>
            </a:r>
            <a:r>
              <a:rPr lang="en-US" sz="4800" dirty="0"/>
              <a:t>://</a:t>
            </a:r>
            <a:r>
              <a:rPr lang="en-US" sz="4800" dirty="0" err="1"/>
              <a:t>www.naceweb.org</a:t>
            </a:r>
            <a:r>
              <a:rPr lang="en-US" sz="4800" dirty="0"/>
              <a:t>/knowledge/career-readiness-</a:t>
            </a:r>
            <a:r>
              <a:rPr lang="en-US" sz="4800" dirty="0" err="1"/>
              <a:t>competencies.aspx</a:t>
            </a:r>
            <a:endParaRPr lang="en-US" sz="4800" dirty="0"/>
          </a:p>
          <a:p>
            <a:pPr>
              <a:lnSpc>
                <a:spcPct val="90000"/>
              </a:lnSpc>
            </a:pPr>
            <a:r>
              <a:rPr lang="en-US" sz="4800" dirty="0" err="1"/>
              <a:t>Suskie</a:t>
            </a:r>
            <a:r>
              <a:rPr lang="en-US" sz="4800" dirty="0"/>
              <a:t>, L. (2009). </a:t>
            </a:r>
            <a:r>
              <a:rPr lang="en-US" sz="4800" i="1" dirty="0"/>
              <a:t>Assessing student learning: A common sense guide </a:t>
            </a:r>
            <a:r>
              <a:rPr lang="en-US" sz="4800" dirty="0"/>
              <a:t>(2</a:t>
            </a:r>
            <a:r>
              <a:rPr lang="en-US" sz="4800" baseline="30000" dirty="0"/>
              <a:t>nd</a:t>
            </a:r>
            <a:r>
              <a:rPr lang="en-US" sz="4800" dirty="0"/>
              <a:t> ed.)</a:t>
            </a:r>
            <a:r>
              <a:rPr lang="en-US" sz="4800" i="1" dirty="0"/>
              <a:t>. </a:t>
            </a:r>
            <a:r>
              <a:rPr lang="en-US" sz="4800" dirty="0"/>
              <a:t>San Francisco, CA: </a:t>
            </a:r>
            <a:r>
              <a:rPr lang="en-US" sz="4800" dirty="0" err="1"/>
              <a:t>Jossey</a:t>
            </a:r>
            <a:r>
              <a:rPr lang="en-US" sz="4800" dirty="0"/>
              <a:t>-Bass. </a:t>
            </a:r>
          </a:p>
          <a:p>
            <a:endParaRPr lang="en-US" dirty="0"/>
          </a:p>
        </p:txBody>
      </p:sp>
    </p:spTree>
    <p:extLst>
      <p:ext uri="{BB962C8B-B14F-4D97-AF65-F5344CB8AC3E}">
        <p14:creationId xmlns:p14="http://schemas.microsoft.com/office/powerpoint/2010/main" val="25174604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Management Competency</a:t>
            </a:r>
            <a:endParaRPr lang="en-US" dirty="0"/>
          </a:p>
        </p:txBody>
      </p:sp>
      <p:sp>
        <p:nvSpPr>
          <p:cNvPr id="3" name="Content Placeholder 2"/>
          <p:cNvSpPr>
            <a:spLocks noGrp="1"/>
          </p:cNvSpPr>
          <p:nvPr>
            <p:ph idx="1"/>
          </p:nvPr>
        </p:nvSpPr>
        <p:spPr>
          <a:xfrm>
            <a:off x="457200" y="2222787"/>
            <a:ext cx="8229600" cy="3585142"/>
          </a:xfrm>
        </p:spPr>
        <p:txBody>
          <a:bodyPr>
            <a:noAutofit/>
          </a:bodyPr>
          <a:lstStyle/>
          <a:p>
            <a:pPr marL="0" indent="0">
              <a:buNone/>
            </a:pPr>
            <a:r>
              <a:rPr lang="en-US" sz="2500" dirty="0" smtClean="0"/>
              <a:t>The college graduate can</a:t>
            </a:r>
            <a:r>
              <a:rPr lang="is-IS" sz="2500" dirty="0" smtClean="0"/>
              <a:t>…</a:t>
            </a:r>
            <a:endParaRPr lang="en-US" sz="2500" dirty="0"/>
          </a:p>
          <a:p>
            <a:pPr marL="0" indent="0">
              <a:buNone/>
            </a:pPr>
            <a:r>
              <a:rPr lang="en-US" sz="2500" dirty="0" smtClean="0"/>
              <a:t>Identify and articulate skills, strengths, knowledge, and experiences relevant to the position desired and career goals, and identify areas necessary for professional growth. </a:t>
            </a:r>
          </a:p>
          <a:p>
            <a:pPr marL="0" indent="0">
              <a:buNone/>
            </a:pPr>
            <a:r>
              <a:rPr lang="en-US" sz="2500" dirty="0" smtClean="0"/>
              <a:t>Navigate and explore job options; understands and can take the steps necessary to pursue opportunities, and understands how to self-advocate for opportunities in the workplace. </a:t>
            </a:r>
          </a:p>
          <a:p>
            <a:pPr marL="0" indent="0">
              <a:buNone/>
            </a:pPr>
            <a:r>
              <a:rPr lang="en-US" sz="2500" dirty="0" smtClean="0"/>
              <a:t>(NACE, 2016).  </a:t>
            </a:r>
          </a:p>
        </p:txBody>
      </p:sp>
    </p:spTree>
    <p:extLst>
      <p:ext uri="{BB962C8B-B14F-4D97-AF65-F5344CB8AC3E}">
        <p14:creationId xmlns:p14="http://schemas.microsoft.com/office/powerpoint/2010/main" val="167575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Detail our outcome assessment plan for career development competencies</a:t>
            </a:r>
            <a:r>
              <a:rPr lang="is-IS" dirty="0" smtClean="0"/>
              <a:t>….</a:t>
            </a:r>
          </a:p>
          <a:p>
            <a:r>
              <a:rPr lang="is-IS" smtClean="0"/>
              <a:t>Discuss </a:t>
            </a:r>
            <a:r>
              <a:rPr lang="is-IS" dirty="0" smtClean="0"/>
              <a:t>the current curriculum map with respect to career development and explain opportunities and challenges to this...</a:t>
            </a:r>
          </a:p>
          <a:p>
            <a:r>
              <a:rPr lang="is-IS" dirty="0" smtClean="0"/>
              <a:t>Share several innovative teaching techniques for skills such as career exploration, resume/cover letter writing, and interviewing...</a:t>
            </a:r>
            <a:endParaRPr lang="en-US" dirty="0"/>
          </a:p>
        </p:txBody>
      </p:sp>
    </p:spTree>
    <p:extLst>
      <p:ext uri="{BB962C8B-B14F-4D97-AF65-F5344CB8AC3E}">
        <p14:creationId xmlns:p14="http://schemas.microsoft.com/office/powerpoint/2010/main" val="1258850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4734934"/>
          </a:xfrm>
        </p:spPr>
        <p:txBody>
          <a:bodyPr/>
          <a:lstStyle/>
          <a:p>
            <a:r>
              <a:rPr lang="en-US" dirty="0" smtClean="0"/>
              <a:t>Teaching, Learning and Assessment as a Continuous Four-Step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6079732"/>
              </p:ext>
            </p:extLst>
          </p:nvPr>
        </p:nvGraphicFramePr>
        <p:xfrm>
          <a:off x="4658766" y="273050"/>
          <a:ext cx="4249302"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57199" y="5936673"/>
            <a:ext cx="3509683" cy="921327"/>
          </a:xfrm>
        </p:spPr>
        <p:txBody>
          <a:bodyPr/>
          <a:lstStyle/>
          <a:p>
            <a:r>
              <a:rPr lang="en-US" dirty="0" err="1" smtClean="0"/>
              <a:t>Suskie</a:t>
            </a:r>
            <a:r>
              <a:rPr lang="en-US" dirty="0"/>
              <a:t> </a:t>
            </a:r>
            <a:r>
              <a:rPr lang="en-US" dirty="0" smtClean="0"/>
              <a:t>(2009)</a:t>
            </a:r>
            <a:endParaRPr lang="en-US" dirty="0"/>
          </a:p>
        </p:txBody>
      </p:sp>
    </p:spTree>
    <p:extLst>
      <p:ext uri="{BB962C8B-B14F-4D97-AF65-F5344CB8AC3E}">
        <p14:creationId xmlns:p14="http://schemas.microsoft.com/office/powerpoint/2010/main" val="26893040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273" y="123488"/>
            <a:ext cx="8229600" cy="934981"/>
          </a:xfrm>
        </p:spPr>
        <p:txBody>
          <a:bodyPr/>
          <a:lstStyle/>
          <a:p>
            <a:r>
              <a:rPr lang="en-US" dirty="0" smtClean="0"/>
              <a:t>Outcomes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62674769"/>
              </p:ext>
            </p:extLst>
          </p:nvPr>
        </p:nvGraphicFramePr>
        <p:xfrm>
          <a:off x="476273" y="1520508"/>
          <a:ext cx="8229600" cy="4419302"/>
        </p:xfrm>
        <a:graphic>
          <a:graphicData uri="http://schemas.openxmlformats.org/drawingml/2006/table">
            <a:tbl>
              <a:tblPr firstRow="1" bandRow="1">
                <a:tableStyleId>{3C2FFA5D-87B4-456A-9821-1D502468CF0F}</a:tableStyleId>
              </a:tblPr>
              <a:tblGrid>
                <a:gridCol w="2177903"/>
                <a:gridCol w="2903872"/>
                <a:gridCol w="3147825"/>
              </a:tblGrid>
              <a:tr h="3338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Student Learning Outcome:</a:t>
                      </a:r>
                      <a:r>
                        <a:rPr lang="en-US" sz="1800" baseline="0" dirty="0" smtClean="0">
                          <a:solidFill>
                            <a:schemeClr val="tx1"/>
                          </a:solidFill>
                        </a:rPr>
                        <a:t> </a:t>
                      </a:r>
                      <a:r>
                        <a:rPr lang="en-US" sz="1800" dirty="0" smtClean="0">
                          <a:solidFill>
                            <a:schemeClr val="tx1"/>
                          </a:solidFill>
                        </a:rPr>
                        <a:t>Develop knowledge and skill in key career and professional</a:t>
                      </a:r>
                      <a:r>
                        <a:rPr lang="en-US" sz="1800" baseline="0" dirty="0" smtClean="0">
                          <a:solidFill>
                            <a:schemeClr val="tx1"/>
                          </a:solidFill>
                        </a:rPr>
                        <a:t> development competencies for the sport management field. </a:t>
                      </a:r>
                      <a:endParaRPr lang="en-US" sz="1800" dirty="0" smtClean="0">
                        <a:solidFill>
                          <a:schemeClr val="tx1"/>
                        </a:solidFill>
                      </a:endParaRPr>
                    </a:p>
                  </a:txBody>
                  <a:tcPr/>
                </a:tc>
                <a:tc hMerge="1">
                  <a:txBody>
                    <a:bodyPr/>
                    <a:lstStyle/>
                    <a:p>
                      <a:endParaRPr lang="en-US" sz="1800" dirty="0"/>
                    </a:p>
                  </a:txBody>
                  <a:tcPr/>
                </a:tc>
                <a:tc hMerge="1">
                  <a:txBody>
                    <a:bodyPr/>
                    <a:lstStyle/>
                    <a:p>
                      <a:endParaRPr lang="en-US" sz="1800" dirty="0"/>
                    </a:p>
                  </a:txBody>
                  <a:tcPr/>
                </a:tc>
              </a:tr>
              <a:tr h="333832">
                <a:tc>
                  <a:txBody>
                    <a:bodyPr/>
                    <a:lstStyle/>
                    <a:p>
                      <a:r>
                        <a:rPr lang="en-US" sz="1800" b="1" dirty="0" smtClean="0">
                          <a:solidFill>
                            <a:schemeClr val="bg1"/>
                          </a:solidFill>
                        </a:rPr>
                        <a:t>Indicators</a:t>
                      </a:r>
                      <a:endParaRPr lang="en-US" sz="1800" b="1" dirty="0">
                        <a:solidFill>
                          <a:schemeClr val="bg1"/>
                        </a:solidFill>
                      </a:endParaRPr>
                    </a:p>
                  </a:txBody>
                  <a:tcPr/>
                </a:tc>
                <a:tc>
                  <a:txBody>
                    <a:bodyPr/>
                    <a:lstStyle/>
                    <a:p>
                      <a:r>
                        <a:rPr lang="en-US" sz="1800" b="1" dirty="0" smtClean="0">
                          <a:solidFill>
                            <a:schemeClr val="bg1"/>
                          </a:solidFill>
                        </a:rPr>
                        <a:t>Assessment Tools</a:t>
                      </a:r>
                      <a:endParaRPr lang="en-US" sz="1800" b="1" dirty="0">
                        <a:solidFill>
                          <a:schemeClr val="bg1"/>
                        </a:solidFill>
                      </a:endParaRPr>
                    </a:p>
                  </a:txBody>
                  <a:tcPr/>
                </a:tc>
                <a:tc>
                  <a:txBody>
                    <a:bodyPr/>
                    <a:lstStyle/>
                    <a:p>
                      <a:r>
                        <a:rPr lang="en-US" sz="1800" b="1" dirty="0" smtClean="0">
                          <a:solidFill>
                            <a:schemeClr val="bg1"/>
                          </a:solidFill>
                        </a:rPr>
                        <a:t>Benchmarks</a:t>
                      </a:r>
                      <a:endParaRPr lang="en-US" sz="1800" b="1" dirty="0">
                        <a:solidFill>
                          <a:schemeClr val="bg1"/>
                        </a:solidFill>
                      </a:endParaRPr>
                    </a:p>
                  </a:txBody>
                  <a:tcPr/>
                </a:tc>
              </a:tr>
              <a:tr h="1489815">
                <a:tc>
                  <a:txBody>
                    <a:bodyPr/>
                    <a:lstStyle/>
                    <a:p>
                      <a:r>
                        <a:rPr lang="en-US" sz="1800" dirty="0" smtClean="0"/>
                        <a:t>Demonstrate proficiency in writing resumes and cover letters. </a:t>
                      </a:r>
                      <a:endParaRPr lang="en-US" sz="1800" dirty="0"/>
                    </a:p>
                  </a:txBody>
                  <a:tcPr/>
                </a:tc>
                <a:tc>
                  <a:txBody>
                    <a:bodyPr/>
                    <a:lstStyle/>
                    <a:p>
                      <a:r>
                        <a:rPr lang="en-US" sz="1800" dirty="0" smtClean="0"/>
                        <a:t>Professional</a:t>
                      </a:r>
                      <a:r>
                        <a:rPr lang="en-US" sz="1800" baseline="0" dirty="0" smtClean="0"/>
                        <a:t> Development Resume/Cover Letter Rubric</a:t>
                      </a:r>
                      <a:endParaRPr lang="en-US" sz="1800" dirty="0"/>
                    </a:p>
                  </a:txBody>
                  <a:tcPr/>
                </a:tc>
                <a:tc>
                  <a:txBody>
                    <a:bodyPr/>
                    <a:lstStyle/>
                    <a:p>
                      <a:r>
                        <a:rPr lang="en-US" sz="1800" dirty="0" smtClean="0"/>
                        <a:t>100% of students will achieve a 38/50 or higher on the resume/cover letter rubric. </a:t>
                      </a:r>
                      <a:endParaRPr lang="en-US" sz="1800" dirty="0"/>
                    </a:p>
                  </a:txBody>
                  <a:tcPr/>
                </a:tc>
              </a:tr>
              <a:tr h="1923647">
                <a:tc>
                  <a:txBody>
                    <a:bodyPr/>
                    <a:lstStyle/>
                    <a:p>
                      <a:r>
                        <a:rPr lang="en-US" sz="1800" dirty="0" smtClean="0"/>
                        <a:t>Demonstrate competency</a:t>
                      </a:r>
                      <a:r>
                        <a:rPr lang="en-US" sz="1800" baseline="0" dirty="0" smtClean="0"/>
                        <a:t> in professional interviews. </a:t>
                      </a:r>
                      <a:endParaRPr lang="en-US" sz="1800" dirty="0"/>
                    </a:p>
                  </a:txBody>
                  <a:tcPr/>
                </a:tc>
                <a:tc>
                  <a:txBody>
                    <a:bodyPr/>
                    <a:lstStyle/>
                    <a:p>
                      <a:r>
                        <a:rPr lang="en-US" sz="1800" dirty="0" smtClean="0"/>
                        <a:t>Professional Interview Scoring Rubric</a:t>
                      </a:r>
                      <a:endParaRPr lang="en-US" sz="1800" dirty="0"/>
                    </a:p>
                  </a:txBody>
                  <a:tcPr/>
                </a:tc>
                <a:tc>
                  <a:txBody>
                    <a:bodyPr/>
                    <a:lstStyle/>
                    <a:p>
                      <a:r>
                        <a:rPr lang="en-US" sz="1800" dirty="0" smtClean="0"/>
                        <a:t>100% of students will achieve a “competent” or higher in all 9 categories of the interviewing rubric. </a:t>
                      </a:r>
                      <a:endParaRPr lang="en-US" sz="1800" dirty="0"/>
                    </a:p>
                  </a:txBody>
                  <a:tcPr/>
                </a:tc>
              </a:tr>
            </a:tbl>
          </a:graphicData>
        </a:graphic>
      </p:graphicFrame>
    </p:spTree>
    <p:extLst>
      <p:ext uri="{BB962C8B-B14F-4D97-AF65-F5344CB8AC3E}">
        <p14:creationId xmlns:p14="http://schemas.microsoft.com/office/powerpoint/2010/main" val="269202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7138266"/>
              </p:ext>
            </p:extLst>
          </p:nvPr>
        </p:nvGraphicFramePr>
        <p:xfrm>
          <a:off x="335155" y="1397000"/>
          <a:ext cx="8502354" cy="5019039"/>
        </p:xfrm>
        <a:graphic>
          <a:graphicData uri="http://schemas.openxmlformats.org/drawingml/2006/table">
            <a:tbl>
              <a:tblPr firstRow="1" bandRow="1">
                <a:tableStyleId>{0505E3EF-67EA-436B-97B2-0124C06EBD24}</a:tableStyleId>
              </a:tblPr>
              <a:tblGrid>
                <a:gridCol w="1214622"/>
                <a:gridCol w="1214622"/>
                <a:gridCol w="1214622"/>
                <a:gridCol w="1214622"/>
                <a:gridCol w="1214622"/>
                <a:gridCol w="1214622"/>
                <a:gridCol w="1214622"/>
              </a:tblGrid>
              <a:tr h="370840">
                <a:tc gridSpan="7">
                  <a:txBody>
                    <a:bodyPr/>
                    <a:lstStyle/>
                    <a:p>
                      <a:pPr algn="ctr"/>
                      <a:r>
                        <a:rPr lang="en-US" dirty="0" smtClean="0"/>
                        <a:t>Career Management Competencies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endParaRPr lang="en-US" sz="1400" dirty="0"/>
                    </a:p>
                  </a:txBody>
                  <a:tcPr/>
                </a:tc>
                <a:tc>
                  <a:txBody>
                    <a:bodyPr/>
                    <a:lstStyle/>
                    <a:p>
                      <a:r>
                        <a:rPr lang="en-US" sz="1400" dirty="0" smtClean="0"/>
                        <a:t>Career Self-Assessment</a:t>
                      </a:r>
                      <a:endParaRPr lang="en-US" sz="1400" dirty="0"/>
                    </a:p>
                  </a:txBody>
                  <a:tcPr/>
                </a:tc>
                <a:tc>
                  <a:txBody>
                    <a:bodyPr/>
                    <a:lstStyle/>
                    <a:p>
                      <a:r>
                        <a:rPr lang="en-US" sz="1400" dirty="0" smtClean="0"/>
                        <a:t>Occupational</a:t>
                      </a:r>
                      <a:r>
                        <a:rPr lang="en-US" sz="1400" baseline="0" dirty="0" smtClean="0"/>
                        <a:t> Research</a:t>
                      </a:r>
                      <a:endParaRPr lang="en-US" sz="1400" dirty="0"/>
                    </a:p>
                  </a:txBody>
                  <a:tcPr/>
                </a:tc>
                <a:tc>
                  <a:txBody>
                    <a:bodyPr/>
                    <a:lstStyle/>
                    <a:p>
                      <a:r>
                        <a:rPr lang="en-US" sz="1400" dirty="0" smtClean="0"/>
                        <a:t>Experiential Learning</a:t>
                      </a:r>
                      <a:endParaRPr lang="en-US" sz="1400" dirty="0"/>
                    </a:p>
                  </a:txBody>
                  <a:tcPr/>
                </a:tc>
                <a:tc>
                  <a:txBody>
                    <a:bodyPr/>
                    <a:lstStyle/>
                    <a:p>
                      <a:r>
                        <a:rPr lang="en-US" sz="1400" dirty="0" smtClean="0"/>
                        <a:t>Resume/Cover Letter Writing</a:t>
                      </a:r>
                      <a:endParaRPr lang="en-US" sz="1400" dirty="0"/>
                    </a:p>
                  </a:txBody>
                  <a:tcPr/>
                </a:tc>
                <a:tc>
                  <a:txBody>
                    <a:bodyPr/>
                    <a:lstStyle/>
                    <a:p>
                      <a:r>
                        <a:rPr lang="en-US" sz="1400" dirty="0" smtClean="0"/>
                        <a:t>Interviewing Skills</a:t>
                      </a:r>
                      <a:endParaRPr lang="en-US" sz="1400" dirty="0"/>
                    </a:p>
                  </a:txBody>
                  <a:tcPr/>
                </a:tc>
                <a:tc>
                  <a:txBody>
                    <a:bodyPr/>
                    <a:lstStyle/>
                    <a:p>
                      <a:r>
                        <a:rPr lang="en-US" sz="1400" dirty="0" smtClean="0"/>
                        <a:t>Portfolio Development</a:t>
                      </a:r>
                      <a:endParaRPr lang="en-US" sz="1400" dirty="0"/>
                    </a:p>
                  </a:txBody>
                  <a:tcPr/>
                </a:tc>
              </a:tr>
              <a:tr h="370840">
                <a:tc gridSpan="7">
                  <a:txBody>
                    <a:bodyPr/>
                    <a:lstStyle/>
                    <a:p>
                      <a:r>
                        <a:rPr lang="en-US" b="1" dirty="0" smtClean="0"/>
                        <a:t>Courses &amp; Learning</a:t>
                      </a:r>
                      <a:r>
                        <a:rPr lang="en-US" b="1" baseline="0" dirty="0" smtClean="0"/>
                        <a:t> Activities</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b="1" dirty="0"/>
                    </a:p>
                  </a:txBody>
                  <a:tcPr/>
                </a:tc>
                <a:tc hMerge="1">
                  <a:txBody>
                    <a:bodyPr/>
                    <a:lstStyle/>
                    <a:p>
                      <a:endParaRPr lang="en-US" b="1" dirty="0"/>
                    </a:p>
                  </a:txBody>
                  <a:tcPr/>
                </a:tc>
              </a:tr>
              <a:tr h="370840">
                <a:tc>
                  <a:txBody>
                    <a:bodyPr/>
                    <a:lstStyle/>
                    <a:p>
                      <a:r>
                        <a:rPr lang="en-US" sz="1400" dirty="0" smtClean="0"/>
                        <a:t>Intro to Sport Management</a:t>
                      </a:r>
                      <a:endParaRPr lang="en-US" sz="1400" dirty="0"/>
                    </a:p>
                  </a:txBody>
                  <a:tcPr/>
                </a:tc>
                <a:tc>
                  <a:txBody>
                    <a:bodyPr/>
                    <a:lstStyle/>
                    <a:p>
                      <a:endParaRPr lang="en-US" sz="1400" dirty="0"/>
                    </a:p>
                  </a:txBody>
                  <a:tcPr/>
                </a:tc>
                <a:tc>
                  <a:txBody>
                    <a:bodyPr/>
                    <a:lstStyle/>
                    <a:p>
                      <a:r>
                        <a:rPr lang="en-US" sz="1400" dirty="0" smtClean="0"/>
                        <a:t>Introduce</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Practicum I</a:t>
                      </a:r>
                      <a:endParaRPr lang="en-US" sz="1400" dirty="0"/>
                    </a:p>
                  </a:txBody>
                  <a:tcPr/>
                </a:tc>
                <a:tc>
                  <a:txBody>
                    <a:bodyPr/>
                    <a:lstStyle/>
                    <a:p>
                      <a:r>
                        <a:rPr lang="en-US" sz="1400" dirty="0" smtClean="0"/>
                        <a:t>Introduce</a:t>
                      </a:r>
                      <a:endParaRPr lang="en-US" sz="1400" dirty="0"/>
                    </a:p>
                  </a:txBody>
                  <a:tcPr/>
                </a:tc>
                <a:tc>
                  <a:txBody>
                    <a:bodyPr/>
                    <a:lstStyle/>
                    <a:p>
                      <a:r>
                        <a:rPr lang="en-US" sz="1400" dirty="0" smtClean="0"/>
                        <a:t>Introduce</a:t>
                      </a:r>
                      <a:endParaRPr lang="en-US" sz="1400" dirty="0"/>
                    </a:p>
                  </a:txBody>
                  <a:tcPr/>
                </a:tc>
                <a:tc>
                  <a:txBody>
                    <a:bodyPr/>
                    <a:lstStyle/>
                    <a:p>
                      <a:r>
                        <a:rPr lang="en-US" sz="1400" dirty="0" smtClean="0"/>
                        <a:t>Introduce</a:t>
                      </a:r>
                      <a:endParaRPr lang="en-US" sz="1400" dirty="0"/>
                    </a:p>
                  </a:txBody>
                  <a:tcPr/>
                </a:tc>
                <a:tc>
                  <a:txBody>
                    <a:bodyPr/>
                    <a:lstStyle/>
                    <a:p>
                      <a:r>
                        <a:rPr lang="en-US" sz="1400" dirty="0" smtClean="0"/>
                        <a:t>Introduce</a:t>
                      </a:r>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Practicum IV</a:t>
                      </a:r>
                      <a:endParaRPr lang="en-US" sz="1400" dirty="0"/>
                    </a:p>
                  </a:txBody>
                  <a:tcPr/>
                </a:tc>
                <a:tc>
                  <a:txBody>
                    <a:bodyPr/>
                    <a:lstStyle/>
                    <a:p>
                      <a:r>
                        <a:rPr lang="en-US" sz="1400" dirty="0" smtClean="0"/>
                        <a:t>Reinforce</a:t>
                      </a:r>
                      <a:endParaRPr lang="en-US" sz="1400" dirty="0"/>
                    </a:p>
                  </a:txBody>
                  <a:tcPr/>
                </a:tc>
                <a:tc>
                  <a:txBody>
                    <a:bodyPr/>
                    <a:lstStyle/>
                    <a:p>
                      <a:r>
                        <a:rPr lang="en-US" sz="1400" dirty="0" smtClean="0"/>
                        <a:t>Reinforce</a:t>
                      </a:r>
                      <a:endParaRPr lang="en-US" sz="1400" dirty="0"/>
                    </a:p>
                  </a:txBody>
                  <a:tcPr/>
                </a:tc>
                <a:tc>
                  <a:txBody>
                    <a:bodyPr/>
                    <a:lstStyle/>
                    <a:p>
                      <a:r>
                        <a:rPr lang="en-US" sz="1400" dirty="0" smtClean="0"/>
                        <a:t>Introduce</a:t>
                      </a:r>
                      <a:endParaRPr lang="en-US" sz="1400" dirty="0"/>
                    </a:p>
                  </a:txBody>
                  <a:tcPr/>
                </a:tc>
                <a:tc>
                  <a:txBody>
                    <a:bodyPr/>
                    <a:lstStyle/>
                    <a:p>
                      <a:endParaRPr lang="en-US" sz="1400" dirty="0"/>
                    </a:p>
                  </a:txBody>
                  <a:tcPr/>
                </a:tc>
                <a:tc>
                  <a:txBody>
                    <a:bodyPr/>
                    <a:lstStyle/>
                    <a:p>
                      <a:r>
                        <a:rPr lang="en-US" sz="1400" dirty="0" smtClean="0"/>
                        <a:t>Introduce</a:t>
                      </a:r>
                      <a:endParaRPr lang="en-US" sz="1400" dirty="0"/>
                    </a:p>
                  </a:txBody>
                  <a:tcPr/>
                </a:tc>
                <a:tc>
                  <a:txBody>
                    <a:bodyPr/>
                    <a:lstStyle/>
                    <a:p>
                      <a:r>
                        <a:rPr lang="en-US" sz="1400" dirty="0" smtClean="0"/>
                        <a:t>Introduce</a:t>
                      </a:r>
                      <a:endParaRPr lang="en-US" sz="1400" dirty="0"/>
                    </a:p>
                  </a:txBody>
                  <a:tcPr/>
                </a:tc>
              </a:tr>
              <a:tr h="370840">
                <a:tc>
                  <a:txBody>
                    <a:bodyPr/>
                    <a:lstStyle/>
                    <a:p>
                      <a:r>
                        <a:rPr lang="en-US" sz="1400" dirty="0" smtClean="0"/>
                        <a:t>Sport Marketing</a:t>
                      </a:r>
                      <a:endParaRPr lang="en-US" sz="1400" dirty="0"/>
                    </a:p>
                  </a:txBody>
                  <a:tcPr/>
                </a:tc>
                <a:tc>
                  <a:txBody>
                    <a:bodyPr/>
                    <a:lstStyle/>
                    <a:p>
                      <a:endParaRPr lang="en-US" sz="1400" dirty="0"/>
                    </a:p>
                  </a:txBody>
                  <a:tcPr/>
                </a:tc>
                <a:tc>
                  <a:txBody>
                    <a:bodyPr/>
                    <a:lstStyle/>
                    <a:p>
                      <a:r>
                        <a:rPr lang="en-US" sz="1400" dirty="0" smtClean="0"/>
                        <a:t>Reinforce</a:t>
                      </a:r>
                      <a:endParaRPr lang="en-US" sz="1400" dirty="0"/>
                    </a:p>
                  </a:txBody>
                  <a:tcPr/>
                </a:tc>
                <a:tc>
                  <a:txBody>
                    <a:bodyPr/>
                    <a:lstStyle/>
                    <a:p>
                      <a:r>
                        <a:rPr lang="en-US" sz="1400" dirty="0" smtClean="0"/>
                        <a:t>Reinforce</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Facility/Event Management</a:t>
                      </a:r>
                      <a:endParaRPr lang="en-US" sz="1400" dirty="0"/>
                    </a:p>
                  </a:txBody>
                  <a:tcPr/>
                </a:tc>
                <a:tc>
                  <a:txBody>
                    <a:bodyPr/>
                    <a:lstStyle/>
                    <a:p>
                      <a:endParaRPr lang="en-US" sz="1400" dirty="0"/>
                    </a:p>
                  </a:txBody>
                  <a:tcPr/>
                </a:tc>
                <a:tc>
                  <a:txBody>
                    <a:bodyPr/>
                    <a:lstStyle/>
                    <a:p>
                      <a:r>
                        <a:rPr lang="en-US" sz="1400" dirty="0" smtClean="0"/>
                        <a:t>Reinforce</a:t>
                      </a:r>
                      <a:endParaRPr lang="en-US" sz="1400" dirty="0"/>
                    </a:p>
                  </a:txBody>
                  <a:tcPr/>
                </a:tc>
                <a:tc>
                  <a:txBody>
                    <a:bodyPr/>
                    <a:lstStyle/>
                    <a:p>
                      <a:r>
                        <a:rPr lang="en-US" sz="1400" dirty="0" smtClean="0"/>
                        <a:t>Reinforce</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r>
                        <a:rPr lang="en-US" sz="1400" dirty="0" smtClean="0"/>
                        <a:t>Professional Development</a:t>
                      </a:r>
                      <a:endParaRPr lang="en-US" sz="1400" dirty="0"/>
                    </a:p>
                  </a:txBody>
                  <a:tcPr/>
                </a:tc>
                <a:tc>
                  <a:txBody>
                    <a:bodyPr/>
                    <a:lstStyle/>
                    <a:p>
                      <a:r>
                        <a:rPr lang="en-US" sz="1400" dirty="0" smtClean="0"/>
                        <a:t>Reinforce</a:t>
                      </a:r>
                      <a:endParaRPr lang="en-US" sz="1400" dirty="0"/>
                    </a:p>
                  </a:txBody>
                  <a:tcPr/>
                </a:tc>
                <a:tc>
                  <a:txBody>
                    <a:bodyPr/>
                    <a:lstStyle/>
                    <a:p>
                      <a:r>
                        <a:rPr lang="en-US" sz="1400" dirty="0" smtClean="0"/>
                        <a:t>Reinforce</a:t>
                      </a:r>
                      <a:endParaRPr lang="en-US" sz="1400" dirty="0"/>
                    </a:p>
                  </a:txBody>
                  <a:tcPr/>
                </a:tc>
                <a:tc>
                  <a:txBody>
                    <a:bodyPr/>
                    <a:lstStyle/>
                    <a:p>
                      <a:endParaRPr lang="en-US" sz="1400" dirty="0"/>
                    </a:p>
                  </a:txBody>
                  <a:tcPr/>
                </a:tc>
                <a:tc>
                  <a:txBody>
                    <a:bodyPr/>
                    <a:lstStyle/>
                    <a:p>
                      <a:r>
                        <a:rPr lang="en-US" sz="1400" dirty="0" smtClean="0"/>
                        <a:t>Master</a:t>
                      </a:r>
                      <a:endParaRPr lang="en-US" sz="1400" dirty="0"/>
                    </a:p>
                  </a:txBody>
                  <a:tcPr/>
                </a:tc>
                <a:tc>
                  <a:txBody>
                    <a:bodyPr/>
                    <a:lstStyle/>
                    <a:p>
                      <a:r>
                        <a:rPr lang="en-US" sz="1400" dirty="0" smtClean="0"/>
                        <a:t>Master</a:t>
                      </a:r>
                      <a:endParaRPr lang="en-US" sz="1400" dirty="0"/>
                    </a:p>
                  </a:txBody>
                  <a:tcPr/>
                </a:tc>
                <a:tc>
                  <a:txBody>
                    <a:bodyPr/>
                    <a:lstStyle/>
                    <a:p>
                      <a:r>
                        <a:rPr lang="en-US" sz="1400" dirty="0" smtClean="0"/>
                        <a:t>Master</a:t>
                      </a:r>
                      <a:endParaRPr lang="en-US" sz="1400" dirty="0"/>
                    </a:p>
                  </a:txBody>
                  <a:tcPr/>
                </a:tc>
              </a:tr>
              <a:tr h="370840">
                <a:tc>
                  <a:txBody>
                    <a:bodyPr/>
                    <a:lstStyle/>
                    <a:p>
                      <a:r>
                        <a:rPr lang="en-US" sz="1400" dirty="0" smtClean="0"/>
                        <a:t>Work</a:t>
                      </a:r>
                      <a:r>
                        <a:rPr lang="en-US" sz="1400" baseline="0" dirty="0" smtClean="0"/>
                        <a:t> Experience</a:t>
                      </a:r>
                      <a:endParaRPr lang="en-US" sz="1400" dirty="0"/>
                    </a:p>
                  </a:txBody>
                  <a:tcPr/>
                </a:tc>
                <a:tc>
                  <a:txBody>
                    <a:bodyPr/>
                    <a:lstStyle/>
                    <a:p>
                      <a:r>
                        <a:rPr lang="en-US" sz="1400" dirty="0" smtClean="0"/>
                        <a:t>Master</a:t>
                      </a:r>
                      <a:endParaRPr lang="en-US" sz="1400" dirty="0"/>
                    </a:p>
                  </a:txBody>
                  <a:tcPr/>
                </a:tc>
                <a:tc>
                  <a:txBody>
                    <a:bodyPr/>
                    <a:lstStyle/>
                    <a:p>
                      <a:r>
                        <a:rPr lang="en-US" sz="1400" dirty="0" smtClean="0"/>
                        <a:t>Master</a:t>
                      </a:r>
                      <a:endParaRPr lang="en-US" sz="1400" dirty="0"/>
                    </a:p>
                  </a:txBody>
                  <a:tcPr/>
                </a:tc>
                <a:tc>
                  <a:txBody>
                    <a:bodyPr/>
                    <a:lstStyle/>
                    <a:p>
                      <a:r>
                        <a:rPr lang="en-US" sz="1400" dirty="0" smtClean="0"/>
                        <a:t>Master</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
        <p:nvSpPr>
          <p:cNvPr id="3" name="TextBox 2"/>
          <p:cNvSpPr txBox="1"/>
          <p:nvPr/>
        </p:nvSpPr>
        <p:spPr>
          <a:xfrm>
            <a:off x="2769439" y="246976"/>
            <a:ext cx="3986581" cy="430887"/>
          </a:xfrm>
          <a:prstGeom prst="rect">
            <a:avLst/>
          </a:prstGeom>
          <a:noFill/>
        </p:spPr>
        <p:txBody>
          <a:bodyPr wrap="square" rtlCol="0">
            <a:spAutoFit/>
          </a:bodyPr>
          <a:lstStyle/>
          <a:p>
            <a:r>
              <a:rPr lang="en-US" sz="2200" b="1" dirty="0" smtClean="0">
                <a:solidFill>
                  <a:schemeClr val="bg1"/>
                </a:solidFill>
              </a:rPr>
              <a:t>Abbreviated Curriculum Map</a:t>
            </a:r>
            <a:endParaRPr lang="en-US" sz="2200" b="1" dirty="0">
              <a:solidFill>
                <a:schemeClr val="bg1"/>
              </a:solidFill>
            </a:endParaRPr>
          </a:p>
        </p:txBody>
      </p:sp>
    </p:spTree>
    <p:extLst>
      <p:ext uri="{BB962C8B-B14F-4D97-AF65-F5344CB8AC3E}">
        <p14:creationId xmlns:p14="http://schemas.microsoft.com/office/powerpoint/2010/main" val="38778689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Management Learning Activity</a:t>
            </a:r>
            <a:endParaRPr lang="en-US" dirty="0"/>
          </a:p>
        </p:txBody>
      </p:sp>
      <p:sp>
        <p:nvSpPr>
          <p:cNvPr id="3" name="Text Placeholder 2"/>
          <p:cNvSpPr>
            <a:spLocks noGrp="1"/>
          </p:cNvSpPr>
          <p:nvPr>
            <p:ph type="body" idx="1"/>
          </p:nvPr>
        </p:nvSpPr>
        <p:spPr/>
        <p:txBody>
          <a:bodyPr/>
          <a:lstStyle/>
          <a:p>
            <a:r>
              <a:rPr lang="en-US" dirty="0" smtClean="0"/>
              <a:t>The Career Exploration Map</a:t>
            </a:r>
            <a:endParaRPr lang="en-US" dirty="0"/>
          </a:p>
        </p:txBody>
      </p:sp>
      <p:pic>
        <p:nvPicPr>
          <p:cNvPr id="4" name="Picture 3"/>
          <p:cNvPicPr>
            <a:picLocks noChangeAspect="1"/>
          </p:cNvPicPr>
          <p:nvPr/>
        </p:nvPicPr>
        <p:blipFill>
          <a:blip r:embed="rId3"/>
          <a:stretch>
            <a:fillRect/>
          </a:stretch>
        </p:blipFill>
        <p:spPr>
          <a:xfrm>
            <a:off x="8014402" y="5536224"/>
            <a:ext cx="875999" cy="1114465"/>
          </a:xfrm>
          <a:prstGeom prst="rect">
            <a:avLst/>
          </a:prstGeom>
        </p:spPr>
      </p:pic>
    </p:spTree>
    <p:extLst>
      <p:ext uri="{BB962C8B-B14F-4D97-AF65-F5344CB8AC3E}">
        <p14:creationId xmlns:p14="http://schemas.microsoft.com/office/powerpoint/2010/main" val="10152407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155" y="296335"/>
            <a:ext cx="646331" cy="6145266"/>
          </a:xfrm>
          <a:prstGeom prst="rect">
            <a:avLst/>
          </a:prstGeom>
          <a:solidFill>
            <a:schemeClr val="bg2"/>
          </a:solidFill>
        </p:spPr>
        <p:txBody>
          <a:bodyPr vert="vert270" wrap="square" rtlCol="0" anchor="t" anchorCtr="0">
            <a:spAutoFit/>
          </a:bodyPr>
          <a:lstStyle/>
          <a:p>
            <a:r>
              <a:rPr lang="en-US" sz="1500" dirty="0" smtClean="0"/>
              <a:t>  MY POTENTIAL JOB: ________________________________</a:t>
            </a:r>
          </a:p>
          <a:p>
            <a:r>
              <a:rPr lang="en-US" sz="1500" dirty="0" smtClean="0"/>
              <a:t>   I selected this job because________________________________</a:t>
            </a:r>
            <a:endParaRPr lang="en-US" sz="1500" dirty="0"/>
          </a:p>
        </p:txBody>
      </p:sp>
      <p:sp>
        <p:nvSpPr>
          <p:cNvPr id="4" name="TextBox 3"/>
          <p:cNvSpPr txBox="1"/>
          <p:nvPr/>
        </p:nvSpPr>
        <p:spPr>
          <a:xfrm>
            <a:off x="1524000" y="296334"/>
            <a:ext cx="2645833" cy="2092881"/>
          </a:xfrm>
          <a:prstGeom prst="rect">
            <a:avLst/>
          </a:prstGeom>
          <a:solidFill>
            <a:schemeClr val="accent1">
              <a:lumMod val="60000"/>
              <a:lumOff val="40000"/>
            </a:schemeClr>
          </a:solidFill>
        </p:spPr>
        <p:txBody>
          <a:bodyPr wrap="square" rtlCol="0">
            <a:spAutoFit/>
          </a:bodyPr>
          <a:lstStyle/>
          <a:p>
            <a:r>
              <a:rPr lang="en-US" sz="1300" dirty="0" smtClean="0"/>
              <a:t>ENTHUSIASM FACTOR</a:t>
            </a:r>
          </a:p>
          <a:p>
            <a:r>
              <a:rPr lang="en-US" sz="1300" dirty="0" smtClean="0"/>
              <a:t>What are 2 duties/tasks that excite me about this job? </a:t>
            </a:r>
          </a:p>
          <a:p>
            <a:r>
              <a:rPr lang="en-US" sz="1300" dirty="0" smtClean="0"/>
              <a:t>a)____________________________</a:t>
            </a:r>
          </a:p>
          <a:p>
            <a:r>
              <a:rPr lang="en-US" sz="1300" dirty="0" smtClean="0"/>
              <a:t>b)____________________________</a:t>
            </a:r>
          </a:p>
          <a:p>
            <a:endParaRPr lang="en-US" sz="1300" dirty="0"/>
          </a:p>
          <a:p>
            <a:r>
              <a:rPr lang="en-US" sz="1300" dirty="0" smtClean="0"/>
              <a:t>What are 2 duties/tasks that are unappealing about this job? </a:t>
            </a:r>
          </a:p>
          <a:p>
            <a:r>
              <a:rPr lang="en-US" sz="1300" dirty="0" smtClean="0"/>
              <a:t>a)____________________________</a:t>
            </a:r>
          </a:p>
          <a:p>
            <a:r>
              <a:rPr lang="en-US" sz="1300" dirty="0" smtClean="0"/>
              <a:t>b)____________________________ </a:t>
            </a:r>
            <a:endParaRPr lang="en-US" sz="1300" dirty="0"/>
          </a:p>
        </p:txBody>
      </p:sp>
      <p:sp>
        <p:nvSpPr>
          <p:cNvPr id="5" name="TextBox 4"/>
          <p:cNvSpPr txBox="1"/>
          <p:nvPr/>
        </p:nvSpPr>
        <p:spPr>
          <a:xfrm>
            <a:off x="1524001" y="2753835"/>
            <a:ext cx="2645833" cy="1092607"/>
          </a:xfrm>
          <a:prstGeom prst="rect">
            <a:avLst/>
          </a:prstGeom>
          <a:solidFill>
            <a:schemeClr val="accent2">
              <a:lumMod val="20000"/>
              <a:lumOff val="80000"/>
            </a:schemeClr>
          </a:solidFill>
        </p:spPr>
        <p:txBody>
          <a:bodyPr wrap="square" rtlCol="0">
            <a:spAutoFit/>
          </a:bodyPr>
          <a:lstStyle/>
          <a:p>
            <a:r>
              <a:rPr lang="en-US" sz="1300" dirty="0" smtClean="0"/>
              <a:t>EXPERIENCE FACTOR</a:t>
            </a:r>
          </a:p>
          <a:p>
            <a:r>
              <a:rPr lang="en-US" sz="1300" dirty="0" smtClean="0"/>
              <a:t>What are 2 experiences that this job requires that I need to obtain? </a:t>
            </a:r>
          </a:p>
          <a:p>
            <a:r>
              <a:rPr lang="en-US" sz="1300" dirty="0" smtClean="0"/>
              <a:t>a)____________________________</a:t>
            </a:r>
          </a:p>
          <a:p>
            <a:r>
              <a:rPr lang="en-US" sz="1300" dirty="0" smtClean="0"/>
              <a:t>b)____________________________</a:t>
            </a:r>
            <a:endParaRPr lang="en-US" sz="1300" dirty="0"/>
          </a:p>
        </p:txBody>
      </p:sp>
      <p:sp>
        <p:nvSpPr>
          <p:cNvPr id="6" name="TextBox 5"/>
          <p:cNvSpPr txBox="1"/>
          <p:nvPr/>
        </p:nvSpPr>
        <p:spPr>
          <a:xfrm>
            <a:off x="1524000" y="4148667"/>
            <a:ext cx="2645834" cy="2092881"/>
          </a:xfrm>
          <a:prstGeom prst="rect">
            <a:avLst/>
          </a:prstGeom>
          <a:solidFill>
            <a:schemeClr val="accent5">
              <a:lumMod val="60000"/>
              <a:lumOff val="40000"/>
            </a:schemeClr>
          </a:solidFill>
        </p:spPr>
        <p:txBody>
          <a:bodyPr wrap="square" rtlCol="0">
            <a:spAutoFit/>
          </a:bodyPr>
          <a:lstStyle/>
          <a:p>
            <a:r>
              <a:rPr lang="en-US" sz="1300" dirty="0" smtClean="0"/>
              <a:t>SKILLS FACTOR</a:t>
            </a:r>
          </a:p>
          <a:p>
            <a:r>
              <a:rPr lang="en-US" sz="1300" dirty="0" smtClean="0"/>
              <a:t>What are 2 skills that I currently possess that this job requires? </a:t>
            </a:r>
          </a:p>
          <a:p>
            <a:r>
              <a:rPr lang="en-US" sz="1300" dirty="0" smtClean="0"/>
              <a:t>a)____________________________</a:t>
            </a:r>
          </a:p>
          <a:p>
            <a:r>
              <a:rPr lang="en-US" sz="1300" dirty="0" smtClean="0"/>
              <a:t>b)____________________________</a:t>
            </a:r>
          </a:p>
          <a:p>
            <a:endParaRPr lang="en-US" sz="1300" dirty="0"/>
          </a:p>
          <a:p>
            <a:r>
              <a:rPr lang="en-US" sz="1300" dirty="0" smtClean="0"/>
              <a:t>What are 2 skills that I do NOT possess that this job requires? </a:t>
            </a:r>
          </a:p>
          <a:p>
            <a:r>
              <a:rPr lang="en-US" sz="1300" dirty="0" smtClean="0"/>
              <a:t>a)____________________________ </a:t>
            </a:r>
          </a:p>
          <a:p>
            <a:r>
              <a:rPr lang="en-US" sz="1300" dirty="0" smtClean="0"/>
              <a:t>b)____________________________</a:t>
            </a:r>
          </a:p>
        </p:txBody>
      </p:sp>
      <p:sp>
        <p:nvSpPr>
          <p:cNvPr id="7" name="TextBox 6"/>
          <p:cNvSpPr txBox="1"/>
          <p:nvPr/>
        </p:nvSpPr>
        <p:spPr>
          <a:xfrm>
            <a:off x="4529667" y="296335"/>
            <a:ext cx="3291417" cy="1092607"/>
          </a:xfrm>
          <a:prstGeom prst="rect">
            <a:avLst/>
          </a:prstGeom>
          <a:solidFill>
            <a:schemeClr val="accent4">
              <a:lumMod val="60000"/>
              <a:lumOff val="40000"/>
            </a:schemeClr>
          </a:solidFill>
        </p:spPr>
        <p:txBody>
          <a:bodyPr wrap="square" rtlCol="0">
            <a:spAutoFit/>
          </a:bodyPr>
          <a:lstStyle/>
          <a:p>
            <a:r>
              <a:rPr lang="en-US" sz="1300" dirty="0" smtClean="0"/>
              <a:t>TRANSFERABLE FACTORS</a:t>
            </a:r>
          </a:p>
          <a:p>
            <a:r>
              <a:rPr lang="en-US" sz="1300" dirty="0" smtClean="0"/>
              <a:t>What are 2 other jobs that might also have these similar duties/tasks? </a:t>
            </a:r>
          </a:p>
          <a:p>
            <a:r>
              <a:rPr lang="en-US" sz="1300" dirty="0" smtClean="0"/>
              <a:t>1)____________________________________ </a:t>
            </a:r>
          </a:p>
          <a:p>
            <a:r>
              <a:rPr lang="en-US" sz="1300" dirty="0" smtClean="0"/>
              <a:t>2)____________________________________ </a:t>
            </a:r>
            <a:endParaRPr lang="en-US" sz="1300" dirty="0"/>
          </a:p>
        </p:txBody>
      </p:sp>
      <p:sp>
        <p:nvSpPr>
          <p:cNvPr id="8" name="TextBox 7"/>
          <p:cNvSpPr txBox="1"/>
          <p:nvPr/>
        </p:nvSpPr>
        <p:spPr>
          <a:xfrm>
            <a:off x="4529667" y="1496757"/>
            <a:ext cx="3291417" cy="892552"/>
          </a:xfrm>
          <a:prstGeom prst="rect">
            <a:avLst/>
          </a:prstGeom>
          <a:solidFill>
            <a:schemeClr val="bg2">
              <a:lumMod val="75000"/>
            </a:schemeClr>
          </a:solidFill>
        </p:spPr>
        <p:txBody>
          <a:bodyPr wrap="square" rtlCol="0">
            <a:spAutoFit/>
          </a:bodyPr>
          <a:lstStyle/>
          <a:p>
            <a:r>
              <a:rPr lang="en-US" sz="1300" dirty="0" smtClean="0"/>
              <a:t>DEAL BREAKERS</a:t>
            </a:r>
          </a:p>
          <a:p>
            <a:r>
              <a:rPr lang="en-US" sz="1300" dirty="0" smtClean="0"/>
              <a:t>What percentage of the job will be spent completing unappealing aspects?__________</a:t>
            </a:r>
          </a:p>
          <a:p>
            <a:r>
              <a:rPr lang="en-US" sz="1300" dirty="0" smtClean="0"/>
              <a:t>Is it worth it?__________________________ </a:t>
            </a:r>
            <a:endParaRPr lang="en-US" sz="1300" dirty="0"/>
          </a:p>
        </p:txBody>
      </p:sp>
      <p:sp>
        <p:nvSpPr>
          <p:cNvPr id="9" name="TextBox 8"/>
          <p:cNvSpPr txBox="1"/>
          <p:nvPr/>
        </p:nvSpPr>
        <p:spPr>
          <a:xfrm>
            <a:off x="4529667" y="2753835"/>
            <a:ext cx="3291417" cy="1092607"/>
          </a:xfrm>
          <a:prstGeom prst="rect">
            <a:avLst/>
          </a:prstGeom>
          <a:solidFill>
            <a:schemeClr val="accent2">
              <a:lumMod val="60000"/>
              <a:lumOff val="40000"/>
            </a:schemeClr>
          </a:solidFill>
        </p:spPr>
        <p:txBody>
          <a:bodyPr wrap="square" rtlCol="0">
            <a:spAutoFit/>
          </a:bodyPr>
          <a:lstStyle/>
          <a:p>
            <a:r>
              <a:rPr lang="en-US" sz="1300" dirty="0" smtClean="0"/>
              <a:t>EXPERIENCE DEVELOPMENT</a:t>
            </a:r>
          </a:p>
          <a:p>
            <a:r>
              <a:rPr lang="en-US" sz="1300" dirty="0" smtClean="0"/>
              <a:t>What can I do as a YCP student to gain some of these experiences? </a:t>
            </a:r>
          </a:p>
          <a:p>
            <a:r>
              <a:rPr lang="en-US" sz="1300" dirty="0" smtClean="0"/>
              <a:t>a)____________________________________</a:t>
            </a:r>
          </a:p>
          <a:p>
            <a:r>
              <a:rPr lang="en-US" sz="1300" dirty="0" smtClean="0"/>
              <a:t>b)____________________________________</a:t>
            </a:r>
            <a:endParaRPr lang="en-US" sz="1300" dirty="0"/>
          </a:p>
        </p:txBody>
      </p:sp>
      <p:sp>
        <p:nvSpPr>
          <p:cNvPr id="10" name="TextBox 9"/>
          <p:cNvSpPr txBox="1"/>
          <p:nvPr/>
        </p:nvSpPr>
        <p:spPr>
          <a:xfrm>
            <a:off x="4529667" y="4148667"/>
            <a:ext cx="3291417" cy="2292935"/>
          </a:xfrm>
          <a:prstGeom prst="rect">
            <a:avLst/>
          </a:prstGeom>
          <a:solidFill>
            <a:schemeClr val="accent6">
              <a:lumMod val="20000"/>
              <a:lumOff val="80000"/>
            </a:schemeClr>
          </a:solidFill>
        </p:spPr>
        <p:txBody>
          <a:bodyPr wrap="square" rtlCol="0">
            <a:spAutoFit/>
          </a:bodyPr>
          <a:lstStyle/>
          <a:p>
            <a:r>
              <a:rPr lang="en-US" sz="1300" dirty="0" smtClean="0"/>
              <a:t>SKILLS DEVELOPMENT</a:t>
            </a:r>
          </a:p>
          <a:p>
            <a:r>
              <a:rPr lang="en-US" sz="1300" dirty="0" smtClean="0"/>
              <a:t>What are 2 things I will do during the next year to help develop these skills? </a:t>
            </a:r>
          </a:p>
          <a:p>
            <a:r>
              <a:rPr lang="en-US" sz="1300" dirty="0" smtClean="0"/>
              <a:t>a)___________________________________</a:t>
            </a:r>
          </a:p>
          <a:p>
            <a:r>
              <a:rPr lang="en-US" sz="1300" dirty="0" smtClean="0"/>
              <a:t>b)___________________________________</a:t>
            </a:r>
          </a:p>
          <a:p>
            <a:endParaRPr lang="en-US" sz="1300" dirty="0"/>
          </a:p>
          <a:p>
            <a:r>
              <a:rPr lang="en-US" sz="1300" dirty="0" smtClean="0"/>
              <a:t>What are some resources (classes, people, organizations, etc.) that I can leverage to help me develop these skills? </a:t>
            </a:r>
          </a:p>
          <a:p>
            <a:r>
              <a:rPr lang="en-US" sz="1300" dirty="0" smtClean="0"/>
              <a:t>a)___________________________________</a:t>
            </a:r>
          </a:p>
          <a:p>
            <a:r>
              <a:rPr lang="en-US" sz="1300" dirty="0" smtClean="0"/>
              <a:t>b)___________________________________</a:t>
            </a:r>
            <a:endParaRPr lang="en-US" sz="1300" dirty="0"/>
          </a:p>
        </p:txBody>
      </p:sp>
      <p:sp>
        <p:nvSpPr>
          <p:cNvPr id="11" name="TextBox 10"/>
          <p:cNvSpPr txBox="1"/>
          <p:nvPr/>
        </p:nvSpPr>
        <p:spPr>
          <a:xfrm>
            <a:off x="8233833" y="296334"/>
            <a:ext cx="384721" cy="6145267"/>
          </a:xfrm>
          <a:prstGeom prst="rect">
            <a:avLst/>
          </a:prstGeom>
          <a:solidFill>
            <a:schemeClr val="bg2"/>
          </a:solidFill>
        </p:spPr>
        <p:txBody>
          <a:bodyPr vert="vert270" wrap="square" rtlCol="0">
            <a:spAutoFit/>
          </a:bodyPr>
          <a:lstStyle/>
          <a:p>
            <a:r>
              <a:rPr lang="en-US" sz="1300" dirty="0" smtClean="0"/>
              <a:t>REFLECTION: What have I learned by completing this map?____________________</a:t>
            </a:r>
            <a:endParaRPr lang="en-US" sz="1300" dirty="0"/>
          </a:p>
        </p:txBody>
      </p:sp>
      <p:sp>
        <p:nvSpPr>
          <p:cNvPr id="12" name="Right Arrow 11"/>
          <p:cNvSpPr/>
          <p:nvPr/>
        </p:nvSpPr>
        <p:spPr>
          <a:xfrm>
            <a:off x="1035673" y="1017271"/>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ight Arrow 12"/>
          <p:cNvSpPr/>
          <p:nvPr/>
        </p:nvSpPr>
        <p:spPr>
          <a:xfrm>
            <a:off x="1439333" y="1388942"/>
            <a:ext cx="284480"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078006" y="3032338"/>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ight Arrow 14"/>
          <p:cNvSpPr/>
          <p:nvPr/>
        </p:nvSpPr>
        <p:spPr>
          <a:xfrm>
            <a:off x="1035673" y="4574414"/>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ight Arrow 15"/>
          <p:cNvSpPr/>
          <p:nvPr/>
        </p:nvSpPr>
        <p:spPr>
          <a:xfrm>
            <a:off x="4180348" y="3080552"/>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ight Arrow 16"/>
          <p:cNvSpPr/>
          <p:nvPr/>
        </p:nvSpPr>
        <p:spPr>
          <a:xfrm>
            <a:off x="7830173" y="658531"/>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ight Arrow 17"/>
          <p:cNvSpPr/>
          <p:nvPr/>
        </p:nvSpPr>
        <p:spPr>
          <a:xfrm>
            <a:off x="7851244" y="1745912"/>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ight Arrow 18"/>
          <p:cNvSpPr/>
          <p:nvPr/>
        </p:nvSpPr>
        <p:spPr>
          <a:xfrm>
            <a:off x="7855169" y="3080552"/>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ight Arrow 19"/>
          <p:cNvSpPr/>
          <p:nvPr/>
        </p:nvSpPr>
        <p:spPr>
          <a:xfrm>
            <a:off x="7851244" y="4574414"/>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Left-Up Arrow 21"/>
          <p:cNvSpPr/>
          <p:nvPr/>
        </p:nvSpPr>
        <p:spPr>
          <a:xfrm flipH="1">
            <a:off x="4226067" y="458670"/>
            <a:ext cx="45719" cy="15303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4187884" y="348525"/>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ight Arrow 24"/>
          <p:cNvSpPr/>
          <p:nvPr/>
        </p:nvSpPr>
        <p:spPr>
          <a:xfrm>
            <a:off x="4187884" y="1560076"/>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ight Arrow 25"/>
          <p:cNvSpPr/>
          <p:nvPr/>
        </p:nvSpPr>
        <p:spPr>
          <a:xfrm>
            <a:off x="4169834" y="4574414"/>
            <a:ext cx="403660" cy="371672"/>
          </a:xfrm>
          <a:prstGeom prst="rightArrow">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067075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859</TotalTime>
  <Words>1849</Words>
  <Application>Microsoft Macintosh PowerPoint</Application>
  <PresentationFormat>On-screen Show (4:3)</PresentationFormat>
  <Paragraphs>206</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Genesis</vt:lpstr>
      <vt:lpstr>PowerPoint Presentation</vt:lpstr>
      <vt:lpstr>Why? </vt:lpstr>
      <vt:lpstr>Career Management Competency</vt:lpstr>
      <vt:lpstr>Agenda</vt:lpstr>
      <vt:lpstr>Teaching, Learning and Assessment as a Continuous Four-Step Cycle</vt:lpstr>
      <vt:lpstr>Outcomes</vt:lpstr>
      <vt:lpstr>PowerPoint Presentation</vt:lpstr>
      <vt:lpstr>Career Management Learning Activity</vt:lpstr>
      <vt:lpstr>PowerPoint Presentation</vt:lpstr>
      <vt:lpstr>Career Management Learning Activity</vt:lpstr>
      <vt:lpstr>The “Google Doc Resume”</vt:lpstr>
      <vt:lpstr>Career Management Learning Activity</vt:lpstr>
      <vt:lpstr>PowerPoint Presentation</vt:lpstr>
      <vt:lpstr>Assessment Tools</vt:lpstr>
      <vt:lpstr>PowerPoint Presentation</vt:lpstr>
      <vt:lpstr>PowerPoint Presentation</vt:lpstr>
      <vt:lpstr>PowerPoint Presentation</vt:lpstr>
      <vt:lpstr>PowerPoint Presentation</vt:lpstr>
      <vt:lpstr>Data &amp; Decisions</vt:lpstr>
      <vt:lpstr>PowerPoint Presentation</vt:lpstr>
      <vt:lpstr>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23</cp:revision>
  <dcterms:created xsi:type="dcterms:W3CDTF">2016-01-12T16:01:26Z</dcterms:created>
  <dcterms:modified xsi:type="dcterms:W3CDTF">2016-01-21T20:09:27Z</dcterms:modified>
</cp:coreProperties>
</file>