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notesMasterIdLst>
    <p:notesMasterId r:id="rId12"/>
  </p:notesMasterIdLst>
  <p:sldIdLst>
    <p:sldId id="258" r:id="rId2"/>
    <p:sldId id="259" r:id="rId3"/>
    <p:sldId id="260" r:id="rId4"/>
    <p:sldId id="261" r:id="rId5"/>
    <p:sldId id="263" r:id="rId6"/>
    <p:sldId id="264" r:id="rId7"/>
    <p:sldId id="265" r:id="rId8"/>
    <p:sldId id="266" r:id="rId9"/>
    <p:sldId id="267" r:id="rId10"/>
    <p:sldId id="25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D678"/>
    <a:srgbClr val="CDF3FF"/>
    <a:srgbClr val="B0FFF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5" d="100"/>
          <a:sy n="75" d="100"/>
        </p:scale>
        <p:origin x="-124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0CE1EB-785E-3349-93BF-ED3D97BDFA1E}" type="doc">
      <dgm:prSet loTypeId="urn:microsoft.com/office/officeart/2005/8/layout/cycle2" loCatId="" qsTypeId="urn:microsoft.com/office/officeart/2005/8/quickstyle/simple4" qsCatId="simple" csTypeId="urn:microsoft.com/office/officeart/2005/8/colors/accent1_2" csCatId="accent1" phldr="1"/>
      <dgm:spPr/>
      <dgm:t>
        <a:bodyPr/>
        <a:lstStyle/>
        <a:p>
          <a:endParaRPr lang="en-US"/>
        </a:p>
      </dgm:t>
    </dgm:pt>
    <dgm:pt modelId="{FEC27C20-BDCA-424B-ADD3-F4FD0CB1D61F}">
      <dgm:prSet phldrT="[Text]"/>
      <dgm:spPr>
        <a:solidFill>
          <a:srgbClr val="A6A6A6"/>
        </a:solidFill>
        <a:ln>
          <a:solidFill>
            <a:srgbClr val="FFFFFF"/>
          </a:solidFill>
        </a:ln>
      </dgm:spPr>
      <dgm:t>
        <a:bodyPr/>
        <a:lstStyle/>
        <a:p>
          <a:r>
            <a:rPr lang="en-US" dirty="0" smtClean="0"/>
            <a:t>Abstract Conceptualization</a:t>
          </a:r>
          <a:endParaRPr lang="en-US" dirty="0"/>
        </a:p>
      </dgm:t>
    </dgm:pt>
    <dgm:pt modelId="{D1C75DC7-4EE7-A444-B07C-1884D7EE6C4A}" type="parTrans" cxnId="{5F446750-65FC-6041-ADE4-83CC5C48209C}">
      <dgm:prSet/>
      <dgm:spPr/>
      <dgm:t>
        <a:bodyPr/>
        <a:lstStyle/>
        <a:p>
          <a:endParaRPr lang="en-US"/>
        </a:p>
      </dgm:t>
    </dgm:pt>
    <dgm:pt modelId="{FBF9A7B9-1E5B-9347-88B9-74407D7264C6}" type="sibTrans" cxnId="{5F446750-65FC-6041-ADE4-83CC5C48209C}">
      <dgm:prSet/>
      <dgm:spPr/>
      <dgm:t>
        <a:bodyPr/>
        <a:lstStyle/>
        <a:p>
          <a:endParaRPr lang="en-US" dirty="0"/>
        </a:p>
      </dgm:t>
    </dgm:pt>
    <dgm:pt modelId="{8DC1CBBF-B392-F24D-AB58-2632A738C11B}">
      <dgm:prSet phldrT="[Text]"/>
      <dgm:spPr>
        <a:solidFill>
          <a:srgbClr val="A6A6A6"/>
        </a:solidFill>
        <a:ln>
          <a:solidFill>
            <a:srgbClr val="FFFFFF"/>
          </a:solidFill>
        </a:ln>
      </dgm:spPr>
      <dgm:t>
        <a:bodyPr/>
        <a:lstStyle/>
        <a:p>
          <a:r>
            <a:rPr lang="en-US" dirty="0" smtClean="0"/>
            <a:t>Active Experimentation</a:t>
          </a:r>
          <a:endParaRPr lang="en-US" dirty="0"/>
        </a:p>
      </dgm:t>
    </dgm:pt>
    <dgm:pt modelId="{480B09E9-6B5D-3E45-A565-B951A6C05DFE}" type="parTrans" cxnId="{9A99D1C8-BB0E-4A4E-9879-CCCA76E4C214}">
      <dgm:prSet/>
      <dgm:spPr/>
      <dgm:t>
        <a:bodyPr/>
        <a:lstStyle/>
        <a:p>
          <a:endParaRPr lang="en-US"/>
        </a:p>
      </dgm:t>
    </dgm:pt>
    <dgm:pt modelId="{F3EC634B-F553-7E40-9DFE-9C5DBC2CA1A5}" type="sibTrans" cxnId="{9A99D1C8-BB0E-4A4E-9879-CCCA76E4C214}">
      <dgm:prSet/>
      <dgm:spPr/>
      <dgm:t>
        <a:bodyPr/>
        <a:lstStyle/>
        <a:p>
          <a:endParaRPr lang="en-US" dirty="0"/>
        </a:p>
      </dgm:t>
    </dgm:pt>
    <dgm:pt modelId="{01E73422-C725-7547-8D64-BA2FAABEBCB7}">
      <dgm:prSet phldrT="[Text]"/>
      <dgm:spPr>
        <a:solidFill>
          <a:srgbClr val="A6A6A6"/>
        </a:solidFill>
        <a:ln>
          <a:solidFill>
            <a:srgbClr val="FFFFFF"/>
          </a:solidFill>
        </a:ln>
      </dgm:spPr>
      <dgm:t>
        <a:bodyPr/>
        <a:lstStyle/>
        <a:p>
          <a:r>
            <a:rPr lang="en-US" dirty="0" smtClean="0"/>
            <a:t>Reflective Observation</a:t>
          </a:r>
          <a:endParaRPr lang="en-US" dirty="0"/>
        </a:p>
      </dgm:t>
    </dgm:pt>
    <dgm:pt modelId="{E2522454-0491-8C46-A069-092407CB0F9C}" type="sibTrans" cxnId="{531A72F0-68F7-FB4A-AEF7-2251B22A4F12}">
      <dgm:prSet/>
      <dgm:spPr/>
      <dgm:t>
        <a:bodyPr/>
        <a:lstStyle/>
        <a:p>
          <a:endParaRPr lang="en-US" dirty="0"/>
        </a:p>
      </dgm:t>
    </dgm:pt>
    <dgm:pt modelId="{4B297323-F5A8-F14D-B4BC-132CF518811B}" type="parTrans" cxnId="{531A72F0-68F7-FB4A-AEF7-2251B22A4F12}">
      <dgm:prSet/>
      <dgm:spPr/>
      <dgm:t>
        <a:bodyPr/>
        <a:lstStyle/>
        <a:p>
          <a:endParaRPr lang="en-US"/>
        </a:p>
      </dgm:t>
    </dgm:pt>
    <dgm:pt modelId="{1CD3753A-E919-5E47-9691-2D16306AA97E}">
      <dgm:prSet phldrT="[Text]"/>
      <dgm:spPr>
        <a:solidFill>
          <a:schemeClr val="bg1">
            <a:lumMod val="65000"/>
          </a:schemeClr>
        </a:solidFill>
        <a:ln>
          <a:solidFill>
            <a:schemeClr val="bg1"/>
          </a:solidFill>
        </a:ln>
      </dgm:spPr>
      <dgm:t>
        <a:bodyPr/>
        <a:lstStyle/>
        <a:p>
          <a:r>
            <a:rPr lang="en-US" dirty="0" smtClean="0"/>
            <a:t>Concrete Experience</a:t>
          </a:r>
          <a:endParaRPr lang="en-US" dirty="0"/>
        </a:p>
      </dgm:t>
    </dgm:pt>
    <dgm:pt modelId="{00C828DC-D7AC-3E4C-9FEE-BBB5FAF74601}" type="sibTrans" cxnId="{BE80813D-3458-E140-B3CF-A135F8148851}">
      <dgm:prSet/>
      <dgm:spPr/>
      <dgm:t>
        <a:bodyPr/>
        <a:lstStyle/>
        <a:p>
          <a:endParaRPr lang="en-US" dirty="0"/>
        </a:p>
      </dgm:t>
    </dgm:pt>
    <dgm:pt modelId="{5A799136-5F5F-4C4E-9BC8-36D616D22BAD}" type="parTrans" cxnId="{BE80813D-3458-E140-B3CF-A135F8148851}">
      <dgm:prSet/>
      <dgm:spPr/>
      <dgm:t>
        <a:bodyPr/>
        <a:lstStyle/>
        <a:p>
          <a:endParaRPr lang="en-US"/>
        </a:p>
      </dgm:t>
    </dgm:pt>
    <dgm:pt modelId="{F861C756-C6F1-9C47-8A8B-4815208FC972}" type="pres">
      <dgm:prSet presAssocID="{1C0CE1EB-785E-3349-93BF-ED3D97BDFA1E}" presName="cycle" presStyleCnt="0">
        <dgm:presLayoutVars>
          <dgm:dir/>
          <dgm:resizeHandles val="exact"/>
        </dgm:presLayoutVars>
      </dgm:prSet>
      <dgm:spPr/>
      <dgm:t>
        <a:bodyPr/>
        <a:lstStyle/>
        <a:p>
          <a:endParaRPr lang="en-US"/>
        </a:p>
      </dgm:t>
    </dgm:pt>
    <dgm:pt modelId="{67158117-002D-4F4C-B692-20D627B18D3B}" type="pres">
      <dgm:prSet presAssocID="{1CD3753A-E919-5E47-9691-2D16306AA97E}" presName="node" presStyleLbl="node1" presStyleIdx="0" presStyleCnt="4">
        <dgm:presLayoutVars>
          <dgm:bulletEnabled val="1"/>
        </dgm:presLayoutVars>
      </dgm:prSet>
      <dgm:spPr/>
      <dgm:t>
        <a:bodyPr/>
        <a:lstStyle/>
        <a:p>
          <a:endParaRPr lang="en-US"/>
        </a:p>
      </dgm:t>
    </dgm:pt>
    <dgm:pt modelId="{44C76840-2F53-2B45-A7C9-387A26D9C780}" type="pres">
      <dgm:prSet presAssocID="{00C828DC-D7AC-3E4C-9FEE-BBB5FAF74601}" presName="sibTrans" presStyleLbl="sibTrans2D1" presStyleIdx="0" presStyleCnt="4"/>
      <dgm:spPr/>
      <dgm:t>
        <a:bodyPr/>
        <a:lstStyle/>
        <a:p>
          <a:endParaRPr lang="en-US"/>
        </a:p>
      </dgm:t>
    </dgm:pt>
    <dgm:pt modelId="{04B75D5B-D639-AE40-8ADD-D17A1A5FAC6A}" type="pres">
      <dgm:prSet presAssocID="{00C828DC-D7AC-3E4C-9FEE-BBB5FAF74601}" presName="connectorText" presStyleLbl="sibTrans2D1" presStyleIdx="0" presStyleCnt="4"/>
      <dgm:spPr/>
      <dgm:t>
        <a:bodyPr/>
        <a:lstStyle/>
        <a:p>
          <a:endParaRPr lang="en-US"/>
        </a:p>
      </dgm:t>
    </dgm:pt>
    <dgm:pt modelId="{A5524B3D-6A2B-F443-AE09-E2A4F8A8E90E}" type="pres">
      <dgm:prSet presAssocID="{01E73422-C725-7547-8D64-BA2FAABEBCB7}" presName="node" presStyleLbl="node1" presStyleIdx="1" presStyleCnt="4">
        <dgm:presLayoutVars>
          <dgm:bulletEnabled val="1"/>
        </dgm:presLayoutVars>
      </dgm:prSet>
      <dgm:spPr/>
      <dgm:t>
        <a:bodyPr/>
        <a:lstStyle/>
        <a:p>
          <a:endParaRPr lang="en-US"/>
        </a:p>
      </dgm:t>
    </dgm:pt>
    <dgm:pt modelId="{603B0AE3-3643-C242-A721-BB3C2408981E}" type="pres">
      <dgm:prSet presAssocID="{E2522454-0491-8C46-A069-092407CB0F9C}" presName="sibTrans" presStyleLbl="sibTrans2D1" presStyleIdx="1" presStyleCnt="4"/>
      <dgm:spPr/>
      <dgm:t>
        <a:bodyPr/>
        <a:lstStyle/>
        <a:p>
          <a:endParaRPr lang="en-US"/>
        </a:p>
      </dgm:t>
    </dgm:pt>
    <dgm:pt modelId="{1DE1FAE9-6068-8B40-9F20-000E5203D017}" type="pres">
      <dgm:prSet presAssocID="{E2522454-0491-8C46-A069-092407CB0F9C}" presName="connectorText" presStyleLbl="sibTrans2D1" presStyleIdx="1" presStyleCnt="4"/>
      <dgm:spPr/>
      <dgm:t>
        <a:bodyPr/>
        <a:lstStyle/>
        <a:p>
          <a:endParaRPr lang="en-US"/>
        </a:p>
      </dgm:t>
    </dgm:pt>
    <dgm:pt modelId="{C3DB24D7-837A-0743-809B-E87020C5D1D4}" type="pres">
      <dgm:prSet presAssocID="{FEC27C20-BDCA-424B-ADD3-F4FD0CB1D61F}" presName="node" presStyleLbl="node1" presStyleIdx="2" presStyleCnt="4">
        <dgm:presLayoutVars>
          <dgm:bulletEnabled val="1"/>
        </dgm:presLayoutVars>
      </dgm:prSet>
      <dgm:spPr/>
      <dgm:t>
        <a:bodyPr/>
        <a:lstStyle/>
        <a:p>
          <a:endParaRPr lang="en-US"/>
        </a:p>
      </dgm:t>
    </dgm:pt>
    <dgm:pt modelId="{AD32CAA1-C2BB-D844-8C5F-B0E6245B0457}" type="pres">
      <dgm:prSet presAssocID="{FBF9A7B9-1E5B-9347-88B9-74407D7264C6}" presName="sibTrans" presStyleLbl="sibTrans2D1" presStyleIdx="2" presStyleCnt="4"/>
      <dgm:spPr/>
      <dgm:t>
        <a:bodyPr/>
        <a:lstStyle/>
        <a:p>
          <a:endParaRPr lang="en-US"/>
        </a:p>
      </dgm:t>
    </dgm:pt>
    <dgm:pt modelId="{E522F900-25DA-CE40-BDB8-7CF704282135}" type="pres">
      <dgm:prSet presAssocID="{FBF9A7B9-1E5B-9347-88B9-74407D7264C6}" presName="connectorText" presStyleLbl="sibTrans2D1" presStyleIdx="2" presStyleCnt="4"/>
      <dgm:spPr/>
      <dgm:t>
        <a:bodyPr/>
        <a:lstStyle/>
        <a:p>
          <a:endParaRPr lang="en-US"/>
        </a:p>
      </dgm:t>
    </dgm:pt>
    <dgm:pt modelId="{958A0676-4F14-3A4D-BB87-DAA5A7A3DEE3}" type="pres">
      <dgm:prSet presAssocID="{8DC1CBBF-B392-F24D-AB58-2632A738C11B}" presName="node" presStyleLbl="node1" presStyleIdx="3" presStyleCnt="4">
        <dgm:presLayoutVars>
          <dgm:bulletEnabled val="1"/>
        </dgm:presLayoutVars>
      </dgm:prSet>
      <dgm:spPr/>
      <dgm:t>
        <a:bodyPr/>
        <a:lstStyle/>
        <a:p>
          <a:endParaRPr lang="en-US"/>
        </a:p>
      </dgm:t>
    </dgm:pt>
    <dgm:pt modelId="{27D9DC35-9FBD-2B44-85C5-DBAE7C690BC9}" type="pres">
      <dgm:prSet presAssocID="{F3EC634B-F553-7E40-9DFE-9C5DBC2CA1A5}" presName="sibTrans" presStyleLbl="sibTrans2D1" presStyleIdx="3" presStyleCnt="4"/>
      <dgm:spPr/>
      <dgm:t>
        <a:bodyPr/>
        <a:lstStyle/>
        <a:p>
          <a:endParaRPr lang="en-US"/>
        </a:p>
      </dgm:t>
    </dgm:pt>
    <dgm:pt modelId="{C420BECC-3418-E44E-BF66-70632C3F2967}" type="pres">
      <dgm:prSet presAssocID="{F3EC634B-F553-7E40-9DFE-9C5DBC2CA1A5}" presName="connectorText" presStyleLbl="sibTrans2D1" presStyleIdx="3" presStyleCnt="4"/>
      <dgm:spPr/>
      <dgm:t>
        <a:bodyPr/>
        <a:lstStyle/>
        <a:p>
          <a:endParaRPr lang="en-US"/>
        </a:p>
      </dgm:t>
    </dgm:pt>
  </dgm:ptLst>
  <dgm:cxnLst>
    <dgm:cxn modelId="{6C5D7758-76F7-4C4E-8D7C-6653B25407D1}" type="presOf" srcId="{01E73422-C725-7547-8D64-BA2FAABEBCB7}" destId="{A5524B3D-6A2B-F443-AE09-E2A4F8A8E90E}" srcOrd="0" destOrd="0" presId="urn:microsoft.com/office/officeart/2005/8/layout/cycle2"/>
    <dgm:cxn modelId="{AD1110EC-F34A-FB49-93E8-18559352CACF}" type="presOf" srcId="{FBF9A7B9-1E5B-9347-88B9-74407D7264C6}" destId="{E522F900-25DA-CE40-BDB8-7CF704282135}" srcOrd="1" destOrd="0" presId="urn:microsoft.com/office/officeart/2005/8/layout/cycle2"/>
    <dgm:cxn modelId="{347CF8FB-A51D-164B-9964-D45B5E7B2F7A}" type="presOf" srcId="{00C828DC-D7AC-3E4C-9FEE-BBB5FAF74601}" destId="{44C76840-2F53-2B45-A7C9-387A26D9C780}" srcOrd="0" destOrd="0" presId="urn:microsoft.com/office/officeart/2005/8/layout/cycle2"/>
    <dgm:cxn modelId="{531A72F0-68F7-FB4A-AEF7-2251B22A4F12}" srcId="{1C0CE1EB-785E-3349-93BF-ED3D97BDFA1E}" destId="{01E73422-C725-7547-8D64-BA2FAABEBCB7}" srcOrd="1" destOrd="0" parTransId="{4B297323-F5A8-F14D-B4BC-132CF518811B}" sibTransId="{E2522454-0491-8C46-A069-092407CB0F9C}"/>
    <dgm:cxn modelId="{A0E68FE8-ABD1-D945-B8D6-4C62D5B76141}" type="presOf" srcId="{8DC1CBBF-B392-F24D-AB58-2632A738C11B}" destId="{958A0676-4F14-3A4D-BB87-DAA5A7A3DEE3}" srcOrd="0" destOrd="0" presId="urn:microsoft.com/office/officeart/2005/8/layout/cycle2"/>
    <dgm:cxn modelId="{9A99D1C8-BB0E-4A4E-9879-CCCA76E4C214}" srcId="{1C0CE1EB-785E-3349-93BF-ED3D97BDFA1E}" destId="{8DC1CBBF-B392-F24D-AB58-2632A738C11B}" srcOrd="3" destOrd="0" parTransId="{480B09E9-6B5D-3E45-A565-B951A6C05DFE}" sibTransId="{F3EC634B-F553-7E40-9DFE-9C5DBC2CA1A5}"/>
    <dgm:cxn modelId="{1E66A2DE-065B-694E-9012-86D4919D992F}" type="presOf" srcId="{1CD3753A-E919-5E47-9691-2D16306AA97E}" destId="{67158117-002D-4F4C-B692-20D627B18D3B}" srcOrd="0" destOrd="0" presId="urn:microsoft.com/office/officeart/2005/8/layout/cycle2"/>
    <dgm:cxn modelId="{7DBB2DC2-5F3F-2B42-85FA-EAB3ED225691}" type="presOf" srcId="{E2522454-0491-8C46-A069-092407CB0F9C}" destId="{603B0AE3-3643-C242-A721-BB3C2408981E}" srcOrd="0" destOrd="0" presId="urn:microsoft.com/office/officeart/2005/8/layout/cycle2"/>
    <dgm:cxn modelId="{2F82341C-A920-D446-9982-8EF8C88FEF07}" type="presOf" srcId="{E2522454-0491-8C46-A069-092407CB0F9C}" destId="{1DE1FAE9-6068-8B40-9F20-000E5203D017}" srcOrd="1" destOrd="0" presId="urn:microsoft.com/office/officeart/2005/8/layout/cycle2"/>
    <dgm:cxn modelId="{569798F3-5AF4-3A49-B4E5-EFDBDF40215A}" type="presOf" srcId="{1C0CE1EB-785E-3349-93BF-ED3D97BDFA1E}" destId="{F861C756-C6F1-9C47-8A8B-4815208FC972}" srcOrd="0" destOrd="0" presId="urn:microsoft.com/office/officeart/2005/8/layout/cycle2"/>
    <dgm:cxn modelId="{0B617FF0-A6C7-FB42-9523-2E6088ADEA7A}" type="presOf" srcId="{FBF9A7B9-1E5B-9347-88B9-74407D7264C6}" destId="{AD32CAA1-C2BB-D844-8C5F-B0E6245B0457}" srcOrd="0" destOrd="0" presId="urn:microsoft.com/office/officeart/2005/8/layout/cycle2"/>
    <dgm:cxn modelId="{35720E43-DBB5-764E-A12F-2F8063B3490D}" type="presOf" srcId="{F3EC634B-F553-7E40-9DFE-9C5DBC2CA1A5}" destId="{C420BECC-3418-E44E-BF66-70632C3F2967}" srcOrd="1" destOrd="0" presId="urn:microsoft.com/office/officeart/2005/8/layout/cycle2"/>
    <dgm:cxn modelId="{5F446750-65FC-6041-ADE4-83CC5C48209C}" srcId="{1C0CE1EB-785E-3349-93BF-ED3D97BDFA1E}" destId="{FEC27C20-BDCA-424B-ADD3-F4FD0CB1D61F}" srcOrd="2" destOrd="0" parTransId="{D1C75DC7-4EE7-A444-B07C-1884D7EE6C4A}" sibTransId="{FBF9A7B9-1E5B-9347-88B9-74407D7264C6}"/>
    <dgm:cxn modelId="{7345FC6F-E1C7-D744-9477-3C98173B26C3}" type="presOf" srcId="{00C828DC-D7AC-3E4C-9FEE-BBB5FAF74601}" destId="{04B75D5B-D639-AE40-8ADD-D17A1A5FAC6A}" srcOrd="1" destOrd="0" presId="urn:microsoft.com/office/officeart/2005/8/layout/cycle2"/>
    <dgm:cxn modelId="{516E81A2-271A-1947-802B-97E1A707F6AA}" type="presOf" srcId="{F3EC634B-F553-7E40-9DFE-9C5DBC2CA1A5}" destId="{27D9DC35-9FBD-2B44-85C5-DBAE7C690BC9}" srcOrd="0" destOrd="0" presId="urn:microsoft.com/office/officeart/2005/8/layout/cycle2"/>
    <dgm:cxn modelId="{02100253-5C98-3A44-91A5-6D53CE67C4AE}" type="presOf" srcId="{FEC27C20-BDCA-424B-ADD3-F4FD0CB1D61F}" destId="{C3DB24D7-837A-0743-809B-E87020C5D1D4}" srcOrd="0" destOrd="0" presId="urn:microsoft.com/office/officeart/2005/8/layout/cycle2"/>
    <dgm:cxn modelId="{BE80813D-3458-E140-B3CF-A135F8148851}" srcId="{1C0CE1EB-785E-3349-93BF-ED3D97BDFA1E}" destId="{1CD3753A-E919-5E47-9691-2D16306AA97E}" srcOrd="0" destOrd="0" parTransId="{5A799136-5F5F-4C4E-9BC8-36D616D22BAD}" sibTransId="{00C828DC-D7AC-3E4C-9FEE-BBB5FAF74601}"/>
    <dgm:cxn modelId="{9C56AEF2-B3AE-294B-9B67-DAA2AD1632D0}" type="presParOf" srcId="{F861C756-C6F1-9C47-8A8B-4815208FC972}" destId="{67158117-002D-4F4C-B692-20D627B18D3B}" srcOrd="0" destOrd="0" presId="urn:microsoft.com/office/officeart/2005/8/layout/cycle2"/>
    <dgm:cxn modelId="{D84969D0-36CB-3F47-A9D4-5A4D15116CCA}" type="presParOf" srcId="{F861C756-C6F1-9C47-8A8B-4815208FC972}" destId="{44C76840-2F53-2B45-A7C9-387A26D9C780}" srcOrd="1" destOrd="0" presId="urn:microsoft.com/office/officeart/2005/8/layout/cycle2"/>
    <dgm:cxn modelId="{F2EA5C45-EFCD-6C40-9DDE-438EDB2CD3D5}" type="presParOf" srcId="{44C76840-2F53-2B45-A7C9-387A26D9C780}" destId="{04B75D5B-D639-AE40-8ADD-D17A1A5FAC6A}" srcOrd="0" destOrd="0" presId="urn:microsoft.com/office/officeart/2005/8/layout/cycle2"/>
    <dgm:cxn modelId="{5F32E03C-E3AE-6248-A061-8C44D4B1192C}" type="presParOf" srcId="{F861C756-C6F1-9C47-8A8B-4815208FC972}" destId="{A5524B3D-6A2B-F443-AE09-E2A4F8A8E90E}" srcOrd="2" destOrd="0" presId="urn:microsoft.com/office/officeart/2005/8/layout/cycle2"/>
    <dgm:cxn modelId="{BF2BBEA8-2D2C-1E45-8335-C033FEE6CED5}" type="presParOf" srcId="{F861C756-C6F1-9C47-8A8B-4815208FC972}" destId="{603B0AE3-3643-C242-A721-BB3C2408981E}" srcOrd="3" destOrd="0" presId="urn:microsoft.com/office/officeart/2005/8/layout/cycle2"/>
    <dgm:cxn modelId="{CC825AD0-8314-224F-9F0A-8F8CAEEA2A84}" type="presParOf" srcId="{603B0AE3-3643-C242-A721-BB3C2408981E}" destId="{1DE1FAE9-6068-8B40-9F20-000E5203D017}" srcOrd="0" destOrd="0" presId="urn:microsoft.com/office/officeart/2005/8/layout/cycle2"/>
    <dgm:cxn modelId="{4AB32250-A5A2-1142-8D73-4D393E5D5DCA}" type="presParOf" srcId="{F861C756-C6F1-9C47-8A8B-4815208FC972}" destId="{C3DB24D7-837A-0743-809B-E87020C5D1D4}" srcOrd="4" destOrd="0" presId="urn:microsoft.com/office/officeart/2005/8/layout/cycle2"/>
    <dgm:cxn modelId="{7E67EACA-F56C-A344-A5A0-F5F41290F98B}" type="presParOf" srcId="{F861C756-C6F1-9C47-8A8B-4815208FC972}" destId="{AD32CAA1-C2BB-D844-8C5F-B0E6245B0457}" srcOrd="5" destOrd="0" presId="urn:microsoft.com/office/officeart/2005/8/layout/cycle2"/>
    <dgm:cxn modelId="{B1BCFA58-3599-2A4B-A057-7781880E4198}" type="presParOf" srcId="{AD32CAA1-C2BB-D844-8C5F-B0E6245B0457}" destId="{E522F900-25DA-CE40-BDB8-7CF704282135}" srcOrd="0" destOrd="0" presId="urn:microsoft.com/office/officeart/2005/8/layout/cycle2"/>
    <dgm:cxn modelId="{EA0A3537-AE28-F54C-80E3-0D0A7584FE28}" type="presParOf" srcId="{F861C756-C6F1-9C47-8A8B-4815208FC972}" destId="{958A0676-4F14-3A4D-BB87-DAA5A7A3DEE3}" srcOrd="6" destOrd="0" presId="urn:microsoft.com/office/officeart/2005/8/layout/cycle2"/>
    <dgm:cxn modelId="{3D62DB23-5D62-0444-847C-38F5D2C39330}" type="presParOf" srcId="{F861C756-C6F1-9C47-8A8B-4815208FC972}" destId="{27D9DC35-9FBD-2B44-85C5-DBAE7C690BC9}" srcOrd="7" destOrd="0" presId="urn:microsoft.com/office/officeart/2005/8/layout/cycle2"/>
    <dgm:cxn modelId="{E1F7EA09-45A0-AA4B-BE29-4461BBBCB838}" type="presParOf" srcId="{27D9DC35-9FBD-2B44-85C5-DBAE7C690BC9}" destId="{C420BECC-3418-E44E-BF66-70632C3F2967}" srcOrd="0" destOrd="0" presId="urn:microsoft.com/office/officeart/2005/8/layout/cycle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084A4A-8324-6C41-9E63-6A09D0552BE3}" type="doc">
      <dgm:prSet loTypeId="urn:microsoft.com/office/officeart/2008/layout/VerticalCurvedList" loCatId="" qsTypeId="urn:microsoft.com/office/officeart/2005/8/quickstyle/simple4" qsCatId="simple" csTypeId="urn:microsoft.com/office/officeart/2005/8/colors/accent1_2" csCatId="accent1" phldr="1"/>
      <dgm:spPr/>
      <dgm:t>
        <a:bodyPr/>
        <a:lstStyle/>
        <a:p>
          <a:endParaRPr lang="en-US"/>
        </a:p>
      </dgm:t>
    </dgm:pt>
    <dgm:pt modelId="{18FAF103-9FBF-094A-B710-8D32A8DB7B5E}">
      <dgm:prSet phldrT="[Text]"/>
      <dgm:spPr/>
      <dgm:t>
        <a:bodyPr/>
        <a:lstStyle/>
        <a:p>
          <a:r>
            <a:rPr lang="en-US" dirty="0" smtClean="0"/>
            <a:t>13 Institutions</a:t>
          </a:r>
          <a:endParaRPr lang="en-US" dirty="0"/>
        </a:p>
      </dgm:t>
    </dgm:pt>
    <dgm:pt modelId="{44F0BF33-733D-3B4A-8516-334A107AEACD}" type="parTrans" cxnId="{2465017E-FCAE-8849-8CB4-E529302E052F}">
      <dgm:prSet/>
      <dgm:spPr/>
      <dgm:t>
        <a:bodyPr/>
        <a:lstStyle/>
        <a:p>
          <a:endParaRPr lang="en-US"/>
        </a:p>
      </dgm:t>
    </dgm:pt>
    <dgm:pt modelId="{AB21FEF7-90BC-C147-BFAA-338C0E80AAA5}" type="sibTrans" cxnId="{2465017E-FCAE-8849-8CB4-E529302E052F}">
      <dgm:prSet/>
      <dgm:spPr/>
      <dgm:t>
        <a:bodyPr/>
        <a:lstStyle/>
        <a:p>
          <a:endParaRPr lang="en-US"/>
        </a:p>
      </dgm:t>
    </dgm:pt>
    <dgm:pt modelId="{97869B83-AE09-294B-B514-A635014975CA}">
      <dgm:prSet phldrT="[Text]"/>
      <dgm:spPr/>
      <dgm:t>
        <a:bodyPr/>
        <a:lstStyle/>
        <a:p>
          <a:r>
            <a:rPr lang="en-US" dirty="0" smtClean="0"/>
            <a:t>44% Response Rate</a:t>
          </a:r>
          <a:endParaRPr lang="en-US" dirty="0"/>
        </a:p>
      </dgm:t>
    </dgm:pt>
    <dgm:pt modelId="{73A6FEFB-5D7C-2B46-BBE4-46E0E80F31ED}" type="parTrans" cxnId="{2470F255-11ED-0448-9EA3-2E672FBB9F3A}">
      <dgm:prSet/>
      <dgm:spPr/>
      <dgm:t>
        <a:bodyPr/>
        <a:lstStyle/>
        <a:p>
          <a:endParaRPr lang="en-US"/>
        </a:p>
      </dgm:t>
    </dgm:pt>
    <dgm:pt modelId="{F51B8D79-0531-F04D-B9EC-9428C8D81D96}" type="sibTrans" cxnId="{2470F255-11ED-0448-9EA3-2E672FBB9F3A}">
      <dgm:prSet/>
      <dgm:spPr/>
      <dgm:t>
        <a:bodyPr/>
        <a:lstStyle/>
        <a:p>
          <a:endParaRPr lang="en-US"/>
        </a:p>
      </dgm:t>
    </dgm:pt>
    <dgm:pt modelId="{7CB822F6-B0A2-0840-93E0-465EA6F45E9E}">
      <dgm:prSet phldrT="[Text]"/>
      <dgm:spPr/>
      <dgm:t>
        <a:bodyPr/>
        <a:lstStyle/>
        <a:p>
          <a:r>
            <a:rPr lang="en-US" dirty="0" smtClean="0"/>
            <a:t>139 Usable Surveys</a:t>
          </a:r>
          <a:endParaRPr lang="en-US" dirty="0"/>
        </a:p>
      </dgm:t>
    </dgm:pt>
    <dgm:pt modelId="{9B43BA4F-193D-B149-88F6-79E346C6D3D6}" type="parTrans" cxnId="{BA1BC401-8D62-AC4F-B141-DBAD6FDDA3EE}">
      <dgm:prSet/>
      <dgm:spPr/>
      <dgm:t>
        <a:bodyPr/>
        <a:lstStyle/>
        <a:p>
          <a:endParaRPr lang="en-US"/>
        </a:p>
      </dgm:t>
    </dgm:pt>
    <dgm:pt modelId="{F78EA0B4-8CD5-3B4F-AEE8-1075A2EF110D}" type="sibTrans" cxnId="{BA1BC401-8D62-AC4F-B141-DBAD6FDDA3EE}">
      <dgm:prSet/>
      <dgm:spPr/>
      <dgm:t>
        <a:bodyPr/>
        <a:lstStyle/>
        <a:p>
          <a:endParaRPr lang="en-US"/>
        </a:p>
      </dgm:t>
    </dgm:pt>
    <dgm:pt modelId="{E7F1C19D-ADBD-A841-9C20-228148FA7D35}">
      <dgm:prSet phldrT="[Text]"/>
      <dgm:spPr/>
      <dgm:t>
        <a:bodyPr/>
        <a:lstStyle/>
        <a:p>
          <a:r>
            <a:rPr lang="en-US" dirty="0" smtClean="0"/>
            <a:t>76% Male</a:t>
          </a:r>
          <a:endParaRPr lang="en-US" dirty="0"/>
        </a:p>
      </dgm:t>
    </dgm:pt>
    <dgm:pt modelId="{9F449E59-9BB8-1949-9EAB-60DFAFCF9357}" type="parTrans" cxnId="{7B80B254-521D-E246-934D-13F5E6D3CFB0}">
      <dgm:prSet/>
      <dgm:spPr/>
      <dgm:t>
        <a:bodyPr/>
        <a:lstStyle/>
        <a:p>
          <a:endParaRPr lang="en-US"/>
        </a:p>
      </dgm:t>
    </dgm:pt>
    <dgm:pt modelId="{97B2BA6D-6C64-AC4C-8A5F-99EEB27AB86B}" type="sibTrans" cxnId="{7B80B254-521D-E246-934D-13F5E6D3CFB0}">
      <dgm:prSet/>
      <dgm:spPr/>
      <dgm:t>
        <a:bodyPr/>
        <a:lstStyle/>
        <a:p>
          <a:endParaRPr lang="en-US"/>
        </a:p>
      </dgm:t>
    </dgm:pt>
    <dgm:pt modelId="{B7311722-3FD5-834C-A7E5-1438A48FC8BD}">
      <dgm:prSet phldrT="[Text]"/>
      <dgm:spPr/>
      <dgm:t>
        <a:bodyPr/>
        <a:lstStyle/>
        <a:p>
          <a:r>
            <a:rPr lang="en-US" dirty="0" smtClean="0"/>
            <a:t>86.3% White</a:t>
          </a:r>
          <a:endParaRPr lang="en-US" dirty="0"/>
        </a:p>
      </dgm:t>
    </dgm:pt>
    <dgm:pt modelId="{DC9C0FBB-ED4D-0A40-9E33-553017A723EB}" type="parTrans" cxnId="{BD7430CE-C9E4-7E4F-AC9E-B09BC5F1FC65}">
      <dgm:prSet/>
      <dgm:spPr/>
      <dgm:t>
        <a:bodyPr/>
        <a:lstStyle/>
        <a:p>
          <a:endParaRPr lang="en-US"/>
        </a:p>
      </dgm:t>
    </dgm:pt>
    <dgm:pt modelId="{CFE482B4-1B5F-6F46-89CC-04EE05BE752E}" type="sibTrans" cxnId="{BD7430CE-C9E4-7E4F-AC9E-B09BC5F1FC65}">
      <dgm:prSet/>
      <dgm:spPr/>
      <dgm:t>
        <a:bodyPr/>
        <a:lstStyle/>
        <a:p>
          <a:endParaRPr lang="en-US"/>
        </a:p>
      </dgm:t>
    </dgm:pt>
    <dgm:pt modelId="{3CD9F547-D217-E34F-BB5E-9F9B52DB8785}" type="pres">
      <dgm:prSet presAssocID="{67084A4A-8324-6C41-9E63-6A09D0552BE3}" presName="Name0" presStyleCnt="0">
        <dgm:presLayoutVars>
          <dgm:chMax val="7"/>
          <dgm:chPref val="7"/>
          <dgm:dir/>
        </dgm:presLayoutVars>
      </dgm:prSet>
      <dgm:spPr/>
      <dgm:t>
        <a:bodyPr/>
        <a:lstStyle/>
        <a:p>
          <a:endParaRPr lang="en-US"/>
        </a:p>
      </dgm:t>
    </dgm:pt>
    <dgm:pt modelId="{1EC0CC9E-CDAB-B042-9672-760D29734EB2}" type="pres">
      <dgm:prSet presAssocID="{67084A4A-8324-6C41-9E63-6A09D0552BE3}" presName="Name1" presStyleCnt="0"/>
      <dgm:spPr/>
    </dgm:pt>
    <dgm:pt modelId="{E45B9C09-64E3-1D42-80C4-F00015EF4812}" type="pres">
      <dgm:prSet presAssocID="{67084A4A-8324-6C41-9E63-6A09D0552BE3}" presName="cycle" presStyleCnt="0"/>
      <dgm:spPr/>
    </dgm:pt>
    <dgm:pt modelId="{F8C1972D-0195-0A4F-A3A3-63C71916A593}" type="pres">
      <dgm:prSet presAssocID="{67084A4A-8324-6C41-9E63-6A09D0552BE3}" presName="srcNode" presStyleLbl="node1" presStyleIdx="0" presStyleCnt="5"/>
      <dgm:spPr/>
    </dgm:pt>
    <dgm:pt modelId="{07D4CC0B-AC3D-2345-ADE2-4DB806DC2DD9}" type="pres">
      <dgm:prSet presAssocID="{67084A4A-8324-6C41-9E63-6A09D0552BE3}" presName="conn" presStyleLbl="parChTrans1D2" presStyleIdx="0" presStyleCnt="1"/>
      <dgm:spPr/>
      <dgm:t>
        <a:bodyPr/>
        <a:lstStyle/>
        <a:p>
          <a:endParaRPr lang="en-US"/>
        </a:p>
      </dgm:t>
    </dgm:pt>
    <dgm:pt modelId="{8333C4B6-C684-9C42-AAA3-68B7CE82FDAE}" type="pres">
      <dgm:prSet presAssocID="{67084A4A-8324-6C41-9E63-6A09D0552BE3}" presName="extraNode" presStyleLbl="node1" presStyleIdx="0" presStyleCnt="5"/>
      <dgm:spPr/>
    </dgm:pt>
    <dgm:pt modelId="{4DB6356B-96BD-F04E-AF88-EDE02D46A6EE}" type="pres">
      <dgm:prSet presAssocID="{67084A4A-8324-6C41-9E63-6A09D0552BE3}" presName="dstNode" presStyleLbl="node1" presStyleIdx="0" presStyleCnt="5"/>
      <dgm:spPr/>
    </dgm:pt>
    <dgm:pt modelId="{6D3E5C99-3C59-964D-B7FE-0863E0E95656}" type="pres">
      <dgm:prSet presAssocID="{18FAF103-9FBF-094A-B710-8D32A8DB7B5E}" presName="text_1" presStyleLbl="node1" presStyleIdx="0" presStyleCnt="5">
        <dgm:presLayoutVars>
          <dgm:bulletEnabled val="1"/>
        </dgm:presLayoutVars>
      </dgm:prSet>
      <dgm:spPr/>
      <dgm:t>
        <a:bodyPr/>
        <a:lstStyle/>
        <a:p>
          <a:endParaRPr lang="en-US"/>
        </a:p>
      </dgm:t>
    </dgm:pt>
    <dgm:pt modelId="{32CF1F18-018B-7146-A249-BA6ECC8FE145}" type="pres">
      <dgm:prSet presAssocID="{18FAF103-9FBF-094A-B710-8D32A8DB7B5E}" presName="accent_1" presStyleCnt="0"/>
      <dgm:spPr/>
    </dgm:pt>
    <dgm:pt modelId="{03846AD8-5C10-DD46-B38C-4095AAFE290D}" type="pres">
      <dgm:prSet presAssocID="{18FAF103-9FBF-094A-B710-8D32A8DB7B5E}" presName="accentRepeatNode" presStyleLbl="solidFgAcc1" presStyleIdx="0" presStyleCnt="5"/>
      <dgm:spPr/>
    </dgm:pt>
    <dgm:pt modelId="{66639AFB-EA7B-E145-8FF9-DD1E34220108}" type="pres">
      <dgm:prSet presAssocID="{97869B83-AE09-294B-B514-A635014975CA}" presName="text_2" presStyleLbl="node1" presStyleIdx="1" presStyleCnt="5">
        <dgm:presLayoutVars>
          <dgm:bulletEnabled val="1"/>
        </dgm:presLayoutVars>
      </dgm:prSet>
      <dgm:spPr/>
      <dgm:t>
        <a:bodyPr/>
        <a:lstStyle/>
        <a:p>
          <a:endParaRPr lang="en-US"/>
        </a:p>
      </dgm:t>
    </dgm:pt>
    <dgm:pt modelId="{1391DDE7-7A8A-FD40-AC79-0C0E39AA8689}" type="pres">
      <dgm:prSet presAssocID="{97869B83-AE09-294B-B514-A635014975CA}" presName="accent_2" presStyleCnt="0"/>
      <dgm:spPr/>
    </dgm:pt>
    <dgm:pt modelId="{068EDC3D-2CD8-344B-87A4-8A034D68BEC7}" type="pres">
      <dgm:prSet presAssocID="{97869B83-AE09-294B-B514-A635014975CA}" presName="accentRepeatNode" presStyleLbl="solidFgAcc1" presStyleIdx="1" presStyleCnt="5"/>
      <dgm:spPr/>
    </dgm:pt>
    <dgm:pt modelId="{F59BB2B0-1B90-F045-8BC6-069431997AA6}" type="pres">
      <dgm:prSet presAssocID="{7CB822F6-B0A2-0840-93E0-465EA6F45E9E}" presName="text_3" presStyleLbl="node1" presStyleIdx="2" presStyleCnt="5">
        <dgm:presLayoutVars>
          <dgm:bulletEnabled val="1"/>
        </dgm:presLayoutVars>
      </dgm:prSet>
      <dgm:spPr/>
      <dgm:t>
        <a:bodyPr/>
        <a:lstStyle/>
        <a:p>
          <a:endParaRPr lang="en-US"/>
        </a:p>
      </dgm:t>
    </dgm:pt>
    <dgm:pt modelId="{D9752D46-B5EF-6143-8D12-3D97406015F7}" type="pres">
      <dgm:prSet presAssocID="{7CB822F6-B0A2-0840-93E0-465EA6F45E9E}" presName="accent_3" presStyleCnt="0"/>
      <dgm:spPr/>
    </dgm:pt>
    <dgm:pt modelId="{A9C18455-85FC-EF43-ADF3-A7C63FED85A3}" type="pres">
      <dgm:prSet presAssocID="{7CB822F6-B0A2-0840-93E0-465EA6F45E9E}" presName="accentRepeatNode" presStyleLbl="solidFgAcc1" presStyleIdx="2" presStyleCnt="5"/>
      <dgm:spPr/>
    </dgm:pt>
    <dgm:pt modelId="{EAA22C02-A4F8-1747-AEEF-632A856F6F2D}" type="pres">
      <dgm:prSet presAssocID="{E7F1C19D-ADBD-A841-9C20-228148FA7D35}" presName="text_4" presStyleLbl="node1" presStyleIdx="3" presStyleCnt="5">
        <dgm:presLayoutVars>
          <dgm:bulletEnabled val="1"/>
        </dgm:presLayoutVars>
      </dgm:prSet>
      <dgm:spPr/>
      <dgm:t>
        <a:bodyPr/>
        <a:lstStyle/>
        <a:p>
          <a:endParaRPr lang="en-US"/>
        </a:p>
      </dgm:t>
    </dgm:pt>
    <dgm:pt modelId="{D09D3177-F0B6-A847-9E22-53BE13B1AB3A}" type="pres">
      <dgm:prSet presAssocID="{E7F1C19D-ADBD-A841-9C20-228148FA7D35}" presName="accent_4" presStyleCnt="0"/>
      <dgm:spPr/>
    </dgm:pt>
    <dgm:pt modelId="{4705C40A-BB1A-3E47-8B9C-0770E8033E2A}" type="pres">
      <dgm:prSet presAssocID="{E7F1C19D-ADBD-A841-9C20-228148FA7D35}" presName="accentRepeatNode" presStyleLbl="solidFgAcc1" presStyleIdx="3" presStyleCnt="5"/>
      <dgm:spPr/>
    </dgm:pt>
    <dgm:pt modelId="{EFBA2527-6891-5943-B876-1F40CE055531}" type="pres">
      <dgm:prSet presAssocID="{B7311722-3FD5-834C-A7E5-1438A48FC8BD}" presName="text_5" presStyleLbl="node1" presStyleIdx="4" presStyleCnt="5">
        <dgm:presLayoutVars>
          <dgm:bulletEnabled val="1"/>
        </dgm:presLayoutVars>
      </dgm:prSet>
      <dgm:spPr/>
      <dgm:t>
        <a:bodyPr/>
        <a:lstStyle/>
        <a:p>
          <a:endParaRPr lang="en-US"/>
        </a:p>
      </dgm:t>
    </dgm:pt>
    <dgm:pt modelId="{86E5E973-FEC8-5444-A33B-A02B96D5C049}" type="pres">
      <dgm:prSet presAssocID="{B7311722-3FD5-834C-A7E5-1438A48FC8BD}" presName="accent_5" presStyleCnt="0"/>
      <dgm:spPr/>
    </dgm:pt>
    <dgm:pt modelId="{07C5D491-D265-1A40-AC33-304ACAF0BDBF}" type="pres">
      <dgm:prSet presAssocID="{B7311722-3FD5-834C-A7E5-1438A48FC8BD}" presName="accentRepeatNode" presStyleLbl="solidFgAcc1" presStyleIdx="4" presStyleCnt="5"/>
      <dgm:spPr/>
    </dgm:pt>
  </dgm:ptLst>
  <dgm:cxnLst>
    <dgm:cxn modelId="{7B80B254-521D-E246-934D-13F5E6D3CFB0}" srcId="{67084A4A-8324-6C41-9E63-6A09D0552BE3}" destId="{E7F1C19D-ADBD-A841-9C20-228148FA7D35}" srcOrd="3" destOrd="0" parTransId="{9F449E59-9BB8-1949-9EAB-60DFAFCF9357}" sibTransId="{97B2BA6D-6C64-AC4C-8A5F-99EEB27AB86B}"/>
    <dgm:cxn modelId="{1EC387C7-1557-274F-B319-8FCBF3F812C0}" type="presOf" srcId="{67084A4A-8324-6C41-9E63-6A09D0552BE3}" destId="{3CD9F547-D217-E34F-BB5E-9F9B52DB8785}" srcOrd="0" destOrd="0" presId="urn:microsoft.com/office/officeart/2008/layout/VerticalCurvedList"/>
    <dgm:cxn modelId="{BD7430CE-C9E4-7E4F-AC9E-B09BC5F1FC65}" srcId="{67084A4A-8324-6C41-9E63-6A09D0552BE3}" destId="{B7311722-3FD5-834C-A7E5-1438A48FC8BD}" srcOrd="4" destOrd="0" parTransId="{DC9C0FBB-ED4D-0A40-9E33-553017A723EB}" sibTransId="{CFE482B4-1B5F-6F46-89CC-04EE05BE752E}"/>
    <dgm:cxn modelId="{2465017E-FCAE-8849-8CB4-E529302E052F}" srcId="{67084A4A-8324-6C41-9E63-6A09D0552BE3}" destId="{18FAF103-9FBF-094A-B710-8D32A8DB7B5E}" srcOrd="0" destOrd="0" parTransId="{44F0BF33-733D-3B4A-8516-334A107AEACD}" sibTransId="{AB21FEF7-90BC-C147-BFAA-338C0E80AAA5}"/>
    <dgm:cxn modelId="{EBF88BB7-734A-A049-BB31-41918AFBC19B}" type="presOf" srcId="{B7311722-3FD5-834C-A7E5-1438A48FC8BD}" destId="{EFBA2527-6891-5943-B876-1F40CE055531}" srcOrd="0" destOrd="0" presId="urn:microsoft.com/office/officeart/2008/layout/VerticalCurvedList"/>
    <dgm:cxn modelId="{2470F255-11ED-0448-9EA3-2E672FBB9F3A}" srcId="{67084A4A-8324-6C41-9E63-6A09D0552BE3}" destId="{97869B83-AE09-294B-B514-A635014975CA}" srcOrd="1" destOrd="0" parTransId="{73A6FEFB-5D7C-2B46-BBE4-46E0E80F31ED}" sibTransId="{F51B8D79-0531-F04D-B9EC-9428C8D81D96}"/>
    <dgm:cxn modelId="{6E8CF967-BFED-3046-8ABD-888EE83C7874}" type="presOf" srcId="{7CB822F6-B0A2-0840-93E0-465EA6F45E9E}" destId="{F59BB2B0-1B90-F045-8BC6-069431997AA6}" srcOrd="0" destOrd="0" presId="urn:microsoft.com/office/officeart/2008/layout/VerticalCurvedList"/>
    <dgm:cxn modelId="{8DE5DB42-A3D3-F046-B2DC-CDB7BF12ECB7}" type="presOf" srcId="{18FAF103-9FBF-094A-B710-8D32A8DB7B5E}" destId="{6D3E5C99-3C59-964D-B7FE-0863E0E95656}" srcOrd="0" destOrd="0" presId="urn:microsoft.com/office/officeart/2008/layout/VerticalCurvedList"/>
    <dgm:cxn modelId="{BA1BC401-8D62-AC4F-B141-DBAD6FDDA3EE}" srcId="{67084A4A-8324-6C41-9E63-6A09D0552BE3}" destId="{7CB822F6-B0A2-0840-93E0-465EA6F45E9E}" srcOrd="2" destOrd="0" parTransId="{9B43BA4F-193D-B149-88F6-79E346C6D3D6}" sibTransId="{F78EA0B4-8CD5-3B4F-AEE8-1075A2EF110D}"/>
    <dgm:cxn modelId="{8E22DCAA-7678-7B4F-81DC-5D6DD14BF5D9}" type="presOf" srcId="{E7F1C19D-ADBD-A841-9C20-228148FA7D35}" destId="{EAA22C02-A4F8-1747-AEEF-632A856F6F2D}" srcOrd="0" destOrd="0" presId="urn:microsoft.com/office/officeart/2008/layout/VerticalCurvedList"/>
    <dgm:cxn modelId="{E0DB9C8B-9F33-5D40-AA88-61CB812ABFB2}" type="presOf" srcId="{AB21FEF7-90BC-C147-BFAA-338C0E80AAA5}" destId="{07D4CC0B-AC3D-2345-ADE2-4DB806DC2DD9}" srcOrd="0" destOrd="0" presId="urn:microsoft.com/office/officeart/2008/layout/VerticalCurvedList"/>
    <dgm:cxn modelId="{7299A9CC-B9E1-F644-B479-7F2D22358751}" type="presOf" srcId="{97869B83-AE09-294B-B514-A635014975CA}" destId="{66639AFB-EA7B-E145-8FF9-DD1E34220108}" srcOrd="0" destOrd="0" presId="urn:microsoft.com/office/officeart/2008/layout/VerticalCurvedList"/>
    <dgm:cxn modelId="{6599AC4D-8C54-F44B-8482-4BB9C3C1DC6E}" type="presParOf" srcId="{3CD9F547-D217-E34F-BB5E-9F9B52DB8785}" destId="{1EC0CC9E-CDAB-B042-9672-760D29734EB2}" srcOrd="0" destOrd="0" presId="urn:microsoft.com/office/officeart/2008/layout/VerticalCurvedList"/>
    <dgm:cxn modelId="{9E342CBD-8A89-8C4F-80FD-1AB7E7244326}" type="presParOf" srcId="{1EC0CC9E-CDAB-B042-9672-760D29734EB2}" destId="{E45B9C09-64E3-1D42-80C4-F00015EF4812}" srcOrd="0" destOrd="0" presId="urn:microsoft.com/office/officeart/2008/layout/VerticalCurvedList"/>
    <dgm:cxn modelId="{CBCF1B71-8E0D-C340-B5E3-CD427EAAA993}" type="presParOf" srcId="{E45B9C09-64E3-1D42-80C4-F00015EF4812}" destId="{F8C1972D-0195-0A4F-A3A3-63C71916A593}" srcOrd="0" destOrd="0" presId="urn:microsoft.com/office/officeart/2008/layout/VerticalCurvedList"/>
    <dgm:cxn modelId="{55981802-590D-7C40-A52B-4D62E272123C}" type="presParOf" srcId="{E45B9C09-64E3-1D42-80C4-F00015EF4812}" destId="{07D4CC0B-AC3D-2345-ADE2-4DB806DC2DD9}" srcOrd="1" destOrd="0" presId="urn:microsoft.com/office/officeart/2008/layout/VerticalCurvedList"/>
    <dgm:cxn modelId="{998D3EA0-3CC3-0248-A5B5-19CFBC53725A}" type="presParOf" srcId="{E45B9C09-64E3-1D42-80C4-F00015EF4812}" destId="{8333C4B6-C684-9C42-AAA3-68B7CE82FDAE}" srcOrd="2" destOrd="0" presId="urn:microsoft.com/office/officeart/2008/layout/VerticalCurvedList"/>
    <dgm:cxn modelId="{73F3139C-D3D7-194B-8EC5-E61CEB7DC7A2}" type="presParOf" srcId="{E45B9C09-64E3-1D42-80C4-F00015EF4812}" destId="{4DB6356B-96BD-F04E-AF88-EDE02D46A6EE}" srcOrd="3" destOrd="0" presId="urn:microsoft.com/office/officeart/2008/layout/VerticalCurvedList"/>
    <dgm:cxn modelId="{91CE9937-A889-2A4C-AC45-C654EB74A03D}" type="presParOf" srcId="{1EC0CC9E-CDAB-B042-9672-760D29734EB2}" destId="{6D3E5C99-3C59-964D-B7FE-0863E0E95656}" srcOrd="1" destOrd="0" presId="urn:microsoft.com/office/officeart/2008/layout/VerticalCurvedList"/>
    <dgm:cxn modelId="{96A5E9EA-4226-2E4F-A3F3-823476656D24}" type="presParOf" srcId="{1EC0CC9E-CDAB-B042-9672-760D29734EB2}" destId="{32CF1F18-018B-7146-A249-BA6ECC8FE145}" srcOrd="2" destOrd="0" presId="urn:microsoft.com/office/officeart/2008/layout/VerticalCurvedList"/>
    <dgm:cxn modelId="{095B5E1E-112F-D44E-BE40-471026B66BE4}" type="presParOf" srcId="{32CF1F18-018B-7146-A249-BA6ECC8FE145}" destId="{03846AD8-5C10-DD46-B38C-4095AAFE290D}" srcOrd="0" destOrd="0" presId="urn:microsoft.com/office/officeart/2008/layout/VerticalCurvedList"/>
    <dgm:cxn modelId="{3FB8B203-5FF3-0B43-AD6E-BB6BA7F6991B}" type="presParOf" srcId="{1EC0CC9E-CDAB-B042-9672-760D29734EB2}" destId="{66639AFB-EA7B-E145-8FF9-DD1E34220108}" srcOrd="3" destOrd="0" presId="urn:microsoft.com/office/officeart/2008/layout/VerticalCurvedList"/>
    <dgm:cxn modelId="{CB216F12-3CB3-634D-B698-982F46D30D73}" type="presParOf" srcId="{1EC0CC9E-CDAB-B042-9672-760D29734EB2}" destId="{1391DDE7-7A8A-FD40-AC79-0C0E39AA8689}" srcOrd="4" destOrd="0" presId="urn:microsoft.com/office/officeart/2008/layout/VerticalCurvedList"/>
    <dgm:cxn modelId="{12675DC9-C3C8-F547-B2F0-6B26FF6FCF06}" type="presParOf" srcId="{1391DDE7-7A8A-FD40-AC79-0C0E39AA8689}" destId="{068EDC3D-2CD8-344B-87A4-8A034D68BEC7}" srcOrd="0" destOrd="0" presId="urn:microsoft.com/office/officeart/2008/layout/VerticalCurvedList"/>
    <dgm:cxn modelId="{07BE4592-28E1-0F48-9734-482BBA5C25F6}" type="presParOf" srcId="{1EC0CC9E-CDAB-B042-9672-760D29734EB2}" destId="{F59BB2B0-1B90-F045-8BC6-069431997AA6}" srcOrd="5" destOrd="0" presId="urn:microsoft.com/office/officeart/2008/layout/VerticalCurvedList"/>
    <dgm:cxn modelId="{BC8B83DD-B1B4-934C-9341-54A695732C5A}" type="presParOf" srcId="{1EC0CC9E-CDAB-B042-9672-760D29734EB2}" destId="{D9752D46-B5EF-6143-8D12-3D97406015F7}" srcOrd="6" destOrd="0" presId="urn:microsoft.com/office/officeart/2008/layout/VerticalCurvedList"/>
    <dgm:cxn modelId="{1D334F17-33A9-D04A-9473-D0A1208347AC}" type="presParOf" srcId="{D9752D46-B5EF-6143-8D12-3D97406015F7}" destId="{A9C18455-85FC-EF43-ADF3-A7C63FED85A3}" srcOrd="0" destOrd="0" presId="urn:microsoft.com/office/officeart/2008/layout/VerticalCurvedList"/>
    <dgm:cxn modelId="{DF4A449E-E7E9-2849-BDBE-D9F0E0CE29C4}" type="presParOf" srcId="{1EC0CC9E-CDAB-B042-9672-760D29734EB2}" destId="{EAA22C02-A4F8-1747-AEEF-632A856F6F2D}" srcOrd="7" destOrd="0" presId="urn:microsoft.com/office/officeart/2008/layout/VerticalCurvedList"/>
    <dgm:cxn modelId="{A4DEF385-35E7-B447-BAF6-29A9B2C74FEB}" type="presParOf" srcId="{1EC0CC9E-CDAB-B042-9672-760D29734EB2}" destId="{D09D3177-F0B6-A847-9E22-53BE13B1AB3A}" srcOrd="8" destOrd="0" presId="urn:microsoft.com/office/officeart/2008/layout/VerticalCurvedList"/>
    <dgm:cxn modelId="{E5BE555B-5A32-2B40-82CD-8D5C1409E83F}" type="presParOf" srcId="{D09D3177-F0B6-A847-9E22-53BE13B1AB3A}" destId="{4705C40A-BB1A-3E47-8B9C-0770E8033E2A}" srcOrd="0" destOrd="0" presId="urn:microsoft.com/office/officeart/2008/layout/VerticalCurvedList"/>
    <dgm:cxn modelId="{058A5F02-B4E0-3A40-955B-6E224D178D61}" type="presParOf" srcId="{1EC0CC9E-CDAB-B042-9672-760D29734EB2}" destId="{EFBA2527-6891-5943-B876-1F40CE055531}" srcOrd="9" destOrd="0" presId="urn:microsoft.com/office/officeart/2008/layout/VerticalCurvedList"/>
    <dgm:cxn modelId="{891F823A-64D5-AF4C-896B-DE958459F578}" type="presParOf" srcId="{1EC0CC9E-CDAB-B042-9672-760D29734EB2}" destId="{86E5E973-FEC8-5444-A33B-A02B96D5C049}" srcOrd="10" destOrd="0" presId="urn:microsoft.com/office/officeart/2008/layout/VerticalCurvedList"/>
    <dgm:cxn modelId="{D2F1E7D7-6A4A-DC4A-B707-5492AEF2516A}" type="presParOf" srcId="{86E5E973-FEC8-5444-A33B-A02B96D5C049}" destId="{07C5D491-D265-1A40-AC33-304ACAF0BDBF}"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FC2BE54-B564-E44A-828D-6D34367BD43A}" type="doc">
      <dgm:prSet loTypeId="urn:microsoft.com/office/officeart/2005/8/layout/hList1" loCatId="" qsTypeId="urn:microsoft.com/office/officeart/2005/8/quickstyle/simple4" qsCatId="simple" csTypeId="urn:microsoft.com/office/officeart/2005/8/colors/accent1_2" csCatId="accent1" phldr="1"/>
      <dgm:spPr/>
      <dgm:t>
        <a:bodyPr/>
        <a:lstStyle/>
        <a:p>
          <a:endParaRPr lang="en-US"/>
        </a:p>
      </dgm:t>
    </dgm:pt>
    <dgm:pt modelId="{26E9DE47-C789-2249-9A7C-E835014F16A0}">
      <dgm:prSet phldrT="[Text]"/>
      <dgm:spPr/>
      <dgm:t>
        <a:bodyPr/>
        <a:lstStyle/>
        <a:p>
          <a:r>
            <a:rPr lang="en-US" dirty="0" smtClean="0"/>
            <a:t>Learning Outcomes</a:t>
          </a:r>
          <a:endParaRPr lang="en-US" dirty="0"/>
        </a:p>
      </dgm:t>
    </dgm:pt>
    <dgm:pt modelId="{7F4CB285-C253-5346-B957-0F4917E5D8F6}" type="parTrans" cxnId="{496E0148-C31A-424D-88E2-7B7D3CA33854}">
      <dgm:prSet/>
      <dgm:spPr/>
      <dgm:t>
        <a:bodyPr/>
        <a:lstStyle/>
        <a:p>
          <a:endParaRPr lang="en-US"/>
        </a:p>
      </dgm:t>
    </dgm:pt>
    <dgm:pt modelId="{FCA83EE1-2BC9-DD46-8D1E-581E531AD0AE}" type="sibTrans" cxnId="{496E0148-C31A-424D-88E2-7B7D3CA33854}">
      <dgm:prSet/>
      <dgm:spPr/>
      <dgm:t>
        <a:bodyPr/>
        <a:lstStyle/>
        <a:p>
          <a:endParaRPr lang="en-US"/>
        </a:p>
      </dgm:t>
    </dgm:pt>
    <dgm:pt modelId="{7D38D0CB-B6C0-8F44-80B4-AA92A903C7E9}">
      <dgm:prSet phldrT="[Text]"/>
      <dgm:spPr/>
      <dgm:t>
        <a:bodyPr/>
        <a:lstStyle/>
        <a:p>
          <a:r>
            <a:rPr lang="en-US" dirty="0" smtClean="0"/>
            <a:t>Career Development</a:t>
          </a:r>
          <a:endParaRPr lang="en-US" dirty="0"/>
        </a:p>
      </dgm:t>
    </dgm:pt>
    <dgm:pt modelId="{E437DC2A-3023-3247-B158-0D11125EEE3C}" type="parTrans" cxnId="{8EEB01CF-EA2C-0F49-A9B3-3C4E486053E9}">
      <dgm:prSet/>
      <dgm:spPr/>
      <dgm:t>
        <a:bodyPr/>
        <a:lstStyle/>
        <a:p>
          <a:endParaRPr lang="en-US"/>
        </a:p>
      </dgm:t>
    </dgm:pt>
    <dgm:pt modelId="{319286BA-875C-0D48-A710-887B5984E241}" type="sibTrans" cxnId="{8EEB01CF-EA2C-0F49-A9B3-3C4E486053E9}">
      <dgm:prSet/>
      <dgm:spPr/>
      <dgm:t>
        <a:bodyPr/>
        <a:lstStyle/>
        <a:p>
          <a:endParaRPr lang="en-US"/>
        </a:p>
      </dgm:t>
    </dgm:pt>
    <dgm:pt modelId="{9F271C8F-3065-8049-923A-B2C7ECF4B5C2}">
      <dgm:prSet phldrT="[Text]"/>
      <dgm:spPr/>
      <dgm:t>
        <a:bodyPr/>
        <a:lstStyle/>
        <a:p>
          <a:r>
            <a:rPr lang="en-US" dirty="0" smtClean="0"/>
            <a:t>Personal Development</a:t>
          </a:r>
          <a:endParaRPr lang="en-US" dirty="0"/>
        </a:p>
      </dgm:t>
    </dgm:pt>
    <dgm:pt modelId="{3D0A12EE-0AFA-A748-B11A-F961D8768C8C}" type="parTrans" cxnId="{1B305F61-3310-D348-AED2-75934DBF0B2E}">
      <dgm:prSet/>
      <dgm:spPr/>
      <dgm:t>
        <a:bodyPr/>
        <a:lstStyle/>
        <a:p>
          <a:endParaRPr lang="en-US"/>
        </a:p>
      </dgm:t>
    </dgm:pt>
    <dgm:pt modelId="{8A47C3A6-DCD4-0442-B235-621B7CA48833}" type="sibTrans" cxnId="{1B305F61-3310-D348-AED2-75934DBF0B2E}">
      <dgm:prSet/>
      <dgm:spPr/>
      <dgm:t>
        <a:bodyPr/>
        <a:lstStyle/>
        <a:p>
          <a:endParaRPr lang="en-US"/>
        </a:p>
      </dgm:t>
    </dgm:pt>
    <dgm:pt modelId="{15EA6BE5-C246-6A4A-B134-40D608F2CB9E}">
      <dgm:prSet phldrT="[Text]"/>
      <dgm:spPr/>
      <dgm:t>
        <a:bodyPr/>
        <a:lstStyle/>
        <a:p>
          <a:r>
            <a:rPr lang="en-US" dirty="0" smtClean="0"/>
            <a:t>Internship Satisfaction</a:t>
          </a:r>
          <a:endParaRPr lang="en-US" dirty="0"/>
        </a:p>
      </dgm:t>
    </dgm:pt>
    <dgm:pt modelId="{4C39EEDA-FF60-FD4A-B287-562878BE647D}" type="parTrans" cxnId="{6A1CF03F-D442-3A4E-9A7A-956F091DA0EF}">
      <dgm:prSet/>
      <dgm:spPr/>
      <dgm:t>
        <a:bodyPr/>
        <a:lstStyle/>
        <a:p>
          <a:endParaRPr lang="en-US"/>
        </a:p>
      </dgm:t>
    </dgm:pt>
    <dgm:pt modelId="{D8BC99B7-47E1-1548-B437-16CE089CEE0D}" type="sibTrans" cxnId="{6A1CF03F-D442-3A4E-9A7A-956F091DA0EF}">
      <dgm:prSet/>
      <dgm:spPr/>
      <dgm:t>
        <a:bodyPr/>
        <a:lstStyle/>
        <a:p>
          <a:endParaRPr lang="en-US"/>
        </a:p>
      </dgm:t>
    </dgm:pt>
    <dgm:pt modelId="{14F8083E-84D3-2A43-9376-2BA8FFA6F574}">
      <dgm:prSet phldrT="[Text]"/>
      <dgm:spPr/>
      <dgm:t>
        <a:bodyPr/>
        <a:lstStyle/>
        <a:p>
          <a:r>
            <a:rPr lang="en-US" dirty="0" smtClean="0"/>
            <a:t>Supervision</a:t>
          </a:r>
          <a:endParaRPr lang="en-US" dirty="0"/>
        </a:p>
      </dgm:t>
    </dgm:pt>
    <dgm:pt modelId="{7FC1AB4E-8BE9-C645-BB20-E2F66AE8E1D4}" type="parTrans" cxnId="{F53F5431-E0BF-994F-9227-3FA93E91C8A4}">
      <dgm:prSet/>
      <dgm:spPr/>
      <dgm:t>
        <a:bodyPr/>
        <a:lstStyle/>
        <a:p>
          <a:endParaRPr lang="en-US"/>
        </a:p>
      </dgm:t>
    </dgm:pt>
    <dgm:pt modelId="{2B7090F7-7E22-F347-BEF3-57A4C944B1A4}" type="sibTrans" cxnId="{F53F5431-E0BF-994F-9227-3FA93E91C8A4}">
      <dgm:prSet/>
      <dgm:spPr/>
      <dgm:t>
        <a:bodyPr/>
        <a:lstStyle/>
        <a:p>
          <a:endParaRPr lang="en-US"/>
        </a:p>
      </dgm:t>
    </dgm:pt>
    <dgm:pt modelId="{1B7AD5E8-362D-784C-982E-DBFD41A84FC9}">
      <dgm:prSet phldrT="[Text]"/>
      <dgm:spPr/>
      <dgm:t>
        <a:bodyPr/>
        <a:lstStyle/>
        <a:p>
          <a:r>
            <a:rPr lang="en-US" dirty="0" smtClean="0"/>
            <a:t>Duties</a:t>
          </a:r>
          <a:endParaRPr lang="en-US" dirty="0"/>
        </a:p>
      </dgm:t>
    </dgm:pt>
    <dgm:pt modelId="{D42E061B-D8B5-7745-9330-20D06F1DE036}" type="parTrans" cxnId="{C3EEBDEC-F71E-7040-B799-9CFA126B0F51}">
      <dgm:prSet/>
      <dgm:spPr/>
      <dgm:t>
        <a:bodyPr/>
        <a:lstStyle/>
        <a:p>
          <a:endParaRPr lang="en-US"/>
        </a:p>
      </dgm:t>
    </dgm:pt>
    <dgm:pt modelId="{2284AE9D-4DAE-9044-B4FF-2A78EFDED74B}" type="sibTrans" cxnId="{C3EEBDEC-F71E-7040-B799-9CFA126B0F51}">
      <dgm:prSet/>
      <dgm:spPr/>
      <dgm:t>
        <a:bodyPr/>
        <a:lstStyle/>
        <a:p>
          <a:endParaRPr lang="en-US"/>
        </a:p>
      </dgm:t>
    </dgm:pt>
    <dgm:pt modelId="{51173233-B687-E542-AF81-10173FA4CEB6}">
      <dgm:prSet phldrT="[Text]"/>
      <dgm:spPr/>
      <dgm:t>
        <a:bodyPr/>
        <a:lstStyle/>
        <a:p>
          <a:r>
            <a:rPr lang="en-US" dirty="0" smtClean="0"/>
            <a:t>Additional Information</a:t>
          </a:r>
          <a:endParaRPr lang="en-US" dirty="0"/>
        </a:p>
      </dgm:t>
    </dgm:pt>
    <dgm:pt modelId="{47CB1EEE-6442-0744-A13A-C63BDAEF4AAD}" type="parTrans" cxnId="{B5DED8EE-3FA9-EB40-A9DA-2AE5EC56CC96}">
      <dgm:prSet/>
      <dgm:spPr/>
      <dgm:t>
        <a:bodyPr/>
        <a:lstStyle/>
        <a:p>
          <a:endParaRPr lang="en-US"/>
        </a:p>
      </dgm:t>
    </dgm:pt>
    <dgm:pt modelId="{D78BB68B-AD54-0846-AD76-A8103C94EAD2}" type="sibTrans" cxnId="{B5DED8EE-3FA9-EB40-A9DA-2AE5EC56CC96}">
      <dgm:prSet/>
      <dgm:spPr/>
      <dgm:t>
        <a:bodyPr/>
        <a:lstStyle/>
        <a:p>
          <a:endParaRPr lang="en-US"/>
        </a:p>
      </dgm:t>
    </dgm:pt>
    <dgm:pt modelId="{6A434642-EDC1-7C45-ABAF-1B2E89990C51}">
      <dgm:prSet phldrT="[Text]"/>
      <dgm:spPr/>
      <dgm:t>
        <a:bodyPr/>
        <a:lstStyle/>
        <a:p>
          <a:r>
            <a:rPr lang="en-US" dirty="0" smtClean="0"/>
            <a:t>Prior academic internships</a:t>
          </a:r>
          <a:endParaRPr lang="en-US" dirty="0"/>
        </a:p>
      </dgm:t>
    </dgm:pt>
    <dgm:pt modelId="{D3038C99-41F4-3E41-A1D6-2232DD780C2F}" type="parTrans" cxnId="{844D47F8-7A59-7240-B8FF-8EC5286C44F5}">
      <dgm:prSet/>
      <dgm:spPr/>
      <dgm:t>
        <a:bodyPr/>
        <a:lstStyle/>
        <a:p>
          <a:endParaRPr lang="en-US"/>
        </a:p>
      </dgm:t>
    </dgm:pt>
    <dgm:pt modelId="{9270FF0D-107C-634B-9AC0-E65F0467A38F}" type="sibTrans" cxnId="{844D47F8-7A59-7240-B8FF-8EC5286C44F5}">
      <dgm:prSet/>
      <dgm:spPr/>
      <dgm:t>
        <a:bodyPr/>
        <a:lstStyle/>
        <a:p>
          <a:endParaRPr lang="en-US"/>
        </a:p>
      </dgm:t>
    </dgm:pt>
    <dgm:pt modelId="{5261C66A-D0B4-EB43-B10A-284863383ED1}">
      <dgm:prSet phldrT="[Text]"/>
      <dgm:spPr/>
      <dgm:t>
        <a:bodyPr/>
        <a:lstStyle/>
        <a:p>
          <a:r>
            <a:rPr lang="en-US" dirty="0" smtClean="0"/>
            <a:t>Demographics</a:t>
          </a:r>
          <a:endParaRPr lang="en-US" dirty="0"/>
        </a:p>
      </dgm:t>
    </dgm:pt>
    <dgm:pt modelId="{A5781569-B4FF-2745-8A52-F968252A8619}" type="parTrans" cxnId="{35E598A0-DF5F-B34F-B24D-8E56A6BFB66E}">
      <dgm:prSet/>
      <dgm:spPr/>
      <dgm:t>
        <a:bodyPr/>
        <a:lstStyle/>
        <a:p>
          <a:endParaRPr lang="en-US"/>
        </a:p>
      </dgm:t>
    </dgm:pt>
    <dgm:pt modelId="{BEAB2252-ABB6-3142-BF57-33653C653A11}" type="sibTrans" cxnId="{35E598A0-DF5F-B34F-B24D-8E56A6BFB66E}">
      <dgm:prSet/>
      <dgm:spPr/>
      <dgm:t>
        <a:bodyPr/>
        <a:lstStyle/>
        <a:p>
          <a:endParaRPr lang="en-US"/>
        </a:p>
      </dgm:t>
    </dgm:pt>
    <dgm:pt modelId="{565A32F2-9224-434C-84AF-78BFC1A9D93E}">
      <dgm:prSet phldrT="[Text]"/>
      <dgm:spPr/>
      <dgm:t>
        <a:bodyPr/>
        <a:lstStyle/>
        <a:p>
          <a:r>
            <a:rPr lang="en-US" dirty="0" smtClean="0"/>
            <a:t>Work Environment</a:t>
          </a:r>
          <a:endParaRPr lang="en-US" dirty="0"/>
        </a:p>
      </dgm:t>
    </dgm:pt>
    <dgm:pt modelId="{A1E17AD3-BB05-0A47-8455-4B6311ADBA23}" type="parTrans" cxnId="{0FB9EE9F-7D11-5B4D-8707-D405D0E12FD3}">
      <dgm:prSet/>
      <dgm:spPr/>
      <dgm:t>
        <a:bodyPr/>
        <a:lstStyle/>
        <a:p>
          <a:endParaRPr lang="en-US"/>
        </a:p>
      </dgm:t>
    </dgm:pt>
    <dgm:pt modelId="{04148804-0B59-724C-B1B4-ABC35D04EDAE}" type="sibTrans" cxnId="{0FB9EE9F-7D11-5B4D-8707-D405D0E12FD3}">
      <dgm:prSet/>
      <dgm:spPr/>
      <dgm:t>
        <a:bodyPr/>
        <a:lstStyle/>
        <a:p>
          <a:endParaRPr lang="en-US"/>
        </a:p>
      </dgm:t>
    </dgm:pt>
    <dgm:pt modelId="{4A0D8ACA-C0DD-9247-B50B-ECB59ED63EB3}">
      <dgm:prSet phldrT="[Text]"/>
      <dgm:spPr/>
      <dgm:t>
        <a:bodyPr/>
        <a:lstStyle/>
        <a:p>
          <a:r>
            <a:rPr lang="en-US" dirty="0" smtClean="0"/>
            <a:t>Academic Elements</a:t>
          </a:r>
          <a:endParaRPr lang="en-US" dirty="0"/>
        </a:p>
      </dgm:t>
    </dgm:pt>
    <dgm:pt modelId="{67AA7B47-24A4-744C-A8C7-117DCB5F5896}" type="parTrans" cxnId="{9FA7C041-A158-D34E-9B5E-0ED6CCBEAB48}">
      <dgm:prSet/>
      <dgm:spPr/>
      <dgm:t>
        <a:bodyPr/>
        <a:lstStyle/>
        <a:p>
          <a:endParaRPr lang="en-US"/>
        </a:p>
      </dgm:t>
    </dgm:pt>
    <dgm:pt modelId="{BBC45F20-A9FE-3940-9244-3A4AC1749402}" type="sibTrans" cxnId="{9FA7C041-A158-D34E-9B5E-0ED6CCBEAB48}">
      <dgm:prSet/>
      <dgm:spPr/>
      <dgm:t>
        <a:bodyPr/>
        <a:lstStyle/>
        <a:p>
          <a:endParaRPr lang="en-US"/>
        </a:p>
      </dgm:t>
    </dgm:pt>
    <dgm:pt modelId="{86DEB9AD-AEA4-4144-965E-192DD07347BF}">
      <dgm:prSet phldrT="[Text]"/>
      <dgm:spPr/>
      <dgm:t>
        <a:bodyPr/>
        <a:lstStyle/>
        <a:p>
          <a:r>
            <a:rPr lang="en-US" dirty="0" smtClean="0"/>
            <a:t>Overall</a:t>
          </a:r>
          <a:endParaRPr lang="en-US" dirty="0"/>
        </a:p>
      </dgm:t>
    </dgm:pt>
    <dgm:pt modelId="{6456AA86-971E-7440-A321-9E4B70CB234F}" type="parTrans" cxnId="{03F1D802-28E3-EA4D-A620-7C3FE6503CAF}">
      <dgm:prSet/>
      <dgm:spPr/>
      <dgm:t>
        <a:bodyPr/>
        <a:lstStyle/>
        <a:p>
          <a:endParaRPr lang="en-US"/>
        </a:p>
      </dgm:t>
    </dgm:pt>
    <dgm:pt modelId="{632D3C8E-4454-5F4C-9FAE-135EA9B12156}" type="sibTrans" cxnId="{03F1D802-28E3-EA4D-A620-7C3FE6503CAF}">
      <dgm:prSet/>
      <dgm:spPr/>
      <dgm:t>
        <a:bodyPr/>
        <a:lstStyle/>
        <a:p>
          <a:endParaRPr lang="en-US"/>
        </a:p>
      </dgm:t>
    </dgm:pt>
    <dgm:pt modelId="{C19553D0-B0F6-664D-AE62-C01346515842}" type="pres">
      <dgm:prSet presAssocID="{7FC2BE54-B564-E44A-828D-6D34367BD43A}" presName="Name0" presStyleCnt="0">
        <dgm:presLayoutVars>
          <dgm:dir/>
          <dgm:animLvl val="lvl"/>
          <dgm:resizeHandles val="exact"/>
        </dgm:presLayoutVars>
      </dgm:prSet>
      <dgm:spPr/>
      <dgm:t>
        <a:bodyPr/>
        <a:lstStyle/>
        <a:p>
          <a:endParaRPr lang="en-US"/>
        </a:p>
      </dgm:t>
    </dgm:pt>
    <dgm:pt modelId="{9C7D0E67-2AE1-C34A-AF9B-2B5630175D99}" type="pres">
      <dgm:prSet presAssocID="{26E9DE47-C789-2249-9A7C-E835014F16A0}" presName="composite" presStyleCnt="0"/>
      <dgm:spPr/>
    </dgm:pt>
    <dgm:pt modelId="{2BCA608B-FB14-5949-A81F-6D5F99A41F21}" type="pres">
      <dgm:prSet presAssocID="{26E9DE47-C789-2249-9A7C-E835014F16A0}" presName="parTx" presStyleLbl="alignNode1" presStyleIdx="0" presStyleCnt="3">
        <dgm:presLayoutVars>
          <dgm:chMax val="0"/>
          <dgm:chPref val="0"/>
          <dgm:bulletEnabled val="1"/>
        </dgm:presLayoutVars>
      </dgm:prSet>
      <dgm:spPr/>
      <dgm:t>
        <a:bodyPr/>
        <a:lstStyle/>
        <a:p>
          <a:endParaRPr lang="en-US"/>
        </a:p>
      </dgm:t>
    </dgm:pt>
    <dgm:pt modelId="{EBCC6E09-CC3C-DF49-9BC4-8700B9790518}" type="pres">
      <dgm:prSet presAssocID="{26E9DE47-C789-2249-9A7C-E835014F16A0}" presName="desTx" presStyleLbl="alignAccFollowNode1" presStyleIdx="0" presStyleCnt="3">
        <dgm:presLayoutVars>
          <dgm:bulletEnabled val="1"/>
        </dgm:presLayoutVars>
      </dgm:prSet>
      <dgm:spPr/>
      <dgm:t>
        <a:bodyPr/>
        <a:lstStyle/>
        <a:p>
          <a:endParaRPr lang="en-US"/>
        </a:p>
      </dgm:t>
    </dgm:pt>
    <dgm:pt modelId="{85C83847-E516-584F-99D2-D3A0785E00F6}" type="pres">
      <dgm:prSet presAssocID="{FCA83EE1-2BC9-DD46-8D1E-581E531AD0AE}" presName="space" presStyleCnt="0"/>
      <dgm:spPr/>
    </dgm:pt>
    <dgm:pt modelId="{AB3F8A4A-81DF-1B44-9575-D305799606BC}" type="pres">
      <dgm:prSet presAssocID="{15EA6BE5-C246-6A4A-B134-40D608F2CB9E}" presName="composite" presStyleCnt="0"/>
      <dgm:spPr/>
    </dgm:pt>
    <dgm:pt modelId="{CC9F3CBA-5C92-7949-B33A-D74429AE1897}" type="pres">
      <dgm:prSet presAssocID="{15EA6BE5-C246-6A4A-B134-40D608F2CB9E}" presName="parTx" presStyleLbl="alignNode1" presStyleIdx="1" presStyleCnt="3">
        <dgm:presLayoutVars>
          <dgm:chMax val="0"/>
          <dgm:chPref val="0"/>
          <dgm:bulletEnabled val="1"/>
        </dgm:presLayoutVars>
      </dgm:prSet>
      <dgm:spPr/>
      <dgm:t>
        <a:bodyPr/>
        <a:lstStyle/>
        <a:p>
          <a:endParaRPr lang="en-US"/>
        </a:p>
      </dgm:t>
    </dgm:pt>
    <dgm:pt modelId="{A9B16388-32B6-4B42-AC96-083004367FD6}" type="pres">
      <dgm:prSet presAssocID="{15EA6BE5-C246-6A4A-B134-40D608F2CB9E}" presName="desTx" presStyleLbl="alignAccFollowNode1" presStyleIdx="1" presStyleCnt="3">
        <dgm:presLayoutVars>
          <dgm:bulletEnabled val="1"/>
        </dgm:presLayoutVars>
      </dgm:prSet>
      <dgm:spPr/>
      <dgm:t>
        <a:bodyPr/>
        <a:lstStyle/>
        <a:p>
          <a:endParaRPr lang="en-US"/>
        </a:p>
      </dgm:t>
    </dgm:pt>
    <dgm:pt modelId="{CFA7FBDF-E524-5B4F-A86C-F6E373710077}" type="pres">
      <dgm:prSet presAssocID="{D8BC99B7-47E1-1548-B437-16CE089CEE0D}" presName="space" presStyleCnt="0"/>
      <dgm:spPr/>
    </dgm:pt>
    <dgm:pt modelId="{77BC3F2F-5ED0-BE4C-8FC9-276784FFFED3}" type="pres">
      <dgm:prSet presAssocID="{51173233-B687-E542-AF81-10173FA4CEB6}" presName="composite" presStyleCnt="0"/>
      <dgm:spPr/>
    </dgm:pt>
    <dgm:pt modelId="{7EA00ADF-CE1E-6B40-85DC-7E33743B5907}" type="pres">
      <dgm:prSet presAssocID="{51173233-B687-E542-AF81-10173FA4CEB6}" presName="parTx" presStyleLbl="alignNode1" presStyleIdx="2" presStyleCnt="3" custLinFactNeighborX="103">
        <dgm:presLayoutVars>
          <dgm:chMax val="0"/>
          <dgm:chPref val="0"/>
          <dgm:bulletEnabled val="1"/>
        </dgm:presLayoutVars>
      </dgm:prSet>
      <dgm:spPr/>
      <dgm:t>
        <a:bodyPr/>
        <a:lstStyle/>
        <a:p>
          <a:endParaRPr lang="en-US"/>
        </a:p>
      </dgm:t>
    </dgm:pt>
    <dgm:pt modelId="{02668A3A-C959-6941-9CD1-2963F7D00433}" type="pres">
      <dgm:prSet presAssocID="{51173233-B687-E542-AF81-10173FA4CEB6}" presName="desTx" presStyleLbl="alignAccFollowNode1" presStyleIdx="2" presStyleCnt="3">
        <dgm:presLayoutVars>
          <dgm:bulletEnabled val="1"/>
        </dgm:presLayoutVars>
      </dgm:prSet>
      <dgm:spPr/>
      <dgm:t>
        <a:bodyPr/>
        <a:lstStyle/>
        <a:p>
          <a:endParaRPr lang="en-US"/>
        </a:p>
      </dgm:t>
    </dgm:pt>
  </dgm:ptLst>
  <dgm:cxnLst>
    <dgm:cxn modelId="{B8C28B47-B800-BC4F-BD70-30F9BD1DB08C}" type="presOf" srcId="{26E9DE47-C789-2249-9A7C-E835014F16A0}" destId="{2BCA608B-FB14-5949-A81F-6D5F99A41F21}" srcOrd="0" destOrd="0" presId="urn:microsoft.com/office/officeart/2005/8/layout/hList1"/>
    <dgm:cxn modelId="{44D01EA0-DF9D-3F41-B1B8-D9373FB80515}" type="presOf" srcId="{6A434642-EDC1-7C45-ABAF-1B2E89990C51}" destId="{02668A3A-C959-6941-9CD1-2963F7D00433}" srcOrd="0" destOrd="0" presId="urn:microsoft.com/office/officeart/2005/8/layout/hList1"/>
    <dgm:cxn modelId="{0FB9EE9F-7D11-5B4D-8707-D405D0E12FD3}" srcId="{15EA6BE5-C246-6A4A-B134-40D608F2CB9E}" destId="{565A32F2-9224-434C-84AF-78BFC1A9D93E}" srcOrd="2" destOrd="0" parTransId="{A1E17AD3-BB05-0A47-8455-4B6311ADBA23}" sibTransId="{04148804-0B59-724C-B1B4-ABC35D04EDAE}"/>
    <dgm:cxn modelId="{0E44F49E-2273-AF45-8EC5-41159E26EFDB}" type="presOf" srcId="{7D38D0CB-B6C0-8F44-80B4-AA92A903C7E9}" destId="{EBCC6E09-CC3C-DF49-9BC4-8700B9790518}" srcOrd="0" destOrd="0" presId="urn:microsoft.com/office/officeart/2005/8/layout/hList1"/>
    <dgm:cxn modelId="{844D47F8-7A59-7240-B8FF-8EC5286C44F5}" srcId="{51173233-B687-E542-AF81-10173FA4CEB6}" destId="{6A434642-EDC1-7C45-ABAF-1B2E89990C51}" srcOrd="0" destOrd="0" parTransId="{D3038C99-41F4-3E41-A1D6-2232DD780C2F}" sibTransId="{9270FF0D-107C-634B-9AC0-E65F0467A38F}"/>
    <dgm:cxn modelId="{35E598A0-DF5F-B34F-B24D-8E56A6BFB66E}" srcId="{51173233-B687-E542-AF81-10173FA4CEB6}" destId="{5261C66A-D0B4-EB43-B10A-284863383ED1}" srcOrd="1" destOrd="0" parTransId="{A5781569-B4FF-2745-8A52-F968252A8619}" sibTransId="{BEAB2252-ABB6-3142-BF57-33653C653A11}"/>
    <dgm:cxn modelId="{BFF81645-8536-7A4F-A273-BB1EE8516298}" type="presOf" srcId="{14F8083E-84D3-2A43-9376-2BA8FFA6F574}" destId="{A9B16388-32B6-4B42-AC96-083004367FD6}" srcOrd="0" destOrd="0" presId="urn:microsoft.com/office/officeart/2005/8/layout/hList1"/>
    <dgm:cxn modelId="{6A1CF03F-D442-3A4E-9A7A-956F091DA0EF}" srcId="{7FC2BE54-B564-E44A-828D-6D34367BD43A}" destId="{15EA6BE5-C246-6A4A-B134-40D608F2CB9E}" srcOrd="1" destOrd="0" parTransId="{4C39EEDA-FF60-FD4A-B287-562878BE647D}" sibTransId="{D8BC99B7-47E1-1548-B437-16CE089CEE0D}"/>
    <dgm:cxn modelId="{8EEB01CF-EA2C-0F49-A9B3-3C4E486053E9}" srcId="{26E9DE47-C789-2249-9A7C-E835014F16A0}" destId="{7D38D0CB-B6C0-8F44-80B4-AA92A903C7E9}" srcOrd="0" destOrd="0" parTransId="{E437DC2A-3023-3247-B158-0D11125EEE3C}" sibTransId="{319286BA-875C-0D48-A710-887B5984E241}"/>
    <dgm:cxn modelId="{496E0148-C31A-424D-88E2-7B7D3CA33854}" srcId="{7FC2BE54-B564-E44A-828D-6D34367BD43A}" destId="{26E9DE47-C789-2249-9A7C-E835014F16A0}" srcOrd="0" destOrd="0" parTransId="{7F4CB285-C253-5346-B957-0F4917E5D8F6}" sibTransId="{FCA83EE1-2BC9-DD46-8D1E-581E531AD0AE}"/>
    <dgm:cxn modelId="{1B305F61-3310-D348-AED2-75934DBF0B2E}" srcId="{26E9DE47-C789-2249-9A7C-E835014F16A0}" destId="{9F271C8F-3065-8049-923A-B2C7ECF4B5C2}" srcOrd="1" destOrd="0" parTransId="{3D0A12EE-0AFA-A748-B11A-F961D8768C8C}" sibTransId="{8A47C3A6-DCD4-0442-B235-621B7CA48833}"/>
    <dgm:cxn modelId="{FCA6A9F2-2110-BB49-9E0D-5B09CF6B0B26}" type="presOf" srcId="{5261C66A-D0B4-EB43-B10A-284863383ED1}" destId="{02668A3A-C959-6941-9CD1-2963F7D00433}" srcOrd="0" destOrd="1" presId="urn:microsoft.com/office/officeart/2005/8/layout/hList1"/>
    <dgm:cxn modelId="{9EFEAC86-DBF8-4E43-B0B7-BFA1C44B54C9}" type="presOf" srcId="{7FC2BE54-B564-E44A-828D-6D34367BD43A}" destId="{C19553D0-B0F6-664D-AE62-C01346515842}" srcOrd="0" destOrd="0" presId="urn:microsoft.com/office/officeart/2005/8/layout/hList1"/>
    <dgm:cxn modelId="{DA91199C-7013-E248-B712-987F49B039A5}" type="presOf" srcId="{1B7AD5E8-362D-784C-982E-DBFD41A84FC9}" destId="{A9B16388-32B6-4B42-AC96-083004367FD6}" srcOrd="0" destOrd="1" presId="urn:microsoft.com/office/officeart/2005/8/layout/hList1"/>
    <dgm:cxn modelId="{B5DED8EE-3FA9-EB40-A9DA-2AE5EC56CC96}" srcId="{7FC2BE54-B564-E44A-828D-6D34367BD43A}" destId="{51173233-B687-E542-AF81-10173FA4CEB6}" srcOrd="2" destOrd="0" parTransId="{47CB1EEE-6442-0744-A13A-C63BDAEF4AAD}" sibTransId="{D78BB68B-AD54-0846-AD76-A8103C94EAD2}"/>
    <dgm:cxn modelId="{F53F5431-E0BF-994F-9227-3FA93E91C8A4}" srcId="{15EA6BE5-C246-6A4A-B134-40D608F2CB9E}" destId="{14F8083E-84D3-2A43-9376-2BA8FFA6F574}" srcOrd="0" destOrd="0" parTransId="{7FC1AB4E-8BE9-C645-BB20-E2F66AE8E1D4}" sibTransId="{2B7090F7-7E22-F347-BEF3-57A4C944B1A4}"/>
    <dgm:cxn modelId="{9FA7C041-A158-D34E-9B5E-0ED6CCBEAB48}" srcId="{15EA6BE5-C246-6A4A-B134-40D608F2CB9E}" destId="{4A0D8ACA-C0DD-9247-B50B-ECB59ED63EB3}" srcOrd="3" destOrd="0" parTransId="{67AA7B47-24A4-744C-A8C7-117DCB5F5896}" sibTransId="{BBC45F20-A9FE-3940-9244-3A4AC1749402}"/>
    <dgm:cxn modelId="{0494477A-DF4C-AA4F-BB11-10B0D85F87C8}" type="presOf" srcId="{86DEB9AD-AEA4-4144-965E-192DD07347BF}" destId="{A9B16388-32B6-4B42-AC96-083004367FD6}" srcOrd="0" destOrd="4" presId="urn:microsoft.com/office/officeart/2005/8/layout/hList1"/>
    <dgm:cxn modelId="{C3EEBDEC-F71E-7040-B799-9CFA126B0F51}" srcId="{15EA6BE5-C246-6A4A-B134-40D608F2CB9E}" destId="{1B7AD5E8-362D-784C-982E-DBFD41A84FC9}" srcOrd="1" destOrd="0" parTransId="{D42E061B-D8B5-7745-9330-20D06F1DE036}" sibTransId="{2284AE9D-4DAE-9044-B4FF-2A78EFDED74B}"/>
    <dgm:cxn modelId="{FA2DE46C-4DCC-8142-8D2F-C3AC4D4D0466}" type="presOf" srcId="{9F271C8F-3065-8049-923A-B2C7ECF4B5C2}" destId="{EBCC6E09-CC3C-DF49-9BC4-8700B9790518}" srcOrd="0" destOrd="1" presId="urn:microsoft.com/office/officeart/2005/8/layout/hList1"/>
    <dgm:cxn modelId="{F8F9D138-D179-3D4E-830C-CE141992229F}" type="presOf" srcId="{4A0D8ACA-C0DD-9247-B50B-ECB59ED63EB3}" destId="{A9B16388-32B6-4B42-AC96-083004367FD6}" srcOrd="0" destOrd="3" presId="urn:microsoft.com/office/officeart/2005/8/layout/hList1"/>
    <dgm:cxn modelId="{A82DEB72-D5B1-5045-8BAF-CBEA4DC72DCB}" type="presOf" srcId="{51173233-B687-E542-AF81-10173FA4CEB6}" destId="{7EA00ADF-CE1E-6B40-85DC-7E33743B5907}" srcOrd="0" destOrd="0" presId="urn:microsoft.com/office/officeart/2005/8/layout/hList1"/>
    <dgm:cxn modelId="{0C30EB15-DAB2-3247-A9E9-307FCC23A28F}" type="presOf" srcId="{565A32F2-9224-434C-84AF-78BFC1A9D93E}" destId="{A9B16388-32B6-4B42-AC96-083004367FD6}" srcOrd="0" destOrd="2" presId="urn:microsoft.com/office/officeart/2005/8/layout/hList1"/>
    <dgm:cxn modelId="{03F1D802-28E3-EA4D-A620-7C3FE6503CAF}" srcId="{15EA6BE5-C246-6A4A-B134-40D608F2CB9E}" destId="{86DEB9AD-AEA4-4144-965E-192DD07347BF}" srcOrd="4" destOrd="0" parTransId="{6456AA86-971E-7440-A321-9E4B70CB234F}" sibTransId="{632D3C8E-4454-5F4C-9FAE-135EA9B12156}"/>
    <dgm:cxn modelId="{81FEF6C9-0D7A-C24C-BA22-6392A6A1A0F8}" type="presOf" srcId="{15EA6BE5-C246-6A4A-B134-40D608F2CB9E}" destId="{CC9F3CBA-5C92-7949-B33A-D74429AE1897}" srcOrd="0" destOrd="0" presId="urn:microsoft.com/office/officeart/2005/8/layout/hList1"/>
    <dgm:cxn modelId="{599D3E5E-A6E8-C14B-8C2F-D138C800B999}" type="presParOf" srcId="{C19553D0-B0F6-664D-AE62-C01346515842}" destId="{9C7D0E67-2AE1-C34A-AF9B-2B5630175D99}" srcOrd="0" destOrd="0" presId="urn:microsoft.com/office/officeart/2005/8/layout/hList1"/>
    <dgm:cxn modelId="{3352F093-67C8-F145-A07F-780DC949FED3}" type="presParOf" srcId="{9C7D0E67-2AE1-C34A-AF9B-2B5630175D99}" destId="{2BCA608B-FB14-5949-A81F-6D5F99A41F21}" srcOrd="0" destOrd="0" presId="urn:microsoft.com/office/officeart/2005/8/layout/hList1"/>
    <dgm:cxn modelId="{CBA771C3-0553-B04E-9985-664C9EFE76E6}" type="presParOf" srcId="{9C7D0E67-2AE1-C34A-AF9B-2B5630175D99}" destId="{EBCC6E09-CC3C-DF49-9BC4-8700B9790518}" srcOrd="1" destOrd="0" presId="urn:microsoft.com/office/officeart/2005/8/layout/hList1"/>
    <dgm:cxn modelId="{530333A1-69AA-C448-BCA1-C9F6A9218CA1}" type="presParOf" srcId="{C19553D0-B0F6-664D-AE62-C01346515842}" destId="{85C83847-E516-584F-99D2-D3A0785E00F6}" srcOrd="1" destOrd="0" presId="urn:microsoft.com/office/officeart/2005/8/layout/hList1"/>
    <dgm:cxn modelId="{4088DCC3-ECAA-604A-9D73-04CA1664EC8D}" type="presParOf" srcId="{C19553D0-B0F6-664D-AE62-C01346515842}" destId="{AB3F8A4A-81DF-1B44-9575-D305799606BC}" srcOrd="2" destOrd="0" presId="urn:microsoft.com/office/officeart/2005/8/layout/hList1"/>
    <dgm:cxn modelId="{68435D7C-FBA9-8142-A468-1AC182110281}" type="presParOf" srcId="{AB3F8A4A-81DF-1B44-9575-D305799606BC}" destId="{CC9F3CBA-5C92-7949-B33A-D74429AE1897}" srcOrd="0" destOrd="0" presId="urn:microsoft.com/office/officeart/2005/8/layout/hList1"/>
    <dgm:cxn modelId="{2295897A-8161-7645-9D3F-6E2AF0B422B6}" type="presParOf" srcId="{AB3F8A4A-81DF-1B44-9575-D305799606BC}" destId="{A9B16388-32B6-4B42-AC96-083004367FD6}" srcOrd="1" destOrd="0" presId="urn:microsoft.com/office/officeart/2005/8/layout/hList1"/>
    <dgm:cxn modelId="{98ABAF2E-33C7-E34A-9AB9-101721236FA9}" type="presParOf" srcId="{C19553D0-B0F6-664D-AE62-C01346515842}" destId="{CFA7FBDF-E524-5B4F-A86C-F6E373710077}" srcOrd="3" destOrd="0" presId="urn:microsoft.com/office/officeart/2005/8/layout/hList1"/>
    <dgm:cxn modelId="{742D6293-4EAF-6542-AEE5-EB74C3D50BE4}" type="presParOf" srcId="{C19553D0-B0F6-664D-AE62-C01346515842}" destId="{77BC3F2F-5ED0-BE4C-8FC9-276784FFFED3}" srcOrd="4" destOrd="0" presId="urn:microsoft.com/office/officeart/2005/8/layout/hList1"/>
    <dgm:cxn modelId="{9A49354F-7E18-6D44-BC9E-5D845F9EFE44}" type="presParOf" srcId="{77BC3F2F-5ED0-BE4C-8FC9-276784FFFED3}" destId="{7EA00ADF-CE1E-6B40-85DC-7E33743B5907}" srcOrd="0" destOrd="0" presId="urn:microsoft.com/office/officeart/2005/8/layout/hList1"/>
    <dgm:cxn modelId="{1B93CF29-71C7-A94E-B972-69E8F167B08B}" type="presParOf" srcId="{77BC3F2F-5ED0-BE4C-8FC9-276784FFFED3}" destId="{02668A3A-C959-6941-9CD1-2963F7D00433}"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857DC0B-69FC-654C-B6E7-7E5A32AFA114}" type="doc">
      <dgm:prSet loTypeId="urn:microsoft.com/office/officeart/2005/8/layout/chevron2" loCatId="" qsTypeId="urn:microsoft.com/office/officeart/2005/8/quickstyle/simple4" qsCatId="simple" csTypeId="urn:microsoft.com/office/officeart/2005/8/colors/accent1_2" csCatId="accent1" phldr="1"/>
      <dgm:spPr/>
      <dgm:t>
        <a:bodyPr/>
        <a:lstStyle/>
        <a:p>
          <a:endParaRPr lang="en-US"/>
        </a:p>
      </dgm:t>
    </dgm:pt>
    <dgm:pt modelId="{1D6B6177-FC32-D940-A765-59E6F4598CA7}">
      <dgm:prSet phldrT="[Text]"/>
      <dgm:spPr/>
      <dgm:t>
        <a:bodyPr/>
        <a:lstStyle/>
        <a:p>
          <a:r>
            <a:rPr lang="en-US" dirty="0" smtClean="0"/>
            <a:t>No</a:t>
          </a:r>
          <a:endParaRPr lang="en-US" dirty="0"/>
        </a:p>
      </dgm:t>
    </dgm:pt>
    <dgm:pt modelId="{B90C706C-2E5A-9C45-8E5F-5E5440F1D1BE}" type="parTrans" cxnId="{2FE55088-2EA8-6844-BBA3-02436213BC68}">
      <dgm:prSet/>
      <dgm:spPr/>
      <dgm:t>
        <a:bodyPr/>
        <a:lstStyle/>
        <a:p>
          <a:endParaRPr lang="en-US"/>
        </a:p>
      </dgm:t>
    </dgm:pt>
    <dgm:pt modelId="{76391D63-3BF9-2544-A6FE-C0DB2D8750DF}" type="sibTrans" cxnId="{2FE55088-2EA8-6844-BBA3-02436213BC68}">
      <dgm:prSet/>
      <dgm:spPr/>
      <dgm:t>
        <a:bodyPr/>
        <a:lstStyle/>
        <a:p>
          <a:endParaRPr lang="en-US"/>
        </a:p>
      </dgm:t>
    </dgm:pt>
    <dgm:pt modelId="{97794570-8B8F-2E49-BA1C-3C31559E4488}">
      <dgm:prSet phldrT="[Text]"/>
      <dgm:spPr/>
      <dgm:t>
        <a:bodyPr/>
        <a:lstStyle/>
        <a:p>
          <a:r>
            <a:rPr lang="en-US" dirty="0" smtClean="0"/>
            <a:t>Overall internship satisfaction? (</a:t>
          </a:r>
          <a:r>
            <a:rPr lang="en-US" i="1" dirty="0" smtClean="0"/>
            <a:t>p</a:t>
          </a:r>
          <a:r>
            <a:rPr lang="en-US" i="0" dirty="0" smtClean="0"/>
            <a:t>=.70)</a:t>
          </a:r>
          <a:endParaRPr lang="en-US" dirty="0"/>
        </a:p>
      </dgm:t>
    </dgm:pt>
    <dgm:pt modelId="{F042D91C-40C4-D047-9597-F7CEDBEF5274}" type="parTrans" cxnId="{791C403E-08D9-CC47-A205-90473A2C3496}">
      <dgm:prSet/>
      <dgm:spPr/>
      <dgm:t>
        <a:bodyPr/>
        <a:lstStyle/>
        <a:p>
          <a:endParaRPr lang="en-US"/>
        </a:p>
      </dgm:t>
    </dgm:pt>
    <dgm:pt modelId="{4B3A09B3-21AE-F145-AA17-F0B549C17519}" type="sibTrans" cxnId="{791C403E-08D9-CC47-A205-90473A2C3496}">
      <dgm:prSet/>
      <dgm:spPr/>
      <dgm:t>
        <a:bodyPr/>
        <a:lstStyle/>
        <a:p>
          <a:endParaRPr lang="en-US"/>
        </a:p>
      </dgm:t>
    </dgm:pt>
    <dgm:pt modelId="{80EAE45E-F7C2-A346-94EE-D9E876218DCA}">
      <dgm:prSet phldrT="[Text]"/>
      <dgm:spPr/>
      <dgm:t>
        <a:bodyPr/>
        <a:lstStyle/>
        <a:p>
          <a:r>
            <a:rPr lang="en-US" dirty="0" smtClean="0"/>
            <a:t>Work environment satisfaction? (</a:t>
          </a:r>
          <a:r>
            <a:rPr lang="en-US" i="1" dirty="0" smtClean="0"/>
            <a:t>p</a:t>
          </a:r>
          <a:r>
            <a:rPr lang="en-US" dirty="0" smtClean="0"/>
            <a:t>=.96)</a:t>
          </a:r>
          <a:endParaRPr lang="en-US" dirty="0"/>
        </a:p>
      </dgm:t>
    </dgm:pt>
    <dgm:pt modelId="{535E6E19-40E4-F442-8B7A-103704E726B5}" type="parTrans" cxnId="{73DF5C0C-C070-3B41-8CF0-C18815A6280F}">
      <dgm:prSet/>
      <dgm:spPr/>
      <dgm:t>
        <a:bodyPr/>
        <a:lstStyle/>
        <a:p>
          <a:endParaRPr lang="en-US"/>
        </a:p>
      </dgm:t>
    </dgm:pt>
    <dgm:pt modelId="{16BC0549-3C1B-4C4E-91FB-5FD42F666BDF}" type="sibTrans" cxnId="{73DF5C0C-C070-3B41-8CF0-C18815A6280F}">
      <dgm:prSet/>
      <dgm:spPr/>
      <dgm:t>
        <a:bodyPr/>
        <a:lstStyle/>
        <a:p>
          <a:endParaRPr lang="en-US"/>
        </a:p>
      </dgm:t>
    </dgm:pt>
    <dgm:pt modelId="{DE92A793-1BAE-1144-9F3D-FB06CF6E641F}">
      <dgm:prSet phldrT="[Text]"/>
      <dgm:spPr/>
      <dgm:t>
        <a:bodyPr/>
        <a:lstStyle/>
        <a:p>
          <a:r>
            <a:rPr lang="en-US" dirty="0" smtClean="0"/>
            <a:t>Yes</a:t>
          </a:r>
          <a:endParaRPr lang="en-US" dirty="0"/>
        </a:p>
      </dgm:t>
    </dgm:pt>
    <dgm:pt modelId="{70DF018C-CB7E-514B-BBF4-C881B8C7AC53}" type="parTrans" cxnId="{0A75F1D4-C187-9844-BDED-F2C96B57A4A2}">
      <dgm:prSet/>
      <dgm:spPr/>
      <dgm:t>
        <a:bodyPr/>
        <a:lstStyle/>
        <a:p>
          <a:endParaRPr lang="en-US"/>
        </a:p>
      </dgm:t>
    </dgm:pt>
    <dgm:pt modelId="{1A955686-E3B8-1C4E-827F-F1718565561C}" type="sibTrans" cxnId="{0A75F1D4-C187-9844-BDED-F2C96B57A4A2}">
      <dgm:prSet/>
      <dgm:spPr/>
      <dgm:t>
        <a:bodyPr/>
        <a:lstStyle/>
        <a:p>
          <a:endParaRPr lang="en-US"/>
        </a:p>
      </dgm:t>
    </dgm:pt>
    <dgm:pt modelId="{464ECCC3-0024-E340-957C-6E83C351D570}">
      <dgm:prSet phldrT="[Text]"/>
      <dgm:spPr/>
      <dgm:t>
        <a:bodyPr/>
        <a:lstStyle/>
        <a:p>
          <a:r>
            <a:rPr lang="en-US" dirty="0" smtClean="0"/>
            <a:t>Duties at internship site satisfaction? (</a:t>
          </a:r>
          <a:r>
            <a:rPr lang="en-US" i="1" dirty="0" smtClean="0"/>
            <a:t>p</a:t>
          </a:r>
          <a:r>
            <a:rPr lang="en-US" dirty="0" smtClean="0"/>
            <a:t>=.01)</a:t>
          </a:r>
          <a:endParaRPr lang="en-US" dirty="0"/>
        </a:p>
      </dgm:t>
    </dgm:pt>
    <dgm:pt modelId="{DD1B195B-F37D-8D46-B22B-CE277048E3D2}" type="parTrans" cxnId="{FC72B3E5-9EE8-7B4A-A23A-EBFC24B792CB}">
      <dgm:prSet/>
      <dgm:spPr/>
      <dgm:t>
        <a:bodyPr/>
        <a:lstStyle/>
        <a:p>
          <a:endParaRPr lang="en-US"/>
        </a:p>
      </dgm:t>
    </dgm:pt>
    <dgm:pt modelId="{CE749C1E-7366-2449-84BB-0FB05CCCBD81}" type="sibTrans" cxnId="{FC72B3E5-9EE8-7B4A-A23A-EBFC24B792CB}">
      <dgm:prSet/>
      <dgm:spPr/>
      <dgm:t>
        <a:bodyPr/>
        <a:lstStyle/>
        <a:p>
          <a:endParaRPr lang="en-US"/>
        </a:p>
      </dgm:t>
    </dgm:pt>
    <dgm:pt modelId="{407C8F05-88BC-724D-93C2-3300592BED6D}">
      <dgm:prSet phldrT="[Text]"/>
      <dgm:spPr/>
      <dgm:t>
        <a:bodyPr/>
        <a:lstStyle/>
        <a:p>
          <a:r>
            <a:rPr lang="en-US" dirty="0" smtClean="0"/>
            <a:t>Supervision satisfaction? (</a:t>
          </a:r>
          <a:r>
            <a:rPr lang="en-US" i="1" dirty="0" smtClean="0"/>
            <a:t>p</a:t>
          </a:r>
          <a:r>
            <a:rPr lang="en-US" dirty="0" smtClean="0"/>
            <a:t>=.47)</a:t>
          </a:r>
          <a:endParaRPr lang="en-US" dirty="0"/>
        </a:p>
      </dgm:t>
    </dgm:pt>
    <dgm:pt modelId="{84D14108-806D-954A-80FA-CEF5774056C8}" type="parTrans" cxnId="{E266C683-828C-8D4B-8669-93140F1237AC}">
      <dgm:prSet/>
      <dgm:spPr/>
      <dgm:t>
        <a:bodyPr/>
        <a:lstStyle/>
        <a:p>
          <a:endParaRPr lang="en-US"/>
        </a:p>
      </dgm:t>
    </dgm:pt>
    <dgm:pt modelId="{CF3E8764-EB72-5445-87E6-F6AAA069D8D6}" type="sibTrans" cxnId="{E266C683-828C-8D4B-8669-93140F1237AC}">
      <dgm:prSet/>
      <dgm:spPr/>
      <dgm:t>
        <a:bodyPr/>
        <a:lstStyle/>
        <a:p>
          <a:endParaRPr lang="en-US"/>
        </a:p>
      </dgm:t>
    </dgm:pt>
    <dgm:pt modelId="{7B5BAD08-B5F8-FA45-84DE-542001DDC253}">
      <dgm:prSet phldrT="[Text]"/>
      <dgm:spPr/>
      <dgm:t>
        <a:bodyPr/>
        <a:lstStyle/>
        <a:p>
          <a:r>
            <a:rPr lang="en-US" dirty="0" smtClean="0"/>
            <a:t>Academic elements satisfaction? </a:t>
          </a:r>
          <a:r>
            <a:rPr lang="en-US" i="0" dirty="0" smtClean="0"/>
            <a:t>(</a:t>
          </a:r>
          <a:r>
            <a:rPr lang="en-US" i="1" dirty="0" smtClean="0"/>
            <a:t>p</a:t>
          </a:r>
          <a:r>
            <a:rPr lang="en-US" dirty="0" smtClean="0"/>
            <a:t>=.04)</a:t>
          </a:r>
          <a:endParaRPr lang="en-US" dirty="0"/>
        </a:p>
      </dgm:t>
    </dgm:pt>
    <dgm:pt modelId="{531BD365-DD4B-784F-9947-0684E1412FC6}" type="parTrans" cxnId="{8903D4BB-457B-784F-A91B-3D161B5D7C27}">
      <dgm:prSet/>
      <dgm:spPr/>
      <dgm:t>
        <a:bodyPr/>
        <a:lstStyle/>
        <a:p>
          <a:endParaRPr lang="en-US"/>
        </a:p>
      </dgm:t>
    </dgm:pt>
    <dgm:pt modelId="{B28915A3-4EE5-1046-A01C-989BF29076A6}" type="sibTrans" cxnId="{8903D4BB-457B-784F-A91B-3D161B5D7C27}">
      <dgm:prSet/>
      <dgm:spPr/>
      <dgm:t>
        <a:bodyPr/>
        <a:lstStyle/>
        <a:p>
          <a:endParaRPr lang="en-US"/>
        </a:p>
      </dgm:t>
    </dgm:pt>
    <dgm:pt modelId="{01B8D58F-9A53-C047-96FB-2DD08B9CA92C}">
      <dgm:prSet phldrT="[Text]"/>
      <dgm:spPr/>
      <dgm:t>
        <a:bodyPr/>
        <a:lstStyle/>
        <a:p>
          <a:r>
            <a:rPr lang="en-US" dirty="0" smtClean="0"/>
            <a:t>Students with more early internship experience were more satisfied during the capstone internship. </a:t>
          </a:r>
          <a:endParaRPr lang="en-US" dirty="0"/>
        </a:p>
      </dgm:t>
    </dgm:pt>
    <dgm:pt modelId="{B1745A3E-A1FA-5145-9CF9-D762CEA0E305}" type="parTrans" cxnId="{F324BF4E-16AC-8647-A144-4840B9E5927E}">
      <dgm:prSet/>
      <dgm:spPr/>
      <dgm:t>
        <a:bodyPr/>
        <a:lstStyle/>
        <a:p>
          <a:endParaRPr lang="en-US"/>
        </a:p>
      </dgm:t>
    </dgm:pt>
    <dgm:pt modelId="{7203F7AC-78F0-CC43-9FD4-7F3E78CB67CF}" type="sibTrans" cxnId="{F324BF4E-16AC-8647-A144-4840B9E5927E}">
      <dgm:prSet/>
      <dgm:spPr/>
      <dgm:t>
        <a:bodyPr/>
        <a:lstStyle/>
        <a:p>
          <a:endParaRPr lang="en-US"/>
        </a:p>
      </dgm:t>
    </dgm:pt>
    <dgm:pt modelId="{56C4BCB2-2366-3A4F-876C-D80996F1FC49}" type="pres">
      <dgm:prSet presAssocID="{2857DC0B-69FC-654C-B6E7-7E5A32AFA114}" presName="linearFlow" presStyleCnt="0">
        <dgm:presLayoutVars>
          <dgm:dir/>
          <dgm:animLvl val="lvl"/>
          <dgm:resizeHandles val="exact"/>
        </dgm:presLayoutVars>
      </dgm:prSet>
      <dgm:spPr/>
      <dgm:t>
        <a:bodyPr/>
        <a:lstStyle/>
        <a:p>
          <a:endParaRPr lang="en-US"/>
        </a:p>
      </dgm:t>
    </dgm:pt>
    <dgm:pt modelId="{2B0330B3-745A-D745-B5F1-6ED996A2A9BD}" type="pres">
      <dgm:prSet presAssocID="{1D6B6177-FC32-D940-A765-59E6F4598CA7}" presName="composite" presStyleCnt="0"/>
      <dgm:spPr/>
    </dgm:pt>
    <dgm:pt modelId="{5FF6CE65-4CDD-C24F-88CE-5B6E1C49AA5E}" type="pres">
      <dgm:prSet presAssocID="{1D6B6177-FC32-D940-A765-59E6F4598CA7}" presName="parentText" presStyleLbl="alignNode1" presStyleIdx="0" presStyleCnt="2">
        <dgm:presLayoutVars>
          <dgm:chMax val="1"/>
          <dgm:bulletEnabled val="1"/>
        </dgm:presLayoutVars>
      </dgm:prSet>
      <dgm:spPr/>
      <dgm:t>
        <a:bodyPr/>
        <a:lstStyle/>
        <a:p>
          <a:endParaRPr lang="en-US"/>
        </a:p>
      </dgm:t>
    </dgm:pt>
    <dgm:pt modelId="{744ABBB7-E86A-A44C-85CE-07CF3E4B2451}" type="pres">
      <dgm:prSet presAssocID="{1D6B6177-FC32-D940-A765-59E6F4598CA7}" presName="descendantText" presStyleLbl="alignAcc1" presStyleIdx="0" presStyleCnt="2">
        <dgm:presLayoutVars>
          <dgm:bulletEnabled val="1"/>
        </dgm:presLayoutVars>
      </dgm:prSet>
      <dgm:spPr/>
      <dgm:t>
        <a:bodyPr/>
        <a:lstStyle/>
        <a:p>
          <a:endParaRPr lang="en-US"/>
        </a:p>
      </dgm:t>
    </dgm:pt>
    <dgm:pt modelId="{AF6F5DA9-7C76-2947-BC8D-A7F6A912EA7C}" type="pres">
      <dgm:prSet presAssocID="{76391D63-3BF9-2544-A6FE-C0DB2D8750DF}" presName="sp" presStyleCnt="0"/>
      <dgm:spPr/>
    </dgm:pt>
    <dgm:pt modelId="{34E8E000-8E03-8043-8567-5B2661244686}" type="pres">
      <dgm:prSet presAssocID="{DE92A793-1BAE-1144-9F3D-FB06CF6E641F}" presName="composite" presStyleCnt="0"/>
      <dgm:spPr/>
    </dgm:pt>
    <dgm:pt modelId="{CB9B4D86-6DFA-4640-A0B5-68DDC2A63CE1}" type="pres">
      <dgm:prSet presAssocID="{DE92A793-1BAE-1144-9F3D-FB06CF6E641F}" presName="parentText" presStyleLbl="alignNode1" presStyleIdx="1" presStyleCnt="2">
        <dgm:presLayoutVars>
          <dgm:chMax val="1"/>
          <dgm:bulletEnabled val="1"/>
        </dgm:presLayoutVars>
      </dgm:prSet>
      <dgm:spPr/>
      <dgm:t>
        <a:bodyPr/>
        <a:lstStyle/>
        <a:p>
          <a:endParaRPr lang="en-US"/>
        </a:p>
      </dgm:t>
    </dgm:pt>
    <dgm:pt modelId="{5946E117-B8CB-E142-8156-3802611E8105}" type="pres">
      <dgm:prSet presAssocID="{DE92A793-1BAE-1144-9F3D-FB06CF6E641F}" presName="descendantText" presStyleLbl="alignAcc1" presStyleIdx="1" presStyleCnt="2">
        <dgm:presLayoutVars>
          <dgm:bulletEnabled val="1"/>
        </dgm:presLayoutVars>
      </dgm:prSet>
      <dgm:spPr/>
      <dgm:t>
        <a:bodyPr/>
        <a:lstStyle/>
        <a:p>
          <a:endParaRPr lang="en-US"/>
        </a:p>
      </dgm:t>
    </dgm:pt>
  </dgm:ptLst>
  <dgm:cxnLst>
    <dgm:cxn modelId="{A946B15D-1C3D-1644-9AE8-24C832E373BE}" type="presOf" srcId="{2857DC0B-69FC-654C-B6E7-7E5A32AFA114}" destId="{56C4BCB2-2366-3A4F-876C-D80996F1FC49}" srcOrd="0" destOrd="0" presId="urn:microsoft.com/office/officeart/2005/8/layout/chevron2"/>
    <dgm:cxn modelId="{2FE55088-2EA8-6844-BBA3-02436213BC68}" srcId="{2857DC0B-69FC-654C-B6E7-7E5A32AFA114}" destId="{1D6B6177-FC32-D940-A765-59E6F4598CA7}" srcOrd="0" destOrd="0" parTransId="{B90C706C-2E5A-9C45-8E5F-5E5440F1D1BE}" sibTransId="{76391D63-3BF9-2544-A6FE-C0DB2D8750DF}"/>
    <dgm:cxn modelId="{F324BF4E-16AC-8647-A144-4840B9E5927E}" srcId="{DE92A793-1BAE-1144-9F3D-FB06CF6E641F}" destId="{01B8D58F-9A53-C047-96FB-2DD08B9CA92C}" srcOrd="2" destOrd="0" parTransId="{B1745A3E-A1FA-5145-9CF9-D762CEA0E305}" sibTransId="{7203F7AC-78F0-CC43-9FD4-7F3E78CB67CF}"/>
    <dgm:cxn modelId="{816F0DBC-3B68-6A4F-8516-5CBC1E9D3BF3}" type="presOf" srcId="{97794570-8B8F-2E49-BA1C-3C31559E4488}" destId="{744ABBB7-E86A-A44C-85CE-07CF3E4B2451}" srcOrd="0" destOrd="0" presId="urn:microsoft.com/office/officeart/2005/8/layout/chevron2"/>
    <dgm:cxn modelId="{E266C683-828C-8D4B-8669-93140F1237AC}" srcId="{1D6B6177-FC32-D940-A765-59E6F4598CA7}" destId="{407C8F05-88BC-724D-93C2-3300592BED6D}" srcOrd="2" destOrd="0" parTransId="{84D14108-806D-954A-80FA-CEF5774056C8}" sibTransId="{CF3E8764-EB72-5445-87E6-F6AAA069D8D6}"/>
    <dgm:cxn modelId="{8903D4BB-457B-784F-A91B-3D161B5D7C27}" srcId="{DE92A793-1BAE-1144-9F3D-FB06CF6E641F}" destId="{7B5BAD08-B5F8-FA45-84DE-542001DDC253}" srcOrd="1" destOrd="0" parTransId="{531BD365-DD4B-784F-9947-0684E1412FC6}" sibTransId="{B28915A3-4EE5-1046-A01C-989BF29076A6}"/>
    <dgm:cxn modelId="{73DF5C0C-C070-3B41-8CF0-C18815A6280F}" srcId="{1D6B6177-FC32-D940-A765-59E6F4598CA7}" destId="{80EAE45E-F7C2-A346-94EE-D9E876218DCA}" srcOrd="1" destOrd="0" parTransId="{535E6E19-40E4-F442-8B7A-103704E726B5}" sibTransId="{16BC0549-3C1B-4C4E-91FB-5FD42F666BDF}"/>
    <dgm:cxn modelId="{F008BA7F-8137-5447-957F-5FE87C7D4C0C}" type="presOf" srcId="{1D6B6177-FC32-D940-A765-59E6F4598CA7}" destId="{5FF6CE65-4CDD-C24F-88CE-5B6E1C49AA5E}" srcOrd="0" destOrd="0" presId="urn:microsoft.com/office/officeart/2005/8/layout/chevron2"/>
    <dgm:cxn modelId="{0B56BBB6-E860-6E41-9F58-2298495761FD}" type="presOf" srcId="{80EAE45E-F7C2-A346-94EE-D9E876218DCA}" destId="{744ABBB7-E86A-A44C-85CE-07CF3E4B2451}" srcOrd="0" destOrd="1" presId="urn:microsoft.com/office/officeart/2005/8/layout/chevron2"/>
    <dgm:cxn modelId="{791C403E-08D9-CC47-A205-90473A2C3496}" srcId="{1D6B6177-FC32-D940-A765-59E6F4598CA7}" destId="{97794570-8B8F-2E49-BA1C-3C31559E4488}" srcOrd="0" destOrd="0" parTransId="{F042D91C-40C4-D047-9597-F7CEDBEF5274}" sibTransId="{4B3A09B3-21AE-F145-AA17-F0B549C17519}"/>
    <dgm:cxn modelId="{C192D426-A865-D947-A428-169C9AAE83D2}" type="presOf" srcId="{464ECCC3-0024-E340-957C-6E83C351D570}" destId="{5946E117-B8CB-E142-8156-3802611E8105}" srcOrd="0" destOrd="0" presId="urn:microsoft.com/office/officeart/2005/8/layout/chevron2"/>
    <dgm:cxn modelId="{6AF60B2D-DB7E-8B40-86AD-F0E774BE5AE4}" type="presOf" srcId="{407C8F05-88BC-724D-93C2-3300592BED6D}" destId="{744ABBB7-E86A-A44C-85CE-07CF3E4B2451}" srcOrd="0" destOrd="2" presId="urn:microsoft.com/office/officeart/2005/8/layout/chevron2"/>
    <dgm:cxn modelId="{1AFA7DB1-7481-9240-8ED6-929E8AAE7457}" type="presOf" srcId="{7B5BAD08-B5F8-FA45-84DE-542001DDC253}" destId="{5946E117-B8CB-E142-8156-3802611E8105}" srcOrd="0" destOrd="1" presId="urn:microsoft.com/office/officeart/2005/8/layout/chevron2"/>
    <dgm:cxn modelId="{FC72B3E5-9EE8-7B4A-A23A-EBFC24B792CB}" srcId="{DE92A793-1BAE-1144-9F3D-FB06CF6E641F}" destId="{464ECCC3-0024-E340-957C-6E83C351D570}" srcOrd="0" destOrd="0" parTransId="{DD1B195B-F37D-8D46-B22B-CE277048E3D2}" sibTransId="{CE749C1E-7366-2449-84BB-0FB05CCCBD81}"/>
    <dgm:cxn modelId="{0A75F1D4-C187-9844-BDED-F2C96B57A4A2}" srcId="{2857DC0B-69FC-654C-B6E7-7E5A32AFA114}" destId="{DE92A793-1BAE-1144-9F3D-FB06CF6E641F}" srcOrd="1" destOrd="0" parTransId="{70DF018C-CB7E-514B-BBF4-C881B8C7AC53}" sibTransId="{1A955686-E3B8-1C4E-827F-F1718565561C}"/>
    <dgm:cxn modelId="{B83E01B8-F8F1-BF49-B788-5A311CBCF779}" type="presOf" srcId="{DE92A793-1BAE-1144-9F3D-FB06CF6E641F}" destId="{CB9B4D86-6DFA-4640-A0B5-68DDC2A63CE1}" srcOrd="0" destOrd="0" presId="urn:microsoft.com/office/officeart/2005/8/layout/chevron2"/>
    <dgm:cxn modelId="{01AECBE8-E9B0-1846-AB4E-0B085A8D9932}" type="presOf" srcId="{01B8D58F-9A53-C047-96FB-2DD08B9CA92C}" destId="{5946E117-B8CB-E142-8156-3802611E8105}" srcOrd="0" destOrd="2" presId="urn:microsoft.com/office/officeart/2005/8/layout/chevron2"/>
    <dgm:cxn modelId="{E9C4E2C0-26F2-6A4C-8E42-AC1DBC17F9DE}" type="presParOf" srcId="{56C4BCB2-2366-3A4F-876C-D80996F1FC49}" destId="{2B0330B3-745A-D745-B5F1-6ED996A2A9BD}" srcOrd="0" destOrd="0" presId="urn:microsoft.com/office/officeart/2005/8/layout/chevron2"/>
    <dgm:cxn modelId="{88C42714-58B0-7D4B-A9B4-C744BFD7FBC5}" type="presParOf" srcId="{2B0330B3-745A-D745-B5F1-6ED996A2A9BD}" destId="{5FF6CE65-4CDD-C24F-88CE-5B6E1C49AA5E}" srcOrd="0" destOrd="0" presId="urn:microsoft.com/office/officeart/2005/8/layout/chevron2"/>
    <dgm:cxn modelId="{53EF4B27-FFA4-B34A-8345-EA060A5A6EA4}" type="presParOf" srcId="{2B0330B3-745A-D745-B5F1-6ED996A2A9BD}" destId="{744ABBB7-E86A-A44C-85CE-07CF3E4B2451}" srcOrd="1" destOrd="0" presId="urn:microsoft.com/office/officeart/2005/8/layout/chevron2"/>
    <dgm:cxn modelId="{5B82C96B-E058-4341-9AFE-27CEA2675808}" type="presParOf" srcId="{56C4BCB2-2366-3A4F-876C-D80996F1FC49}" destId="{AF6F5DA9-7C76-2947-BC8D-A7F6A912EA7C}" srcOrd="1" destOrd="0" presId="urn:microsoft.com/office/officeart/2005/8/layout/chevron2"/>
    <dgm:cxn modelId="{04BC3DEA-B9A8-664A-BD00-8C14A46763D1}" type="presParOf" srcId="{56C4BCB2-2366-3A4F-876C-D80996F1FC49}" destId="{34E8E000-8E03-8043-8567-5B2661244686}" srcOrd="2" destOrd="0" presId="urn:microsoft.com/office/officeart/2005/8/layout/chevron2"/>
    <dgm:cxn modelId="{F90B2686-FB52-784A-91FB-44749D39571B}" type="presParOf" srcId="{34E8E000-8E03-8043-8567-5B2661244686}" destId="{CB9B4D86-6DFA-4640-A0B5-68DDC2A63CE1}" srcOrd="0" destOrd="0" presId="urn:microsoft.com/office/officeart/2005/8/layout/chevron2"/>
    <dgm:cxn modelId="{8FCAA267-23A4-ED46-9AC1-86F4FD873E53}" type="presParOf" srcId="{34E8E000-8E03-8043-8567-5B2661244686}" destId="{5946E117-B8CB-E142-8156-3802611E810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158117-002D-4F4C-B692-20D627B18D3B}">
      <dsp:nvSpPr>
        <dsp:cNvPr id="0" name=""/>
        <dsp:cNvSpPr/>
      </dsp:nvSpPr>
      <dsp:spPr>
        <a:xfrm>
          <a:off x="1421569" y="250970"/>
          <a:ext cx="1339870" cy="1339870"/>
        </a:xfrm>
        <a:prstGeom prst="ellipse">
          <a:avLst/>
        </a:prstGeom>
        <a:solidFill>
          <a:schemeClr val="bg1">
            <a:lumMod val="65000"/>
          </a:schemeClr>
        </a:solidFill>
        <a:ln>
          <a:solidFill>
            <a:schemeClr val="bg1"/>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Concrete Experience</a:t>
          </a:r>
          <a:endParaRPr lang="en-US" sz="900" kern="1200" dirty="0"/>
        </a:p>
      </dsp:txBody>
      <dsp:txXfrm>
        <a:off x="1617788" y="447189"/>
        <a:ext cx="947432" cy="947432"/>
      </dsp:txXfrm>
    </dsp:sp>
    <dsp:sp modelId="{44C76840-2F53-2B45-A7C9-387A26D9C780}">
      <dsp:nvSpPr>
        <dsp:cNvPr id="0" name=""/>
        <dsp:cNvSpPr/>
      </dsp:nvSpPr>
      <dsp:spPr>
        <a:xfrm rot="2700000">
          <a:off x="2617473" y="1398418"/>
          <a:ext cx="355294" cy="452206"/>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dirty="0"/>
        </a:p>
      </dsp:txBody>
      <dsp:txXfrm>
        <a:off x="2633082" y="1451174"/>
        <a:ext cx="248706" cy="271324"/>
      </dsp:txXfrm>
    </dsp:sp>
    <dsp:sp modelId="{A5524B3D-6A2B-F443-AE09-E2A4F8A8E90E}">
      <dsp:nvSpPr>
        <dsp:cNvPr id="0" name=""/>
        <dsp:cNvSpPr/>
      </dsp:nvSpPr>
      <dsp:spPr>
        <a:xfrm>
          <a:off x="2843022" y="1672423"/>
          <a:ext cx="1339870" cy="1339870"/>
        </a:xfrm>
        <a:prstGeom prst="ellipse">
          <a:avLst/>
        </a:prstGeom>
        <a:solidFill>
          <a:srgbClr val="A6A6A6"/>
        </a:solidFill>
        <a:ln>
          <a:solidFill>
            <a:srgbClr val="FFFFFF"/>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Reflective Observation</a:t>
          </a:r>
          <a:endParaRPr lang="en-US" sz="900" kern="1200" dirty="0"/>
        </a:p>
      </dsp:txBody>
      <dsp:txXfrm>
        <a:off x="3039241" y="1868642"/>
        <a:ext cx="947432" cy="947432"/>
      </dsp:txXfrm>
    </dsp:sp>
    <dsp:sp modelId="{603B0AE3-3643-C242-A721-BB3C2408981E}">
      <dsp:nvSpPr>
        <dsp:cNvPr id="0" name=""/>
        <dsp:cNvSpPr/>
      </dsp:nvSpPr>
      <dsp:spPr>
        <a:xfrm rot="8100000">
          <a:off x="2631694" y="2819872"/>
          <a:ext cx="355294" cy="452206"/>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dirty="0"/>
        </a:p>
      </dsp:txBody>
      <dsp:txXfrm rot="10800000">
        <a:off x="2722673" y="2872628"/>
        <a:ext cx="248706" cy="271324"/>
      </dsp:txXfrm>
    </dsp:sp>
    <dsp:sp modelId="{C3DB24D7-837A-0743-809B-E87020C5D1D4}">
      <dsp:nvSpPr>
        <dsp:cNvPr id="0" name=""/>
        <dsp:cNvSpPr/>
      </dsp:nvSpPr>
      <dsp:spPr>
        <a:xfrm>
          <a:off x="1421569" y="3093876"/>
          <a:ext cx="1339870" cy="1339870"/>
        </a:xfrm>
        <a:prstGeom prst="ellipse">
          <a:avLst/>
        </a:prstGeom>
        <a:solidFill>
          <a:srgbClr val="A6A6A6"/>
        </a:solidFill>
        <a:ln>
          <a:solidFill>
            <a:srgbClr val="FFFFFF"/>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Abstract Conceptualization</a:t>
          </a:r>
          <a:endParaRPr lang="en-US" sz="900" kern="1200" dirty="0"/>
        </a:p>
      </dsp:txBody>
      <dsp:txXfrm>
        <a:off x="1617788" y="3290095"/>
        <a:ext cx="947432" cy="947432"/>
      </dsp:txXfrm>
    </dsp:sp>
    <dsp:sp modelId="{AD32CAA1-C2BB-D844-8C5F-B0E6245B0457}">
      <dsp:nvSpPr>
        <dsp:cNvPr id="0" name=""/>
        <dsp:cNvSpPr/>
      </dsp:nvSpPr>
      <dsp:spPr>
        <a:xfrm rot="13500000">
          <a:off x="1210241" y="2834092"/>
          <a:ext cx="355294" cy="452206"/>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dirty="0"/>
        </a:p>
      </dsp:txBody>
      <dsp:txXfrm rot="10800000">
        <a:off x="1301220" y="2962218"/>
        <a:ext cx="248706" cy="271324"/>
      </dsp:txXfrm>
    </dsp:sp>
    <dsp:sp modelId="{958A0676-4F14-3A4D-BB87-DAA5A7A3DEE3}">
      <dsp:nvSpPr>
        <dsp:cNvPr id="0" name=""/>
        <dsp:cNvSpPr/>
      </dsp:nvSpPr>
      <dsp:spPr>
        <a:xfrm>
          <a:off x="116" y="1672423"/>
          <a:ext cx="1339870" cy="1339870"/>
        </a:xfrm>
        <a:prstGeom prst="ellipse">
          <a:avLst/>
        </a:prstGeom>
        <a:solidFill>
          <a:srgbClr val="A6A6A6"/>
        </a:solidFill>
        <a:ln>
          <a:solidFill>
            <a:srgbClr val="FFFFFF"/>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US" sz="900" kern="1200" dirty="0" smtClean="0"/>
            <a:t>Active Experimentation</a:t>
          </a:r>
          <a:endParaRPr lang="en-US" sz="900" kern="1200" dirty="0"/>
        </a:p>
      </dsp:txBody>
      <dsp:txXfrm>
        <a:off x="196335" y="1868642"/>
        <a:ext cx="947432" cy="947432"/>
      </dsp:txXfrm>
    </dsp:sp>
    <dsp:sp modelId="{27D9DC35-9FBD-2B44-85C5-DBAE7C690BC9}">
      <dsp:nvSpPr>
        <dsp:cNvPr id="0" name=""/>
        <dsp:cNvSpPr/>
      </dsp:nvSpPr>
      <dsp:spPr>
        <a:xfrm rot="18900000">
          <a:off x="1196020" y="1412639"/>
          <a:ext cx="355294" cy="452206"/>
        </a:xfrm>
        <a:prstGeom prst="rightArrow">
          <a:avLst>
            <a:gd name="adj1" fmla="val 60000"/>
            <a:gd name="adj2" fmla="val 50000"/>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en-US" sz="700" kern="1200" dirty="0"/>
        </a:p>
      </dsp:txBody>
      <dsp:txXfrm>
        <a:off x="1211629" y="1540765"/>
        <a:ext cx="248706" cy="2713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D4CC0B-AC3D-2345-ADE2-4DB806DC2DD9}">
      <dsp:nvSpPr>
        <dsp:cNvPr id="0" name=""/>
        <dsp:cNvSpPr/>
      </dsp:nvSpPr>
      <dsp:spPr>
        <a:xfrm>
          <a:off x="-6341717" y="-970056"/>
          <a:ext cx="7548579" cy="7548579"/>
        </a:xfrm>
        <a:prstGeom prst="blockArc">
          <a:avLst>
            <a:gd name="adj1" fmla="val 18900000"/>
            <a:gd name="adj2" fmla="val 2700000"/>
            <a:gd name="adj3" fmla="val 286"/>
          </a:avLst>
        </a:pr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D3E5C99-3C59-964D-B7FE-0863E0E95656}">
      <dsp:nvSpPr>
        <dsp:cNvPr id="0" name=""/>
        <dsp:cNvSpPr/>
      </dsp:nvSpPr>
      <dsp:spPr>
        <a:xfrm>
          <a:off x="527256" y="350417"/>
          <a:ext cx="6782586" cy="701282"/>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6643" tIns="91440" rIns="91440" bIns="91440" numCol="1" spcCol="1270" anchor="ctr" anchorCtr="0">
          <a:noAutofit/>
        </a:bodyPr>
        <a:lstStyle/>
        <a:p>
          <a:pPr lvl="0" algn="l" defTabSz="1600200">
            <a:lnSpc>
              <a:spcPct val="90000"/>
            </a:lnSpc>
            <a:spcBef>
              <a:spcPct val="0"/>
            </a:spcBef>
            <a:spcAft>
              <a:spcPct val="35000"/>
            </a:spcAft>
          </a:pPr>
          <a:r>
            <a:rPr lang="en-US" sz="3600" kern="1200" dirty="0" smtClean="0"/>
            <a:t>13 Institutions</a:t>
          </a:r>
          <a:endParaRPr lang="en-US" sz="3600" kern="1200" dirty="0"/>
        </a:p>
      </dsp:txBody>
      <dsp:txXfrm>
        <a:off x="527256" y="350417"/>
        <a:ext cx="6782586" cy="701282"/>
      </dsp:txXfrm>
    </dsp:sp>
    <dsp:sp modelId="{03846AD8-5C10-DD46-B38C-4095AAFE290D}">
      <dsp:nvSpPr>
        <dsp:cNvPr id="0" name=""/>
        <dsp:cNvSpPr/>
      </dsp:nvSpPr>
      <dsp:spPr>
        <a:xfrm>
          <a:off x="88954" y="262756"/>
          <a:ext cx="876603" cy="876603"/>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6639AFB-EA7B-E145-8FF9-DD1E34220108}">
      <dsp:nvSpPr>
        <dsp:cNvPr id="0" name=""/>
        <dsp:cNvSpPr/>
      </dsp:nvSpPr>
      <dsp:spPr>
        <a:xfrm>
          <a:off x="1029774" y="1402004"/>
          <a:ext cx="6280068" cy="701282"/>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6643" tIns="91440" rIns="91440" bIns="91440" numCol="1" spcCol="1270" anchor="ctr" anchorCtr="0">
          <a:noAutofit/>
        </a:bodyPr>
        <a:lstStyle/>
        <a:p>
          <a:pPr lvl="0" algn="l" defTabSz="1600200">
            <a:lnSpc>
              <a:spcPct val="90000"/>
            </a:lnSpc>
            <a:spcBef>
              <a:spcPct val="0"/>
            </a:spcBef>
            <a:spcAft>
              <a:spcPct val="35000"/>
            </a:spcAft>
          </a:pPr>
          <a:r>
            <a:rPr lang="en-US" sz="3600" kern="1200" dirty="0" smtClean="0"/>
            <a:t>44% Response Rate</a:t>
          </a:r>
          <a:endParaRPr lang="en-US" sz="3600" kern="1200" dirty="0"/>
        </a:p>
      </dsp:txBody>
      <dsp:txXfrm>
        <a:off x="1029774" y="1402004"/>
        <a:ext cx="6280068" cy="701282"/>
      </dsp:txXfrm>
    </dsp:sp>
    <dsp:sp modelId="{068EDC3D-2CD8-344B-87A4-8A034D68BEC7}">
      <dsp:nvSpPr>
        <dsp:cNvPr id="0" name=""/>
        <dsp:cNvSpPr/>
      </dsp:nvSpPr>
      <dsp:spPr>
        <a:xfrm>
          <a:off x="591473" y="1314344"/>
          <a:ext cx="876603" cy="876603"/>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59BB2B0-1B90-F045-8BC6-069431997AA6}">
      <dsp:nvSpPr>
        <dsp:cNvPr id="0" name=""/>
        <dsp:cNvSpPr/>
      </dsp:nvSpPr>
      <dsp:spPr>
        <a:xfrm>
          <a:off x="1184007" y="2453592"/>
          <a:ext cx="6125835" cy="701282"/>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6643" tIns="91440" rIns="91440" bIns="91440" numCol="1" spcCol="1270" anchor="ctr" anchorCtr="0">
          <a:noAutofit/>
        </a:bodyPr>
        <a:lstStyle/>
        <a:p>
          <a:pPr lvl="0" algn="l" defTabSz="1600200">
            <a:lnSpc>
              <a:spcPct val="90000"/>
            </a:lnSpc>
            <a:spcBef>
              <a:spcPct val="0"/>
            </a:spcBef>
            <a:spcAft>
              <a:spcPct val="35000"/>
            </a:spcAft>
          </a:pPr>
          <a:r>
            <a:rPr lang="en-US" sz="3600" kern="1200" dirty="0" smtClean="0"/>
            <a:t>139 Usable Surveys</a:t>
          </a:r>
          <a:endParaRPr lang="en-US" sz="3600" kern="1200" dirty="0"/>
        </a:p>
      </dsp:txBody>
      <dsp:txXfrm>
        <a:off x="1184007" y="2453592"/>
        <a:ext cx="6125835" cy="701282"/>
      </dsp:txXfrm>
    </dsp:sp>
    <dsp:sp modelId="{A9C18455-85FC-EF43-ADF3-A7C63FED85A3}">
      <dsp:nvSpPr>
        <dsp:cNvPr id="0" name=""/>
        <dsp:cNvSpPr/>
      </dsp:nvSpPr>
      <dsp:spPr>
        <a:xfrm>
          <a:off x="745706" y="2365931"/>
          <a:ext cx="876603" cy="876603"/>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AA22C02-A4F8-1747-AEEF-632A856F6F2D}">
      <dsp:nvSpPr>
        <dsp:cNvPr id="0" name=""/>
        <dsp:cNvSpPr/>
      </dsp:nvSpPr>
      <dsp:spPr>
        <a:xfrm>
          <a:off x="1029774" y="3505179"/>
          <a:ext cx="6280068" cy="701282"/>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6643" tIns="91440" rIns="91440" bIns="91440" numCol="1" spcCol="1270" anchor="ctr" anchorCtr="0">
          <a:noAutofit/>
        </a:bodyPr>
        <a:lstStyle/>
        <a:p>
          <a:pPr lvl="0" algn="l" defTabSz="1600200">
            <a:lnSpc>
              <a:spcPct val="90000"/>
            </a:lnSpc>
            <a:spcBef>
              <a:spcPct val="0"/>
            </a:spcBef>
            <a:spcAft>
              <a:spcPct val="35000"/>
            </a:spcAft>
          </a:pPr>
          <a:r>
            <a:rPr lang="en-US" sz="3600" kern="1200" dirty="0" smtClean="0"/>
            <a:t>76% Male</a:t>
          </a:r>
          <a:endParaRPr lang="en-US" sz="3600" kern="1200" dirty="0"/>
        </a:p>
      </dsp:txBody>
      <dsp:txXfrm>
        <a:off x="1029774" y="3505179"/>
        <a:ext cx="6280068" cy="701282"/>
      </dsp:txXfrm>
    </dsp:sp>
    <dsp:sp modelId="{4705C40A-BB1A-3E47-8B9C-0770E8033E2A}">
      <dsp:nvSpPr>
        <dsp:cNvPr id="0" name=""/>
        <dsp:cNvSpPr/>
      </dsp:nvSpPr>
      <dsp:spPr>
        <a:xfrm>
          <a:off x="591473" y="3417519"/>
          <a:ext cx="876603" cy="876603"/>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FBA2527-6891-5943-B876-1F40CE055531}">
      <dsp:nvSpPr>
        <dsp:cNvPr id="0" name=""/>
        <dsp:cNvSpPr/>
      </dsp:nvSpPr>
      <dsp:spPr>
        <a:xfrm>
          <a:off x="527256" y="4556767"/>
          <a:ext cx="6782586" cy="701282"/>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56643" tIns="91440" rIns="91440" bIns="91440" numCol="1" spcCol="1270" anchor="ctr" anchorCtr="0">
          <a:noAutofit/>
        </a:bodyPr>
        <a:lstStyle/>
        <a:p>
          <a:pPr lvl="0" algn="l" defTabSz="1600200">
            <a:lnSpc>
              <a:spcPct val="90000"/>
            </a:lnSpc>
            <a:spcBef>
              <a:spcPct val="0"/>
            </a:spcBef>
            <a:spcAft>
              <a:spcPct val="35000"/>
            </a:spcAft>
          </a:pPr>
          <a:r>
            <a:rPr lang="en-US" sz="3600" kern="1200" dirty="0" smtClean="0"/>
            <a:t>86.3% White</a:t>
          </a:r>
          <a:endParaRPr lang="en-US" sz="3600" kern="1200" dirty="0"/>
        </a:p>
      </dsp:txBody>
      <dsp:txXfrm>
        <a:off x="527256" y="4556767"/>
        <a:ext cx="6782586" cy="701282"/>
      </dsp:txXfrm>
    </dsp:sp>
    <dsp:sp modelId="{07C5D491-D265-1A40-AC33-304ACAF0BDBF}">
      <dsp:nvSpPr>
        <dsp:cNvPr id="0" name=""/>
        <dsp:cNvSpPr/>
      </dsp:nvSpPr>
      <dsp:spPr>
        <a:xfrm>
          <a:off x="88954" y="4469106"/>
          <a:ext cx="876603" cy="876603"/>
        </a:xfrm>
        <a:prstGeom prst="ellipse">
          <a:avLst/>
        </a:prstGeom>
        <a:solidFill>
          <a:schemeClr val="lt1">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CA608B-FB14-5949-A81F-6D5F99A41F21}">
      <dsp:nvSpPr>
        <dsp:cNvPr id="0" name=""/>
        <dsp:cNvSpPr/>
      </dsp:nvSpPr>
      <dsp:spPr>
        <a:xfrm>
          <a:off x="2438" y="862213"/>
          <a:ext cx="2377104" cy="861590"/>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kern="1200" dirty="0" smtClean="0"/>
            <a:t>Learning Outcomes</a:t>
          </a:r>
          <a:endParaRPr lang="en-US" sz="2400" kern="1200" dirty="0"/>
        </a:p>
      </dsp:txBody>
      <dsp:txXfrm>
        <a:off x="2438" y="862213"/>
        <a:ext cx="2377104" cy="861590"/>
      </dsp:txXfrm>
    </dsp:sp>
    <dsp:sp modelId="{EBCC6E09-CC3C-DF49-9BC4-8700B9790518}">
      <dsp:nvSpPr>
        <dsp:cNvPr id="0" name=""/>
        <dsp:cNvSpPr/>
      </dsp:nvSpPr>
      <dsp:spPr>
        <a:xfrm>
          <a:off x="2438" y="1723803"/>
          <a:ext cx="2377104" cy="2890484"/>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t>Career Development</a:t>
          </a:r>
          <a:endParaRPr lang="en-US" sz="2400" kern="1200" dirty="0"/>
        </a:p>
        <a:p>
          <a:pPr marL="228600" lvl="1" indent="-228600" algn="l" defTabSz="1066800">
            <a:lnSpc>
              <a:spcPct val="90000"/>
            </a:lnSpc>
            <a:spcBef>
              <a:spcPct val="0"/>
            </a:spcBef>
            <a:spcAft>
              <a:spcPct val="15000"/>
            </a:spcAft>
            <a:buChar char="••"/>
          </a:pPr>
          <a:r>
            <a:rPr lang="en-US" sz="2400" kern="1200" dirty="0" smtClean="0"/>
            <a:t>Personal Development</a:t>
          </a:r>
          <a:endParaRPr lang="en-US" sz="2400" kern="1200" dirty="0"/>
        </a:p>
      </dsp:txBody>
      <dsp:txXfrm>
        <a:off x="2438" y="1723803"/>
        <a:ext cx="2377104" cy="2890484"/>
      </dsp:txXfrm>
    </dsp:sp>
    <dsp:sp modelId="{CC9F3CBA-5C92-7949-B33A-D74429AE1897}">
      <dsp:nvSpPr>
        <dsp:cNvPr id="0" name=""/>
        <dsp:cNvSpPr/>
      </dsp:nvSpPr>
      <dsp:spPr>
        <a:xfrm>
          <a:off x="2712337" y="862213"/>
          <a:ext cx="2377104" cy="861590"/>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kern="1200" dirty="0" smtClean="0"/>
            <a:t>Internship Satisfaction</a:t>
          </a:r>
          <a:endParaRPr lang="en-US" sz="2400" kern="1200" dirty="0"/>
        </a:p>
      </dsp:txBody>
      <dsp:txXfrm>
        <a:off x="2712337" y="862213"/>
        <a:ext cx="2377104" cy="861590"/>
      </dsp:txXfrm>
    </dsp:sp>
    <dsp:sp modelId="{A9B16388-32B6-4B42-AC96-083004367FD6}">
      <dsp:nvSpPr>
        <dsp:cNvPr id="0" name=""/>
        <dsp:cNvSpPr/>
      </dsp:nvSpPr>
      <dsp:spPr>
        <a:xfrm>
          <a:off x="2712337" y="1723803"/>
          <a:ext cx="2377104" cy="2890484"/>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t>Supervision</a:t>
          </a:r>
          <a:endParaRPr lang="en-US" sz="2400" kern="1200" dirty="0"/>
        </a:p>
        <a:p>
          <a:pPr marL="228600" lvl="1" indent="-228600" algn="l" defTabSz="1066800">
            <a:lnSpc>
              <a:spcPct val="90000"/>
            </a:lnSpc>
            <a:spcBef>
              <a:spcPct val="0"/>
            </a:spcBef>
            <a:spcAft>
              <a:spcPct val="15000"/>
            </a:spcAft>
            <a:buChar char="••"/>
          </a:pPr>
          <a:r>
            <a:rPr lang="en-US" sz="2400" kern="1200" dirty="0" smtClean="0"/>
            <a:t>Duties</a:t>
          </a:r>
          <a:endParaRPr lang="en-US" sz="2400" kern="1200" dirty="0"/>
        </a:p>
        <a:p>
          <a:pPr marL="228600" lvl="1" indent="-228600" algn="l" defTabSz="1066800">
            <a:lnSpc>
              <a:spcPct val="90000"/>
            </a:lnSpc>
            <a:spcBef>
              <a:spcPct val="0"/>
            </a:spcBef>
            <a:spcAft>
              <a:spcPct val="15000"/>
            </a:spcAft>
            <a:buChar char="••"/>
          </a:pPr>
          <a:r>
            <a:rPr lang="en-US" sz="2400" kern="1200" dirty="0" smtClean="0"/>
            <a:t>Work Environment</a:t>
          </a:r>
          <a:endParaRPr lang="en-US" sz="2400" kern="1200" dirty="0"/>
        </a:p>
        <a:p>
          <a:pPr marL="228600" lvl="1" indent="-228600" algn="l" defTabSz="1066800">
            <a:lnSpc>
              <a:spcPct val="90000"/>
            </a:lnSpc>
            <a:spcBef>
              <a:spcPct val="0"/>
            </a:spcBef>
            <a:spcAft>
              <a:spcPct val="15000"/>
            </a:spcAft>
            <a:buChar char="••"/>
          </a:pPr>
          <a:r>
            <a:rPr lang="en-US" sz="2400" kern="1200" dirty="0" smtClean="0"/>
            <a:t>Academic Elements</a:t>
          </a:r>
          <a:endParaRPr lang="en-US" sz="2400" kern="1200" dirty="0"/>
        </a:p>
        <a:p>
          <a:pPr marL="228600" lvl="1" indent="-228600" algn="l" defTabSz="1066800">
            <a:lnSpc>
              <a:spcPct val="90000"/>
            </a:lnSpc>
            <a:spcBef>
              <a:spcPct val="0"/>
            </a:spcBef>
            <a:spcAft>
              <a:spcPct val="15000"/>
            </a:spcAft>
            <a:buChar char="••"/>
          </a:pPr>
          <a:r>
            <a:rPr lang="en-US" sz="2400" kern="1200" dirty="0" smtClean="0"/>
            <a:t>Overall</a:t>
          </a:r>
          <a:endParaRPr lang="en-US" sz="2400" kern="1200" dirty="0"/>
        </a:p>
      </dsp:txBody>
      <dsp:txXfrm>
        <a:off x="2712337" y="1723803"/>
        <a:ext cx="2377104" cy="2890484"/>
      </dsp:txXfrm>
    </dsp:sp>
    <dsp:sp modelId="{7EA00ADF-CE1E-6B40-85DC-7E33743B5907}">
      <dsp:nvSpPr>
        <dsp:cNvPr id="0" name=""/>
        <dsp:cNvSpPr/>
      </dsp:nvSpPr>
      <dsp:spPr>
        <a:xfrm>
          <a:off x="5424675" y="862213"/>
          <a:ext cx="2377104" cy="861590"/>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kern="1200" dirty="0" smtClean="0"/>
            <a:t>Additional Information</a:t>
          </a:r>
          <a:endParaRPr lang="en-US" sz="2400" kern="1200" dirty="0"/>
        </a:p>
      </dsp:txBody>
      <dsp:txXfrm>
        <a:off x="5424675" y="862213"/>
        <a:ext cx="2377104" cy="861590"/>
      </dsp:txXfrm>
    </dsp:sp>
    <dsp:sp modelId="{02668A3A-C959-6941-9CD1-2963F7D00433}">
      <dsp:nvSpPr>
        <dsp:cNvPr id="0" name=""/>
        <dsp:cNvSpPr/>
      </dsp:nvSpPr>
      <dsp:spPr>
        <a:xfrm>
          <a:off x="5422237" y="1723803"/>
          <a:ext cx="2377104" cy="2890484"/>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t>Prior academic internships</a:t>
          </a:r>
          <a:endParaRPr lang="en-US" sz="2400" kern="1200" dirty="0"/>
        </a:p>
        <a:p>
          <a:pPr marL="228600" lvl="1" indent="-228600" algn="l" defTabSz="1066800">
            <a:lnSpc>
              <a:spcPct val="90000"/>
            </a:lnSpc>
            <a:spcBef>
              <a:spcPct val="0"/>
            </a:spcBef>
            <a:spcAft>
              <a:spcPct val="15000"/>
            </a:spcAft>
            <a:buChar char="••"/>
          </a:pPr>
          <a:r>
            <a:rPr lang="en-US" sz="2400" kern="1200" dirty="0" smtClean="0"/>
            <a:t>Demographics</a:t>
          </a:r>
          <a:endParaRPr lang="en-US" sz="2400" kern="1200" dirty="0"/>
        </a:p>
      </dsp:txBody>
      <dsp:txXfrm>
        <a:off x="5422237" y="1723803"/>
        <a:ext cx="2377104" cy="28904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F6CE65-4CDD-C24F-88CE-5B6E1C49AA5E}">
      <dsp:nvSpPr>
        <dsp:cNvPr id="0" name=""/>
        <dsp:cNvSpPr/>
      </dsp:nvSpPr>
      <dsp:spPr>
        <a:xfrm rot="5400000">
          <a:off x="-370003" y="371207"/>
          <a:ext cx="2466687" cy="1726681"/>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2133600">
            <a:lnSpc>
              <a:spcPct val="90000"/>
            </a:lnSpc>
            <a:spcBef>
              <a:spcPct val="0"/>
            </a:spcBef>
            <a:spcAft>
              <a:spcPct val="35000"/>
            </a:spcAft>
          </a:pPr>
          <a:r>
            <a:rPr lang="en-US" sz="4800" kern="1200" dirty="0" smtClean="0"/>
            <a:t>No</a:t>
          </a:r>
          <a:endParaRPr lang="en-US" sz="4800" kern="1200" dirty="0"/>
        </a:p>
      </dsp:txBody>
      <dsp:txXfrm rot="-5400000">
        <a:off x="1" y="864545"/>
        <a:ext cx="1726681" cy="740006"/>
      </dsp:txXfrm>
    </dsp:sp>
    <dsp:sp modelId="{744ABBB7-E86A-A44C-85CE-07CF3E4B2451}">
      <dsp:nvSpPr>
        <dsp:cNvPr id="0" name=""/>
        <dsp:cNvSpPr/>
      </dsp:nvSpPr>
      <dsp:spPr>
        <a:xfrm rot="5400000">
          <a:off x="4135747" y="-2407861"/>
          <a:ext cx="1603347" cy="642147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Overall internship satisfaction? (</a:t>
          </a:r>
          <a:r>
            <a:rPr lang="en-US" sz="2200" i="1" kern="1200" dirty="0" smtClean="0"/>
            <a:t>p</a:t>
          </a:r>
          <a:r>
            <a:rPr lang="en-US" sz="2200" i="0" kern="1200" dirty="0" smtClean="0"/>
            <a:t>=.70)</a:t>
          </a:r>
          <a:endParaRPr lang="en-US" sz="2200" kern="1200" dirty="0"/>
        </a:p>
        <a:p>
          <a:pPr marL="228600" lvl="1" indent="-228600" algn="l" defTabSz="977900">
            <a:lnSpc>
              <a:spcPct val="90000"/>
            </a:lnSpc>
            <a:spcBef>
              <a:spcPct val="0"/>
            </a:spcBef>
            <a:spcAft>
              <a:spcPct val="15000"/>
            </a:spcAft>
            <a:buChar char="••"/>
          </a:pPr>
          <a:r>
            <a:rPr lang="en-US" sz="2200" kern="1200" dirty="0" smtClean="0"/>
            <a:t>Work environment satisfaction? (</a:t>
          </a:r>
          <a:r>
            <a:rPr lang="en-US" sz="2200" i="1" kern="1200" dirty="0" smtClean="0"/>
            <a:t>p</a:t>
          </a:r>
          <a:r>
            <a:rPr lang="en-US" sz="2200" kern="1200" dirty="0" smtClean="0"/>
            <a:t>=.96)</a:t>
          </a:r>
          <a:endParaRPr lang="en-US" sz="2200" kern="1200" dirty="0"/>
        </a:p>
        <a:p>
          <a:pPr marL="228600" lvl="1" indent="-228600" algn="l" defTabSz="977900">
            <a:lnSpc>
              <a:spcPct val="90000"/>
            </a:lnSpc>
            <a:spcBef>
              <a:spcPct val="0"/>
            </a:spcBef>
            <a:spcAft>
              <a:spcPct val="15000"/>
            </a:spcAft>
            <a:buChar char="••"/>
          </a:pPr>
          <a:r>
            <a:rPr lang="en-US" sz="2200" kern="1200" dirty="0" smtClean="0"/>
            <a:t>Supervision satisfaction? (</a:t>
          </a:r>
          <a:r>
            <a:rPr lang="en-US" sz="2200" i="1" kern="1200" dirty="0" smtClean="0"/>
            <a:t>p</a:t>
          </a:r>
          <a:r>
            <a:rPr lang="en-US" sz="2200" kern="1200" dirty="0" smtClean="0"/>
            <a:t>=.47)</a:t>
          </a:r>
          <a:endParaRPr lang="en-US" sz="2200" kern="1200" dirty="0"/>
        </a:p>
      </dsp:txBody>
      <dsp:txXfrm rot="-5400000">
        <a:off x="1726682" y="79473"/>
        <a:ext cx="6343209" cy="1446809"/>
      </dsp:txXfrm>
    </dsp:sp>
    <dsp:sp modelId="{CB9B4D86-6DFA-4640-A0B5-68DDC2A63CE1}">
      <dsp:nvSpPr>
        <dsp:cNvPr id="0" name=""/>
        <dsp:cNvSpPr/>
      </dsp:nvSpPr>
      <dsp:spPr>
        <a:xfrm rot="5400000">
          <a:off x="-370003" y="2553838"/>
          <a:ext cx="2466687" cy="1726681"/>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2133600">
            <a:lnSpc>
              <a:spcPct val="90000"/>
            </a:lnSpc>
            <a:spcBef>
              <a:spcPct val="0"/>
            </a:spcBef>
            <a:spcAft>
              <a:spcPct val="35000"/>
            </a:spcAft>
          </a:pPr>
          <a:r>
            <a:rPr lang="en-US" sz="4800" kern="1200" dirty="0" smtClean="0"/>
            <a:t>Yes</a:t>
          </a:r>
          <a:endParaRPr lang="en-US" sz="4800" kern="1200" dirty="0"/>
        </a:p>
      </dsp:txBody>
      <dsp:txXfrm rot="-5400000">
        <a:off x="1" y="3047176"/>
        <a:ext cx="1726681" cy="740006"/>
      </dsp:txXfrm>
    </dsp:sp>
    <dsp:sp modelId="{5946E117-B8CB-E142-8156-3802611E8105}">
      <dsp:nvSpPr>
        <dsp:cNvPr id="0" name=""/>
        <dsp:cNvSpPr/>
      </dsp:nvSpPr>
      <dsp:spPr>
        <a:xfrm rot="5400000">
          <a:off x="4135747" y="-225230"/>
          <a:ext cx="1603347" cy="642147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Duties at internship site satisfaction? (</a:t>
          </a:r>
          <a:r>
            <a:rPr lang="en-US" sz="2200" i="1" kern="1200" dirty="0" smtClean="0"/>
            <a:t>p</a:t>
          </a:r>
          <a:r>
            <a:rPr lang="en-US" sz="2200" kern="1200" dirty="0" smtClean="0"/>
            <a:t>=.01)</a:t>
          </a:r>
          <a:endParaRPr lang="en-US" sz="2200" kern="1200" dirty="0"/>
        </a:p>
        <a:p>
          <a:pPr marL="228600" lvl="1" indent="-228600" algn="l" defTabSz="977900">
            <a:lnSpc>
              <a:spcPct val="90000"/>
            </a:lnSpc>
            <a:spcBef>
              <a:spcPct val="0"/>
            </a:spcBef>
            <a:spcAft>
              <a:spcPct val="15000"/>
            </a:spcAft>
            <a:buChar char="••"/>
          </a:pPr>
          <a:r>
            <a:rPr lang="en-US" sz="2200" kern="1200" dirty="0" smtClean="0"/>
            <a:t>Academic elements satisfaction? </a:t>
          </a:r>
          <a:r>
            <a:rPr lang="en-US" sz="2200" i="0" kern="1200" dirty="0" smtClean="0"/>
            <a:t>(</a:t>
          </a:r>
          <a:r>
            <a:rPr lang="en-US" sz="2200" i="1" kern="1200" dirty="0" smtClean="0"/>
            <a:t>p</a:t>
          </a:r>
          <a:r>
            <a:rPr lang="en-US" sz="2200" kern="1200" dirty="0" smtClean="0"/>
            <a:t>=.04)</a:t>
          </a:r>
          <a:endParaRPr lang="en-US" sz="2200" kern="1200" dirty="0"/>
        </a:p>
        <a:p>
          <a:pPr marL="228600" lvl="1" indent="-228600" algn="l" defTabSz="977900">
            <a:lnSpc>
              <a:spcPct val="90000"/>
            </a:lnSpc>
            <a:spcBef>
              <a:spcPct val="0"/>
            </a:spcBef>
            <a:spcAft>
              <a:spcPct val="15000"/>
            </a:spcAft>
            <a:buChar char="••"/>
          </a:pPr>
          <a:r>
            <a:rPr lang="en-US" sz="2200" kern="1200" dirty="0" smtClean="0"/>
            <a:t>Students with more early internship experience were more satisfied during the capstone internship. </a:t>
          </a:r>
          <a:endParaRPr lang="en-US" sz="2200" kern="1200" dirty="0"/>
        </a:p>
      </dsp:txBody>
      <dsp:txXfrm rot="-5400000">
        <a:off x="1726682" y="2262104"/>
        <a:ext cx="6343209" cy="1446809"/>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C4E602-228C-6D4B-8A15-27FE2B538DCA}" type="datetimeFigureOut">
              <a:rPr lang="en-US" smtClean="0"/>
              <a:t>1/28/17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E52B1A-D98B-F045-BB2F-5BCB2522CE9C}" type="slidenum">
              <a:rPr lang="en-US" smtClean="0"/>
              <a:t>‹#›</a:t>
            </a:fld>
            <a:endParaRPr lang="en-US" dirty="0"/>
          </a:p>
        </p:txBody>
      </p:sp>
    </p:spTree>
    <p:extLst>
      <p:ext uri="{BB962C8B-B14F-4D97-AF65-F5344CB8AC3E}">
        <p14:creationId xmlns:p14="http://schemas.microsoft.com/office/powerpoint/2010/main" val="26861495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Mike</a:t>
            </a:r>
            <a:endParaRPr lang="en-US" dirty="0"/>
          </a:p>
        </p:txBody>
      </p:sp>
      <p:sp>
        <p:nvSpPr>
          <p:cNvPr id="4" name="Slide Number Placeholder 3"/>
          <p:cNvSpPr>
            <a:spLocks noGrp="1"/>
          </p:cNvSpPr>
          <p:nvPr>
            <p:ph type="sldNum" sz="quarter" idx="10"/>
          </p:nvPr>
        </p:nvSpPr>
        <p:spPr/>
        <p:txBody>
          <a:bodyPr/>
          <a:lstStyle/>
          <a:p>
            <a:fld id="{82E52B1A-D98B-F045-BB2F-5BCB2522CE9C}" type="slidenum">
              <a:rPr lang="en-US" smtClean="0"/>
              <a:t>2</a:t>
            </a:fld>
            <a:endParaRPr lang="en-US" dirty="0"/>
          </a:p>
        </p:txBody>
      </p:sp>
    </p:spTree>
    <p:extLst>
      <p:ext uri="{BB962C8B-B14F-4D97-AF65-F5344CB8AC3E}">
        <p14:creationId xmlns:p14="http://schemas.microsoft.com/office/powerpoint/2010/main" val="2671769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Mike</a:t>
            </a:r>
            <a:endParaRPr lang="en-US" dirty="0"/>
          </a:p>
        </p:txBody>
      </p:sp>
      <p:sp>
        <p:nvSpPr>
          <p:cNvPr id="4" name="Slide Number Placeholder 3"/>
          <p:cNvSpPr>
            <a:spLocks noGrp="1"/>
          </p:cNvSpPr>
          <p:nvPr>
            <p:ph type="sldNum" sz="quarter" idx="10"/>
          </p:nvPr>
        </p:nvSpPr>
        <p:spPr/>
        <p:txBody>
          <a:bodyPr/>
          <a:lstStyle/>
          <a:p>
            <a:fld id="{82E52B1A-D98B-F045-BB2F-5BCB2522CE9C}" type="slidenum">
              <a:rPr lang="en-US" smtClean="0"/>
              <a:t>3</a:t>
            </a:fld>
            <a:endParaRPr lang="en-US" dirty="0"/>
          </a:p>
        </p:txBody>
      </p:sp>
    </p:spTree>
    <p:extLst>
      <p:ext uri="{BB962C8B-B14F-4D97-AF65-F5344CB8AC3E}">
        <p14:creationId xmlns:p14="http://schemas.microsoft.com/office/powerpoint/2010/main" val="2732921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Mike</a:t>
            </a:r>
            <a:endParaRPr lang="en-US" dirty="0"/>
          </a:p>
        </p:txBody>
      </p:sp>
      <p:sp>
        <p:nvSpPr>
          <p:cNvPr id="4" name="Slide Number Placeholder 3"/>
          <p:cNvSpPr>
            <a:spLocks noGrp="1"/>
          </p:cNvSpPr>
          <p:nvPr>
            <p:ph type="sldNum" sz="quarter" idx="10"/>
          </p:nvPr>
        </p:nvSpPr>
        <p:spPr/>
        <p:txBody>
          <a:bodyPr/>
          <a:lstStyle/>
          <a:p>
            <a:fld id="{82E52B1A-D98B-F045-BB2F-5BCB2522CE9C}" type="slidenum">
              <a:rPr lang="en-US" smtClean="0"/>
              <a:t>4</a:t>
            </a:fld>
            <a:endParaRPr lang="en-US" dirty="0"/>
          </a:p>
        </p:txBody>
      </p:sp>
    </p:spTree>
    <p:extLst>
      <p:ext uri="{BB962C8B-B14F-4D97-AF65-F5344CB8AC3E}">
        <p14:creationId xmlns:p14="http://schemas.microsoft.com/office/powerpoint/2010/main" val="32727655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Mike</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With regard to site location,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college or university (34.5%)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for-profit or not-for-profit sport/recreation organization (20.9%)</a:t>
            </a:r>
            <a:r>
              <a:rPr lang="en-US" sz="1200" kern="1200" baseline="0" dirty="0" smtClean="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professional sport organization (16.5%)</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K-12 school (12.9%)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non-sport business that assists athletes or sport organizations (6.5%)</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governing sport body (4.3%)</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sport media (2.9%)</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sport apparel, product, or services business (1.4%)</a:t>
            </a:r>
          </a:p>
          <a:p>
            <a:endParaRPr lang="en-US" dirty="0"/>
          </a:p>
        </p:txBody>
      </p:sp>
      <p:sp>
        <p:nvSpPr>
          <p:cNvPr id="4" name="Slide Number Placeholder 3"/>
          <p:cNvSpPr>
            <a:spLocks noGrp="1"/>
          </p:cNvSpPr>
          <p:nvPr>
            <p:ph type="sldNum" sz="quarter" idx="10"/>
          </p:nvPr>
        </p:nvSpPr>
        <p:spPr/>
        <p:txBody>
          <a:bodyPr/>
          <a:lstStyle/>
          <a:p>
            <a:fld id="{82E52B1A-D98B-F045-BB2F-5BCB2522CE9C}" type="slidenum">
              <a:rPr lang="en-US" smtClean="0"/>
              <a:t>5</a:t>
            </a:fld>
            <a:endParaRPr lang="en-US" dirty="0"/>
          </a:p>
        </p:txBody>
      </p:sp>
    </p:spTree>
    <p:extLst>
      <p:ext uri="{BB962C8B-B14F-4D97-AF65-F5344CB8AC3E}">
        <p14:creationId xmlns:p14="http://schemas.microsoft.com/office/powerpoint/2010/main" val="360156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Molly</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RQ1:</a:t>
            </a:r>
            <a:r>
              <a:rPr lang="en-US" sz="1200" kern="1200" baseline="0" dirty="0" smtClean="0">
                <a:solidFill>
                  <a:schemeClr val="tx1"/>
                </a:solidFill>
                <a:effectLst/>
                <a:latin typeface="+mn-lt"/>
                <a:ea typeface="+mn-ea"/>
                <a:cs typeface="+mn-cs"/>
              </a:rPr>
              <a:t> </a:t>
            </a:r>
            <a:r>
              <a:rPr lang="en-US" sz="1200" dirty="0" smtClean="0"/>
              <a:t>Relationship between students’ satisfaction with internships and perceived learning outcomes? Again, recognizing that we are including internships into our curriculum</a:t>
            </a:r>
            <a:r>
              <a:rPr lang="en-US" sz="1200" baseline="0" dirty="0" smtClean="0"/>
              <a:t> to be part of the learning that happens for a sport management major, and, given that we do see students have varying experiences with associated satisfaction levels, we wanted to know what relationships might exist between perceived learning and satisfaction. </a:t>
            </a:r>
            <a:endParaRPr lang="en-US" sz="1200" dirty="0" smtClean="0"/>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Significant positive relationships ranging from .18 to .65 were found between interns’ overall satisfaction with their internship and their perceived learning outcomes during the internship.</a:t>
            </a:r>
            <a:r>
              <a:rPr lang="en-US" dirty="0" smtClean="0">
                <a:effectLst/>
              </a:rPr>
              <a:t> </a:t>
            </a:r>
            <a:endParaRPr lang="en-US" dirty="0" smtClean="0">
              <a:effectLst/>
            </a:endParaRPr>
          </a:p>
          <a:p>
            <a:endParaRPr lang="en-US" dirty="0" smtClean="0">
              <a:effectLst/>
            </a:endParaRPr>
          </a:p>
          <a:p>
            <a:r>
              <a:rPr lang="en-US" dirty="0" smtClean="0">
                <a:effectLst/>
              </a:rPr>
              <a:t>You can see generally higher correlations between perceived career development learning outcomes and satisfaction than between perceived personal development outcomes and satisfaction. </a:t>
            </a:r>
          </a:p>
          <a:p>
            <a:endParaRPr lang="en-US" dirty="0" smtClean="0">
              <a:effectLst/>
            </a:endParaRPr>
          </a:p>
          <a:p>
            <a:r>
              <a:rPr lang="en-US" dirty="0" smtClean="0">
                <a:effectLst/>
              </a:rPr>
              <a:t>If it comes up, we are now exploring regression</a:t>
            </a:r>
            <a:r>
              <a:rPr lang="en-US" baseline="0" dirty="0" smtClean="0">
                <a:effectLst/>
              </a:rPr>
              <a:t> as well. </a:t>
            </a:r>
            <a:endParaRPr lang="en-US" dirty="0"/>
          </a:p>
        </p:txBody>
      </p:sp>
      <p:sp>
        <p:nvSpPr>
          <p:cNvPr id="4" name="Slide Number Placeholder 3"/>
          <p:cNvSpPr>
            <a:spLocks noGrp="1"/>
          </p:cNvSpPr>
          <p:nvPr>
            <p:ph type="sldNum" sz="quarter" idx="10"/>
          </p:nvPr>
        </p:nvSpPr>
        <p:spPr/>
        <p:txBody>
          <a:bodyPr/>
          <a:lstStyle/>
          <a:p>
            <a:fld id="{82E52B1A-D98B-F045-BB2F-5BCB2522CE9C}" type="slidenum">
              <a:rPr lang="en-US" smtClean="0"/>
              <a:t>6</a:t>
            </a:fld>
            <a:endParaRPr lang="en-US" dirty="0"/>
          </a:p>
        </p:txBody>
      </p:sp>
    </p:spTree>
    <p:extLst>
      <p:ext uri="{BB962C8B-B14F-4D97-AF65-F5344CB8AC3E}">
        <p14:creationId xmlns:p14="http://schemas.microsoft.com/office/powerpoint/2010/main" val="522746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Molly</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RQ2: </a:t>
            </a:r>
            <a:r>
              <a:rPr lang="en-US" sz="1200" dirty="0" smtClean="0"/>
              <a:t>Contribution of various elements of an internship to overall satisfaction?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Multiple</a:t>
            </a:r>
            <a:r>
              <a:rPr lang="en-US" baseline="0" dirty="0" smtClean="0"/>
              <a:t> regression model was significant. </a:t>
            </a:r>
            <a:r>
              <a:rPr lang="en-US" sz="1200" kern="1200" baseline="0" dirty="0" smtClean="0">
                <a:solidFill>
                  <a:schemeClr val="tx1"/>
                </a:solidFill>
                <a:effectLst/>
                <a:latin typeface="+mn-lt"/>
                <a:ea typeface="+mn-ea"/>
                <a:cs typeface="+mn-cs"/>
              </a:rPr>
              <a:t>S</a:t>
            </a:r>
            <a:r>
              <a:rPr lang="en-US" sz="1200" kern="1200" dirty="0" smtClean="0">
                <a:solidFill>
                  <a:schemeClr val="tx1"/>
                </a:solidFill>
                <a:effectLst/>
                <a:latin typeface="+mn-lt"/>
                <a:ea typeface="+mn-ea"/>
                <a:cs typeface="+mn-cs"/>
              </a:rPr>
              <a:t>atisfaction with duties at the internship work site, satisfaction with the work environment at the work site, and satisfaction with supervision at the work site all had significant positive regression weights, indicating that students with greater satisfaction in these areas were expected to have higher overall satisfaction with the internship. Satisfaction with academic elements of the internship, however, was not statistically significant in contributing to the multiple regression model. </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If it</a:t>
            </a:r>
            <a:r>
              <a:rPr lang="en-US" sz="1200" baseline="0" dirty="0" smtClean="0"/>
              <a:t> comes up, w</a:t>
            </a:r>
            <a:r>
              <a:rPr lang="en-US" sz="1200" dirty="0" smtClean="0"/>
              <a:t>e</a:t>
            </a:r>
            <a:r>
              <a:rPr lang="en-US" sz="1200" baseline="0" dirty="0" smtClean="0"/>
              <a:t> found variance inflation factors ranging from 1.27 to 2.40 so there was no evidence of multicollinearity. </a:t>
            </a:r>
            <a:endParaRPr lang="en-US" sz="120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2E52B1A-D98B-F045-BB2F-5BCB2522CE9C}" type="slidenum">
              <a:rPr lang="en-US" smtClean="0"/>
              <a:t>7</a:t>
            </a:fld>
            <a:endParaRPr lang="en-US" dirty="0"/>
          </a:p>
        </p:txBody>
      </p:sp>
    </p:spTree>
    <p:extLst>
      <p:ext uri="{BB962C8B-B14F-4D97-AF65-F5344CB8AC3E}">
        <p14:creationId xmlns:p14="http://schemas.microsoft.com/office/powerpoint/2010/main" val="1075795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Molly</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RQ3: </a:t>
            </a:r>
            <a:r>
              <a:rPr lang="en-US" sz="1200" dirty="0" smtClean="0"/>
              <a:t>Differences in internship satisfaction based on prior amount of internship experience?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We broke interns into low and high categories, those</a:t>
            </a:r>
            <a:r>
              <a:rPr lang="en-US" sz="1200" baseline="0" dirty="0" smtClean="0"/>
              <a:t> who had up to 1 academic internship and those who had 2+. Keep in mind we are now asking them about their satisfaction with their current capstone internship experience. </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82E52B1A-D98B-F045-BB2F-5BCB2522CE9C}" type="slidenum">
              <a:rPr lang="en-US" smtClean="0"/>
              <a:t>8</a:t>
            </a:fld>
            <a:endParaRPr lang="en-US" dirty="0"/>
          </a:p>
        </p:txBody>
      </p:sp>
    </p:spTree>
    <p:extLst>
      <p:ext uri="{BB962C8B-B14F-4D97-AF65-F5344CB8AC3E}">
        <p14:creationId xmlns:p14="http://schemas.microsoft.com/office/powerpoint/2010/main" val="35209119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Molly</a:t>
            </a:r>
          </a:p>
          <a:p>
            <a:r>
              <a:rPr lang="en-US" dirty="0" smtClean="0"/>
              <a:t>If we want students to meet the “goals” we</a:t>
            </a:r>
            <a:r>
              <a:rPr lang="en-US" baseline="0" dirty="0" smtClean="0"/>
              <a:t> have in mind for them doing internships as part of the curriculum (pardon the bad joke), this study gives us a number of things to consider. A few are as follows: </a:t>
            </a:r>
          </a:p>
          <a:p>
            <a:endParaRPr lang="en-US" baseline="0" dirty="0" smtClean="0"/>
          </a:p>
          <a:p>
            <a:pPr marL="228600" indent="-228600">
              <a:buAutoNum type="arabicPeriod"/>
            </a:pPr>
            <a:r>
              <a:rPr lang="en-US" baseline="0" dirty="0" smtClean="0"/>
              <a:t>Satisfaction with job duties contributed the most to overall satisfaction in the regression model. This is helpful to know because students often have ideas about what will be best for them in an internship and sometimes that is a particular location because “I’ve always wanted to work there” or because they are impressed by the name or title of a supervisor. Letting them know that those items are important, but to really look at the job duties being offered is key. This also emphasizes how important tight learning agreements are. We know from research we are usually doing EL above and beyond typical duties and loads but it is important. </a:t>
            </a:r>
          </a:p>
          <a:p>
            <a:pPr marL="228600" indent="-228600">
              <a:buAutoNum type="arabicPeriod"/>
            </a:pPr>
            <a:r>
              <a:rPr lang="en-US" baseline="0" dirty="0" smtClean="0"/>
              <a:t>Learning and satisfaction were positively correlated. But, academic satisfaction did not contribute to overall satisfaction. Also, looking at the career development subscale used in the study, we see some elements of it aligning more with certain areas of Kolb’s model. For instance, asking about their level of change in the amount of practical work experience related to career goals aligns pretty well with concrete experience while the level of change in their ability to view career expectations realistically speaks more to reflective observation and abstract conceptualization. Correlations were higher for the first than the second. And, correlations were actually higher for experience related to their career than experience related to their major as well. Taking these two findings together, and combining them with prior findings from other studies, we again see that students want practical experience and career development, but Kolb’s model suggests learning happens best when students fully engage in all different types of learning and we know that we want students not just to do, but to think, too so we need to figure out how to get students to better engage in these skills and perhaps better value them. </a:t>
            </a:r>
          </a:p>
          <a:p>
            <a:pPr marL="228600" indent="-228600">
              <a:buAutoNum type="arabicPeriod"/>
            </a:pPr>
            <a:r>
              <a:rPr lang="en-US" baseline="0" dirty="0" smtClean="0"/>
              <a:t>The fact that there were some differences in satisfaction based on amount of prior experience is really interesting. The study only asked about academic internships and so it is particularly interesting that they had higher satisfaction with academic elements and job duties. This fits with Kolb’s spiral and Fleming &amp; Martin’s study that says that as students got better at reflection as they did it more. </a:t>
            </a:r>
          </a:p>
          <a:p>
            <a:pPr marL="228600" indent="-228600">
              <a:buAutoNum type="arabicPeriod"/>
            </a:pPr>
            <a:endParaRPr lang="en-US" baseline="0" dirty="0" smtClean="0"/>
          </a:p>
          <a:p>
            <a:pPr marL="0" indent="0">
              <a:buNone/>
            </a:pPr>
            <a:r>
              <a:rPr lang="en-US" baseline="0" dirty="0" smtClean="0"/>
              <a:t>Limitations: Purposive sampling. Self-report. </a:t>
            </a:r>
          </a:p>
          <a:p>
            <a:pPr marL="0" indent="0">
              <a:buNone/>
            </a:pPr>
            <a:r>
              <a:rPr lang="en-US" baseline="0" dirty="0" smtClean="0"/>
              <a:t>Future Directions: Look more holistically at what we are doing. There was a lot left unexplained in the regression model so what are the other elements contributing to satisfaction? </a:t>
            </a:r>
          </a:p>
          <a:p>
            <a:pPr marL="0" indent="0">
              <a:buNone/>
            </a:pPr>
            <a:endParaRPr lang="en-US" baseline="0" dirty="0" smtClean="0"/>
          </a:p>
          <a:p>
            <a:pPr marL="228600" indent="-228600">
              <a:buAutoNum type="arabicPeriod"/>
            </a:pPr>
            <a:endParaRPr lang="en-US" baseline="0"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82E52B1A-D98B-F045-BB2F-5BCB2522CE9C}" type="slidenum">
              <a:rPr lang="en-US" smtClean="0"/>
              <a:t>9</a:t>
            </a:fld>
            <a:endParaRPr lang="en-US" dirty="0"/>
          </a:p>
        </p:txBody>
      </p:sp>
    </p:spTree>
    <p:extLst>
      <p:ext uri="{BB962C8B-B14F-4D97-AF65-F5344CB8AC3E}">
        <p14:creationId xmlns:p14="http://schemas.microsoft.com/office/powerpoint/2010/main" val="2638200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28701E-CAF4-4159-9B3E-41C86DFFA30D}" type="datetimeFigureOut">
              <a:rPr lang="en-US" smtClean="0"/>
              <a:t>1/28/17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dirty="0"/>
          </a:p>
        </p:txBody>
      </p:sp>
    </p:spTree>
    <p:extLst>
      <p:ext uri="{BB962C8B-B14F-4D97-AF65-F5344CB8AC3E}">
        <p14:creationId xmlns:p14="http://schemas.microsoft.com/office/powerpoint/2010/main" val="579581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28701E-CAF4-4159-9B3E-41C86DFFA30D}" type="datetimeFigureOut">
              <a:rPr lang="en-US" smtClean="0"/>
              <a:t>1/28/17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dirty="0"/>
          </a:p>
        </p:txBody>
      </p:sp>
    </p:spTree>
    <p:extLst>
      <p:ext uri="{BB962C8B-B14F-4D97-AF65-F5344CB8AC3E}">
        <p14:creationId xmlns:p14="http://schemas.microsoft.com/office/powerpoint/2010/main" val="2630493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28701E-CAF4-4159-9B3E-41C86DFFA30D}" type="datetimeFigureOut">
              <a:rPr lang="en-US" smtClean="0"/>
              <a:t>1/28/17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dirty="0"/>
          </a:p>
        </p:txBody>
      </p:sp>
    </p:spTree>
    <p:extLst>
      <p:ext uri="{BB962C8B-B14F-4D97-AF65-F5344CB8AC3E}">
        <p14:creationId xmlns:p14="http://schemas.microsoft.com/office/powerpoint/2010/main" val="3289889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28701E-CAF4-4159-9B3E-41C86DFFA30D}" type="datetimeFigureOut">
              <a:rPr lang="en-US" smtClean="0"/>
              <a:t>1/28/17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dirty="0"/>
          </a:p>
        </p:txBody>
      </p:sp>
    </p:spTree>
    <p:extLst>
      <p:ext uri="{BB962C8B-B14F-4D97-AF65-F5344CB8AC3E}">
        <p14:creationId xmlns:p14="http://schemas.microsoft.com/office/powerpoint/2010/main" val="178937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28701E-CAF4-4159-9B3E-41C86DFFA30D}" type="datetimeFigureOut">
              <a:rPr lang="en-US" smtClean="0"/>
              <a:t>1/28/17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dirty="0"/>
          </a:p>
        </p:txBody>
      </p:sp>
    </p:spTree>
    <p:extLst>
      <p:ext uri="{BB962C8B-B14F-4D97-AF65-F5344CB8AC3E}">
        <p14:creationId xmlns:p14="http://schemas.microsoft.com/office/powerpoint/2010/main" val="3124386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28701E-CAF4-4159-9B3E-41C86DFFA30D}" type="datetimeFigureOut">
              <a:rPr lang="en-US" smtClean="0"/>
              <a:t>1/28/17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Tree>
    <p:extLst>
      <p:ext uri="{BB962C8B-B14F-4D97-AF65-F5344CB8AC3E}">
        <p14:creationId xmlns:p14="http://schemas.microsoft.com/office/powerpoint/2010/main" val="1561312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28701E-CAF4-4159-9B3E-41C86DFFA30D}" type="datetimeFigureOut">
              <a:rPr lang="en-US" smtClean="0"/>
              <a:t>1/28/17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dirty="0"/>
          </a:p>
        </p:txBody>
      </p:sp>
    </p:spTree>
    <p:extLst>
      <p:ext uri="{BB962C8B-B14F-4D97-AF65-F5344CB8AC3E}">
        <p14:creationId xmlns:p14="http://schemas.microsoft.com/office/powerpoint/2010/main" val="2790142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28701E-CAF4-4159-9B3E-41C86DFFA30D}" type="datetimeFigureOut">
              <a:rPr lang="en-US" smtClean="0"/>
              <a:t>1/28/17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dirty="0"/>
          </a:p>
        </p:txBody>
      </p:sp>
    </p:spTree>
    <p:extLst>
      <p:ext uri="{BB962C8B-B14F-4D97-AF65-F5344CB8AC3E}">
        <p14:creationId xmlns:p14="http://schemas.microsoft.com/office/powerpoint/2010/main" val="3188361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28701E-CAF4-4159-9B3E-41C86DFFA30D}" type="datetimeFigureOut">
              <a:rPr lang="en-US" smtClean="0"/>
              <a:t>1/28/17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dirty="0"/>
          </a:p>
        </p:txBody>
      </p:sp>
    </p:spTree>
    <p:extLst>
      <p:ext uri="{BB962C8B-B14F-4D97-AF65-F5344CB8AC3E}">
        <p14:creationId xmlns:p14="http://schemas.microsoft.com/office/powerpoint/2010/main" val="87874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1/28/17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dirty="0"/>
          </a:p>
        </p:txBody>
      </p:sp>
    </p:spTree>
    <p:extLst>
      <p:ext uri="{BB962C8B-B14F-4D97-AF65-F5344CB8AC3E}">
        <p14:creationId xmlns:p14="http://schemas.microsoft.com/office/powerpoint/2010/main" val="564999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1/28/17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dirty="0"/>
          </a:p>
        </p:txBody>
      </p:sp>
    </p:spTree>
    <p:extLst>
      <p:ext uri="{BB962C8B-B14F-4D97-AF65-F5344CB8AC3E}">
        <p14:creationId xmlns:p14="http://schemas.microsoft.com/office/powerpoint/2010/main" val="4940498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28701E-CAF4-4159-9B3E-41C86DFFA30D}" type="datetimeFigureOut">
              <a:rPr lang="en-US" smtClean="0"/>
              <a:t>1/28/17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2F1D00-BD13-4404-86B0-79703945A0A7}" type="slidenum">
              <a:rPr lang="en-US" smtClean="0"/>
              <a:t>‹#›</a:t>
            </a:fld>
            <a:endParaRPr lang="en-US" dirty="0"/>
          </a:p>
        </p:txBody>
      </p:sp>
    </p:spTree>
    <p:extLst>
      <p:ext uri="{BB962C8B-B14F-4D97-AF65-F5344CB8AC3E}">
        <p14:creationId xmlns:p14="http://schemas.microsoft.com/office/powerpoint/2010/main" val="1766889736"/>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72000"/>
          </a:blip>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1360761" y="5557127"/>
            <a:ext cx="6366810" cy="1169551"/>
          </a:xfrm>
          <a:prstGeom prst="rect">
            <a:avLst/>
          </a:prstGeom>
          <a:noFill/>
        </p:spPr>
        <p:txBody>
          <a:bodyPr wrap="none" lIns="91440" tIns="45720" rIns="91440" bIns="45720">
            <a:spAutoFit/>
          </a:bodyPr>
          <a:lstStyle/>
          <a:p>
            <a:pPr algn="ctr"/>
            <a:r>
              <a:rPr lang="en-US" sz="7000" b="1" cap="none" spc="0" dirty="0" smtClean="0">
                <a:ln w="12700">
                  <a:solidFill>
                    <a:schemeClr val="tx1"/>
                  </a:solidFill>
                  <a:prstDash val="solid"/>
                </a:ln>
                <a:solidFill>
                  <a:schemeClr val="accent1">
                    <a:lumMod val="60000"/>
                    <a:lumOff val="40000"/>
                  </a:schemeClr>
                </a:solidFill>
                <a:effectLst>
                  <a:outerShdw blurRad="41275" dist="20320" dir="1800000" algn="tl" rotWithShape="0">
                    <a:srgbClr val="000000">
                      <a:alpha val="40000"/>
                    </a:srgbClr>
                  </a:outerShdw>
                </a:effectLst>
              </a:rPr>
              <a:t>Intern</a:t>
            </a:r>
            <a:r>
              <a:rPr lang="en-US" sz="6000" b="1" cap="none" spc="0" dirty="0" smtClean="0">
                <a:ln w="12700">
                  <a:solidFill>
                    <a:schemeClr val="tx1"/>
                  </a:solidFill>
                  <a:prstDash val="solid"/>
                </a:ln>
                <a:solidFill>
                  <a:schemeClr val="accent1">
                    <a:lumMod val="60000"/>
                    <a:lumOff val="40000"/>
                  </a:schemeClr>
                </a:solidFill>
                <a:effectLst>
                  <a:outerShdw blurRad="41275" dist="20320" dir="1800000" algn="tl" rotWithShape="0">
                    <a:srgbClr val="000000">
                      <a:alpha val="40000"/>
                    </a:srgbClr>
                  </a:outerShdw>
                </a:effectLst>
              </a:rPr>
              <a:t> Satisfaction</a:t>
            </a:r>
            <a:endParaRPr lang="en-US" sz="6000" b="1" cap="none" spc="0" dirty="0">
              <a:ln w="12700">
                <a:solidFill>
                  <a:schemeClr val="tx1"/>
                </a:solidFill>
                <a:prstDash val="solid"/>
              </a:ln>
              <a:solidFill>
                <a:schemeClr val="accent1">
                  <a:lumMod val="60000"/>
                  <a:lumOff val="40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81420751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500" b="1" dirty="0" smtClean="0"/>
              <a:t>Selected References &amp; Image Citations</a:t>
            </a:r>
            <a:endParaRPr lang="en-US" sz="3500" b="1" dirty="0"/>
          </a:p>
        </p:txBody>
      </p:sp>
      <p:sp>
        <p:nvSpPr>
          <p:cNvPr id="3" name="Content Placeholder 2"/>
          <p:cNvSpPr>
            <a:spLocks noGrp="1"/>
          </p:cNvSpPr>
          <p:nvPr>
            <p:ph idx="1"/>
          </p:nvPr>
        </p:nvSpPr>
        <p:spPr>
          <a:xfrm>
            <a:off x="457200" y="1600200"/>
            <a:ext cx="8229600" cy="5030987"/>
          </a:xfrm>
        </p:spPr>
        <p:txBody>
          <a:bodyPr>
            <a:normAutofit fontScale="25000" lnSpcReduction="20000"/>
          </a:bodyPr>
          <a:lstStyle/>
          <a:p>
            <a:pPr marL="0" indent="0">
              <a:buNone/>
            </a:pPr>
            <a:r>
              <a:rPr lang="en-US" sz="5200" b="1" dirty="0" smtClean="0"/>
              <a:t>Selected References</a:t>
            </a:r>
          </a:p>
          <a:p>
            <a:r>
              <a:rPr lang="en-US" sz="5200" dirty="0"/>
              <a:t>Kolb, A. Y., &amp; Kolb, D. A. (2009). The learning way: Meta-cognitive aspects of experiential </a:t>
            </a:r>
            <a:r>
              <a:rPr lang="en-US" sz="5200" dirty="0" smtClean="0"/>
              <a:t>learning</a:t>
            </a:r>
            <a:r>
              <a:rPr lang="en-US" sz="5200" dirty="0"/>
              <a:t>. </a:t>
            </a:r>
            <a:r>
              <a:rPr lang="en-US" sz="5200" i="1" dirty="0"/>
              <a:t>Simulation &amp; Gaming, 40</a:t>
            </a:r>
            <a:r>
              <a:rPr lang="en-US" sz="5200" dirty="0"/>
              <a:t>(3), 297-327. doi: 10.1177/</a:t>
            </a:r>
            <a:r>
              <a:rPr lang="en-US" sz="5200" dirty="0" smtClean="0"/>
              <a:t>1046878108325713</a:t>
            </a:r>
          </a:p>
          <a:p>
            <a:r>
              <a:rPr lang="en-US" sz="5200" dirty="0" smtClean="0"/>
              <a:t>Kolb</a:t>
            </a:r>
            <a:r>
              <a:rPr lang="en-US" sz="5200" dirty="0"/>
              <a:t>, D. A. (1984). </a:t>
            </a:r>
            <a:r>
              <a:rPr lang="en-US" sz="5200" i="1" dirty="0"/>
              <a:t>Experiential learning: Experience as the source of learning and </a:t>
            </a:r>
            <a:r>
              <a:rPr lang="en-US" sz="5200" i="1" dirty="0" smtClean="0"/>
              <a:t>development</a:t>
            </a:r>
            <a:r>
              <a:rPr lang="en-US" sz="5200" i="1" dirty="0"/>
              <a:t>. </a:t>
            </a:r>
            <a:r>
              <a:rPr lang="en-US" sz="5200" dirty="0"/>
              <a:t>Upper Saddle River, NJ: Prentice Hall. </a:t>
            </a:r>
            <a:endParaRPr lang="en-US" sz="5200" dirty="0" smtClean="0"/>
          </a:p>
          <a:p>
            <a:r>
              <a:rPr lang="en-US" sz="5200" dirty="0"/>
              <a:t>Koo, G., Diacin, M. J., Khojasteh, J., &amp; Dixon, A. W. (2016). Effects of internship satisfaction </a:t>
            </a:r>
            <a:r>
              <a:rPr lang="en-US" sz="5200" dirty="0" smtClean="0"/>
              <a:t>on </a:t>
            </a:r>
            <a:r>
              <a:rPr lang="en-US" sz="5200" dirty="0"/>
              <a:t>the pursuit of employment in sport management. </a:t>
            </a:r>
            <a:r>
              <a:rPr lang="en-US" sz="5200" i="1" dirty="0"/>
              <a:t>Sport Management Education </a:t>
            </a:r>
            <a:r>
              <a:rPr lang="en-US" sz="5200" i="1" dirty="0" smtClean="0"/>
              <a:t>Journal</a:t>
            </a:r>
            <a:r>
              <a:rPr lang="en-US" sz="5200" i="1" dirty="0"/>
              <a:t>, 10</a:t>
            </a:r>
            <a:r>
              <a:rPr lang="en-US" sz="5200" dirty="0"/>
              <a:t>(1), 29-42</a:t>
            </a:r>
            <a:r>
              <a:rPr lang="en-US" sz="5200" dirty="0" smtClean="0"/>
              <a:t>.</a:t>
            </a:r>
          </a:p>
          <a:p>
            <a:r>
              <a:rPr lang="en-US" sz="5200" dirty="0"/>
              <a:t>Parks, D. (2003). </a:t>
            </a:r>
            <a:r>
              <a:rPr lang="en-US" sz="5200" i="1" dirty="0"/>
              <a:t>An examination of cooperative education students’ learning outcomes. </a:t>
            </a:r>
            <a:r>
              <a:rPr lang="en-US" sz="5200" dirty="0" smtClean="0"/>
              <a:t>(</a:t>
            </a:r>
            <a:r>
              <a:rPr lang="en-US" sz="5200" dirty="0"/>
              <a:t>Unpublished doctoral dissertation). Valdosta State University, Valdosta, GA. </a:t>
            </a:r>
          </a:p>
          <a:p>
            <a:r>
              <a:rPr lang="en-US" sz="5200" dirty="0"/>
              <a:t>Parks, D. K., Fenster, M. J., &amp; Onwuegbuzie, A. J. (2008). A four-component model of </a:t>
            </a:r>
            <a:r>
              <a:rPr lang="en-US" sz="5200" dirty="0" smtClean="0"/>
              <a:t>cooperative </a:t>
            </a:r>
            <a:r>
              <a:rPr lang="en-US" sz="5200" dirty="0"/>
              <a:t>education. </a:t>
            </a:r>
            <a:r>
              <a:rPr lang="en-US" sz="5200" i="1" dirty="0"/>
              <a:t>Journal of Cooperative Education and Internships, 42</a:t>
            </a:r>
            <a:r>
              <a:rPr lang="en-US" sz="5200" dirty="0"/>
              <a:t>(1), 41-49. Retrieved from http://www.ceiainc.org/journal.asp</a:t>
            </a:r>
          </a:p>
          <a:p>
            <a:r>
              <a:rPr lang="en-US" sz="5200" dirty="0"/>
              <a:t>Parks, D. K., Onwuegbuzie, A. J., &amp; Cash, S. H. (2001). Development of a measure for </a:t>
            </a:r>
            <a:r>
              <a:rPr lang="en-US" sz="5200" dirty="0" smtClean="0"/>
              <a:t>predicting </a:t>
            </a:r>
            <a:r>
              <a:rPr lang="en-US" sz="5200" dirty="0"/>
              <a:t>learner advancement through cooperative education: Reliability and validity of the PLACE scale. </a:t>
            </a:r>
            <a:r>
              <a:rPr lang="en-US" sz="5200" i="1" dirty="0"/>
              <a:t>Journal of Cooperative Education and Internships, 36</a:t>
            </a:r>
            <a:r>
              <a:rPr lang="en-US" sz="5200" dirty="0"/>
              <a:t>(1), 23-31. Retrieved from http://www.ceiainc.org/</a:t>
            </a:r>
            <a:r>
              <a:rPr lang="en-US" sz="5200" dirty="0" smtClean="0"/>
              <a:t>journal.asp </a:t>
            </a:r>
          </a:p>
          <a:p>
            <a:r>
              <a:rPr lang="en-US" sz="5200" dirty="0"/>
              <a:t>Yoh, T., &amp; Choi, Y. S. (2011). An investigation of students’ satisfaction with internship </a:t>
            </a:r>
            <a:r>
              <a:rPr lang="en-US" sz="5200" dirty="0" smtClean="0"/>
              <a:t>experiences </a:t>
            </a:r>
            <a:r>
              <a:rPr lang="en-US" sz="5200" dirty="0"/>
              <a:t>in sport management programs. </a:t>
            </a:r>
            <a:r>
              <a:rPr lang="en-US" sz="5200" i="1" dirty="0"/>
              <a:t>International Journal of Sport Management, 12</a:t>
            </a:r>
            <a:r>
              <a:rPr lang="en-US" sz="5200" dirty="0"/>
              <a:t>(1), 1-13. </a:t>
            </a:r>
            <a:endParaRPr lang="en-US" sz="5200" dirty="0" smtClean="0"/>
          </a:p>
          <a:p>
            <a:pPr marL="0" indent="0">
              <a:buNone/>
            </a:pPr>
            <a:endParaRPr lang="en-US" sz="5200" dirty="0"/>
          </a:p>
          <a:p>
            <a:pPr marL="0" indent="0">
              <a:buNone/>
            </a:pPr>
            <a:r>
              <a:rPr lang="en-US" sz="5200" b="1" dirty="0" smtClean="0"/>
              <a:t>Image Citations (all located via Google Images)</a:t>
            </a:r>
          </a:p>
          <a:p>
            <a:r>
              <a:rPr lang="en-US" sz="5200" dirty="0"/>
              <a:t>Black Enterprise (Slide 1)</a:t>
            </a:r>
          </a:p>
          <a:p>
            <a:r>
              <a:rPr lang="en-US" sz="5200" dirty="0"/>
              <a:t>Health &amp; PE TKI (Slide 2) </a:t>
            </a:r>
          </a:p>
          <a:p>
            <a:r>
              <a:rPr lang="en-US" sz="5200" dirty="0"/>
              <a:t>World Internships (Slide 3)</a:t>
            </a:r>
          </a:p>
          <a:p>
            <a:r>
              <a:rPr lang="en-US" sz="5200" dirty="0"/>
              <a:t>518 Sports (Slide 9) </a:t>
            </a:r>
          </a:p>
          <a:p>
            <a:pPr marL="0" indent="0">
              <a:buNone/>
            </a:pPr>
            <a:endParaRPr lang="en-US" sz="5200" dirty="0"/>
          </a:p>
          <a:p>
            <a:pPr marL="0" indent="0">
              <a:buNone/>
            </a:pPr>
            <a:r>
              <a:rPr lang="en-US" sz="5200" b="1" dirty="0" smtClean="0"/>
              <a:t>Contact</a:t>
            </a:r>
            <a:endParaRPr lang="en-US" sz="5200" b="1" dirty="0"/>
          </a:p>
          <a:p>
            <a:pPr marL="0" indent="0">
              <a:buNone/>
            </a:pPr>
            <a:r>
              <a:rPr lang="en-US" sz="5200" dirty="0" smtClean="0"/>
              <a:t>Dr. Molly Hayes Sauder &amp; Dr. Michael Mudrick</a:t>
            </a:r>
            <a:br>
              <a:rPr lang="en-US" sz="5200" dirty="0" smtClean="0"/>
            </a:br>
            <a:r>
              <a:rPr lang="en-US" sz="5200" dirty="0" smtClean="0"/>
              <a:t>York College of Pennsylvania</a:t>
            </a:r>
            <a:br>
              <a:rPr lang="en-US" sz="5200" dirty="0" smtClean="0"/>
            </a:br>
            <a:r>
              <a:rPr lang="en-US" sz="5200" dirty="0" smtClean="0"/>
              <a:t>717.815.6648/msauder@ycp.edu</a:t>
            </a:r>
            <a:endParaRPr lang="en-US" sz="5200" dirty="0"/>
          </a:p>
          <a:p>
            <a:endParaRPr lang="en-US" dirty="0"/>
          </a:p>
          <a:p>
            <a:endParaRPr lang="en-US" dirty="0"/>
          </a:p>
        </p:txBody>
      </p:sp>
    </p:spTree>
    <p:extLst>
      <p:ext uri="{BB962C8B-B14F-4D97-AF65-F5344CB8AC3E}">
        <p14:creationId xmlns:p14="http://schemas.microsoft.com/office/powerpoint/2010/main" val="1143408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4634884" y="1088702"/>
            <a:ext cx="4086752" cy="5296625"/>
          </a:xfrm>
          <a:prstGeom prst="rect">
            <a:avLst/>
          </a:prstGeom>
        </p:spPr>
      </p:pic>
      <p:graphicFrame>
        <p:nvGraphicFramePr>
          <p:cNvPr id="4" name="Diagram 3"/>
          <p:cNvGraphicFramePr/>
          <p:nvPr>
            <p:extLst>
              <p:ext uri="{D42A27DB-BD31-4B8C-83A1-F6EECF244321}">
                <p14:modId xmlns:p14="http://schemas.microsoft.com/office/powerpoint/2010/main" val="14445467"/>
              </p:ext>
            </p:extLst>
          </p:nvPr>
        </p:nvGraphicFramePr>
        <p:xfrm>
          <a:off x="237449" y="1220667"/>
          <a:ext cx="4183010" cy="46847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TextBox 4"/>
          <p:cNvSpPr txBox="1"/>
          <p:nvPr/>
        </p:nvSpPr>
        <p:spPr>
          <a:xfrm>
            <a:off x="237449" y="181450"/>
            <a:ext cx="8484187" cy="553998"/>
          </a:xfrm>
          <a:prstGeom prst="rect">
            <a:avLst/>
          </a:prstGeom>
          <a:noFill/>
        </p:spPr>
        <p:txBody>
          <a:bodyPr wrap="square" rtlCol="0">
            <a:spAutoFit/>
          </a:bodyPr>
          <a:lstStyle/>
          <a:p>
            <a:r>
              <a:rPr lang="en-US" sz="3000" b="1" dirty="0" smtClean="0"/>
              <a:t>	Kolb’s Cycle		      Kolb’s Spiral</a:t>
            </a:r>
            <a:endParaRPr lang="en-US" sz="3000" b="1" dirty="0"/>
          </a:p>
        </p:txBody>
      </p:sp>
      <p:sp>
        <p:nvSpPr>
          <p:cNvPr id="3" name="TextBox 2"/>
          <p:cNvSpPr txBox="1"/>
          <p:nvPr/>
        </p:nvSpPr>
        <p:spPr>
          <a:xfrm>
            <a:off x="527816" y="6152818"/>
            <a:ext cx="3628735" cy="369332"/>
          </a:xfrm>
          <a:prstGeom prst="rect">
            <a:avLst/>
          </a:prstGeom>
          <a:noFill/>
        </p:spPr>
        <p:txBody>
          <a:bodyPr wrap="square" rtlCol="0">
            <a:spAutoFit/>
          </a:bodyPr>
          <a:lstStyle/>
          <a:p>
            <a:r>
              <a:rPr lang="en-US" dirty="0" smtClean="0"/>
              <a:t>Kolb, 1984; Kolb &amp; Kolb, 2009 </a:t>
            </a:r>
            <a:endParaRPr lang="en-US" dirty="0"/>
          </a:p>
        </p:txBody>
      </p:sp>
    </p:spTree>
    <p:extLst>
      <p:ext uri="{BB962C8B-B14F-4D97-AF65-F5344CB8AC3E}">
        <p14:creationId xmlns:p14="http://schemas.microsoft.com/office/powerpoint/2010/main" val="172882078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33000"/>
          </a:blip>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9144000" cy="2123658"/>
          </a:xfrm>
          <a:prstGeom prst="rect">
            <a:avLst/>
          </a:prstGeom>
          <a:solidFill>
            <a:schemeClr val="bg1">
              <a:lumMod val="85000"/>
            </a:schemeClr>
          </a:solidFill>
        </p:spPr>
        <p:txBody>
          <a:bodyPr wrap="square" rtlCol="0">
            <a:spAutoFit/>
          </a:bodyPr>
          <a:lstStyle/>
          <a:p>
            <a:pPr algn="ctr"/>
            <a:r>
              <a:rPr lang="en-US" sz="2200" b="1" dirty="0" smtClean="0"/>
              <a:t>Research Questions</a:t>
            </a:r>
          </a:p>
          <a:p>
            <a:pPr marL="342900" indent="-342900">
              <a:buFont typeface="Wingdings" charset="2"/>
              <a:buChar char="Ø"/>
            </a:pPr>
            <a:r>
              <a:rPr lang="en-US" sz="2200" dirty="0" smtClean="0"/>
              <a:t>Relationship between students’ satisfaction with internships and perceived learning outcomes? </a:t>
            </a:r>
          </a:p>
          <a:p>
            <a:pPr marL="342900" indent="-342900">
              <a:buFont typeface="Wingdings" charset="2"/>
              <a:buChar char="Ø"/>
            </a:pPr>
            <a:r>
              <a:rPr lang="en-US" sz="2200" dirty="0" smtClean="0"/>
              <a:t>Contribution of various elements of an internship to overall satisfaction? </a:t>
            </a:r>
          </a:p>
          <a:p>
            <a:pPr marL="342900" indent="-342900">
              <a:buFont typeface="Wingdings" charset="2"/>
              <a:buChar char="Ø"/>
            </a:pPr>
            <a:r>
              <a:rPr lang="en-US" sz="2200" dirty="0" smtClean="0"/>
              <a:t>Differences in internship satisfaction based on prior amount of internship experience? </a:t>
            </a:r>
          </a:p>
        </p:txBody>
      </p:sp>
      <p:sp>
        <p:nvSpPr>
          <p:cNvPr id="3" name="TextBox 2"/>
          <p:cNvSpPr txBox="1"/>
          <p:nvPr/>
        </p:nvSpPr>
        <p:spPr>
          <a:xfrm>
            <a:off x="1748391" y="6284782"/>
            <a:ext cx="5228677" cy="369332"/>
          </a:xfrm>
          <a:prstGeom prst="rect">
            <a:avLst/>
          </a:prstGeom>
          <a:noFill/>
        </p:spPr>
        <p:txBody>
          <a:bodyPr wrap="square" rtlCol="0">
            <a:spAutoFit/>
          </a:bodyPr>
          <a:lstStyle/>
          <a:p>
            <a:pPr algn="ctr"/>
            <a:r>
              <a:rPr lang="en-US" dirty="0" smtClean="0"/>
              <a:t>See also: Koo et al., 2016; Yoh &amp; Choi, 2011</a:t>
            </a:r>
            <a:endParaRPr lang="en-US" dirty="0"/>
          </a:p>
        </p:txBody>
      </p:sp>
    </p:spTree>
    <p:extLst>
      <p:ext uri="{BB962C8B-B14F-4D97-AF65-F5344CB8AC3E}">
        <p14:creationId xmlns:p14="http://schemas.microsoft.com/office/powerpoint/2010/main" val="99409210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01571268"/>
              </p:ext>
            </p:extLst>
          </p:nvPr>
        </p:nvGraphicFramePr>
        <p:xfrm>
          <a:off x="907184" y="643323"/>
          <a:ext cx="7389423" cy="56084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2111264" y="197946"/>
            <a:ext cx="5344137" cy="553998"/>
          </a:xfrm>
          <a:prstGeom prst="rect">
            <a:avLst/>
          </a:prstGeom>
          <a:noFill/>
        </p:spPr>
        <p:txBody>
          <a:bodyPr wrap="square" rtlCol="0">
            <a:spAutoFit/>
          </a:bodyPr>
          <a:lstStyle/>
          <a:p>
            <a:pPr algn="ctr"/>
            <a:r>
              <a:rPr lang="en-US" sz="3000" b="1" dirty="0" smtClean="0"/>
              <a:t>Participants</a:t>
            </a:r>
            <a:endParaRPr lang="en-US" sz="3000" b="1" dirty="0"/>
          </a:p>
        </p:txBody>
      </p:sp>
    </p:spTree>
    <p:extLst>
      <p:ext uri="{BB962C8B-B14F-4D97-AF65-F5344CB8AC3E}">
        <p14:creationId xmlns:p14="http://schemas.microsoft.com/office/powerpoint/2010/main" val="47746325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chemeClr val="bg1"/>
            </a:gs>
            <a:gs pos="96000">
              <a:schemeClr val="tx1"/>
            </a:gs>
          </a:gsLst>
          <a:path path="shape">
            <a:fillToRect l="50000" t="50000" r="50000" b="50000"/>
          </a:path>
          <a:tileRect/>
        </a:gradFill>
        <a:effectLst/>
      </p:bgPr>
    </p:bg>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772150796"/>
              </p:ext>
            </p:extLst>
          </p:nvPr>
        </p:nvGraphicFramePr>
        <p:xfrm>
          <a:off x="643276" y="659820"/>
          <a:ext cx="7801780" cy="54765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1781379" y="445378"/>
            <a:ext cx="5294654" cy="861774"/>
          </a:xfrm>
          <a:prstGeom prst="rect">
            <a:avLst/>
          </a:prstGeom>
          <a:noFill/>
        </p:spPr>
        <p:txBody>
          <a:bodyPr wrap="square" rtlCol="0">
            <a:spAutoFit/>
          </a:bodyPr>
          <a:lstStyle/>
          <a:p>
            <a:pPr algn="ctr"/>
            <a:r>
              <a:rPr lang="en-US" sz="5000" dirty="0" smtClean="0">
                <a:solidFill>
                  <a:schemeClr val="bg1">
                    <a:lumMod val="75000"/>
                  </a:schemeClr>
                </a:solidFill>
              </a:rPr>
              <a:t>Survey</a:t>
            </a:r>
            <a:endParaRPr lang="en-US" sz="5000" dirty="0">
              <a:solidFill>
                <a:schemeClr val="bg1">
                  <a:lumMod val="75000"/>
                </a:schemeClr>
              </a:solidFill>
            </a:endParaRPr>
          </a:p>
        </p:txBody>
      </p:sp>
      <p:sp>
        <p:nvSpPr>
          <p:cNvPr id="3" name="TextBox 2"/>
          <p:cNvSpPr txBox="1"/>
          <p:nvPr/>
        </p:nvSpPr>
        <p:spPr>
          <a:xfrm>
            <a:off x="758736" y="4754919"/>
            <a:ext cx="2061781" cy="400110"/>
          </a:xfrm>
          <a:prstGeom prst="rect">
            <a:avLst/>
          </a:prstGeom>
          <a:noFill/>
        </p:spPr>
        <p:txBody>
          <a:bodyPr wrap="square" rtlCol="0">
            <a:spAutoFit/>
          </a:bodyPr>
          <a:lstStyle/>
          <a:p>
            <a:r>
              <a:rPr lang="en-US" sz="1000" dirty="0" smtClean="0"/>
              <a:t>Parks et al., 2001; Parks, 2003; </a:t>
            </a:r>
          </a:p>
          <a:p>
            <a:r>
              <a:rPr lang="en-US" sz="1000" dirty="0" smtClean="0"/>
              <a:t>Parks et al., 2008</a:t>
            </a:r>
            <a:endParaRPr lang="en-US" sz="1000" dirty="0"/>
          </a:p>
        </p:txBody>
      </p:sp>
    </p:spTree>
    <p:extLst>
      <p:ext uri="{BB962C8B-B14F-4D97-AF65-F5344CB8AC3E}">
        <p14:creationId xmlns:p14="http://schemas.microsoft.com/office/powerpoint/2010/main" val="146353767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524000" y="1397000"/>
          <a:ext cx="6096000" cy="741680"/>
        </p:xfrm>
        <a:graphic>
          <a:graphicData uri="http://schemas.openxmlformats.org/drawingml/2006/table">
            <a:tbl>
              <a:tblPr firstRow="1" bandRow="1">
                <a:tableStyleId>{5202B0CA-FC54-4496-8BCA-5EF66A818D29}</a:tableStyleId>
              </a:tblPr>
              <a:tblGrid>
                <a:gridCol w="3048000"/>
                <a:gridCol w="3048000"/>
              </a:tblGrid>
              <a:tr h="370840">
                <a:tc>
                  <a:txBody>
                    <a:bodyPr/>
                    <a:lstStyle/>
                    <a:p>
                      <a:endParaRPr lang="en-US" dirty="0"/>
                    </a:p>
                  </a:txBody>
                  <a:tcPr/>
                </a:tc>
                <a:tc>
                  <a:txBody>
                    <a:bodyPr/>
                    <a:lstStyle/>
                    <a:p>
                      <a:endParaRPr lang="en-US" dirty="0"/>
                    </a:p>
                  </a:txBody>
                  <a:tcPr/>
                </a:tc>
              </a:tr>
              <a:tr h="370840">
                <a:tc>
                  <a:txBody>
                    <a:bodyPr/>
                    <a:lstStyle/>
                    <a:p>
                      <a:endParaRPr lang="en-US" dirty="0"/>
                    </a:p>
                  </a:txBody>
                  <a:tcPr/>
                </a:tc>
                <a:tc>
                  <a:txBody>
                    <a:bodyPr/>
                    <a:lstStyle/>
                    <a:p>
                      <a:endParaRPr lang="en-US" dirty="0"/>
                    </a:p>
                  </a:txBody>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652584024"/>
              </p:ext>
            </p:extLst>
          </p:nvPr>
        </p:nvGraphicFramePr>
        <p:xfrm>
          <a:off x="379366" y="1397000"/>
          <a:ext cx="8379080" cy="1483360"/>
        </p:xfrm>
        <a:graphic>
          <a:graphicData uri="http://schemas.openxmlformats.org/drawingml/2006/table">
            <a:tbl>
              <a:tblPr firstRow="1" bandRow="1">
                <a:tableStyleId>{5C22544A-7EE6-4342-B048-85BDC9FD1C3A}</a:tableStyleId>
              </a:tblPr>
              <a:tblGrid>
                <a:gridCol w="4189540"/>
                <a:gridCol w="4189540"/>
              </a:tblGrid>
              <a:tr h="370840">
                <a:tc>
                  <a:txBody>
                    <a:bodyPr/>
                    <a:lstStyle/>
                    <a:p>
                      <a:r>
                        <a:rPr lang="en-US" dirty="0" smtClean="0"/>
                        <a:t>Personal Development Subscale Item</a:t>
                      </a:r>
                      <a:endParaRPr lang="en-US" dirty="0"/>
                    </a:p>
                  </a:txBody>
                  <a:tcPr/>
                </a:tc>
                <a:tc>
                  <a:txBody>
                    <a:bodyPr/>
                    <a:lstStyle/>
                    <a:p>
                      <a:r>
                        <a:rPr lang="en-US" dirty="0" smtClean="0"/>
                        <a:t>Overall</a:t>
                      </a:r>
                      <a:r>
                        <a:rPr lang="en-US" baseline="0" dirty="0" smtClean="0"/>
                        <a:t> Satisfaction</a:t>
                      </a:r>
                      <a:endParaRPr lang="en-US" dirty="0"/>
                    </a:p>
                  </a:txBody>
                  <a:tcPr/>
                </a:tc>
              </a:tr>
              <a:tr h="370840">
                <a:tc>
                  <a:txBody>
                    <a:bodyPr/>
                    <a:lstStyle/>
                    <a:p>
                      <a:r>
                        <a:rPr lang="en-US" dirty="0" smtClean="0"/>
                        <a:t>Self-confidence</a:t>
                      </a:r>
                      <a:endParaRPr lang="en-US" dirty="0"/>
                    </a:p>
                  </a:txBody>
                  <a:tcPr/>
                </a:tc>
                <a:tc>
                  <a:txBody>
                    <a:bodyPr/>
                    <a:lstStyle/>
                    <a:p>
                      <a:r>
                        <a:rPr lang="en-US" dirty="0" smtClean="0"/>
                        <a:t>.49**</a:t>
                      </a:r>
                      <a:endParaRPr lang="en-US" dirty="0"/>
                    </a:p>
                  </a:txBody>
                  <a:tcPr/>
                </a:tc>
              </a:tr>
              <a:tr h="370840">
                <a:tc>
                  <a:txBody>
                    <a:bodyPr/>
                    <a:lstStyle/>
                    <a:p>
                      <a:r>
                        <a:rPr lang="en-US" dirty="0" smtClean="0"/>
                        <a:t>Ability to communicate</a:t>
                      </a:r>
                      <a:r>
                        <a:rPr lang="en-US" baseline="0" dirty="0" smtClean="0"/>
                        <a:t> interpersonally</a:t>
                      </a:r>
                      <a:endParaRPr lang="en-US" dirty="0"/>
                    </a:p>
                  </a:txBody>
                  <a:tcPr/>
                </a:tc>
                <a:tc>
                  <a:txBody>
                    <a:bodyPr/>
                    <a:lstStyle/>
                    <a:p>
                      <a:r>
                        <a:rPr lang="en-US" dirty="0" smtClean="0"/>
                        <a:t>.45**</a:t>
                      </a:r>
                      <a:endParaRPr lang="en-US" dirty="0"/>
                    </a:p>
                  </a:txBody>
                  <a:tcPr/>
                </a:tc>
              </a:tr>
              <a:tr h="370840">
                <a:tc>
                  <a:txBody>
                    <a:bodyPr/>
                    <a:lstStyle/>
                    <a:p>
                      <a:r>
                        <a:rPr lang="en-US" dirty="0" smtClean="0"/>
                        <a:t>Ability to take initiative</a:t>
                      </a:r>
                      <a:r>
                        <a:rPr lang="en-US" baseline="0" dirty="0" smtClean="0"/>
                        <a:t> </a:t>
                      </a:r>
                      <a:endParaRPr lang="en-US" dirty="0"/>
                    </a:p>
                  </a:txBody>
                  <a:tcPr/>
                </a:tc>
                <a:tc>
                  <a:txBody>
                    <a:bodyPr/>
                    <a:lstStyle/>
                    <a:p>
                      <a:r>
                        <a:rPr lang="en-US" dirty="0" smtClean="0"/>
                        <a:t>.41**</a:t>
                      </a:r>
                    </a:p>
                  </a:txBody>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675424454"/>
              </p:ext>
            </p:extLst>
          </p:nvPr>
        </p:nvGraphicFramePr>
        <p:xfrm>
          <a:off x="379366" y="3392954"/>
          <a:ext cx="8379080" cy="2291080"/>
        </p:xfrm>
        <a:graphic>
          <a:graphicData uri="http://schemas.openxmlformats.org/drawingml/2006/table">
            <a:tbl>
              <a:tblPr firstRow="1" bandRow="1">
                <a:tableStyleId>{5C22544A-7EE6-4342-B048-85BDC9FD1C3A}</a:tableStyleId>
              </a:tblPr>
              <a:tblGrid>
                <a:gridCol w="4189540"/>
                <a:gridCol w="4189540"/>
              </a:tblGrid>
              <a:tr h="370840">
                <a:tc>
                  <a:txBody>
                    <a:bodyPr/>
                    <a:lstStyle/>
                    <a:p>
                      <a:r>
                        <a:rPr lang="en-US" dirty="0" smtClean="0"/>
                        <a:t>Career Development Subscale</a:t>
                      </a:r>
                      <a:r>
                        <a:rPr lang="en-US" baseline="0" dirty="0" smtClean="0"/>
                        <a:t> Item</a:t>
                      </a:r>
                      <a:endParaRPr lang="en-US" dirty="0"/>
                    </a:p>
                  </a:txBody>
                  <a:tcPr/>
                </a:tc>
                <a:tc>
                  <a:txBody>
                    <a:bodyPr/>
                    <a:lstStyle/>
                    <a:p>
                      <a:r>
                        <a:rPr lang="en-US" dirty="0" smtClean="0"/>
                        <a:t>Overall Satisfaction</a:t>
                      </a:r>
                      <a:endParaRPr lang="en-US" dirty="0"/>
                    </a:p>
                  </a:txBody>
                  <a:tcPr/>
                </a:tc>
              </a:tr>
              <a:tr h="370840">
                <a:tc>
                  <a:txBody>
                    <a:bodyPr/>
                    <a:lstStyle/>
                    <a:p>
                      <a:r>
                        <a:rPr lang="en-US" dirty="0" smtClean="0"/>
                        <a:t>Amount</a:t>
                      </a:r>
                      <a:r>
                        <a:rPr lang="en-US" baseline="0" dirty="0" smtClean="0"/>
                        <a:t> of practical work experience related to my career goals</a:t>
                      </a:r>
                      <a:endParaRPr lang="en-US" dirty="0"/>
                    </a:p>
                  </a:txBody>
                  <a:tcPr/>
                </a:tc>
                <a:tc>
                  <a:txBody>
                    <a:bodyPr/>
                    <a:lstStyle/>
                    <a:p>
                      <a:r>
                        <a:rPr lang="en-US" dirty="0" smtClean="0"/>
                        <a:t>.65**</a:t>
                      </a:r>
                      <a:endParaRPr lang="en-US" dirty="0"/>
                    </a:p>
                  </a:txBody>
                  <a:tcPr/>
                </a:tc>
              </a:tr>
              <a:tr h="370840">
                <a:tc>
                  <a:txBody>
                    <a:bodyPr/>
                    <a:lstStyle/>
                    <a:p>
                      <a:r>
                        <a:rPr lang="en-US" dirty="0" smtClean="0"/>
                        <a:t>Opportunities to learn from professionals</a:t>
                      </a:r>
                      <a:r>
                        <a:rPr lang="en-US" baseline="0" dirty="0" smtClean="0"/>
                        <a:t> in my field of study</a:t>
                      </a:r>
                      <a:endParaRPr lang="en-US" dirty="0"/>
                    </a:p>
                  </a:txBody>
                  <a:tcPr/>
                </a:tc>
                <a:tc>
                  <a:txBody>
                    <a:bodyPr/>
                    <a:lstStyle/>
                    <a:p>
                      <a:r>
                        <a:rPr lang="en-US" dirty="0" smtClean="0"/>
                        <a:t>.59**</a:t>
                      </a:r>
                      <a:endParaRPr lang="en-US" dirty="0"/>
                    </a:p>
                  </a:txBody>
                  <a:tcPr/>
                </a:tc>
              </a:tr>
              <a:tr h="370840">
                <a:tc>
                  <a:txBody>
                    <a:bodyPr/>
                    <a:lstStyle/>
                    <a:p>
                      <a:r>
                        <a:rPr lang="en-US" dirty="0" smtClean="0"/>
                        <a:t>Professional</a:t>
                      </a:r>
                      <a:r>
                        <a:rPr lang="en-US" baseline="0" dirty="0" smtClean="0"/>
                        <a:t> network of contacts in my field</a:t>
                      </a:r>
                      <a:endParaRPr lang="en-US" dirty="0"/>
                    </a:p>
                  </a:txBody>
                  <a:tcPr/>
                </a:tc>
                <a:tc>
                  <a:txBody>
                    <a:bodyPr/>
                    <a:lstStyle/>
                    <a:p>
                      <a:r>
                        <a:rPr lang="en-US" dirty="0" smtClean="0"/>
                        <a:t>.55**</a:t>
                      </a:r>
                      <a:endParaRPr lang="en-US" dirty="0"/>
                    </a:p>
                  </a:txBody>
                  <a:tcPr/>
                </a:tc>
              </a:tr>
            </a:tbl>
          </a:graphicData>
        </a:graphic>
      </p:graphicFrame>
      <p:sp>
        <p:nvSpPr>
          <p:cNvPr id="5" name="TextBox 4"/>
          <p:cNvSpPr txBox="1"/>
          <p:nvPr/>
        </p:nvSpPr>
        <p:spPr>
          <a:xfrm>
            <a:off x="379366" y="348346"/>
            <a:ext cx="8379080" cy="1015663"/>
          </a:xfrm>
          <a:prstGeom prst="rect">
            <a:avLst/>
          </a:prstGeom>
          <a:noFill/>
        </p:spPr>
        <p:txBody>
          <a:bodyPr wrap="square" rtlCol="0">
            <a:spAutoFit/>
          </a:bodyPr>
          <a:lstStyle/>
          <a:p>
            <a:pPr algn="ctr"/>
            <a:r>
              <a:rPr lang="en-US" sz="3000" b="1" dirty="0" smtClean="0"/>
              <a:t>Selected Correlations Between Learning &amp; Satisfaction</a:t>
            </a:r>
            <a:endParaRPr lang="en-US" sz="3000" b="1" dirty="0"/>
          </a:p>
        </p:txBody>
      </p:sp>
      <p:sp>
        <p:nvSpPr>
          <p:cNvPr id="6" name="TextBox 5"/>
          <p:cNvSpPr txBox="1"/>
          <p:nvPr/>
        </p:nvSpPr>
        <p:spPr>
          <a:xfrm>
            <a:off x="626782" y="5888890"/>
            <a:ext cx="5591550" cy="369332"/>
          </a:xfrm>
          <a:prstGeom prst="rect">
            <a:avLst/>
          </a:prstGeom>
          <a:noFill/>
        </p:spPr>
        <p:txBody>
          <a:bodyPr wrap="square" rtlCol="0">
            <a:spAutoFit/>
          </a:bodyPr>
          <a:lstStyle/>
          <a:p>
            <a:r>
              <a:rPr lang="en-US" dirty="0" smtClean="0"/>
              <a:t>**Correlation is significant at the .01 level (2-tailed) </a:t>
            </a:r>
            <a:endParaRPr lang="en-US" dirty="0"/>
          </a:p>
        </p:txBody>
      </p:sp>
    </p:spTree>
    <p:extLst>
      <p:ext uri="{BB962C8B-B14F-4D97-AF65-F5344CB8AC3E}">
        <p14:creationId xmlns:p14="http://schemas.microsoft.com/office/powerpoint/2010/main" val="267683355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175723801"/>
              </p:ext>
            </p:extLst>
          </p:nvPr>
        </p:nvGraphicFramePr>
        <p:xfrm>
          <a:off x="385488" y="1397000"/>
          <a:ext cx="8253976" cy="3302000"/>
        </p:xfrm>
        <a:graphic>
          <a:graphicData uri="http://schemas.openxmlformats.org/drawingml/2006/table">
            <a:tbl>
              <a:tblPr firstRow="1" bandRow="1">
                <a:tableStyleId>{5C22544A-7EE6-4342-B048-85BDC9FD1C3A}</a:tableStyleId>
              </a:tblPr>
              <a:tblGrid>
                <a:gridCol w="3786852"/>
                <a:gridCol w="1496600"/>
                <a:gridCol w="1496600"/>
                <a:gridCol w="1473924"/>
              </a:tblGrid>
              <a:tr h="370840">
                <a:tc>
                  <a:txBody>
                    <a:bodyPr/>
                    <a:lstStyle/>
                    <a:p>
                      <a:endParaRPr lang="en-US" dirty="0"/>
                    </a:p>
                  </a:txBody>
                  <a:tcPr/>
                </a:tc>
                <a:tc>
                  <a:txBody>
                    <a:bodyPr/>
                    <a:lstStyle/>
                    <a:p>
                      <a:r>
                        <a:rPr lang="en-US" dirty="0" smtClean="0"/>
                        <a:t>B</a:t>
                      </a:r>
                      <a:endParaRPr lang="en-US" dirty="0"/>
                    </a:p>
                  </a:txBody>
                  <a:tcPr/>
                </a:tc>
                <a:tc>
                  <a:txBody>
                    <a:bodyPr/>
                    <a:lstStyle/>
                    <a:p>
                      <a:r>
                        <a:rPr lang="en-US" dirty="0" smtClean="0"/>
                        <a:t>SE B</a:t>
                      </a:r>
                      <a:endParaRPr lang="en-US" dirty="0"/>
                    </a:p>
                  </a:txBody>
                  <a:tcPr/>
                </a:tc>
                <a:tc>
                  <a:txBody>
                    <a:bodyPr/>
                    <a:lstStyle/>
                    <a:p>
                      <a:r>
                        <a:rPr lang="en-US" sz="1800" b="1" kern="1200" dirty="0" smtClean="0">
                          <a:solidFill>
                            <a:schemeClr val="lt1"/>
                          </a:solidFill>
                          <a:effectLst/>
                          <a:latin typeface="+mn-lt"/>
                          <a:ea typeface="+mn-ea"/>
                          <a:cs typeface="+mn-cs"/>
                        </a:rPr>
                        <a:t>β</a:t>
                      </a:r>
                      <a:r>
                        <a:rPr lang="en-US" dirty="0" smtClean="0">
                          <a:effectLst/>
                        </a:rPr>
                        <a:t> </a:t>
                      </a:r>
                      <a:endParaRPr lang="en-US" dirty="0"/>
                    </a:p>
                  </a:txBody>
                  <a:tcPr/>
                </a:tc>
              </a:tr>
              <a:tr h="370840">
                <a:tc>
                  <a:txBody>
                    <a:bodyPr/>
                    <a:lstStyle/>
                    <a:p>
                      <a:r>
                        <a:rPr lang="en-US" dirty="0" smtClean="0"/>
                        <a:t>Satisfaction with duties at internship work site</a:t>
                      </a:r>
                      <a:endParaRPr lang="en-US" dirty="0"/>
                    </a:p>
                  </a:txBody>
                  <a:tcPr/>
                </a:tc>
                <a:tc>
                  <a:txBody>
                    <a:bodyPr/>
                    <a:lstStyle/>
                    <a:p>
                      <a:r>
                        <a:rPr lang="en-US" dirty="0" smtClean="0"/>
                        <a:t>.34**</a:t>
                      </a:r>
                      <a:endParaRPr lang="en-US" dirty="0"/>
                    </a:p>
                  </a:txBody>
                  <a:tcPr/>
                </a:tc>
                <a:tc>
                  <a:txBody>
                    <a:bodyPr/>
                    <a:lstStyle/>
                    <a:p>
                      <a:r>
                        <a:rPr lang="en-US" dirty="0" smtClean="0"/>
                        <a:t>.07</a:t>
                      </a:r>
                      <a:endParaRPr lang="en-US" dirty="0"/>
                    </a:p>
                  </a:txBody>
                  <a:tcPr/>
                </a:tc>
                <a:tc>
                  <a:txBody>
                    <a:bodyPr/>
                    <a:lstStyle/>
                    <a:p>
                      <a:r>
                        <a:rPr lang="en-US" dirty="0" smtClean="0"/>
                        <a:t>.39**</a:t>
                      </a:r>
                      <a:endParaRPr lang="en-US" dirty="0"/>
                    </a:p>
                  </a:txBody>
                  <a:tcPr/>
                </a:tc>
              </a:tr>
              <a:tr h="370840">
                <a:tc>
                  <a:txBody>
                    <a:bodyPr/>
                    <a:lstStyle/>
                    <a:p>
                      <a:r>
                        <a:rPr lang="en-US" dirty="0" smtClean="0"/>
                        <a:t>Satisfaction with supervision</a:t>
                      </a:r>
                      <a:r>
                        <a:rPr lang="en-US" baseline="0" dirty="0" smtClean="0"/>
                        <a:t> at internship work site</a:t>
                      </a:r>
                      <a:endParaRPr lang="en-US" dirty="0"/>
                    </a:p>
                  </a:txBody>
                  <a:tcPr/>
                </a:tc>
                <a:tc>
                  <a:txBody>
                    <a:bodyPr/>
                    <a:lstStyle/>
                    <a:p>
                      <a:r>
                        <a:rPr lang="en-US" dirty="0" smtClean="0"/>
                        <a:t>.22*</a:t>
                      </a:r>
                      <a:endParaRPr lang="en-US" dirty="0"/>
                    </a:p>
                  </a:txBody>
                  <a:tcPr/>
                </a:tc>
                <a:tc>
                  <a:txBody>
                    <a:bodyPr/>
                    <a:lstStyle/>
                    <a:p>
                      <a:r>
                        <a:rPr lang="en-US" dirty="0" smtClean="0"/>
                        <a:t>.09</a:t>
                      </a:r>
                      <a:endParaRPr lang="en-US" dirty="0"/>
                    </a:p>
                  </a:txBody>
                  <a:tcPr/>
                </a:tc>
                <a:tc>
                  <a:txBody>
                    <a:bodyPr/>
                    <a:lstStyle/>
                    <a:p>
                      <a:r>
                        <a:rPr lang="en-US" dirty="0" smtClean="0"/>
                        <a:t>.21*</a:t>
                      </a:r>
                      <a:endParaRPr lang="en-US" dirty="0"/>
                    </a:p>
                  </a:txBody>
                  <a:tcPr/>
                </a:tc>
              </a:tr>
              <a:tr h="370840">
                <a:tc>
                  <a:txBody>
                    <a:bodyPr/>
                    <a:lstStyle/>
                    <a:p>
                      <a:r>
                        <a:rPr lang="en-US" dirty="0" smtClean="0"/>
                        <a:t>Satisfaction with work environment at internship work site</a:t>
                      </a:r>
                      <a:endParaRPr lang="en-US" dirty="0"/>
                    </a:p>
                  </a:txBody>
                  <a:tcPr/>
                </a:tc>
                <a:tc>
                  <a:txBody>
                    <a:bodyPr/>
                    <a:lstStyle/>
                    <a:p>
                      <a:r>
                        <a:rPr lang="en-US" dirty="0" smtClean="0"/>
                        <a:t>.19**</a:t>
                      </a:r>
                      <a:endParaRPr lang="en-US" dirty="0"/>
                    </a:p>
                  </a:txBody>
                  <a:tcPr/>
                </a:tc>
                <a:tc>
                  <a:txBody>
                    <a:bodyPr/>
                    <a:lstStyle/>
                    <a:p>
                      <a:r>
                        <a:rPr lang="en-US" dirty="0" smtClean="0"/>
                        <a:t>.07</a:t>
                      </a:r>
                      <a:endParaRPr lang="en-US" dirty="0"/>
                    </a:p>
                  </a:txBody>
                  <a:tcPr/>
                </a:tc>
                <a:tc>
                  <a:txBody>
                    <a:bodyPr/>
                    <a:lstStyle/>
                    <a:p>
                      <a:r>
                        <a:rPr lang="en-US" dirty="0" smtClean="0"/>
                        <a:t>.20**</a:t>
                      </a:r>
                      <a:endParaRPr lang="en-US" dirty="0"/>
                    </a:p>
                  </a:txBody>
                  <a:tcPr/>
                </a:tc>
              </a:tr>
              <a:tr h="370840">
                <a:tc>
                  <a:txBody>
                    <a:bodyPr/>
                    <a:lstStyle/>
                    <a:p>
                      <a:r>
                        <a:rPr lang="en-US" dirty="0" smtClean="0"/>
                        <a:t>Satisfaction with academic elements of internship</a:t>
                      </a:r>
                      <a:endParaRPr lang="en-US" dirty="0"/>
                    </a:p>
                  </a:txBody>
                  <a:tcPr/>
                </a:tc>
                <a:tc>
                  <a:txBody>
                    <a:bodyPr/>
                    <a:lstStyle/>
                    <a:p>
                      <a:r>
                        <a:rPr lang="en-US" dirty="0" smtClean="0"/>
                        <a:t>.09</a:t>
                      </a:r>
                      <a:endParaRPr lang="en-US" dirty="0"/>
                    </a:p>
                  </a:txBody>
                  <a:tcPr/>
                </a:tc>
                <a:tc>
                  <a:txBody>
                    <a:bodyPr/>
                    <a:lstStyle/>
                    <a:p>
                      <a:r>
                        <a:rPr lang="en-US" dirty="0" smtClean="0"/>
                        <a:t>.05</a:t>
                      </a:r>
                      <a:endParaRPr lang="en-US" dirty="0"/>
                    </a:p>
                  </a:txBody>
                  <a:tcPr/>
                </a:tc>
                <a:tc>
                  <a:txBody>
                    <a:bodyPr/>
                    <a:lstStyle/>
                    <a:p>
                      <a:r>
                        <a:rPr lang="en-US" dirty="0" smtClean="0"/>
                        <a:t>.13</a:t>
                      </a:r>
                      <a:endParaRPr lang="en-US" dirty="0"/>
                    </a:p>
                  </a:txBody>
                  <a:tcPr/>
                </a:tc>
              </a:tr>
              <a:tr h="370840">
                <a:tc gridSpan="4">
                  <a:txBody>
                    <a:bodyPr/>
                    <a:lstStyle/>
                    <a:p>
                      <a:r>
                        <a:rPr lang="en-US" dirty="0" smtClean="0"/>
                        <a:t>Note. </a:t>
                      </a:r>
                      <a:r>
                        <a:rPr lang="en-US" sz="1800" kern="1200" dirty="0" smtClean="0">
                          <a:solidFill>
                            <a:schemeClr val="dk1"/>
                          </a:solidFill>
                          <a:effectLst/>
                          <a:latin typeface="+mn-lt"/>
                          <a:ea typeface="+mn-ea"/>
                          <a:cs typeface="+mn-cs"/>
                        </a:rPr>
                        <a:t>R</a:t>
                      </a:r>
                      <a:r>
                        <a:rPr lang="en-US" sz="1800" kern="1200" baseline="30000" dirty="0" smtClean="0">
                          <a:solidFill>
                            <a:schemeClr val="dk1"/>
                          </a:solidFill>
                          <a:effectLst/>
                          <a:latin typeface="+mn-lt"/>
                          <a:ea typeface="+mn-ea"/>
                          <a:cs typeface="+mn-cs"/>
                        </a:rPr>
                        <a:t>2 </a:t>
                      </a:r>
                      <a:r>
                        <a:rPr lang="en-US" sz="1800" kern="1200" dirty="0" smtClean="0">
                          <a:solidFill>
                            <a:schemeClr val="dk1"/>
                          </a:solidFill>
                          <a:effectLst/>
                          <a:latin typeface="+mn-lt"/>
                          <a:ea typeface="+mn-ea"/>
                          <a:cs typeface="+mn-cs"/>
                        </a:rPr>
                        <a:t> = .57, </a:t>
                      </a:r>
                      <a:r>
                        <a:rPr lang="en-US" sz="1800" i="1" kern="1200" dirty="0" smtClean="0">
                          <a:solidFill>
                            <a:schemeClr val="dk1"/>
                          </a:solidFill>
                          <a:effectLst/>
                          <a:latin typeface="+mn-lt"/>
                          <a:ea typeface="+mn-ea"/>
                          <a:cs typeface="+mn-cs"/>
                        </a:rPr>
                        <a:t>p</a:t>
                      </a:r>
                      <a:r>
                        <a:rPr lang="en-US" sz="1800" kern="1200" dirty="0" smtClean="0">
                          <a:solidFill>
                            <a:schemeClr val="dk1"/>
                          </a:solidFill>
                          <a:effectLst/>
                          <a:latin typeface="+mn-lt"/>
                          <a:ea typeface="+mn-ea"/>
                          <a:cs typeface="+mn-cs"/>
                        </a:rPr>
                        <a:t> &lt; .01</a:t>
                      </a:r>
                      <a:r>
                        <a:rPr lang="en-US" dirty="0" smtClean="0">
                          <a:effectLst/>
                        </a:rPr>
                        <a:t> </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bl>
          </a:graphicData>
        </a:graphic>
      </p:graphicFrame>
      <p:sp>
        <p:nvSpPr>
          <p:cNvPr id="4" name="Rectangle 3"/>
          <p:cNvSpPr/>
          <p:nvPr/>
        </p:nvSpPr>
        <p:spPr>
          <a:xfrm>
            <a:off x="385488" y="4837861"/>
            <a:ext cx="4572000" cy="646331"/>
          </a:xfrm>
          <a:prstGeom prst="rect">
            <a:avLst/>
          </a:prstGeom>
        </p:spPr>
        <p:txBody>
          <a:bodyPr>
            <a:spAutoFit/>
          </a:bodyPr>
          <a:lstStyle/>
          <a:p>
            <a:r>
              <a:rPr lang="en-US" dirty="0"/>
              <a:t>*Significant at &lt;.05 level (2-tailed)</a:t>
            </a:r>
          </a:p>
          <a:p>
            <a:r>
              <a:rPr lang="en-US" dirty="0"/>
              <a:t>**Significant at &lt;.01 level (2-tailed) </a:t>
            </a:r>
          </a:p>
        </p:txBody>
      </p:sp>
      <p:sp>
        <p:nvSpPr>
          <p:cNvPr id="5" name="TextBox 4"/>
          <p:cNvSpPr txBox="1"/>
          <p:nvPr/>
        </p:nvSpPr>
        <p:spPr>
          <a:xfrm>
            <a:off x="1336034" y="527856"/>
            <a:ext cx="6515229" cy="553998"/>
          </a:xfrm>
          <a:prstGeom prst="rect">
            <a:avLst/>
          </a:prstGeom>
          <a:noFill/>
        </p:spPr>
        <p:txBody>
          <a:bodyPr wrap="square" rtlCol="0">
            <a:spAutoFit/>
          </a:bodyPr>
          <a:lstStyle/>
          <a:p>
            <a:pPr algn="ctr"/>
            <a:r>
              <a:rPr lang="en-US" sz="3000" b="1" dirty="0" smtClean="0"/>
              <a:t>Multiple Regression for Satisfaction</a:t>
            </a:r>
            <a:endParaRPr lang="en-US" sz="3000" b="1" dirty="0"/>
          </a:p>
        </p:txBody>
      </p:sp>
    </p:spTree>
    <p:extLst>
      <p:ext uri="{BB962C8B-B14F-4D97-AF65-F5344CB8AC3E}">
        <p14:creationId xmlns:p14="http://schemas.microsoft.com/office/powerpoint/2010/main" val="396132248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436420630"/>
              </p:ext>
            </p:extLst>
          </p:nvPr>
        </p:nvGraphicFramePr>
        <p:xfrm>
          <a:off x="544310" y="1649549"/>
          <a:ext cx="8148160" cy="46517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544311" y="362901"/>
            <a:ext cx="8148160" cy="1015663"/>
          </a:xfrm>
          <a:prstGeom prst="rect">
            <a:avLst/>
          </a:prstGeom>
          <a:noFill/>
        </p:spPr>
        <p:txBody>
          <a:bodyPr wrap="square" rtlCol="0">
            <a:spAutoFit/>
          </a:bodyPr>
          <a:lstStyle/>
          <a:p>
            <a:pPr algn="ctr"/>
            <a:r>
              <a:rPr lang="en-US" sz="3000" b="1" dirty="0" smtClean="0"/>
              <a:t>Differences Between Students With Low &amp; High Amounts of Early Internship Experience</a:t>
            </a:r>
            <a:endParaRPr lang="en-US" sz="3000" b="1" dirty="0"/>
          </a:p>
        </p:txBody>
      </p:sp>
    </p:spTree>
    <p:extLst>
      <p:ext uri="{BB962C8B-B14F-4D97-AF65-F5344CB8AC3E}">
        <p14:creationId xmlns:p14="http://schemas.microsoft.com/office/powerpoint/2010/main" val="417297584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32000"/>
          </a:blip>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79368" y="824775"/>
            <a:ext cx="8313102" cy="6093976"/>
          </a:xfrm>
          <a:prstGeom prst="rect">
            <a:avLst/>
          </a:prstGeom>
          <a:noFill/>
        </p:spPr>
        <p:txBody>
          <a:bodyPr wrap="square" rtlCol="0">
            <a:spAutoFit/>
          </a:bodyPr>
          <a:lstStyle/>
          <a:p>
            <a:pPr algn="ctr"/>
            <a:r>
              <a:rPr lang="en-US" sz="4000" b="1" dirty="0" smtClean="0"/>
              <a:t>Implications</a:t>
            </a:r>
          </a:p>
          <a:p>
            <a:pPr algn="ctr"/>
            <a:endParaRPr lang="en-US" sz="3000" b="1" dirty="0" smtClean="0"/>
          </a:p>
          <a:p>
            <a:pPr algn="ctr"/>
            <a:endParaRPr lang="en-US" sz="3000" b="1" dirty="0"/>
          </a:p>
          <a:p>
            <a:pPr algn="ctr"/>
            <a:endParaRPr lang="en-US" sz="3000" b="1" dirty="0" smtClean="0"/>
          </a:p>
          <a:p>
            <a:pPr algn="ctr"/>
            <a:endParaRPr lang="en-US" sz="3000" b="1" dirty="0" smtClean="0"/>
          </a:p>
          <a:p>
            <a:pPr marL="457200" indent="-457200">
              <a:buFont typeface="Wingdings" charset="2"/>
              <a:buChar char="ü"/>
            </a:pPr>
            <a:r>
              <a:rPr lang="en-US" sz="2500" dirty="0" smtClean="0"/>
              <a:t>Job </a:t>
            </a:r>
            <a:r>
              <a:rPr lang="en-US" sz="2500" dirty="0" smtClean="0"/>
              <a:t>duties are key</a:t>
            </a:r>
          </a:p>
          <a:p>
            <a:endParaRPr lang="en-US" sz="2500" dirty="0" smtClean="0"/>
          </a:p>
          <a:p>
            <a:pPr marL="457200" indent="-457200">
              <a:buFont typeface="Wingdings" charset="2"/>
              <a:buChar char="ü"/>
            </a:pPr>
            <a:r>
              <a:rPr lang="en-US" sz="2500" dirty="0" smtClean="0"/>
              <a:t>Interns need more reflective observation and abstract conceptualization skills</a:t>
            </a:r>
          </a:p>
          <a:p>
            <a:endParaRPr lang="en-US" sz="2500" dirty="0" smtClean="0"/>
          </a:p>
          <a:p>
            <a:pPr marL="457200" indent="-457200">
              <a:buFont typeface="Wingdings" charset="2"/>
              <a:buChar char="ü"/>
            </a:pPr>
            <a:r>
              <a:rPr lang="en-US" sz="2500" dirty="0" smtClean="0"/>
              <a:t>More early internship experience is associated with greater satisfaction in aspects of future internships</a:t>
            </a:r>
          </a:p>
          <a:p>
            <a:pPr marL="457200" indent="-457200">
              <a:buFont typeface="Wingdings" charset="2"/>
              <a:buChar char="ü"/>
            </a:pPr>
            <a:endParaRPr lang="en-US" sz="2500" dirty="0" smtClean="0"/>
          </a:p>
          <a:p>
            <a:pPr marL="457200" indent="-457200">
              <a:buFont typeface="Wingdings" charset="2"/>
              <a:buChar char="ü"/>
            </a:pPr>
            <a:endParaRPr lang="en-US" sz="3000" b="1" dirty="0"/>
          </a:p>
        </p:txBody>
      </p:sp>
    </p:spTree>
    <p:extLst>
      <p:ext uri="{BB962C8B-B14F-4D97-AF65-F5344CB8AC3E}">
        <p14:creationId xmlns:p14="http://schemas.microsoft.com/office/powerpoint/2010/main" val="364253418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172</TotalTime>
  <Words>1719</Words>
  <Application>Microsoft Macintosh PowerPoint</Application>
  <PresentationFormat>On-screen Show (4:3)</PresentationFormat>
  <Paragraphs>160</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Selected References &amp; Image Citations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20</cp:revision>
  <dcterms:created xsi:type="dcterms:W3CDTF">2017-01-09T15:16:36Z</dcterms:created>
  <dcterms:modified xsi:type="dcterms:W3CDTF">2017-01-28T20:36:26Z</dcterms:modified>
</cp:coreProperties>
</file>