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2" d="100"/>
          <a:sy n="152" d="100"/>
        </p:scale>
        <p:origin x="-120" y="-3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775000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2490f1b8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12490f1b8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d1d83b76a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d1d83b76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1018dfcce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1018dfcce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10b33d7657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10b33d765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10b33d765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10b33d765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10b33d765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10b33d765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2537100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12537100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10b33d7657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10b33d7657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0b33d7657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10b33d7657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youtu.be/-grjIUWKoB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jp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mlb.com/astros/community/foundation/community-repo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671250" y="1059325"/>
            <a:ext cx="7801500" cy="186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100">
                <a:solidFill>
                  <a:srgbClr val="434343"/>
                </a:solidFill>
                <a:latin typeface="EB Garamond SemiBold"/>
                <a:ea typeface="EB Garamond SemiBold"/>
                <a:cs typeface="EB Garamond SemiBold"/>
                <a:sym typeface="EB Garamond SemiBold"/>
              </a:rPr>
              <a:t>Analysis of Philanthropic Missions in Professional Houston Sports Teams </a:t>
            </a:r>
            <a:endParaRPr sz="4100">
              <a:solidFill>
                <a:srgbClr val="434343"/>
              </a:solidFill>
              <a:latin typeface="EB Garamond SemiBold"/>
              <a:ea typeface="EB Garamond SemiBold"/>
              <a:cs typeface="EB Garamond SemiBold"/>
              <a:sym typeface="EB Garamond SemiBold"/>
            </a:endParaRPr>
          </a:p>
        </p:txBody>
      </p:sp>
      <p:sp>
        <p:nvSpPr>
          <p:cNvPr id="55" name="Google Shape;55;p13"/>
          <p:cNvSpPr txBox="1"/>
          <p:nvPr/>
        </p:nvSpPr>
        <p:spPr>
          <a:xfrm>
            <a:off x="6752700" y="35375"/>
            <a:ext cx="2391300" cy="4155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lt1"/>
                </a:solidFill>
              </a:rPr>
              <a:t>COSMA Case Study</a:t>
            </a:r>
            <a:endParaRPr sz="1500" b="1">
              <a:solidFill>
                <a:schemeClr val="lt1"/>
              </a:solidFill>
            </a:endParaRPr>
          </a:p>
        </p:txBody>
      </p:sp>
      <p:pic>
        <p:nvPicPr>
          <p:cNvPr id="56" name="Google Shape;56;p13"/>
          <p:cNvPicPr preferRelativeResize="0"/>
          <p:nvPr/>
        </p:nvPicPr>
        <p:blipFill>
          <a:blip r:embed="rId3">
            <a:alphaModFix/>
          </a:blip>
          <a:stretch>
            <a:fillRect/>
          </a:stretch>
        </p:blipFill>
        <p:spPr>
          <a:xfrm>
            <a:off x="1" y="0"/>
            <a:ext cx="1393773" cy="886352"/>
          </a:xfrm>
          <a:prstGeom prst="rect">
            <a:avLst/>
          </a:prstGeom>
          <a:noFill/>
          <a:ln>
            <a:noFill/>
          </a:ln>
        </p:spPr>
      </p:pic>
      <p:pic>
        <p:nvPicPr>
          <p:cNvPr id="57" name="Google Shape;57;p13"/>
          <p:cNvPicPr preferRelativeResize="0"/>
          <p:nvPr/>
        </p:nvPicPr>
        <p:blipFill>
          <a:blip r:embed="rId4">
            <a:alphaModFix/>
          </a:blip>
          <a:stretch>
            <a:fillRect/>
          </a:stretch>
        </p:blipFill>
        <p:spPr>
          <a:xfrm>
            <a:off x="2403150" y="3011050"/>
            <a:ext cx="1961526" cy="1961526"/>
          </a:xfrm>
          <a:prstGeom prst="rect">
            <a:avLst/>
          </a:prstGeom>
          <a:noFill/>
          <a:ln>
            <a:noFill/>
          </a:ln>
        </p:spPr>
      </p:pic>
      <p:pic>
        <p:nvPicPr>
          <p:cNvPr id="58" name="Google Shape;58;p13"/>
          <p:cNvPicPr preferRelativeResize="0"/>
          <p:nvPr/>
        </p:nvPicPr>
        <p:blipFill>
          <a:blip r:embed="rId5">
            <a:alphaModFix/>
          </a:blip>
          <a:stretch>
            <a:fillRect/>
          </a:stretch>
        </p:blipFill>
        <p:spPr>
          <a:xfrm>
            <a:off x="6905490" y="3036325"/>
            <a:ext cx="2085722" cy="1910975"/>
          </a:xfrm>
          <a:prstGeom prst="rect">
            <a:avLst/>
          </a:prstGeom>
          <a:noFill/>
          <a:ln>
            <a:noFill/>
          </a:ln>
        </p:spPr>
      </p:pic>
      <p:pic>
        <p:nvPicPr>
          <p:cNvPr id="59" name="Google Shape;59;p13"/>
          <p:cNvPicPr preferRelativeResize="0"/>
          <p:nvPr/>
        </p:nvPicPr>
        <p:blipFill>
          <a:blip r:embed="rId6">
            <a:alphaModFix/>
          </a:blip>
          <a:stretch>
            <a:fillRect/>
          </a:stretch>
        </p:blipFill>
        <p:spPr>
          <a:xfrm>
            <a:off x="379900" y="3032013"/>
            <a:ext cx="1919589" cy="1919589"/>
          </a:xfrm>
          <a:prstGeom prst="rect">
            <a:avLst/>
          </a:prstGeom>
          <a:noFill/>
          <a:ln>
            <a:noFill/>
          </a:ln>
        </p:spPr>
      </p:pic>
      <p:pic>
        <p:nvPicPr>
          <p:cNvPr id="60" name="Google Shape;60;p13"/>
          <p:cNvPicPr preferRelativeResize="0"/>
          <p:nvPr/>
        </p:nvPicPr>
        <p:blipFill rotWithShape="1">
          <a:blip r:embed="rId7">
            <a:alphaModFix/>
          </a:blip>
          <a:srcRect l="12602" r="12602"/>
          <a:stretch/>
        </p:blipFill>
        <p:spPr>
          <a:xfrm>
            <a:off x="4468336" y="3092625"/>
            <a:ext cx="2391302" cy="17983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u="sng">
                <a:solidFill>
                  <a:schemeClr val="hlink"/>
                </a:solidFill>
                <a:hlinkClick r:id="rId3"/>
              </a:rPr>
              <a:t>https://youtu.be/-grjIUWKoBA</a:t>
            </a:r>
            <a:r>
              <a:rPr lang="en"/>
              <a:t> </a:t>
            </a:r>
            <a:endParaRPr/>
          </a:p>
          <a:p>
            <a:pPr marL="0" lvl="0" indent="0" algn="ctr" rtl="0">
              <a:spcBef>
                <a:spcPts val="0"/>
              </a:spcBef>
              <a:spcAft>
                <a:spcPts val="0"/>
              </a:spcAft>
              <a:buNone/>
            </a:pPr>
            <a:endParaRPr/>
          </a:p>
          <a:p>
            <a:pPr marL="0" lvl="0" indent="0" algn="ctr" rtl="0">
              <a:spcBef>
                <a:spcPts val="0"/>
              </a:spcBef>
              <a:spcAft>
                <a:spcPts val="0"/>
              </a:spcAft>
              <a:buNone/>
            </a:pPr>
            <a:r>
              <a:rPr lang="en">
                <a:latin typeface="Pathway Gothic One"/>
                <a:ea typeface="Pathway Gothic One"/>
                <a:cs typeface="Pathway Gothic One"/>
                <a:sym typeface="Pathway Gothic One"/>
              </a:rPr>
              <a:t>The Colin Kaepernick Nike commercial, is just one example of how a player or sport’s team foundation could show that one is not just a player. The athletes and administration represent not just where they are now, but where they come from as well. It’s all about the growth from where you start and the continuance of good deeds, to where you are trying to be. </a:t>
            </a:r>
            <a:endParaRPr>
              <a:latin typeface="Pathway Gothic One"/>
              <a:ea typeface="Pathway Gothic One"/>
              <a:cs typeface="Pathway Gothic One"/>
              <a:sym typeface="Pathway Gothic On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0800" y="452800"/>
            <a:ext cx="2631900" cy="509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a:t>
            </a:r>
            <a:endParaRPr/>
          </a:p>
          <a:p>
            <a:pPr marL="0" lvl="0" indent="0" algn="l" rtl="0">
              <a:spcBef>
                <a:spcPts val="0"/>
              </a:spcBef>
              <a:spcAft>
                <a:spcPts val="0"/>
              </a:spcAft>
              <a:buNone/>
            </a:pPr>
            <a:r>
              <a:rPr lang="en"/>
              <a:t>duction</a:t>
            </a:r>
            <a:endParaRPr/>
          </a:p>
        </p:txBody>
      </p:sp>
      <p:sp>
        <p:nvSpPr>
          <p:cNvPr id="66" name="Google Shape;66;p14"/>
          <p:cNvSpPr txBox="1">
            <a:spLocks noGrp="1"/>
          </p:cNvSpPr>
          <p:nvPr>
            <p:ph type="body" idx="1"/>
          </p:nvPr>
        </p:nvSpPr>
        <p:spPr>
          <a:xfrm>
            <a:off x="400050" y="1657875"/>
            <a:ext cx="4092600" cy="19236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lt1"/>
                </a:solidFill>
                <a:latin typeface="Pathway Gothic One"/>
                <a:ea typeface="Pathway Gothic One"/>
                <a:cs typeface="Pathway Gothic One"/>
                <a:sym typeface="Pathway Gothic One"/>
              </a:rPr>
              <a:t>Faculty Advisor: Dr. Aaron Livingston</a:t>
            </a:r>
            <a:endParaRPr b="1">
              <a:solidFill>
                <a:schemeClr val="lt1"/>
              </a:solidFill>
              <a:latin typeface="Pathway Gothic One"/>
              <a:ea typeface="Pathway Gothic One"/>
              <a:cs typeface="Pathway Gothic One"/>
              <a:sym typeface="Pathway Gothic One"/>
            </a:endParaRPr>
          </a:p>
          <a:p>
            <a:pPr marL="0" lvl="0" indent="0" algn="ctr" rtl="0">
              <a:spcBef>
                <a:spcPts val="1200"/>
              </a:spcBef>
              <a:spcAft>
                <a:spcPts val="0"/>
              </a:spcAft>
              <a:buNone/>
            </a:pPr>
            <a:r>
              <a:rPr lang="en" sz="1600" b="1">
                <a:solidFill>
                  <a:schemeClr val="lt1"/>
                </a:solidFill>
                <a:latin typeface="Pathway Gothic One"/>
                <a:ea typeface="Pathway Gothic One"/>
                <a:cs typeface="Pathway Gothic One"/>
                <a:sym typeface="Pathway Gothic One"/>
              </a:rPr>
              <a:t>Team Captain: Vanecia Lewis</a:t>
            </a:r>
            <a:endParaRPr sz="1600" b="1">
              <a:solidFill>
                <a:schemeClr val="lt1"/>
              </a:solidFill>
              <a:latin typeface="Pathway Gothic One"/>
              <a:ea typeface="Pathway Gothic One"/>
              <a:cs typeface="Pathway Gothic One"/>
              <a:sym typeface="Pathway Gothic One"/>
            </a:endParaRPr>
          </a:p>
          <a:p>
            <a:pPr marL="0" lvl="0" indent="0" algn="ctr" rtl="0">
              <a:spcBef>
                <a:spcPts val="1200"/>
              </a:spcBef>
              <a:spcAft>
                <a:spcPts val="0"/>
              </a:spcAft>
              <a:buNone/>
            </a:pPr>
            <a:r>
              <a:rPr lang="en" sz="1600" b="1">
                <a:solidFill>
                  <a:schemeClr val="lt1"/>
                </a:solidFill>
                <a:latin typeface="Pathway Gothic One"/>
                <a:ea typeface="Pathway Gothic One"/>
                <a:cs typeface="Pathway Gothic One"/>
                <a:sym typeface="Pathway Gothic One"/>
              </a:rPr>
              <a:t>Additional Speakers: Jesslyn Reed &amp; Justin Richard</a:t>
            </a:r>
            <a:endParaRPr sz="1600" b="1">
              <a:solidFill>
                <a:schemeClr val="lt1"/>
              </a:solidFill>
              <a:latin typeface="Pathway Gothic One"/>
              <a:ea typeface="Pathway Gothic One"/>
              <a:cs typeface="Pathway Gothic One"/>
              <a:sym typeface="Pathway Gothic One"/>
            </a:endParaRPr>
          </a:p>
          <a:p>
            <a:pPr marL="0" lvl="0" indent="0" algn="ctr" rtl="0">
              <a:spcBef>
                <a:spcPts val="1200"/>
              </a:spcBef>
              <a:spcAft>
                <a:spcPts val="0"/>
              </a:spcAft>
              <a:buNone/>
            </a:pPr>
            <a:r>
              <a:rPr lang="en" sz="1600" b="1">
                <a:solidFill>
                  <a:schemeClr val="lt1"/>
                </a:solidFill>
                <a:latin typeface="Pathway Gothic One"/>
                <a:ea typeface="Pathway Gothic One"/>
                <a:cs typeface="Pathway Gothic One"/>
                <a:sym typeface="Pathway Gothic One"/>
              </a:rPr>
              <a:t>Research Team : Karleisha Coleman &amp; Jalen Livingston</a:t>
            </a:r>
            <a:endParaRPr sz="1600" b="1">
              <a:solidFill>
                <a:schemeClr val="lt1"/>
              </a:solidFill>
              <a:latin typeface="Pathway Gothic One"/>
              <a:ea typeface="Pathway Gothic One"/>
              <a:cs typeface="Pathway Gothic One"/>
              <a:sym typeface="Pathway Gothic One"/>
            </a:endParaRPr>
          </a:p>
          <a:p>
            <a:pPr marL="0" lvl="0" indent="0" algn="ctr" rtl="0">
              <a:spcBef>
                <a:spcPts val="1200"/>
              </a:spcBef>
              <a:spcAft>
                <a:spcPts val="0"/>
              </a:spcAft>
              <a:buNone/>
            </a:pPr>
            <a:endParaRPr sz="1600" b="1">
              <a:solidFill>
                <a:schemeClr val="lt1"/>
              </a:solidFill>
              <a:latin typeface="Pathway Gothic One"/>
              <a:ea typeface="Pathway Gothic One"/>
              <a:cs typeface="Pathway Gothic One"/>
              <a:sym typeface="Pathway Gothic One"/>
            </a:endParaRPr>
          </a:p>
          <a:p>
            <a:pPr marL="0" lvl="0" indent="0" algn="ctr" rtl="0">
              <a:spcBef>
                <a:spcPts val="1200"/>
              </a:spcBef>
              <a:spcAft>
                <a:spcPts val="0"/>
              </a:spcAft>
              <a:buNone/>
            </a:pPr>
            <a:endParaRPr sz="2400" b="1">
              <a:solidFill>
                <a:schemeClr val="lt1"/>
              </a:solidFill>
              <a:latin typeface="Pathway Gothic One"/>
              <a:ea typeface="Pathway Gothic One"/>
              <a:cs typeface="Pathway Gothic One"/>
              <a:sym typeface="Pathway Gothic One"/>
            </a:endParaRPr>
          </a:p>
          <a:p>
            <a:pPr marL="0" lvl="0" indent="0" algn="l" rtl="0">
              <a:spcBef>
                <a:spcPts val="1200"/>
              </a:spcBef>
              <a:spcAft>
                <a:spcPts val="1200"/>
              </a:spcAft>
              <a:buNone/>
            </a:pPr>
            <a:endParaRPr/>
          </a:p>
        </p:txBody>
      </p:sp>
      <p:sp>
        <p:nvSpPr>
          <p:cNvPr id="67" name="Google Shape;67;p14"/>
          <p:cNvSpPr txBox="1"/>
          <p:nvPr/>
        </p:nvSpPr>
        <p:spPr>
          <a:xfrm>
            <a:off x="1760500" y="154700"/>
            <a:ext cx="53325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latin typeface="Pathway Gothic One"/>
                <a:ea typeface="Pathway Gothic One"/>
                <a:cs typeface="Pathway Gothic One"/>
                <a:sym typeface="Pathway Gothic One"/>
              </a:rPr>
              <a:t>Introduction</a:t>
            </a:r>
            <a:endParaRPr sz="2700" b="1">
              <a:latin typeface="Pathway Gothic One"/>
              <a:ea typeface="Pathway Gothic One"/>
              <a:cs typeface="Pathway Gothic One"/>
              <a:sym typeface="Pathway Gothic One"/>
            </a:endParaRPr>
          </a:p>
        </p:txBody>
      </p:sp>
      <p:pic>
        <p:nvPicPr>
          <p:cNvPr id="68" name="Google Shape;68;p14"/>
          <p:cNvPicPr preferRelativeResize="0"/>
          <p:nvPr/>
        </p:nvPicPr>
        <p:blipFill>
          <a:blip r:embed="rId3">
            <a:alphaModFix/>
          </a:blip>
          <a:stretch>
            <a:fillRect/>
          </a:stretch>
        </p:blipFill>
        <p:spPr>
          <a:xfrm>
            <a:off x="4793699" y="1476888"/>
            <a:ext cx="3572173" cy="2271675"/>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196925"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020">
                <a:latin typeface="Pathway Gothic One"/>
                <a:ea typeface="Pathway Gothic One"/>
                <a:cs typeface="Pathway Gothic One"/>
                <a:sym typeface="Pathway Gothic One"/>
              </a:rPr>
              <a:t>Context</a:t>
            </a:r>
            <a:endParaRPr sz="2020">
              <a:latin typeface="Pathway Gothic One"/>
              <a:ea typeface="Pathway Gothic One"/>
              <a:cs typeface="Pathway Gothic One"/>
              <a:sym typeface="Pathway Gothic One"/>
            </a:endParaRPr>
          </a:p>
          <a:p>
            <a:pPr marL="0" lvl="0" indent="0" algn="l" rtl="0">
              <a:spcBef>
                <a:spcPts val="0"/>
              </a:spcBef>
              <a:spcAft>
                <a:spcPts val="0"/>
              </a:spcAft>
              <a:buSzPts val="990"/>
              <a:buNone/>
            </a:pPr>
            <a:endParaRPr sz="2520"/>
          </a:p>
        </p:txBody>
      </p:sp>
      <p:sp>
        <p:nvSpPr>
          <p:cNvPr id="74" name="Google Shape;74;p15"/>
          <p:cNvSpPr txBox="1">
            <a:spLocks noGrp="1"/>
          </p:cNvSpPr>
          <p:nvPr>
            <p:ph type="body" idx="1"/>
          </p:nvPr>
        </p:nvSpPr>
        <p:spPr>
          <a:xfrm>
            <a:off x="4903538" y="572700"/>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What makes Houston a unique community?</a:t>
            </a:r>
            <a:endParaRPr>
              <a:solidFill>
                <a:schemeClr val="dk1"/>
              </a:solidFill>
            </a:endParaRPr>
          </a:p>
          <a:p>
            <a:pPr marL="457200" lvl="0" indent="-317500" algn="l" rtl="0">
              <a:spcBef>
                <a:spcPts val="1200"/>
              </a:spcBef>
              <a:spcAft>
                <a:spcPts val="0"/>
              </a:spcAft>
              <a:buClr>
                <a:schemeClr val="dk1"/>
              </a:buClr>
              <a:buSzPts val="1400"/>
              <a:buChar char="●"/>
            </a:pPr>
            <a:r>
              <a:rPr lang="en">
                <a:solidFill>
                  <a:schemeClr val="dk1"/>
                </a:solidFill>
              </a:rPr>
              <a:t>Houston is a very diverse city</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Home to many job opportunities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There are over 40 colleges and universities in the Houston area</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Academic achievement is valued  with at least 28.7% with a bachelor’s degree</a:t>
            </a:r>
            <a:endParaRPr>
              <a:solidFill>
                <a:schemeClr val="dk1"/>
              </a:solidFill>
            </a:endParaRPr>
          </a:p>
          <a:p>
            <a:pPr marL="0" lvl="0" indent="0" algn="l" rtl="0">
              <a:spcBef>
                <a:spcPts val="1200"/>
              </a:spcBef>
              <a:spcAft>
                <a:spcPts val="1200"/>
              </a:spcAft>
              <a:buNone/>
            </a:pPr>
            <a:endParaRPr/>
          </a:p>
        </p:txBody>
      </p:sp>
      <p:sp>
        <p:nvSpPr>
          <p:cNvPr id="75" name="Google Shape;75;p15"/>
          <p:cNvSpPr txBox="1">
            <a:spLocks noGrp="1"/>
          </p:cNvSpPr>
          <p:nvPr>
            <p:ph type="body" idx="2"/>
          </p:nvPr>
        </p:nvSpPr>
        <p:spPr>
          <a:xfrm>
            <a:off x="73025" y="1063975"/>
            <a:ext cx="3999900" cy="3996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20">
                <a:solidFill>
                  <a:schemeClr val="dk1"/>
                </a:solidFill>
                <a:latin typeface="Pathway Gothic One"/>
                <a:ea typeface="Pathway Gothic One"/>
                <a:cs typeface="Pathway Gothic One"/>
                <a:sym typeface="Pathway Gothic One"/>
              </a:rPr>
              <a:t>A  sports business’s duty to make the right decisions to positively impact a community. </a:t>
            </a:r>
            <a:endParaRPr sz="2020">
              <a:solidFill>
                <a:schemeClr val="dk1"/>
              </a:solidFill>
              <a:latin typeface="Pathway Gothic One"/>
              <a:ea typeface="Pathway Gothic One"/>
              <a:cs typeface="Pathway Gothic One"/>
              <a:sym typeface="Pathway Gothic One"/>
            </a:endParaRPr>
          </a:p>
          <a:p>
            <a:pPr marL="457200" lvl="0" indent="-356870" algn="l" rtl="0">
              <a:spcBef>
                <a:spcPts val="1200"/>
              </a:spcBef>
              <a:spcAft>
                <a:spcPts val="0"/>
              </a:spcAft>
              <a:buClr>
                <a:schemeClr val="dk1"/>
              </a:buClr>
              <a:buSzPts val="2020"/>
              <a:buFont typeface="Pathway Gothic One"/>
              <a:buChar char="●"/>
            </a:pPr>
            <a:r>
              <a:rPr lang="en" sz="2020">
                <a:solidFill>
                  <a:schemeClr val="dk1"/>
                </a:solidFill>
                <a:latin typeface="Pathway Gothic One"/>
                <a:ea typeface="Pathway Gothic One"/>
                <a:cs typeface="Pathway Gothic One"/>
                <a:sym typeface="Pathway Gothic One"/>
              </a:rPr>
              <a:t>Think about how their actions can affect a community </a:t>
            </a:r>
            <a:endParaRPr sz="2020">
              <a:solidFill>
                <a:schemeClr val="dk1"/>
              </a:solidFill>
              <a:latin typeface="Pathway Gothic One"/>
              <a:ea typeface="Pathway Gothic One"/>
              <a:cs typeface="Pathway Gothic One"/>
              <a:sym typeface="Pathway Gothic One"/>
            </a:endParaRPr>
          </a:p>
          <a:p>
            <a:pPr marL="457200" lvl="0" indent="-356870" algn="l" rtl="0">
              <a:spcBef>
                <a:spcPts val="0"/>
              </a:spcBef>
              <a:spcAft>
                <a:spcPts val="0"/>
              </a:spcAft>
              <a:buClr>
                <a:schemeClr val="dk1"/>
              </a:buClr>
              <a:buSzPts val="2020"/>
              <a:buFont typeface="Pathway Gothic One"/>
              <a:buChar char="●"/>
            </a:pPr>
            <a:r>
              <a:rPr lang="en" sz="2020">
                <a:solidFill>
                  <a:schemeClr val="dk1"/>
                </a:solidFill>
                <a:latin typeface="Pathway Gothic One"/>
                <a:ea typeface="Pathway Gothic One"/>
                <a:cs typeface="Pathway Gothic One"/>
                <a:sym typeface="Pathway Gothic One"/>
              </a:rPr>
              <a:t>Follow code of ethics </a:t>
            </a:r>
            <a:endParaRPr sz="2020">
              <a:solidFill>
                <a:schemeClr val="dk1"/>
              </a:solidFill>
              <a:latin typeface="Pathway Gothic One"/>
              <a:ea typeface="Pathway Gothic One"/>
              <a:cs typeface="Pathway Gothic One"/>
              <a:sym typeface="Pathway Gothic One"/>
            </a:endParaRPr>
          </a:p>
          <a:p>
            <a:pPr marL="457200" lvl="0" indent="0" algn="l" rtl="0">
              <a:spcBef>
                <a:spcPts val="1200"/>
              </a:spcBef>
              <a:spcAft>
                <a:spcPts val="0"/>
              </a:spcAft>
              <a:buNone/>
            </a:pPr>
            <a:r>
              <a:rPr lang="en" sz="2020">
                <a:solidFill>
                  <a:schemeClr val="dk1"/>
                </a:solidFill>
                <a:latin typeface="Pathway Gothic One"/>
                <a:ea typeface="Pathway Gothic One"/>
                <a:cs typeface="Pathway Gothic One"/>
                <a:sym typeface="Pathway Gothic One"/>
              </a:rPr>
              <a:t>Ethical business operations refers to the standards for morally  right and wrong   decisions in conducting  business. </a:t>
            </a:r>
            <a:endParaRPr sz="2020">
              <a:solidFill>
                <a:schemeClr val="dk1"/>
              </a:solidFill>
              <a:latin typeface="Pathway Gothic One"/>
              <a:ea typeface="Pathway Gothic One"/>
              <a:cs typeface="Pathway Gothic One"/>
              <a:sym typeface="Pathway Gothic One"/>
            </a:endParaRPr>
          </a:p>
          <a:p>
            <a:pPr marL="0" lvl="0" indent="0" algn="l" rtl="0">
              <a:spcBef>
                <a:spcPts val="1200"/>
              </a:spcBef>
              <a:spcAft>
                <a:spcPts val="1200"/>
              </a:spcAft>
              <a:buNone/>
            </a:pPr>
            <a:endParaRPr sz="2020">
              <a:solidFill>
                <a:schemeClr val="dk1"/>
              </a:solidFill>
              <a:latin typeface="Pathway Gothic One"/>
              <a:ea typeface="Pathway Gothic One"/>
              <a:cs typeface="Pathway Gothic One"/>
              <a:sym typeface="Pathway Gothic One"/>
            </a:endParaRPr>
          </a:p>
        </p:txBody>
      </p:sp>
      <p:pic>
        <p:nvPicPr>
          <p:cNvPr id="76" name="Google Shape;76;p15"/>
          <p:cNvPicPr preferRelativeResize="0"/>
          <p:nvPr/>
        </p:nvPicPr>
        <p:blipFill rotWithShape="1">
          <a:blip r:embed="rId3">
            <a:alphaModFix/>
          </a:blip>
          <a:srcRect b="-7411"/>
          <a:stretch/>
        </p:blipFill>
        <p:spPr>
          <a:xfrm>
            <a:off x="5206100" y="2571750"/>
            <a:ext cx="3937900" cy="2561325"/>
          </a:xfrm>
          <a:prstGeom prst="rect">
            <a:avLst/>
          </a:prstGeom>
          <a:noFill/>
          <a:ln>
            <a:noFill/>
          </a:ln>
        </p:spPr>
      </p:pic>
      <p:sp>
        <p:nvSpPr>
          <p:cNvPr id="77" name="Google Shape;77;p15"/>
          <p:cNvSpPr txBox="1"/>
          <p:nvPr/>
        </p:nvSpPr>
        <p:spPr>
          <a:xfrm>
            <a:off x="196925" y="281675"/>
            <a:ext cx="348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Socially responsible and ethical business operations</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0"/>
            <a:ext cx="8520600" cy="4038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u="sng">
                <a:solidFill>
                  <a:srgbClr val="FF9900"/>
                </a:solidFill>
                <a:latin typeface="Bree Serif"/>
                <a:ea typeface="Bree Serif"/>
                <a:cs typeface="Bree Serif"/>
                <a:sym typeface="Bree Serif"/>
              </a:rPr>
              <a:t>Houston Astros</a:t>
            </a:r>
            <a:endParaRPr u="sng">
              <a:solidFill>
                <a:srgbClr val="FF9900"/>
              </a:solidFill>
              <a:latin typeface="Bree Serif"/>
              <a:ea typeface="Bree Serif"/>
              <a:cs typeface="Bree Serif"/>
              <a:sym typeface="Bree Serif"/>
            </a:endParaRPr>
          </a:p>
        </p:txBody>
      </p:sp>
      <p:sp>
        <p:nvSpPr>
          <p:cNvPr id="83" name="Google Shape;83;p16"/>
          <p:cNvSpPr txBox="1">
            <a:spLocks noGrp="1"/>
          </p:cNvSpPr>
          <p:nvPr>
            <p:ph type="body" idx="1"/>
          </p:nvPr>
        </p:nvSpPr>
        <p:spPr>
          <a:xfrm>
            <a:off x="77625" y="245625"/>
            <a:ext cx="3909300" cy="1935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9D43A"/>
                </a:solidFill>
                <a:latin typeface="Pathway Gothic One"/>
                <a:ea typeface="Pathway Gothic One"/>
                <a:cs typeface="Pathway Gothic One"/>
                <a:sym typeface="Pathway Gothic One"/>
              </a:rPr>
              <a:t>Strengths </a:t>
            </a:r>
            <a:r>
              <a:rPr lang="en" sz="1700">
                <a:latin typeface="Pathway Gothic One"/>
                <a:ea typeface="Pathway Gothic One"/>
                <a:cs typeface="Pathway Gothic One"/>
                <a:sym typeface="Pathway Gothic One"/>
              </a:rPr>
              <a:t> </a:t>
            </a:r>
            <a:endParaRPr sz="1700">
              <a:latin typeface="Pathway Gothic One"/>
              <a:ea typeface="Pathway Gothic One"/>
              <a:cs typeface="Pathway Gothic One"/>
              <a:sym typeface="Pathway Gothic One"/>
            </a:endParaRPr>
          </a:p>
          <a:p>
            <a:pPr marL="457200" lvl="0" indent="-330200" algn="ctr" rtl="0">
              <a:spcBef>
                <a:spcPts val="1200"/>
              </a:spcBef>
              <a:spcAft>
                <a:spcPts val="0"/>
              </a:spcAft>
              <a:buClr>
                <a:srgbClr val="FF9900"/>
              </a:buClr>
              <a:buSzPts val="1600"/>
              <a:buFont typeface="Pathway Gothic One"/>
              <a:buChar char="●"/>
            </a:pPr>
            <a:r>
              <a:rPr lang="en" sz="1600">
                <a:solidFill>
                  <a:srgbClr val="FF9900"/>
                </a:solidFill>
                <a:latin typeface="Pathway Gothic One"/>
                <a:ea typeface="Pathway Gothic One"/>
                <a:cs typeface="Pathway Gothic One"/>
                <a:sym typeface="Pathway Gothic One"/>
              </a:rPr>
              <a:t>Connection with Community</a:t>
            </a:r>
            <a:endParaRPr sz="1600">
              <a:solidFill>
                <a:srgbClr val="FF9900"/>
              </a:solidFill>
              <a:latin typeface="Pathway Gothic One"/>
              <a:ea typeface="Pathway Gothic One"/>
              <a:cs typeface="Pathway Gothic One"/>
              <a:sym typeface="Pathway Gothic One"/>
            </a:endParaRPr>
          </a:p>
          <a:p>
            <a:pPr marL="457200" lvl="0" indent="-330200" algn="ctr" rtl="0">
              <a:spcBef>
                <a:spcPts val="0"/>
              </a:spcBef>
              <a:spcAft>
                <a:spcPts val="0"/>
              </a:spcAft>
              <a:buClr>
                <a:srgbClr val="FF9900"/>
              </a:buClr>
              <a:buSzPts val="1600"/>
              <a:buFont typeface="Pathway Gothic One"/>
              <a:buChar char="●"/>
            </a:pPr>
            <a:r>
              <a:rPr lang="en" sz="1600">
                <a:solidFill>
                  <a:srgbClr val="FF9900"/>
                </a:solidFill>
                <a:latin typeface="Pathway Gothic One"/>
                <a:ea typeface="Pathway Gothic One"/>
                <a:cs typeface="Pathway Gothic One"/>
                <a:sym typeface="Pathway Gothic One"/>
              </a:rPr>
              <a:t>Access to Downtown</a:t>
            </a:r>
            <a:endParaRPr sz="1600">
              <a:solidFill>
                <a:srgbClr val="FF9900"/>
              </a:solidFill>
              <a:latin typeface="Pathway Gothic One"/>
              <a:ea typeface="Pathway Gothic One"/>
              <a:cs typeface="Pathway Gothic One"/>
              <a:sym typeface="Pathway Gothic One"/>
            </a:endParaRPr>
          </a:p>
          <a:p>
            <a:pPr marL="457200" lvl="0" indent="-330200" algn="ctr" rtl="0">
              <a:spcBef>
                <a:spcPts val="0"/>
              </a:spcBef>
              <a:spcAft>
                <a:spcPts val="0"/>
              </a:spcAft>
              <a:buClr>
                <a:srgbClr val="FF9900"/>
              </a:buClr>
              <a:buSzPts val="1600"/>
              <a:buFont typeface="Pathway Gothic One"/>
              <a:buChar char="●"/>
            </a:pPr>
            <a:r>
              <a:rPr lang="en" sz="1600">
                <a:solidFill>
                  <a:srgbClr val="FF9900"/>
                </a:solidFill>
                <a:latin typeface="Pathway Gothic One"/>
                <a:ea typeface="Pathway Gothic One"/>
                <a:cs typeface="Pathway Gothic One"/>
                <a:sym typeface="Pathway Gothic One"/>
              </a:rPr>
              <a:t>Outspoken Stance Against Domestic Violence</a:t>
            </a:r>
            <a:endParaRPr sz="1600">
              <a:solidFill>
                <a:srgbClr val="FF9900"/>
              </a:solidFill>
              <a:latin typeface="Pathway Gothic One"/>
              <a:ea typeface="Pathway Gothic One"/>
              <a:cs typeface="Pathway Gothic One"/>
              <a:sym typeface="Pathway Gothic One"/>
            </a:endParaRPr>
          </a:p>
          <a:p>
            <a:pPr marL="457200" lvl="0" indent="-342900" algn="ctr" rtl="0">
              <a:spcBef>
                <a:spcPts val="0"/>
              </a:spcBef>
              <a:spcAft>
                <a:spcPts val="0"/>
              </a:spcAft>
              <a:buClr>
                <a:srgbClr val="FF9900"/>
              </a:buClr>
              <a:buSzPts val="1800"/>
              <a:buFont typeface="Pathway Gothic One"/>
              <a:buChar char="●"/>
            </a:pPr>
            <a:r>
              <a:rPr lang="en" sz="1600">
                <a:solidFill>
                  <a:srgbClr val="FF9900"/>
                </a:solidFill>
                <a:latin typeface="Pathway Gothic One"/>
                <a:ea typeface="Pathway Gothic One"/>
                <a:cs typeface="Pathway Gothic One"/>
                <a:sym typeface="Pathway Gothic One"/>
              </a:rPr>
              <a:t>Advocate for Children and Animal’s Rights</a:t>
            </a:r>
            <a:r>
              <a:rPr lang="en">
                <a:solidFill>
                  <a:srgbClr val="FF9900"/>
                </a:solidFill>
                <a:latin typeface="Pathway Gothic One"/>
                <a:ea typeface="Pathway Gothic One"/>
                <a:cs typeface="Pathway Gothic One"/>
                <a:sym typeface="Pathway Gothic One"/>
              </a:rPr>
              <a:t/>
            </a:r>
            <a:br>
              <a:rPr lang="en">
                <a:solidFill>
                  <a:srgbClr val="FF9900"/>
                </a:solidFill>
                <a:latin typeface="Pathway Gothic One"/>
                <a:ea typeface="Pathway Gothic One"/>
                <a:cs typeface="Pathway Gothic One"/>
                <a:sym typeface="Pathway Gothic One"/>
              </a:rPr>
            </a:br>
            <a:endParaRPr>
              <a:solidFill>
                <a:srgbClr val="FF9900"/>
              </a:solidFill>
              <a:latin typeface="Pathway Gothic One"/>
              <a:ea typeface="Pathway Gothic One"/>
              <a:cs typeface="Pathway Gothic One"/>
              <a:sym typeface="Pathway Gothic One"/>
            </a:endParaRPr>
          </a:p>
          <a:p>
            <a:pPr marL="0" lvl="0" indent="0" algn="l" rtl="0">
              <a:spcBef>
                <a:spcPts val="1200"/>
              </a:spcBef>
              <a:spcAft>
                <a:spcPts val="1200"/>
              </a:spcAft>
              <a:buNone/>
            </a:pPr>
            <a:endParaRPr>
              <a:solidFill>
                <a:srgbClr val="FF9900"/>
              </a:solidFill>
              <a:latin typeface="Pathway Gothic One"/>
              <a:ea typeface="Pathway Gothic One"/>
              <a:cs typeface="Pathway Gothic One"/>
              <a:sym typeface="Pathway Gothic One"/>
            </a:endParaRPr>
          </a:p>
        </p:txBody>
      </p:sp>
      <p:sp>
        <p:nvSpPr>
          <p:cNvPr id="84" name="Google Shape;84;p16"/>
          <p:cNvSpPr txBox="1"/>
          <p:nvPr/>
        </p:nvSpPr>
        <p:spPr>
          <a:xfrm>
            <a:off x="5375200" y="567650"/>
            <a:ext cx="3486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5" name="Google Shape;85;p16"/>
          <p:cNvSpPr txBox="1"/>
          <p:nvPr/>
        </p:nvSpPr>
        <p:spPr>
          <a:xfrm>
            <a:off x="5972175" y="403800"/>
            <a:ext cx="2541300" cy="279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F9D43A"/>
                </a:solidFill>
                <a:latin typeface="Pathway Gothic One"/>
                <a:ea typeface="Pathway Gothic One"/>
                <a:cs typeface="Pathway Gothic One"/>
                <a:sym typeface="Pathway Gothic One"/>
              </a:rPr>
              <a:t>Weaknesses</a:t>
            </a:r>
            <a:endParaRPr sz="1800">
              <a:solidFill>
                <a:srgbClr val="F9D43A"/>
              </a:solidFill>
              <a:latin typeface="Pathway Gothic One"/>
              <a:ea typeface="Pathway Gothic One"/>
              <a:cs typeface="Pathway Gothic One"/>
              <a:sym typeface="Pathway Gothic One"/>
            </a:endParaRPr>
          </a:p>
          <a:p>
            <a:pPr marL="0" lvl="0" indent="0" algn="l" rtl="0">
              <a:spcBef>
                <a:spcPts val="0"/>
              </a:spcBef>
              <a:spcAft>
                <a:spcPts val="0"/>
              </a:spcAft>
              <a:buNone/>
            </a:pPr>
            <a:endParaRPr sz="1600">
              <a:solidFill>
                <a:srgbClr val="F9D43A"/>
              </a:solidFill>
              <a:latin typeface="Pathway Gothic One"/>
              <a:ea typeface="Pathway Gothic One"/>
              <a:cs typeface="Pathway Gothic One"/>
              <a:sym typeface="Pathway Gothic One"/>
            </a:endParaRPr>
          </a:p>
          <a:p>
            <a:pPr marL="457200" lvl="0" indent="-330200" algn="ctr" rtl="0">
              <a:spcBef>
                <a:spcPts val="0"/>
              </a:spcBef>
              <a:spcAft>
                <a:spcPts val="0"/>
              </a:spcAft>
              <a:buClr>
                <a:srgbClr val="FF9900"/>
              </a:buClr>
              <a:buSzPts val="1600"/>
              <a:buFont typeface="Pathway Gothic One"/>
              <a:buChar char="●"/>
            </a:pPr>
            <a:r>
              <a:rPr lang="en" sz="1600">
                <a:solidFill>
                  <a:srgbClr val="FF9900"/>
                </a:solidFill>
                <a:latin typeface="Pathway Gothic One"/>
                <a:ea typeface="Pathway Gothic One"/>
                <a:cs typeface="Pathway Gothic One"/>
                <a:sym typeface="Pathway Gothic One"/>
              </a:rPr>
              <a:t>Raising Awareness for Minority Issues</a:t>
            </a:r>
            <a:endParaRPr sz="1600">
              <a:solidFill>
                <a:srgbClr val="FF9900"/>
              </a:solidFill>
              <a:latin typeface="Pathway Gothic One"/>
              <a:ea typeface="Pathway Gothic One"/>
              <a:cs typeface="Pathway Gothic One"/>
              <a:sym typeface="Pathway Gothic One"/>
            </a:endParaRPr>
          </a:p>
          <a:p>
            <a:pPr marL="457200" lvl="0" indent="-330200" algn="ctr" rtl="0">
              <a:spcBef>
                <a:spcPts val="0"/>
              </a:spcBef>
              <a:spcAft>
                <a:spcPts val="0"/>
              </a:spcAft>
              <a:buClr>
                <a:srgbClr val="FF9900"/>
              </a:buClr>
              <a:buSzPts val="1600"/>
              <a:buFont typeface="Pathway Gothic One"/>
              <a:buChar char="●"/>
            </a:pPr>
            <a:r>
              <a:rPr lang="en" sz="1600">
                <a:solidFill>
                  <a:srgbClr val="FF9900"/>
                </a:solidFill>
                <a:latin typeface="Pathway Gothic One"/>
                <a:ea typeface="Pathway Gothic One"/>
                <a:cs typeface="Pathway Gothic One"/>
                <a:sym typeface="Pathway Gothic One"/>
              </a:rPr>
              <a:t>More External Community Outreach</a:t>
            </a:r>
            <a:endParaRPr sz="1600">
              <a:solidFill>
                <a:srgbClr val="FF9900"/>
              </a:solidFill>
              <a:latin typeface="Pathway Gothic One"/>
              <a:ea typeface="Pathway Gothic One"/>
              <a:cs typeface="Pathway Gothic One"/>
              <a:sym typeface="Pathway Gothic One"/>
            </a:endParaRPr>
          </a:p>
          <a:p>
            <a:pPr marL="457200" lvl="0" indent="0" algn="ctr" rtl="0">
              <a:spcBef>
                <a:spcPts val="0"/>
              </a:spcBef>
              <a:spcAft>
                <a:spcPts val="0"/>
              </a:spcAft>
              <a:buNone/>
            </a:pPr>
            <a:endParaRPr sz="1600">
              <a:solidFill>
                <a:srgbClr val="FF9900"/>
              </a:solidFill>
              <a:latin typeface="Pathway Gothic One"/>
              <a:ea typeface="Pathway Gothic One"/>
              <a:cs typeface="Pathway Gothic One"/>
              <a:sym typeface="Pathway Gothic One"/>
            </a:endParaRPr>
          </a:p>
          <a:p>
            <a:pPr marL="0" lvl="0" indent="0" algn="ctr" rtl="0">
              <a:lnSpc>
                <a:spcPct val="115000"/>
              </a:lnSpc>
              <a:spcBef>
                <a:spcPts val="0"/>
              </a:spcBef>
              <a:spcAft>
                <a:spcPts val="0"/>
              </a:spcAft>
              <a:buNone/>
            </a:pPr>
            <a:r>
              <a:rPr lang="en" sz="1700">
                <a:solidFill>
                  <a:srgbClr val="F9D43A"/>
                </a:solidFill>
                <a:latin typeface="Pathway Gothic One"/>
                <a:ea typeface="Pathway Gothic One"/>
                <a:cs typeface="Pathway Gothic One"/>
                <a:sym typeface="Pathway Gothic One"/>
              </a:rPr>
              <a:t>Threats</a:t>
            </a:r>
            <a:endParaRPr sz="1700">
              <a:solidFill>
                <a:srgbClr val="F9D43A"/>
              </a:solidFill>
              <a:latin typeface="Pathway Gothic One"/>
              <a:ea typeface="Pathway Gothic One"/>
              <a:cs typeface="Pathway Gothic One"/>
              <a:sym typeface="Pathway Gothic One"/>
            </a:endParaRPr>
          </a:p>
          <a:p>
            <a:pPr marL="457200" lvl="0" indent="-336550" algn="ctr" rtl="0">
              <a:lnSpc>
                <a:spcPct val="115000"/>
              </a:lnSpc>
              <a:spcBef>
                <a:spcPts val="1200"/>
              </a:spcBef>
              <a:spcAft>
                <a:spcPts val="0"/>
              </a:spcAft>
              <a:buClr>
                <a:srgbClr val="FF9900"/>
              </a:buClr>
              <a:buSzPts val="1700"/>
              <a:buFont typeface="Pathway Gothic One"/>
              <a:buChar char="●"/>
            </a:pPr>
            <a:r>
              <a:rPr lang="en" sz="1700">
                <a:solidFill>
                  <a:srgbClr val="FF9900"/>
                </a:solidFill>
                <a:latin typeface="Pathway Gothic One"/>
                <a:ea typeface="Pathway Gothic One"/>
                <a:cs typeface="Pathway Gothic One"/>
                <a:sym typeface="Pathway Gothic One"/>
              </a:rPr>
              <a:t>Lack of Substance Abuse Programs </a:t>
            </a:r>
            <a:endParaRPr sz="1700">
              <a:solidFill>
                <a:srgbClr val="FF9900"/>
              </a:solidFill>
              <a:latin typeface="Pathway Gothic One"/>
              <a:ea typeface="Pathway Gothic One"/>
              <a:cs typeface="Pathway Gothic One"/>
              <a:sym typeface="Pathway Gothic One"/>
            </a:endParaRPr>
          </a:p>
          <a:p>
            <a:pPr marL="0" lvl="0" indent="0" algn="ctr" rtl="0">
              <a:lnSpc>
                <a:spcPct val="115000"/>
              </a:lnSpc>
              <a:spcBef>
                <a:spcPts val="1200"/>
              </a:spcBef>
              <a:spcAft>
                <a:spcPts val="0"/>
              </a:spcAft>
              <a:buNone/>
            </a:pPr>
            <a:endParaRPr sz="1500">
              <a:latin typeface="Pathway Gothic One"/>
              <a:ea typeface="Pathway Gothic One"/>
              <a:cs typeface="Pathway Gothic One"/>
              <a:sym typeface="Pathway Gothic One"/>
            </a:endParaRPr>
          </a:p>
          <a:p>
            <a:pPr marL="0" lvl="0" indent="0" algn="ctr" rtl="0">
              <a:spcBef>
                <a:spcPts val="1200"/>
              </a:spcBef>
              <a:spcAft>
                <a:spcPts val="0"/>
              </a:spcAft>
              <a:buNone/>
            </a:pPr>
            <a:endParaRPr>
              <a:solidFill>
                <a:srgbClr val="FF9900"/>
              </a:solidFill>
            </a:endParaRPr>
          </a:p>
        </p:txBody>
      </p:sp>
      <p:sp>
        <p:nvSpPr>
          <p:cNvPr id="86" name="Google Shape;86;p16"/>
          <p:cNvSpPr txBox="1"/>
          <p:nvPr/>
        </p:nvSpPr>
        <p:spPr>
          <a:xfrm>
            <a:off x="311700" y="3429150"/>
            <a:ext cx="3819600" cy="1466700"/>
          </a:xfrm>
          <a:prstGeom prst="rect">
            <a:avLst/>
          </a:prstGeom>
          <a:noFill/>
          <a:ln>
            <a:noFill/>
          </a:ln>
        </p:spPr>
        <p:txBody>
          <a:bodyPr spcFirstLastPara="1" wrap="square" lIns="91425" tIns="91425" rIns="91425" bIns="91425" anchor="t" anchorCtr="0">
            <a:normAutofit/>
          </a:bodyPr>
          <a:lstStyle/>
          <a:p>
            <a:pPr marL="0" lvl="0" indent="0" algn="ctr" rtl="0">
              <a:lnSpc>
                <a:spcPct val="95000"/>
              </a:lnSpc>
              <a:spcBef>
                <a:spcPts val="0"/>
              </a:spcBef>
              <a:spcAft>
                <a:spcPts val="0"/>
              </a:spcAft>
              <a:buNone/>
            </a:pPr>
            <a:r>
              <a:rPr lang="en" sz="1858">
                <a:solidFill>
                  <a:srgbClr val="F9D43A"/>
                </a:solidFill>
                <a:latin typeface="Pathway Gothic One"/>
                <a:ea typeface="Pathway Gothic One"/>
                <a:cs typeface="Pathway Gothic One"/>
                <a:sym typeface="Pathway Gothic One"/>
              </a:rPr>
              <a:t>Community Programs Offered</a:t>
            </a:r>
            <a:endParaRPr sz="1858">
              <a:solidFill>
                <a:srgbClr val="F9D43A"/>
              </a:solidFill>
              <a:latin typeface="Pathway Gothic One"/>
              <a:ea typeface="Pathway Gothic One"/>
              <a:cs typeface="Pathway Gothic One"/>
              <a:sym typeface="Pathway Gothic One"/>
            </a:endParaRPr>
          </a:p>
          <a:p>
            <a:pPr marL="0" lvl="0" indent="0" algn="ctr" rtl="0">
              <a:lnSpc>
                <a:spcPct val="95000"/>
              </a:lnSpc>
              <a:spcBef>
                <a:spcPts val="1200"/>
              </a:spcBef>
              <a:spcAft>
                <a:spcPts val="1200"/>
              </a:spcAft>
              <a:buNone/>
            </a:pPr>
            <a:r>
              <a:rPr lang="en" sz="1600">
                <a:solidFill>
                  <a:srgbClr val="FF9900"/>
                </a:solidFill>
                <a:latin typeface="Pathway Gothic One"/>
                <a:ea typeface="Pathway Gothic One"/>
                <a:cs typeface="Pathway Gothic One"/>
                <a:sym typeface="Pathway Gothic One"/>
              </a:rPr>
              <a:t>Astros Foundation Scholarship, Astros Foundation Grant Program, Astros Youth Academy, Astros Golf Foundation, Astros RBI Program</a:t>
            </a:r>
            <a:endParaRPr sz="1200"/>
          </a:p>
        </p:txBody>
      </p:sp>
      <p:sp>
        <p:nvSpPr>
          <p:cNvPr id="87" name="Google Shape;87;p16"/>
          <p:cNvSpPr txBox="1"/>
          <p:nvPr/>
        </p:nvSpPr>
        <p:spPr>
          <a:xfrm>
            <a:off x="574875" y="2066925"/>
            <a:ext cx="2914800" cy="1305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700">
                <a:solidFill>
                  <a:srgbClr val="F9D43A"/>
                </a:solidFill>
                <a:latin typeface="Pathway Gothic One"/>
                <a:ea typeface="Pathway Gothic One"/>
                <a:cs typeface="Pathway Gothic One"/>
                <a:sym typeface="Pathway Gothic One"/>
              </a:rPr>
              <a:t>Opportunities</a:t>
            </a:r>
            <a:r>
              <a:rPr lang="en" sz="1700">
                <a:solidFill>
                  <a:srgbClr val="FF9900"/>
                </a:solidFill>
                <a:latin typeface="Pathway Gothic One"/>
                <a:ea typeface="Pathway Gothic One"/>
                <a:cs typeface="Pathway Gothic One"/>
                <a:sym typeface="Pathway Gothic One"/>
              </a:rPr>
              <a:t> </a:t>
            </a:r>
            <a:endParaRPr sz="1700">
              <a:solidFill>
                <a:srgbClr val="FF9900"/>
              </a:solidFill>
              <a:latin typeface="Pathway Gothic One"/>
              <a:ea typeface="Pathway Gothic One"/>
              <a:cs typeface="Pathway Gothic One"/>
              <a:sym typeface="Pathway Gothic One"/>
            </a:endParaRPr>
          </a:p>
          <a:p>
            <a:pPr marL="457200" lvl="0" indent="-330200" algn="ctr" rtl="0">
              <a:lnSpc>
                <a:spcPct val="115000"/>
              </a:lnSpc>
              <a:spcBef>
                <a:spcPts val="1200"/>
              </a:spcBef>
              <a:spcAft>
                <a:spcPts val="0"/>
              </a:spcAft>
              <a:buClr>
                <a:srgbClr val="FF9900"/>
              </a:buClr>
              <a:buSzPts val="1600"/>
              <a:buFont typeface="Pathway Gothic One"/>
              <a:buChar char="●"/>
            </a:pPr>
            <a:r>
              <a:rPr lang="en" sz="1600">
                <a:solidFill>
                  <a:srgbClr val="FF9900"/>
                </a:solidFill>
                <a:latin typeface="Pathway Gothic One"/>
                <a:ea typeface="Pathway Gothic One"/>
                <a:cs typeface="Pathway Gothic One"/>
                <a:sym typeface="Pathway Gothic One"/>
              </a:rPr>
              <a:t>Diversity within Organization</a:t>
            </a:r>
            <a:endParaRPr sz="1600">
              <a:solidFill>
                <a:srgbClr val="FF9900"/>
              </a:solidFill>
              <a:latin typeface="Pathway Gothic One"/>
              <a:ea typeface="Pathway Gothic One"/>
              <a:cs typeface="Pathway Gothic One"/>
              <a:sym typeface="Pathway Gothic One"/>
            </a:endParaRPr>
          </a:p>
          <a:p>
            <a:pPr marL="457200" lvl="0" indent="-330200" algn="ctr" rtl="0">
              <a:lnSpc>
                <a:spcPct val="115000"/>
              </a:lnSpc>
              <a:spcBef>
                <a:spcPts val="0"/>
              </a:spcBef>
              <a:spcAft>
                <a:spcPts val="0"/>
              </a:spcAft>
              <a:buClr>
                <a:srgbClr val="FF9900"/>
              </a:buClr>
              <a:buSzPts val="1600"/>
              <a:buFont typeface="Pathway Gothic One"/>
              <a:buChar char="●"/>
            </a:pPr>
            <a:r>
              <a:rPr lang="en" sz="1600">
                <a:solidFill>
                  <a:srgbClr val="FF9900"/>
                </a:solidFill>
                <a:latin typeface="Pathway Gothic One"/>
                <a:ea typeface="Pathway Gothic One"/>
                <a:cs typeface="Pathway Gothic One"/>
                <a:sym typeface="Pathway Gothic One"/>
              </a:rPr>
              <a:t> Investment in Nearby Communities</a:t>
            </a:r>
            <a:endParaRPr sz="1800">
              <a:solidFill>
                <a:srgbClr val="FF9900"/>
              </a:solidFill>
              <a:latin typeface="Pathway Gothic One"/>
              <a:ea typeface="Pathway Gothic One"/>
              <a:cs typeface="Pathway Gothic One"/>
              <a:sym typeface="Pathway Gothic One"/>
            </a:endParaRPr>
          </a:p>
          <a:p>
            <a:pPr marL="0" lvl="0" indent="0" algn="l" rtl="0">
              <a:spcBef>
                <a:spcPts val="1200"/>
              </a:spcBef>
              <a:spcAft>
                <a:spcPts val="0"/>
              </a:spcAft>
              <a:buNone/>
            </a:pPr>
            <a:endParaRPr/>
          </a:p>
        </p:txBody>
      </p:sp>
      <p:pic>
        <p:nvPicPr>
          <p:cNvPr id="88" name="Google Shape;88;p16"/>
          <p:cNvPicPr preferRelativeResize="0"/>
          <p:nvPr/>
        </p:nvPicPr>
        <p:blipFill>
          <a:blip r:embed="rId4">
            <a:alphaModFix/>
          </a:blip>
          <a:stretch>
            <a:fillRect/>
          </a:stretch>
        </p:blipFill>
        <p:spPr>
          <a:xfrm>
            <a:off x="5691188" y="3290950"/>
            <a:ext cx="2619375" cy="1743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232850" y="235825"/>
            <a:ext cx="8520600" cy="572700"/>
          </a:xfrm>
          <a:prstGeom prst="rect">
            <a:avLst/>
          </a:prstGeom>
          <a:no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u="sng">
                <a:solidFill>
                  <a:srgbClr val="F97736"/>
                </a:solidFill>
                <a:latin typeface="Bree Serif"/>
                <a:ea typeface="Bree Serif"/>
                <a:cs typeface="Bree Serif"/>
                <a:sym typeface="Bree Serif"/>
              </a:rPr>
              <a:t>Houston Dynamo</a:t>
            </a:r>
            <a:r>
              <a:rPr lang="en">
                <a:solidFill>
                  <a:schemeClr val="accent4"/>
                </a:solidFill>
                <a:latin typeface="Bree Serif"/>
                <a:ea typeface="Bree Serif"/>
                <a:cs typeface="Bree Serif"/>
                <a:sym typeface="Bree Serif"/>
              </a:rPr>
              <a:t> </a:t>
            </a:r>
            <a:endParaRPr>
              <a:solidFill>
                <a:schemeClr val="accent4"/>
              </a:solidFill>
              <a:latin typeface="Bree Serif"/>
              <a:ea typeface="Bree Serif"/>
              <a:cs typeface="Bree Serif"/>
              <a:sym typeface="Bree Serif"/>
            </a:endParaRPr>
          </a:p>
        </p:txBody>
      </p:sp>
      <p:sp>
        <p:nvSpPr>
          <p:cNvPr id="94" name="Google Shape;94;p17"/>
          <p:cNvSpPr txBox="1">
            <a:spLocks noGrp="1"/>
          </p:cNvSpPr>
          <p:nvPr>
            <p:ph type="body" idx="1"/>
          </p:nvPr>
        </p:nvSpPr>
        <p:spPr>
          <a:xfrm>
            <a:off x="581250" y="432888"/>
            <a:ext cx="2733900" cy="205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rgbClr val="F97736"/>
                </a:solidFill>
                <a:latin typeface="Pathway Gothic One"/>
                <a:ea typeface="Pathway Gothic One"/>
                <a:cs typeface="Pathway Gothic One"/>
                <a:sym typeface="Pathway Gothic One"/>
              </a:rPr>
              <a:t>Strengths</a:t>
            </a:r>
            <a:endParaRPr sz="1700">
              <a:solidFill>
                <a:srgbClr val="F97736"/>
              </a:solidFill>
              <a:latin typeface="Pathway Gothic One"/>
              <a:ea typeface="Pathway Gothic One"/>
              <a:cs typeface="Pathway Gothic One"/>
              <a:sym typeface="Pathway Gothic One"/>
            </a:endParaRPr>
          </a:p>
          <a:p>
            <a:pPr marL="457200" lvl="0" indent="-330200" algn="ctr" rtl="0">
              <a:spcBef>
                <a:spcPts val="1200"/>
              </a:spcBef>
              <a:spcAft>
                <a:spcPts val="0"/>
              </a:spcAft>
              <a:buClr>
                <a:schemeClr val="dk1"/>
              </a:buClr>
              <a:buSzPts val="1600"/>
              <a:buFont typeface="Pathway Gothic One"/>
              <a:buChar char="●"/>
            </a:pPr>
            <a:r>
              <a:rPr lang="en" sz="1600">
                <a:solidFill>
                  <a:schemeClr val="dk1"/>
                </a:solidFill>
                <a:latin typeface="Pathway Gothic One"/>
                <a:ea typeface="Pathway Gothic One"/>
                <a:cs typeface="Pathway Gothic One"/>
                <a:sym typeface="Pathway Gothic One"/>
              </a:rPr>
              <a:t>After school programs</a:t>
            </a:r>
            <a:endParaRPr sz="1600">
              <a:solidFill>
                <a:schemeClr val="dk1"/>
              </a:solidFill>
              <a:latin typeface="Pathway Gothic One"/>
              <a:ea typeface="Pathway Gothic One"/>
              <a:cs typeface="Pathway Gothic One"/>
              <a:sym typeface="Pathway Gothic One"/>
            </a:endParaRPr>
          </a:p>
          <a:p>
            <a:pPr marL="457200" lvl="0" indent="-330200" algn="ctr" rtl="0">
              <a:spcBef>
                <a:spcPts val="0"/>
              </a:spcBef>
              <a:spcAft>
                <a:spcPts val="0"/>
              </a:spcAft>
              <a:buClr>
                <a:schemeClr val="dk1"/>
              </a:buClr>
              <a:buSzPts val="1600"/>
              <a:buFont typeface="Pathway Gothic One"/>
              <a:buChar char="●"/>
            </a:pPr>
            <a:r>
              <a:rPr lang="en" sz="1600">
                <a:solidFill>
                  <a:schemeClr val="dk1"/>
                </a:solidFill>
                <a:latin typeface="Pathway Gothic One"/>
                <a:ea typeface="Pathway Gothic One"/>
                <a:cs typeface="Pathway Gothic One"/>
                <a:sym typeface="Pathway Gothic One"/>
              </a:rPr>
              <a:t>Community collaborative charities</a:t>
            </a:r>
            <a:endParaRPr sz="1600">
              <a:solidFill>
                <a:schemeClr val="dk1"/>
              </a:solidFill>
              <a:latin typeface="Pathway Gothic One"/>
              <a:ea typeface="Pathway Gothic One"/>
              <a:cs typeface="Pathway Gothic One"/>
              <a:sym typeface="Pathway Gothic One"/>
            </a:endParaRPr>
          </a:p>
          <a:p>
            <a:pPr marL="457200" lvl="0" indent="-330200" algn="ctr" rtl="0">
              <a:spcBef>
                <a:spcPts val="0"/>
              </a:spcBef>
              <a:spcAft>
                <a:spcPts val="0"/>
              </a:spcAft>
              <a:buClr>
                <a:schemeClr val="dk1"/>
              </a:buClr>
              <a:buSzPts val="1600"/>
              <a:buFont typeface="Pathway Gothic One"/>
              <a:buChar char="●"/>
            </a:pPr>
            <a:r>
              <a:rPr lang="en" sz="1600">
                <a:solidFill>
                  <a:schemeClr val="dk1"/>
                </a:solidFill>
                <a:latin typeface="Pathway Gothic One"/>
                <a:ea typeface="Pathway Gothic One"/>
                <a:cs typeface="Pathway Gothic One"/>
                <a:sym typeface="Pathway Gothic One"/>
              </a:rPr>
              <a:t>Focus on Health and Fitness</a:t>
            </a:r>
            <a:endParaRPr sz="1600">
              <a:solidFill>
                <a:schemeClr val="dk1"/>
              </a:solidFill>
              <a:latin typeface="Pathway Gothic One"/>
              <a:ea typeface="Pathway Gothic One"/>
              <a:cs typeface="Pathway Gothic One"/>
              <a:sym typeface="Pathway Gothic One"/>
            </a:endParaRPr>
          </a:p>
          <a:p>
            <a:pPr marL="457200" lvl="0" indent="0" algn="l" rtl="0">
              <a:spcBef>
                <a:spcPts val="1200"/>
              </a:spcBef>
              <a:spcAft>
                <a:spcPts val="1200"/>
              </a:spcAft>
              <a:buNone/>
            </a:pPr>
            <a:endParaRPr>
              <a:solidFill>
                <a:schemeClr val="accent4"/>
              </a:solidFill>
              <a:highlight>
                <a:schemeClr val="dk1"/>
              </a:highlight>
            </a:endParaRPr>
          </a:p>
        </p:txBody>
      </p:sp>
      <p:sp>
        <p:nvSpPr>
          <p:cNvPr id="95" name="Google Shape;95;p17"/>
          <p:cNvSpPr txBox="1"/>
          <p:nvPr/>
        </p:nvSpPr>
        <p:spPr>
          <a:xfrm>
            <a:off x="6015375" y="385275"/>
            <a:ext cx="2838300" cy="1672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700">
                <a:solidFill>
                  <a:srgbClr val="F97736"/>
                </a:solidFill>
                <a:latin typeface="Pathway Gothic One"/>
                <a:ea typeface="Pathway Gothic One"/>
                <a:cs typeface="Pathway Gothic One"/>
                <a:sym typeface="Pathway Gothic One"/>
              </a:rPr>
              <a:t>Weaknesses</a:t>
            </a:r>
            <a:endParaRPr sz="1700">
              <a:solidFill>
                <a:srgbClr val="F97736"/>
              </a:solidFill>
              <a:latin typeface="Pathway Gothic One"/>
              <a:ea typeface="Pathway Gothic One"/>
              <a:cs typeface="Pathway Gothic One"/>
              <a:sym typeface="Pathway Gothic One"/>
            </a:endParaRPr>
          </a:p>
          <a:p>
            <a:pPr marL="457200" lvl="0" indent="-330200" algn="ctr" rtl="0">
              <a:lnSpc>
                <a:spcPct val="115000"/>
              </a:lnSpc>
              <a:spcBef>
                <a:spcPts val="1200"/>
              </a:spcBef>
              <a:spcAft>
                <a:spcPts val="0"/>
              </a:spcAft>
              <a:buClr>
                <a:schemeClr val="dk1"/>
              </a:buClr>
              <a:buSzPts val="1600"/>
              <a:buFont typeface="Pathway Gothic One"/>
              <a:buChar char="●"/>
            </a:pPr>
            <a:r>
              <a:rPr lang="en" sz="1600">
                <a:solidFill>
                  <a:schemeClr val="dk1"/>
                </a:solidFill>
                <a:latin typeface="Pathway Gothic One"/>
                <a:ea typeface="Pathway Gothic One"/>
                <a:cs typeface="Pathway Gothic One"/>
                <a:sym typeface="Pathway Gothic One"/>
              </a:rPr>
              <a:t>Proximity to lower class neighborhoods</a:t>
            </a:r>
            <a:endParaRPr sz="1600">
              <a:solidFill>
                <a:schemeClr val="dk1"/>
              </a:solidFill>
              <a:latin typeface="Pathway Gothic One"/>
              <a:ea typeface="Pathway Gothic One"/>
              <a:cs typeface="Pathway Gothic One"/>
              <a:sym typeface="Pathway Gothic One"/>
            </a:endParaRPr>
          </a:p>
          <a:p>
            <a:pPr marL="457200" lvl="0" indent="-330200" algn="ctr" rtl="0">
              <a:lnSpc>
                <a:spcPct val="115000"/>
              </a:lnSpc>
              <a:spcBef>
                <a:spcPts val="0"/>
              </a:spcBef>
              <a:spcAft>
                <a:spcPts val="0"/>
              </a:spcAft>
              <a:buClr>
                <a:schemeClr val="dk1"/>
              </a:buClr>
              <a:buSzPts val="1600"/>
              <a:buFont typeface="Pathway Gothic One"/>
              <a:buChar char="●"/>
            </a:pPr>
            <a:r>
              <a:rPr lang="en" sz="1600">
                <a:solidFill>
                  <a:schemeClr val="dk1"/>
                </a:solidFill>
                <a:latin typeface="Pathway Gothic One"/>
                <a:ea typeface="Pathway Gothic One"/>
                <a:cs typeface="Pathway Gothic One"/>
                <a:sym typeface="Pathway Gothic One"/>
              </a:rPr>
              <a:t>Lack of cheap year round fun</a:t>
            </a:r>
            <a:endParaRPr sz="1600">
              <a:solidFill>
                <a:schemeClr val="dk1"/>
              </a:solidFill>
              <a:latin typeface="Pathway Gothic One"/>
              <a:ea typeface="Pathway Gothic One"/>
              <a:cs typeface="Pathway Gothic One"/>
              <a:sym typeface="Pathway Gothic One"/>
            </a:endParaRPr>
          </a:p>
          <a:p>
            <a:pPr marL="457200" lvl="0" indent="0" algn="l" rtl="0">
              <a:lnSpc>
                <a:spcPct val="115000"/>
              </a:lnSpc>
              <a:spcBef>
                <a:spcPts val="1200"/>
              </a:spcBef>
              <a:spcAft>
                <a:spcPts val="0"/>
              </a:spcAft>
              <a:buNone/>
            </a:pPr>
            <a:endParaRPr sz="1800">
              <a:solidFill>
                <a:schemeClr val="accent4"/>
              </a:solidFill>
              <a:highlight>
                <a:schemeClr val="dk1"/>
              </a:highlight>
            </a:endParaRPr>
          </a:p>
          <a:p>
            <a:pPr marL="0" lvl="0" indent="0" algn="l" rtl="0">
              <a:spcBef>
                <a:spcPts val="1200"/>
              </a:spcBef>
              <a:spcAft>
                <a:spcPts val="0"/>
              </a:spcAft>
              <a:buNone/>
            </a:pPr>
            <a:endParaRPr/>
          </a:p>
        </p:txBody>
      </p:sp>
      <p:sp>
        <p:nvSpPr>
          <p:cNvPr id="96" name="Google Shape;96;p17"/>
          <p:cNvSpPr txBox="1"/>
          <p:nvPr/>
        </p:nvSpPr>
        <p:spPr>
          <a:xfrm>
            <a:off x="670200" y="2057475"/>
            <a:ext cx="2556000" cy="1452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700">
                <a:solidFill>
                  <a:srgbClr val="F97736"/>
                </a:solidFill>
                <a:latin typeface="Pathway Gothic One"/>
                <a:ea typeface="Pathway Gothic One"/>
                <a:cs typeface="Pathway Gothic One"/>
                <a:sym typeface="Pathway Gothic One"/>
              </a:rPr>
              <a:t>Opportunities</a:t>
            </a:r>
            <a:endParaRPr sz="1700">
              <a:solidFill>
                <a:srgbClr val="F97736"/>
              </a:solidFill>
              <a:latin typeface="Pathway Gothic One"/>
              <a:ea typeface="Pathway Gothic One"/>
              <a:cs typeface="Pathway Gothic One"/>
              <a:sym typeface="Pathway Gothic One"/>
            </a:endParaRPr>
          </a:p>
          <a:p>
            <a:pPr marL="457200" lvl="0" indent="-330200" algn="ctr" rtl="0">
              <a:lnSpc>
                <a:spcPct val="115000"/>
              </a:lnSpc>
              <a:spcBef>
                <a:spcPts val="1200"/>
              </a:spcBef>
              <a:spcAft>
                <a:spcPts val="0"/>
              </a:spcAft>
              <a:buClr>
                <a:schemeClr val="dk1"/>
              </a:buClr>
              <a:buSzPts val="1600"/>
              <a:buFont typeface="Pathway Gothic One"/>
              <a:buChar char="●"/>
            </a:pPr>
            <a:r>
              <a:rPr lang="en" sz="1600">
                <a:solidFill>
                  <a:schemeClr val="dk1"/>
                </a:solidFill>
                <a:latin typeface="Pathway Gothic One"/>
                <a:ea typeface="Pathway Gothic One"/>
                <a:cs typeface="Pathway Gothic One"/>
                <a:sym typeface="Pathway Gothic One"/>
              </a:rPr>
              <a:t>Ownership Diversity </a:t>
            </a:r>
            <a:endParaRPr sz="1600">
              <a:solidFill>
                <a:schemeClr val="dk1"/>
              </a:solidFill>
              <a:latin typeface="Pathway Gothic One"/>
              <a:ea typeface="Pathway Gothic One"/>
              <a:cs typeface="Pathway Gothic One"/>
              <a:sym typeface="Pathway Gothic One"/>
            </a:endParaRPr>
          </a:p>
          <a:p>
            <a:pPr marL="457200" lvl="0" indent="-330200" algn="ctr" rtl="0">
              <a:lnSpc>
                <a:spcPct val="115000"/>
              </a:lnSpc>
              <a:spcBef>
                <a:spcPts val="0"/>
              </a:spcBef>
              <a:spcAft>
                <a:spcPts val="0"/>
              </a:spcAft>
              <a:buClr>
                <a:schemeClr val="dk1"/>
              </a:buClr>
              <a:buSzPts val="1600"/>
              <a:buFont typeface="Pathway Gothic One"/>
              <a:buChar char="●"/>
            </a:pPr>
            <a:r>
              <a:rPr lang="en" sz="1600">
                <a:solidFill>
                  <a:schemeClr val="dk1"/>
                </a:solidFill>
                <a:latin typeface="Pathway Gothic One"/>
                <a:ea typeface="Pathway Gothic One"/>
                <a:cs typeface="Pathway Gothic One"/>
                <a:sym typeface="Pathway Gothic One"/>
              </a:rPr>
              <a:t>Relatively Young</a:t>
            </a:r>
            <a:endParaRPr sz="1600">
              <a:solidFill>
                <a:schemeClr val="dk1"/>
              </a:solidFill>
              <a:latin typeface="Pathway Gothic One"/>
              <a:ea typeface="Pathway Gothic One"/>
              <a:cs typeface="Pathway Gothic One"/>
              <a:sym typeface="Pathway Gothic One"/>
            </a:endParaRPr>
          </a:p>
          <a:p>
            <a:pPr marL="457200" lvl="0" indent="-330200" algn="ctr" rtl="0">
              <a:lnSpc>
                <a:spcPct val="115000"/>
              </a:lnSpc>
              <a:spcBef>
                <a:spcPts val="0"/>
              </a:spcBef>
              <a:spcAft>
                <a:spcPts val="0"/>
              </a:spcAft>
              <a:buClr>
                <a:schemeClr val="dk1"/>
              </a:buClr>
              <a:buSzPts val="1600"/>
              <a:buFont typeface="Pathway Gothic One"/>
              <a:buChar char="●"/>
            </a:pPr>
            <a:r>
              <a:rPr lang="en" sz="1600">
                <a:solidFill>
                  <a:schemeClr val="dk1"/>
                </a:solidFill>
                <a:latin typeface="Pathway Gothic One"/>
                <a:ea typeface="Pathway Gothic One"/>
                <a:cs typeface="Pathway Gothic One"/>
                <a:sym typeface="Pathway Gothic One"/>
              </a:rPr>
              <a:t>New Branding Opportunities</a:t>
            </a:r>
            <a:endParaRPr sz="1600">
              <a:solidFill>
                <a:schemeClr val="dk1"/>
              </a:solidFill>
              <a:latin typeface="Pathway Gothic One"/>
              <a:ea typeface="Pathway Gothic One"/>
              <a:cs typeface="Pathway Gothic One"/>
              <a:sym typeface="Pathway Gothic One"/>
            </a:endParaRPr>
          </a:p>
        </p:txBody>
      </p:sp>
      <p:sp>
        <p:nvSpPr>
          <p:cNvPr id="97" name="Google Shape;97;p17"/>
          <p:cNvSpPr txBox="1"/>
          <p:nvPr/>
        </p:nvSpPr>
        <p:spPr>
          <a:xfrm>
            <a:off x="6257450" y="1851975"/>
            <a:ext cx="2496000" cy="1672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700">
                <a:solidFill>
                  <a:srgbClr val="F97736"/>
                </a:solidFill>
                <a:latin typeface="Pathway Gothic One"/>
                <a:ea typeface="Pathway Gothic One"/>
                <a:cs typeface="Pathway Gothic One"/>
                <a:sym typeface="Pathway Gothic One"/>
              </a:rPr>
              <a:t>Threats</a:t>
            </a:r>
            <a:endParaRPr sz="1700">
              <a:solidFill>
                <a:srgbClr val="F97736"/>
              </a:solidFill>
              <a:latin typeface="Pathway Gothic One"/>
              <a:ea typeface="Pathway Gothic One"/>
              <a:cs typeface="Pathway Gothic One"/>
              <a:sym typeface="Pathway Gothic One"/>
            </a:endParaRPr>
          </a:p>
          <a:p>
            <a:pPr marL="0" lvl="0" indent="-101600" algn="ctr" rtl="0">
              <a:lnSpc>
                <a:spcPct val="115000"/>
              </a:lnSpc>
              <a:spcBef>
                <a:spcPts val="1200"/>
              </a:spcBef>
              <a:spcAft>
                <a:spcPts val="0"/>
              </a:spcAft>
              <a:buClr>
                <a:schemeClr val="dk1"/>
              </a:buClr>
              <a:buSzPts val="1600"/>
              <a:buFont typeface="Pathway Gothic One"/>
              <a:buChar char="●"/>
            </a:pPr>
            <a:r>
              <a:rPr lang="en" sz="1600">
                <a:solidFill>
                  <a:schemeClr val="dk1"/>
                </a:solidFill>
                <a:latin typeface="Pathway Gothic One"/>
                <a:ea typeface="Pathway Gothic One"/>
                <a:cs typeface="Pathway Gothic One"/>
                <a:sym typeface="Pathway Gothic One"/>
              </a:rPr>
              <a:t> Lack of Minority Interest</a:t>
            </a:r>
            <a:endParaRPr sz="1600">
              <a:solidFill>
                <a:schemeClr val="dk1"/>
              </a:solidFill>
              <a:latin typeface="Pathway Gothic One"/>
              <a:ea typeface="Pathway Gothic One"/>
              <a:cs typeface="Pathway Gothic One"/>
              <a:sym typeface="Pathway Gothic One"/>
            </a:endParaRPr>
          </a:p>
          <a:p>
            <a:pPr marL="0" lvl="0" indent="-101600" algn="ctr" rtl="0">
              <a:lnSpc>
                <a:spcPct val="115000"/>
              </a:lnSpc>
              <a:spcBef>
                <a:spcPts val="0"/>
              </a:spcBef>
              <a:spcAft>
                <a:spcPts val="0"/>
              </a:spcAft>
              <a:buClr>
                <a:schemeClr val="dk1"/>
              </a:buClr>
              <a:buSzPts val="1600"/>
              <a:buFont typeface="Pathway Gothic One"/>
              <a:buChar char="●"/>
            </a:pPr>
            <a:r>
              <a:rPr lang="en" sz="1600">
                <a:solidFill>
                  <a:schemeClr val="dk1"/>
                </a:solidFill>
                <a:latin typeface="Pathway Gothic One"/>
                <a:ea typeface="Pathway Gothic One"/>
                <a:cs typeface="Pathway Gothic One"/>
                <a:sym typeface="Pathway Gothic One"/>
              </a:rPr>
              <a:t> Location</a:t>
            </a:r>
            <a:endParaRPr sz="1600">
              <a:solidFill>
                <a:schemeClr val="dk1"/>
              </a:solidFill>
              <a:latin typeface="Pathway Gothic One"/>
              <a:ea typeface="Pathway Gothic One"/>
              <a:cs typeface="Pathway Gothic One"/>
              <a:sym typeface="Pathway Gothic One"/>
            </a:endParaRPr>
          </a:p>
          <a:p>
            <a:pPr marL="0" lvl="0" indent="-114300" algn="ctr" rtl="0">
              <a:lnSpc>
                <a:spcPct val="115000"/>
              </a:lnSpc>
              <a:spcBef>
                <a:spcPts val="0"/>
              </a:spcBef>
              <a:spcAft>
                <a:spcPts val="0"/>
              </a:spcAft>
              <a:buClr>
                <a:schemeClr val="dk1"/>
              </a:buClr>
              <a:buSzPts val="1800"/>
              <a:buFont typeface="Pathway Gothic One"/>
              <a:buChar char="●"/>
            </a:pPr>
            <a:r>
              <a:rPr lang="en" sz="1600">
                <a:solidFill>
                  <a:schemeClr val="dk1"/>
                </a:solidFill>
                <a:latin typeface="Pathway Gothic One"/>
                <a:ea typeface="Pathway Gothic One"/>
                <a:cs typeface="Pathway Gothic One"/>
                <a:sym typeface="Pathway Gothic One"/>
              </a:rPr>
              <a:t> Local competitio</a:t>
            </a:r>
            <a:r>
              <a:rPr lang="en" sz="1800">
                <a:solidFill>
                  <a:schemeClr val="dk1"/>
                </a:solidFill>
                <a:latin typeface="Pathway Gothic One"/>
                <a:ea typeface="Pathway Gothic One"/>
                <a:cs typeface="Pathway Gothic One"/>
                <a:sym typeface="Pathway Gothic One"/>
              </a:rPr>
              <a:t>n</a:t>
            </a:r>
            <a:endParaRPr sz="1800">
              <a:solidFill>
                <a:schemeClr val="dk1"/>
              </a:solidFill>
              <a:latin typeface="Pathway Gothic One"/>
              <a:ea typeface="Pathway Gothic One"/>
              <a:cs typeface="Pathway Gothic One"/>
              <a:sym typeface="Pathway Gothic One"/>
            </a:endParaRPr>
          </a:p>
          <a:p>
            <a:pPr marL="0" lvl="0" indent="0" algn="l" rtl="0">
              <a:spcBef>
                <a:spcPts val="1200"/>
              </a:spcBef>
              <a:spcAft>
                <a:spcPts val="0"/>
              </a:spcAft>
              <a:buNone/>
            </a:pPr>
            <a:endParaRPr/>
          </a:p>
        </p:txBody>
      </p:sp>
      <p:sp>
        <p:nvSpPr>
          <p:cNvPr id="98" name="Google Shape;98;p17"/>
          <p:cNvSpPr txBox="1"/>
          <p:nvPr/>
        </p:nvSpPr>
        <p:spPr>
          <a:xfrm>
            <a:off x="1477875" y="3524175"/>
            <a:ext cx="3436200" cy="1599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a:solidFill>
                  <a:srgbClr val="F97736"/>
                </a:solidFill>
                <a:latin typeface="Pathway Gothic One"/>
                <a:ea typeface="Pathway Gothic One"/>
                <a:cs typeface="Pathway Gothic One"/>
                <a:sym typeface="Pathway Gothic One"/>
              </a:rPr>
              <a:t>Community Programs</a:t>
            </a:r>
            <a:endParaRPr sz="1600">
              <a:solidFill>
                <a:srgbClr val="F97736"/>
              </a:solidFill>
              <a:latin typeface="Pathway Gothic One"/>
              <a:ea typeface="Pathway Gothic One"/>
              <a:cs typeface="Pathway Gothic One"/>
              <a:sym typeface="Pathway Gothic One"/>
            </a:endParaRPr>
          </a:p>
          <a:p>
            <a:pPr marL="0" lvl="0" indent="0" algn="ctr" rtl="0">
              <a:lnSpc>
                <a:spcPct val="115000"/>
              </a:lnSpc>
              <a:spcBef>
                <a:spcPts val="1200"/>
              </a:spcBef>
              <a:spcAft>
                <a:spcPts val="0"/>
              </a:spcAft>
              <a:buNone/>
            </a:pPr>
            <a:r>
              <a:rPr lang="en" sz="1600">
                <a:solidFill>
                  <a:schemeClr val="dk1"/>
                </a:solidFill>
                <a:latin typeface="Pathway Gothic One"/>
                <a:ea typeface="Pathway Gothic One"/>
                <a:cs typeface="Pathway Gothic One"/>
                <a:sym typeface="Pathway Gothic One"/>
              </a:rPr>
              <a:t>Futbolito in the City, Dynamo Goals, Lunch and Learn, In-Kind Donation Requests, and Dynamo Dash Youth</a:t>
            </a:r>
            <a:endParaRPr sz="1600">
              <a:solidFill>
                <a:schemeClr val="dk1"/>
              </a:solidFill>
              <a:latin typeface="Pathway Gothic One"/>
              <a:ea typeface="Pathway Gothic One"/>
              <a:cs typeface="Pathway Gothic One"/>
              <a:sym typeface="Pathway Gothic One"/>
            </a:endParaRPr>
          </a:p>
          <a:p>
            <a:pPr marL="0" lvl="0" indent="0" algn="l" rtl="0">
              <a:spcBef>
                <a:spcPts val="1200"/>
              </a:spcBef>
              <a:spcAft>
                <a:spcPts val="0"/>
              </a:spcAft>
              <a:buNone/>
            </a:pPr>
            <a:endParaRPr/>
          </a:p>
        </p:txBody>
      </p:sp>
      <p:pic>
        <p:nvPicPr>
          <p:cNvPr id="99" name="Google Shape;99;p17"/>
          <p:cNvPicPr preferRelativeResize="0"/>
          <p:nvPr/>
        </p:nvPicPr>
        <p:blipFill>
          <a:blip r:embed="rId3">
            <a:alphaModFix/>
          </a:blip>
          <a:stretch>
            <a:fillRect/>
          </a:stretch>
        </p:blipFill>
        <p:spPr>
          <a:xfrm>
            <a:off x="3241800" y="968179"/>
            <a:ext cx="2556000" cy="2556000"/>
          </a:xfrm>
          <a:prstGeom prst="rect">
            <a:avLst/>
          </a:prstGeom>
          <a:noFill/>
          <a:ln>
            <a:noFill/>
          </a:ln>
        </p:spPr>
      </p:pic>
      <p:pic>
        <p:nvPicPr>
          <p:cNvPr id="100" name="Google Shape;100;p17"/>
          <p:cNvPicPr preferRelativeResize="0"/>
          <p:nvPr/>
        </p:nvPicPr>
        <p:blipFill>
          <a:blip r:embed="rId4">
            <a:alphaModFix/>
          </a:blip>
          <a:stretch>
            <a:fillRect/>
          </a:stretch>
        </p:blipFill>
        <p:spPr>
          <a:xfrm>
            <a:off x="6301700" y="3438451"/>
            <a:ext cx="2407498" cy="15990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8"/>
          <p:cNvPicPr preferRelativeResize="0"/>
          <p:nvPr/>
        </p:nvPicPr>
        <p:blipFill>
          <a:blip r:embed="rId3">
            <a:alphaModFix/>
          </a:blip>
          <a:stretch>
            <a:fillRect/>
          </a:stretch>
        </p:blipFill>
        <p:spPr>
          <a:xfrm>
            <a:off x="2880772" y="1672563"/>
            <a:ext cx="3197098" cy="1798367"/>
          </a:xfrm>
          <a:prstGeom prst="rect">
            <a:avLst/>
          </a:prstGeom>
          <a:noFill/>
          <a:ln>
            <a:noFill/>
          </a:ln>
        </p:spPr>
      </p:pic>
      <p:sp>
        <p:nvSpPr>
          <p:cNvPr id="106" name="Google Shape;106;p18"/>
          <p:cNvSpPr txBox="1">
            <a:spLocks noGrp="1"/>
          </p:cNvSpPr>
          <p:nvPr>
            <p:ph type="title"/>
          </p:nvPr>
        </p:nvSpPr>
        <p:spPr>
          <a:xfrm>
            <a:off x="311700" y="4035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u="sng">
                <a:solidFill>
                  <a:srgbClr val="FF0000"/>
                </a:solidFill>
                <a:latin typeface="Bree Serif"/>
                <a:ea typeface="Bree Serif"/>
                <a:cs typeface="Bree Serif"/>
                <a:sym typeface="Bree Serif"/>
              </a:rPr>
              <a:t>Houston Rockets</a:t>
            </a:r>
            <a:endParaRPr u="sng">
              <a:solidFill>
                <a:srgbClr val="FF0000"/>
              </a:solidFill>
              <a:latin typeface="Bree Serif"/>
              <a:ea typeface="Bree Serif"/>
              <a:cs typeface="Bree Serif"/>
              <a:sym typeface="Bree Serif"/>
            </a:endParaRPr>
          </a:p>
        </p:txBody>
      </p:sp>
      <p:sp>
        <p:nvSpPr>
          <p:cNvPr id="107" name="Google Shape;107;p18"/>
          <p:cNvSpPr txBox="1">
            <a:spLocks noGrp="1"/>
          </p:cNvSpPr>
          <p:nvPr>
            <p:ph type="body" idx="1"/>
          </p:nvPr>
        </p:nvSpPr>
        <p:spPr>
          <a:xfrm>
            <a:off x="146700" y="521175"/>
            <a:ext cx="3197100" cy="115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rgbClr val="FF0000"/>
                </a:solidFill>
                <a:latin typeface="Pathway Gothic One"/>
                <a:ea typeface="Pathway Gothic One"/>
                <a:cs typeface="Pathway Gothic One"/>
                <a:sym typeface="Pathway Gothic One"/>
              </a:rPr>
              <a:t>Strengths</a:t>
            </a:r>
            <a:endParaRPr sz="1700">
              <a:solidFill>
                <a:srgbClr val="FF0000"/>
              </a:solidFill>
              <a:latin typeface="Pathway Gothic One"/>
              <a:ea typeface="Pathway Gothic One"/>
              <a:cs typeface="Pathway Gothic One"/>
              <a:sym typeface="Pathway Gothic One"/>
            </a:endParaRPr>
          </a:p>
          <a:p>
            <a:pPr marL="457200" lvl="0" indent="-330200" algn="ctr" rtl="0">
              <a:spcBef>
                <a:spcPts val="1200"/>
              </a:spcBef>
              <a:spcAft>
                <a:spcPts val="0"/>
              </a:spcAft>
              <a:buClr>
                <a:schemeClr val="dk1"/>
              </a:buClr>
              <a:buSzPts val="1600"/>
              <a:buFont typeface="Pathway Gothic One"/>
              <a:buChar char="●"/>
            </a:pPr>
            <a:r>
              <a:rPr lang="en" sz="1600">
                <a:solidFill>
                  <a:schemeClr val="dk1"/>
                </a:solidFill>
                <a:latin typeface="Pathway Gothic One"/>
                <a:ea typeface="Pathway Gothic One"/>
                <a:cs typeface="Pathway Gothic One"/>
                <a:sym typeface="Pathway Gothic One"/>
              </a:rPr>
              <a:t>College Prep Programs</a:t>
            </a:r>
            <a:endParaRPr sz="1600">
              <a:solidFill>
                <a:schemeClr val="dk1"/>
              </a:solidFill>
              <a:latin typeface="Pathway Gothic One"/>
              <a:ea typeface="Pathway Gothic One"/>
              <a:cs typeface="Pathway Gothic One"/>
              <a:sym typeface="Pathway Gothic One"/>
            </a:endParaRPr>
          </a:p>
          <a:p>
            <a:pPr marL="457200" lvl="0" indent="-330200" algn="ctr" rtl="0">
              <a:spcBef>
                <a:spcPts val="0"/>
              </a:spcBef>
              <a:spcAft>
                <a:spcPts val="0"/>
              </a:spcAft>
              <a:buClr>
                <a:schemeClr val="dk1"/>
              </a:buClr>
              <a:buSzPts val="1600"/>
              <a:buFont typeface="Pathway Gothic One"/>
              <a:buChar char="●"/>
            </a:pPr>
            <a:r>
              <a:rPr lang="en" sz="1600">
                <a:solidFill>
                  <a:schemeClr val="dk1"/>
                </a:solidFill>
                <a:latin typeface="Pathway Gothic One"/>
                <a:ea typeface="Pathway Gothic One"/>
                <a:cs typeface="Pathway Gothic One"/>
                <a:sym typeface="Pathway Gothic One"/>
              </a:rPr>
              <a:t>Huge Minority Support</a:t>
            </a:r>
            <a:endParaRPr sz="1600">
              <a:solidFill>
                <a:schemeClr val="dk1"/>
              </a:solidFill>
              <a:latin typeface="Pathway Gothic One"/>
              <a:ea typeface="Pathway Gothic One"/>
              <a:cs typeface="Pathway Gothic One"/>
              <a:sym typeface="Pathway Gothic One"/>
            </a:endParaRPr>
          </a:p>
          <a:p>
            <a:pPr marL="457200" lvl="0" indent="-330200" algn="ctr" rtl="0">
              <a:spcBef>
                <a:spcPts val="0"/>
              </a:spcBef>
              <a:spcAft>
                <a:spcPts val="0"/>
              </a:spcAft>
              <a:buClr>
                <a:schemeClr val="dk1"/>
              </a:buClr>
              <a:buSzPts val="1600"/>
              <a:buFont typeface="Pathway Gothic One"/>
              <a:buChar char="●"/>
            </a:pPr>
            <a:r>
              <a:rPr lang="en" sz="1600">
                <a:solidFill>
                  <a:schemeClr val="dk1"/>
                </a:solidFill>
                <a:latin typeface="Pathway Gothic One"/>
                <a:ea typeface="Pathway Gothic One"/>
                <a:cs typeface="Pathway Gothic One"/>
                <a:sym typeface="Pathway Gothic One"/>
              </a:rPr>
              <a:t>Front Office Diversity</a:t>
            </a:r>
            <a:endParaRPr sz="1600">
              <a:solidFill>
                <a:schemeClr val="dk1"/>
              </a:solidFill>
              <a:latin typeface="Pathway Gothic One"/>
              <a:ea typeface="Pathway Gothic One"/>
              <a:cs typeface="Pathway Gothic One"/>
              <a:sym typeface="Pathway Gothic One"/>
            </a:endParaRPr>
          </a:p>
        </p:txBody>
      </p:sp>
      <p:sp>
        <p:nvSpPr>
          <p:cNvPr id="108" name="Google Shape;108;p18"/>
          <p:cNvSpPr txBox="1"/>
          <p:nvPr/>
        </p:nvSpPr>
        <p:spPr>
          <a:xfrm>
            <a:off x="5379250" y="415876"/>
            <a:ext cx="3328500" cy="2698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700">
                <a:solidFill>
                  <a:srgbClr val="FF0000"/>
                </a:solidFill>
                <a:latin typeface="Pathway Gothic One"/>
                <a:ea typeface="Pathway Gothic One"/>
                <a:cs typeface="Pathway Gothic One"/>
                <a:sym typeface="Pathway Gothic One"/>
              </a:rPr>
              <a:t>Weaknesses</a:t>
            </a:r>
            <a:endParaRPr sz="1700">
              <a:solidFill>
                <a:srgbClr val="FF0000"/>
              </a:solidFill>
              <a:latin typeface="Pathway Gothic One"/>
              <a:ea typeface="Pathway Gothic One"/>
              <a:cs typeface="Pathway Gothic One"/>
              <a:sym typeface="Pathway Gothic One"/>
            </a:endParaRPr>
          </a:p>
          <a:p>
            <a:pPr marL="457200" lvl="0" indent="-336550" algn="ctr" rtl="0">
              <a:lnSpc>
                <a:spcPct val="115000"/>
              </a:lnSpc>
              <a:spcBef>
                <a:spcPts val="1200"/>
              </a:spcBef>
              <a:spcAft>
                <a:spcPts val="0"/>
              </a:spcAft>
              <a:buClr>
                <a:schemeClr val="dk1"/>
              </a:buClr>
              <a:buSzPts val="1700"/>
              <a:buFont typeface="Pathway Gothic One"/>
              <a:buChar char="●"/>
            </a:pPr>
            <a:r>
              <a:rPr lang="en" sz="1700">
                <a:solidFill>
                  <a:schemeClr val="dk1"/>
                </a:solidFill>
                <a:latin typeface="Pathway Gothic One"/>
                <a:ea typeface="Pathway Gothic One"/>
                <a:cs typeface="Pathway Gothic One"/>
                <a:sym typeface="Pathway Gothic One"/>
              </a:rPr>
              <a:t>Developing programs  for lower income families </a:t>
            </a:r>
            <a:endParaRPr sz="1700">
              <a:solidFill>
                <a:schemeClr val="dk1"/>
              </a:solidFill>
              <a:latin typeface="Pathway Gothic One"/>
              <a:ea typeface="Pathway Gothic One"/>
              <a:cs typeface="Pathway Gothic One"/>
              <a:sym typeface="Pathway Gothic One"/>
            </a:endParaRPr>
          </a:p>
          <a:p>
            <a:pPr marL="457200" lvl="0" indent="-336550" algn="ctr" rtl="0">
              <a:lnSpc>
                <a:spcPct val="115000"/>
              </a:lnSpc>
              <a:spcBef>
                <a:spcPts val="0"/>
              </a:spcBef>
              <a:spcAft>
                <a:spcPts val="0"/>
              </a:spcAft>
              <a:buClr>
                <a:schemeClr val="dk1"/>
              </a:buClr>
              <a:buSzPts val="1700"/>
              <a:buFont typeface="Pathway Gothic One"/>
              <a:buChar char="●"/>
            </a:pPr>
            <a:r>
              <a:rPr lang="en" sz="1700">
                <a:solidFill>
                  <a:schemeClr val="dk1"/>
                </a:solidFill>
                <a:latin typeface="Pathway Gothic One"/>
                <a:ea typeface="Pathway Gothic One"/>
                <a:cs typeface="Pathway Gothic One"/>
                <a:sym typeface="Pathway Gothic One"/>
              </a:rPr>
              <a:t>Increase HBCU partnerships </a:t>
            </a:r>
            <a:endParaRPr sz="1700">
              <a:solidFill>
                <a:schemeClr val="dk1"/>
              </a:solidFill>
              <a:latin typeface="Pathway Gothic One"/>
              <a:ea typeface="Pathway Gothic One"/>
              <a:cs typeface="Pathway Gothic One"/>
              <a:sym typeface="Pathway Gothic One"/>
            </a:endParaRPr>
          </a:p>
          <a:p>
            <a:pPr marL="457200" lvl="0" indent="-336550" algn="ctr" rtl="0">
              <a:lnSpc>
                <a:spcPct val="115000"/>
              </a:lnSpc>
              <a:spcBef>
                <a:spcPts val="0"/>
              </a:spcBef>
              <a:spcAft>
                <a:spcPts val="0"/>
              </a:spcAft>
              <a:buClr>
                <a:schemeClr val="dk1"/>
              </a:buClr>
              <a:buSzPts val="1700"/>
              <a:buFont typeface="Pathway Gothic One"/>
              <a:buChar char="●"/>
            </a:pPr>
            <a:r>
              <a:rPr lang="en" sz="1700">
                <a:solidFill>
                  <a:schemeClr val="dk1"/>
                </a:solidFill>
                <a:latin typeface="Pathway Gothic One"/>
                <a:ea typeface="Pathway Gothic One"/>
                <a:cs typeface="Pathway Gothic One"/>
                <a:sym typeface="Pathway Gothic One"/>
              </a:rPr>
              <a:t>Mental health awareness</a:t>
            </a:r>
            <a:endParaRPr sz="1700">
              <a:solidFill>
                <a:schemeClr val="dk1"/>
              </a:solidFill>
              <a:latin typeface="Pathway Gothic One"/>
              <a:ea typeface="Pathway Gothic One"/>
              <a:cs typeface="Pathway Gothic One"/>
              <a:sym typeface="Pathway Gothic One"/>
            </a:endParaRPr>
          </a:p>
          <a:p>
            <a:pPr marL="0" lvl="0" indent="0" algn="ctr" rtl="0">
              <a:lnSpc>
                <a:spcPct val="115000"/>
              </a:lnSpc>
              <a:spcBef>
                <a:spcPts val="1200"/>
              </a:spcBef>
              <a:spcAft>
                <a:spcPts val="0"/>
              </a:spcAft>
              <a:buNone/>
            </a:pPr>
            <a:r>
              <a:rPr lang="en" sz="1700">
                <a:solidFill>
                  <a:srgbClr val="FF0000"/>
                </a:solidFill>
                <a:latin typeface="Pathway Gothic One"/>
                <a:ea typeface="Pathway Gothic One"/>
                <a:cs typeface="Pathway Gothic One"/>
                <a:sym typeface="Pathway Gothic One"/>
              </a:rPr>
              <a:t>Threats</a:t>
            </a:r>
            <a:endParaRPr sz="1600">
              <a:solidFill>
                <a:schemeClr val="dk1"/>
              </a:solidFill>
              <a:latin typeface="Pathway Gothic One"/>
              <a:ea typeface="Pathway Gothic One"/>
              <a:cs typeface="Pathway Gothic One"/>
              <a:sym typeface="Pathway Gothic One"/>
            </a:endParaRPr>
          </a:p>
          <a:p>
            <a:pPr marL="457200" lvl="0" indent="-330200" algn="ctr" rtl="0">
              <a:lnSpc>
                <a:spcPct val="115000"/>
              </a:lnSpc>
              <a:spcBef>
                <a:spcPts val="1200"/>
              </a:spcBef>
              <a:spcAft>
                <a:spcPts val="0"/>
              </a:spcAft>
              <a:buClr>
                <a:schemeClr val="dk1"/>
              </a:buClr>
              <a:buSzPts val="1600"/>
              <a:buFont typeface="Pathway Gothic One"/>
              <a:buChar char="●"/>
            </a:pPr>
            <a:r>
              <a:rPr lang="en" sz="1600">
                <a:solidFill>
                  <a:schemeClr val="dk1"/>
                </a:solidFill>
                <a:latin typeface="Pathway Gothic One"/>
                <a:ea typeface="Pathway Gothic One"/>
                <a:cs typeface="Pathway Gothic One"/>
                <a:sym typeface="Pathway Gothic One"/>
              </a:rPr>
              <a:t>Gun Violence Awareness and Drug Abuse</a:t>
            </a:r>
            <a:endParaRPr sz="1600">
              <a:solidFill>
                <a:schemeClr val="dk1"/>
              </a:solidFill>
              <a:latin typeface="Pathway Gothic One"/>
              <a:ea typeface="Pathway Gothic One"/>
              <a:cs typeface="Pathway Gothic One"/>
              <a:sym typeface="Pathway Gothic One"/>
            </a:endParaRPr>
          </a:p>
        </p:txBody>
      </p:sp>
      <p:sp>
        <p:nvSpPr>
          <p:cNvPr id="109" name="Google Shape;109;p18"/>
          <p:cNvSpPr txBox="1"/>
          <p:nvPr/>
        </p:nvSpPr>
        <p:spPr>
          <a:xfrm>
            <a:off x="914400" y="4468769"/>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0" name="Google Shape;110;p18"/>
          <p:cNvSpPr txBox="1"/>
          <p:nvPr/>
        </p:nvSpPr>
        <p:spPr>
          <a:xfrm>
            <a:off x="311700" y="3470925"/>
            <a:ext cx="3692700" cy="1449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a:solidFill>
                  <a:srgbClr val="FF0000"/>
                </a:solidFill>
                <a:latin typeface="Pathway Gothic One"/>
                <a:ea typeface="Pathway Gothic One"/>
                <a:cs typeface="Pathway Gothic One"/>
                <a:sym typeface="Pathway Gothic One"/>
              </a:rPr>
              <a:t>Community Programs Offered</a:t>
            </a:r>
            <a:endParaRPr sz="1600">
              <a:solidFill>
                <a:srgbClr val="FF0000"/>
              </a:solidFill>
              <a:latin typeface="Pathway Gothic One"/>
              <a:ea typeface="Pathway Gothic One"/>
              <a:cs typeface="Pathway Gothic One"/>
              <a:sym typeface="Pathway Gothic One"/>
            </a:endParaRPr>
          </a:p>
          <a:p>
            <a:pPr marL="0" lvl="0" indent="0" algn="ctr" rtl="0">
              <a:lnSpc>
                <a:spcPct val="115000"/>
              </a:lnSpc>
              <a:spcBef>
                <a:spcPts val="1200"/>
              </a:spcBef>
              <a:spcAft>
                <a:spcPts val="0"/>
              </a:spcAft>
              <a:buNone/>
            </a:pPr>
            <a:r>
              <a:rPr lang="en" sz="1600">
                <a:solidFill>
                  <a:schemeClr val="dk1"/>
                </a:solidFill>
                <a:latin typeface="Pathway Gothic One"/>
                <a:ea typeface="Pathway Gothic One"/>
                <a:cs typeface="Pathway Gothic One"/>
                <a:sym typeface="Pathway Gothic One"/>
              </a:rPr>
              <a:t>Best shot program, Jr. Rockets Program, Clutch City Foundation , Nike Game Growers, Season Giving , and charity of the month.</a:t>
            </a:r>
            <a:r>
              <a:rPr lang="en" sz="1600">
                <a:solidFill>
                  <a:schemeClr val="lt2"/>
                </a:solidFill>
                <a:latin typeface="Pathway Gothic One"/>
                <a:ea typeface="Pathway Gothic One"/>
                <a:cs typeface="Pathway Gothic One"/>
                <a:sym typeface="Pathway Gothic One"/>
              </a:rPr>
              <a:t> </a:t>
            </a:r>
            <a:endParaRPr sz="1600">
              <a:solidFill>
                <a:schemeClr val="dk1"/>
              </a:solidFill>
            </a:endParaRPr>
          </a:p>
          <a:p>
            <a:pPr marL="0" lvl="0" indent="0" algn="l" rtl="0">
              <a:spcBef>
                <a:spcPts val="1200"/>
              </a:spcBef>
              <a:spcAft>
                <a:spcPts val="0"/>
              </a:spcAft>
              <a:buNone/>
            </a:pPr>
            <a:r>
              <a:rPr lang="en" sz="1600">
                <a:solidFill>
                  <a:schemeClr val="dk1"/>
                </a:solidFill>
              </a:rPr>
              <a:t> </a:t>
            </a:r>
            <a:endParaRPr sz="1600">
              <a:solidFill>
                <a:schemeClr val="dk1"/>
              </a:solidFill>
            </a:endParaRPr>
          </a:p>
          <a:p>
            <a:pPr marL="0" lvl="0" indent="0" algn="l" rtl="0">
              <a:spcBef>
                <a:spcPts val="0"/>
              </a:spcBef>
              <a:spcAft>
                <a:spcPts val="0"/>
              </a:spcAft>
              <a:buNone/>
            </a:pPr>
            <a:r>
              <a:rPr lang="en" sz="1600">
                <a:solidFill>
                  <a:schemeClr val="dk1"/>
                </a:solidFill>
              </a:rPr>
              <a:t> </a:t>
            </a:r>
            <a:endParaRPr sz="1600">
              <a:solidFill>
                <a:schemeClr val="dk1"/>
              </a:solidFill>
            </a:endParaRPr>
          </a:p>
          <a:p>
            <a:pPr marL="0" lvl="0" indent="0" algn="l" rtl="0">
              <a:spcBef>
                <a:spcPts val="0"/>
              </a:spcBef>
              <a:spcAft>
                <a:spcPts val="0"/>
              </a:spcAft>
              <a:buNone/>
            </a:pPr>
            <a:endParaRPr sz="1600">
              <a:solidFill>
                <a:schemeClr val="dk1"/>
              </a:solidFill>
            </a:endParaRPr>
          </a:p>
        </p:txBody>
      </p:sp>
      <p:sp>
        <p:nvSpPr>
          <p:cNvPr id="111" name="Google Shape;111;p18"/>
          <p:cNvSpPr txBox="1"/>
          <p:nvPr/>
        </p:nvSpPr>
        <p:spPr>
          <a:xfrm>
            <a:off x="311700" y="1965213"/>
            <a:ext cx="2867100" cy="1348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700">
                <a:solidFill>
                  <a:srgbClr val="FF0000"/>
                </a:solidFill>
                <a:latin typeface="Pathway Gothic One"/>
                <a:ea typeface="Pathway Gothic One"/>
                <a:cs typeface="Pathway Gothic One"/>
                <a:sym typeface="Pathway Gothic One"/>
              </a:rPr>
              <a:t>Opportunities</a:t>
            </a:r>
            <a:endParaRPr sz="1700">
              <a:solidFill>
                <a:srgbClr val="FF0000"/>
              </a:solidFill>
              <a:latin typeface="Pathway Gothic One"/>
              <a:ea typeface="Pathway Gothic One"/>
              <a:cs typeface="Pathway Gothic One"/>
              <a:sym typeface="Pathway Gothic One"/>
            </a:endParaRPr>
          </a:p>
          <a:p>
            <a:pPr marL="457200" lvl="0" indent="-330200" algn="ctr" rtl="0">
              <a:lnSpc>
                <a:spcPct val="115000"/>
              </a:lnSpc>
              <a:spcBef>
                <a:spcPts val="1200"/>
              </a:spcBef>
              <a:spcAft>
                <a:spcPts val="0"/>
              </a:spcAft>
              <a:buClr>
                <a:schemeClr val="dk1"/>
              </a:buClr>
              <a:buSzPts val="1600"/>
              <a:buFont typeface="Pathway Gothic One"/>
              <a:buChar char="●"/>
            </a:pPr>
            <a:r>
              <a:rPr lang="en" sz="1600">
                <a:solidFill>
                  <a:schemeClr val="dk1"/>
                </a:solidFill>
                <a:latin typeface="Pathway Gothic One"/>
                <a:ea typeface="Pathway Gothic One"/>
                <a:cs typeface="Pathway Gothic One"/>
                <a:sym typeface="Pathway Gothic One"/>
              </a:rPr>
              <a:t>Expansion into Higher Education opportunities </a:t>
            </a:r>
            <a:endParaRPr sz="1600">
              <a:solidFill>
                <a:schemeClr val="dk1"/>
              </a:solidFill>
              <a:latin typeface="Pathway Gothic One"/>
              <a:ea typeface="Pathway Gothic One"/>
              <a:cs typeface="Pathway Gothic One"/>
              <a:sym typeface="Pathway Gothic One"/>
            </a:endParaRPr>
          </a:p>
        </p:txBody>
      </p:sp>
      <p:pic>
        <p:nvPicPr>
          <p:cNvPr id="112" name="Google Shape;112;p18"/>
          <p:cNvPicPr preferRelativeResize="0"/>
          <p:nvPr/>
        </p:nvPicPr>
        <p:blipFill>
          <a:blip r:embed="rId4">
            <a:alphaModFix/>
          </a:blip>
          <a:stretch>
            <a:fillRect/>
          </a:stretch>
        </p:blipFill>
        <p:spPr>
          <a:xfrm>
            <a:off x="5816450" y="3416075"/>
            <a:ext cx="3015851" cy="144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1073325"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Recommendations/Summary</a:t>
            </a:r>
            <a:endParaRPr/>
          </a:p>
        </p:txBody>
      </p:sp>
      <p:sp>
        <p:nvSpPr>
          <p:cNvPr id="118" name="Google Shape;118;p19"/>
          <p:cNvSpPr txBox="1">
            <a:spLocks noGrp="1"/>
          </p:cNvSpPr>
          <p:nvPr>
            <p:ph type="body" idx="1"/>
          </p:nvPr>
        </p:nvSpPr>
        <p:spPr>
          <a:xfrm>
            <a:off x="212325" y="489750"/>
            <a:ext cx="4607700" cy="4378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Short Term Strategies - Social media postings and simply getting out in the community on off days would go a long way with connecting with local communities. </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en"/>
              <a:t>Long Term Strategies - Show support crucial minority issues and lay down the foundation for culture that is more in tune with the communities that need to be nurtured and supported.</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 Social consciousness is one of the biggest and most important of sports administration strategies, “that’s because sports aren’t apart from society; they are part of society.”</a:t>
            </a:r>
            <a:endParaRPr/>
          </a:p>
        </p:txBody>
      </p:sp>
      <p:sp>
        <p:nvSpPr>
          <p:cNvPr id="119" name="Google Shape;119;p19"/>
          <p:cNvSpPr txBox="1">
            <a:spLocks noGrp="1"/>
          </p:cNvSpPr>
          <p:nvPr>
            <p:ph type="body" idx="2"/>
          </p:nvPr>
        </p:nvSpPr>
        <p:spPr>
          <a:xfrm>
            <a:off x="4652900" y="1476300"/>
            <a:ext cx="4429500" cy="4570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Fiscal and Budgetary Concerns - To fund the programs that can make a real effect in the community not much money is needed at all. Putting the effort forward is the first and most important step. </a:t>
            </a:r>
            <a:endParaRPr/>
          </a:p>
        </p:txBody>
      </p:sp>
      <p:pic>
        <p:nvPicPr>
          <p:cNvPr id="120" name="Google Shape;120;p19"/>
          <p:cNvPicPr preferRelativeResize="0"/>
          <p:nvPr/>
        </p:nvPicPr>
        <p:blipFill>
          <a:blip r:embed="rId3">
            <a:alphaModFix/>
          </a:blip>
          <a:stretch>
            <a:fillRect/>
          </a:stretch>
        </p:blipFill>
        <p:spPr>
          <a:xfrm>
            <a:off x="4820075" y="2808575"/>
            <a:ext cx="3790275" cy="19062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4"/>
        <p:cNvGrpSpPr/>
        <p:nvPr/>
      </p:nvGrpSpPr>
      <p:grpSpPr>
        <a:xfrm>
          <a:off x="0" y="0"/>
          <a:ext cx="0" cy="0"/>
          <a:chOff x="0" y="0"/>
          <a:chExt cx="0" cy="0"/>
        </a:xfrm>
      </p:grpSpPr>
      <p:pic>
        <p:nvPicPr>
          <p:cNvPr id="125" name="Google Shape;125;p20"/>
          <p:cNvPicPr preferRelativeResize="0"/>
          <p:nvPr/>
        </p:nvPicPr>
        <p:blipFill>
          <a:blip r:embed="rId3">
            <a:alphaModFix/>
          </a:blip>
          <a:stretch>
            <a:fillRect/>
          </a:stretch>
        </p:blipFill>
        <p:spPr>
          <a:xfrm>
            <a:off x="3354562" y="841137"/>
            <a:ext cx="2434875" cy="2230875"/>
          </a:xfrm>
          <a:prstGeom prst="rect">
            <a:avLst/>
          </a:prstGeom>
          <a:noFill/>
          <a:ln>
            <a:noFill/>
          </a:ln>
        </p:spPr>
      </p:pic>
      <p:sp>
        <p:nvSpPr>
          <p:cNvPr id="126" name="Google Shape;126;p20"/>
          <p:cNvSpPr txBox="1">
            <a:spLocks noGrp="1"/>
          </p:cNvSpPr>
          <p:nvPr>
            <p:ph type="title"/>
          </p:nvPr>
        </p:nvSpPr>
        <p:spPr>
          <a:xfrm>
            <a:off x="0" y="0"/>
            <a:ext cx="91440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u="sng">
                <a:solidFill>
                  <a:schemeClr val="lt1"/>
                </a:solidFill>
                <a:latin typeface="Bree Serif"/>
                <a:ea typeface="Bree Serif"/>
                <a:cs typeface="Bree Serif"/>
                <a:sym typeface="Bree Serif"/>
              </a:rPr>
              <a:t>Houston Texans </a:t>
            </a:r>
            <a:endParaRPr b="1" u="sng">
              <a:solidFill>
                <a:schemeClr val="lt1"/>
              </a:solidFill>
              <a:latin typeface="Bree Serif"/>
              <a:ea typeface="Bree Serif"/>
              <a:cs typeface="Bree Serif"/>
              <a:sym typeface="Bree Serif"/>
            </a:endParaRPr>
          </a:p>
        </p:txBody>
      </p:sp>
      <p:sp>
        <p:nvSpPr>
          <p:cNvPr id="127" name="Google Shape;127;p20"/>
          <p:cNvSpPr txBox="1">
            <a:spLocks noGrp="1"/>
          </p:cNvSpPr>
          <p:nvPr>
            <p:ph type="body" idx="1"/>
          </p:nvPr>
        </p:nvSpPr>
        <p:spPr>
          <a:xfrm>
            <a:off x="0" y="417425"/>
            <a:ext cx="3359400" cy="30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100">
                <a:solidFill>
                  <a:schemeClr val="lt1"/>
                </a:solidFill>
                <a:latin typeface="Pathway Gothic One"/>
                <a:ea typeface="Pathway Gothic One"/>
                <a:cs typeface="Pathway Gothic One"/>
                <a:sym typeface="Pathway Gothic One"/>
              </a:rPr>
              <a:t>Strengths</a:t>
            </a:r>
            <a:endParaRPr sz="2100">
              <a:solidFill>
                <a:schemeClr val="lt1"/>
              </a:solidFill>
              <a:latin typeface="Pathway Gothic One"/>
              <a:ea typeface="Pathway Gothic One"/>
              <a:cs typeface="Pathway Gothic One"/>
              <a:sym typeface="Pathway Gothic One"/>
            </a:endParaRPr>
          </a:p>
          <a:p>
            <a:pPr marL="457200" lvl="0" indent="-342900" algn="ctr" rtl="0">
              <a:spcBef>
                <a:spcPts val="1200"/>
              </a:spcBef>
              <a:spcAft>
                <a:spcPts val="0"/>
              </a:spcAft>
              <a:buClr>
                <a:schemeClr val="lt1"/>
              </a:buClr>
              <a:buSzPts val="1800"/>
              <a:buFont typeface="Pathway Gothic One"/>
              <a:buChar char="●"/>
            </a:pPr>
            <a:r>
              <a:rPr lang="en">
                <a:solidFill>
                  <a:schemeClr val="lt1"/>
                </a:solidFill>
                <a:latin typeface="Pathway Gothic One"/>
                <a:ea typeface="Pathway Gothic One"/>
                <a:cs typeface="Pathway Gothic One"/>
                <a:sym typeface="Pathway Gothic One"/>
              </a:rPr>
              <a:t>Market to Minority Communities</a:t>
            </a:r>
            <a:endParaRPr>
              <a:solidFill>
                <a:schemeClr val="lt1"/>
              </a:solidFill>
              <a:latin typeface="Pathway Gothic One"/>
              <a:ea typeface="Pathway Gothic One"/>
              <a:cs typeface="Pathway Gothic One"/>
              <a:sym typeface="Pathway Gothic One"/>
            </a:endParaRPr>
          </a:p>
          <a:p>
            <a:pPr marL="457200" lvl="0" indent="-342900" algn="ctr" rtl="0">
              <a:spcBef>
                <a:spcPts val="0"/>
              </a:spcBef>
              <a:spcAft>
                <a:spcPts val="0"/>
              </a:spcAft>
              <a:buClr>
                <a:schemeClr val="lt1"/>
              </a:buClr>
              <a:buSzPts val="1800"/>
              <a:buFont typeface="Pathway Gothic One"/>
              <a:buChar char="●"/>
            </a:pPr>
            <a:r>
              <a:rPr lang="en">
                <a:solidFill>
                  <a:schemeClr val="lt1"/>
                </a:solidFill>
                <a:latin typeface="Pathway Gothic One"/>
                <a:ea typeface="Pathway Gothic One"/>
                <a:cs typeface="Pathway Gothic One"/>
                <a:sym typeface="Pathway Gothic One"/>
              </a:rPr>
              <a:t>Connection with Youth</a:t>
            </a:r>
            <a:endParaRPr>
              <a:solidFill>
                <a:schemeClr val="lt1"/>
              </a:solidFill>
              <a:latin typeface="Pathway Gothic One"/>
              <a:ea typeface="Pathway Gothic One"/>
              <a:cs typeface="Pathway Gothic One"/>
              <a:sym typeface="Pathway Gothic One"/>
            </a:endParaRPr>
          </a:p>
          <a:p>
            <a:pPr marL="0" lvl="0" indent="0" algn="ctr" rtl="0">
              <a:spcBef>
                <a:spcPts val="1200"/>
              </a:spcBef>
              <a:spcAft>
                <a:spcPts val="0"/>
              </a:spcAft>
              <a:buNone/>
            </a:pPr>
            <a:r>
              <a:rPr lang="en" sz="2100">
                <a:solidFill>
                  <a:srgbClr val="000000"/>
                </a:solidFill>
                <a:latin typeface="Pathway Gothic One"/>
                <a:ea typeface="Pathway Gothic One"/>
                <a:cs typeface="Pathway Gothic One"/>
                <a:sym typeface="Pathway Gothic One"/>
              </a:rPr>
              <a:t>Opportunities</a:t>
            </a:r>
            <a:endParaRPr sz="2100">
              <a:solidFill>
                <a:srgbClr val="000000"/>
              </a:solidFill>
              <a:latin typeface="Pathway Gothic One"/>
              <a:ea typeface="Pathway Gothic One"/>
              <a:cs typeface="Pathway Gothic One"/>
              <a:sym typeface="Pathway Gothic One"/>
            </a:endParaRPr>
          </a:p>
          <a:p>
            <a:pPr marL="457200" lvl="0" indent="-342900" algn="ctr" rtl="0">
              <a:spcBef>
                <a:spcPts val="1200"/>
              </a:spcBef>
              <a:spcAft>
                <a:spcPts val="0"/>
              </a:spcAft>
              <a:buClr>
                <a:schemeClr val="lt1"/>
              </a:buClr>
              <a:buSzPts val="1800"/>
              <a:buFont typeface="Pathway Gothic One"/>
              <a:buChar char="●"/>
            </a:pPr>
            <a:r>
              <a:rPr lang="en">
                <a:solidFill>
                  <a:schemeClr val="lt1"/>
                </a:solidFill>
                <a:latin typeface="Pathway Gothic One"/>
                <a:ea typeface="Pathway Gothic One"/>
                <a:cs typeface="Pathway Gothic One"/>
                <a:sym typeface="Pathway Gothic One"/>
              </a:rPr>
              <a:t>Utilize Huge Fanbase</a:t>
            </a:r>
            <a:endParaRPr>
              <a:solidFill>
                <a:schemeClr val="lt1"/>
              </a:solidFill>
              <a:latin typeface="Pathway Gothic One"/>
              <a:ea typeface="Pathway Gothic One"/>
              <a:cs typeface="Pathway Gothic One"/>
              <a:sym typeface="Pathway Gothic One"/>
            </a:endParaRPr>
          </a:p>
          <a:p>
            <a:pPr marL="457200" lvl="0" indent="-342900" algn="ctr" rtl="0">
              <a:spcBef>
                <a:spcPts val="0"/>
              </a:spcBef>
              <a:spcAft>
                <a:spcPts val="0"/>
              </a:spcAft>
              <a:buClr>
                <a:schemeClr val="lt1"/>
              </a:buClr>
              <a:buSzPts val="1800"/>
              <a:buFont typeface="Pathway Gothic One"/>
              <a:buChar char="●"/>
            </a:pPr>
            <a:r>
              <a:rPr lang="en">
                <a:solidFill>
                  <a:schemeClr val="lt1"/>
                </a:solidFill>
                <a:latin typeface="Pathway Gothic One"/>
                <a:ea typeface="Pathway Gothic One"/>
                <a:cs typeface="Pathway Gothic One"/>
                <a:sym typeface="Pathway Gothic One"/>
              </a:rPr>
              <a:t>Established brand</a:t>
            </a:r>
            <a:endParaRPr>
              <a:solidFill>
                <a:schemeClr val="lt1"/>
              </a:solidFill>
              <a:latin typeface="Pathway Gothic One"/>
              <a:ea typeface="Pathway Gothic One"/>
              <a:cs typeface="Pathway Gothic One"/>
              <a:sym typeface="Pathway Gothic One"/>
            </a:endParaRPr>
          </a:p>
          <a:p>
            <a:pPr marL="0" lvl="0" indent="0" algn="l" rtl="0">
              <a:spcBef>
                <a:spcPts val="1200"/>
              </a:spcBef>
              <a:spcAft>
                <a:spcPts val="0"/>
              </a:spcAft>
              <a:buNone/>
            </a:pPr>
            <a:endParaRPr>
              <a:solidFill>
                <a:schemeClr val="lt1"/>
              </a:solidFill>
            </a:endParaRPr>
          </a:p>
          <a:p>
            <a:pPr marL="0" lvl="0" indent="0" algn="l" rtl="0">
              <a:spcBef>
                <a:spcPts val="1200"/>
              </a:spcBef>
              <a:spcAft>
                <a:spcPts val="1200"/>
              </a:spcAft>
              <a:buNone/>
            </a:pPr>
            <a:endParaRPr/>
          </a:p>
        </p:txBody>
      </p:sp>
      <p:sp>
        <p:nvSpPr>
          <p:cNvPr id="128" name="Google Shape;128;p20"/>
          <p:cNvSpPr txBox="1"/>
          <p:nvPr/>
        </p:nvSpPr>
        <p:spPr>
          <a:xfrm>
            <a:off x="5940775" y="312125"/>
            <a:ext cx="2841300" cy="2926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100">
                <a:solidFill>
                  <a:schemeClr val="lt1"/>
                </a:solidFill>
                <a:latin typeface="Pathway Gothic One"/>
                <a:ea typeface="Pathway Gothic One"/>
                <a:cs typeface="Pathway Gothic One"/>
                <a:sym typeface="Pathway Gothic One"/>
              </a:rPr>
              <a:t>Weaknesses</a:t>
            </a:r>
            <a:endParaRPr sz="2100">
              <a:solidFill>
                <a:schemeClr val="lt1"/>
              </a:solidFill>
              <a:latin typeface="Pathway Gothic One"/>
              <a:ea typeface="Pathway Gothic One"/>
              <a:cs typeface="Pathway Gothic One"/>
              <a:sym typeface="Pathway Gothic One"/>
            </a:endParaRPr>
          </a:p>
          <a:p>
            <a:pPr marL="457200" lvl="0" indent="-342900" algn="ctr" rtl="0">
              <a:lnSpc>
                <a:spcPct val="100000"/>
              </a:lnSpc>
              <a:spcBef>
                <a:spcPts val="1200"/>
              </a:spcBef>
              <a:spcAft>
                <a:spcPts val="0"/>
              </a:spcAft>
              <a:buClr>
                <a:schemeClr val="lt1"/>
              </a:buClr>
              <a:buSzPts val="1800"/>
              <a:buFont typeface="Pathway Gothic One"/>
              <a:buChar char="●"/>
            </a:pPr>
            <a:r>
              <a:rPr lang="en" sz="1800">
                <a:solidFill>
                  <a:schemeClr val="lt1"/>
                </a:solidFill>
                <a:latin typeface="Pathway Gothic One"/>
                <a:ea typeface="Pathway Gothic One"/>
                <a:cs typeface="Pathway Gothic One"/>
                <a:sym typeface="Pathway Gothic One"/>
              </a:rPr>
              <a:t>Free Resources for Youth</a:t>
            </a:r>
            <a:endParaRPr sz="1800">
              <a:solidFill>
                <a:schemeClr val="lt1"/>
              </a:solidFill>
              <a:latin typeface="Pathway Gothic One"/>
              <a:ea typeface="Pathway Gothic One"/>
              <a:cs typeface="Pathway Gothic One"/>
              <a:sym typeface="Pathway Gothic One"/>
            </a:endParaRPr>
          </a:p>
          <a:p>
            <a:pPr marL="457200" lvl="0" indent="-342900" algn="ctr" rtl="0">
              <a:lnSpc>
                <a:spcPct val="100000"/>
              </a:lnSpc>
              <a:spcBef>
                <a:spcPts val="0"/>
              </a:spcBef>
              <a:spcAft>
                <a:spcPts val="0"/>
              </a:spcAft>
              <a:buClr>
                <a:schemeClr val="lt1"/>
              </a:buClr>
              <a:buSzPts val="1800"/>
              <a:buFont typeface="Pathway Gothic One"/>
              <a:buChar char="●"/>
            </a:pPr>
            <a:r>
              <a:rPr lang="en" sz="1800">
                <a:solidFill>
                  <a:schemeClr val="lt1"/>
                </a:solidFill>
                <a:latin typeface="Pathway Gothic One"/>
                <a:ea typeface="Pathway Gothic One"/>
                <a:cs typeface="Pathway Gothic One"/>
                <a:sym typeface="Pathway Gothic One"/>
              </a:rPr>
              <a:t>Better use of Social Media Platform</a:t>
            </a:r>
            <a:endParaRPr sz="1800">
              <a:solidFill>
                <a:schemeClr val="lt1"/>
              </a:solidFill>
              <a:latin typeface="Pathway Gothic One"/>
              <a:ea typeface="Pathway Gothic One"/>
              <a:cs typeface="Pathway Gothic One"/>
              <a:sym typeface="Pathway Gothic One"/>
            </a:endParaRPr>
          </a:p>
          <a:p>
            <a:pPr marL="0" lvl="0" indent="0" algn="ctr" rtl="0">
              <a:lnSpc>
                <a:spcPct val="115000"/>
              </a:lnSpc>
              <a:spcBef>
                <a:spcPts val="1200"/>
              </a:spcBef>
              <a:spcAft>
                <a:spcPts val="0"/>
              </a:spcAft>
              <a:buNone/>
            </a:pPr>
            <a:r>
              <a:rPr lang="en" sz="2100">
                <a:solidFill>
                  <a:schemeClr val="lt1"/>
                </a:solidFill>
                <a:latin typeface="Pathway Gothic One"/>
                <a:ea typeface="Pathway Gothic One"/>
                <a:cs typeface="Pathway Gothic One"/>
                <a:sym typeface="Pathway Gothic One"/>
              </a:rPr>
              <a:t>Threats</a:t>
            </a:r>
            <a:endParaRPr sz="2100">
              <a:solidFill>
                <a:schemeClr val="lt1"/>
              </a:solidFill>
              <a:latin typeface="Pathway Gothic One"/>
              <a:ea typeface="Pathway Gothic One"/>
              <a:cs typeface="Pathway Gothic One"/>
              <a:sym typeface="Pathway Gothic One"/>
            </a:endParaRPr>
          </a:p>
          <a:p>
            <a:pPr marL="228600" lvl="0" indent="-342900" algn="ctr" rtl="0">
              <a:lnSpc>
                <a:spcPct val="115000"/>
              </a:lnSpc>
              <a:spcBef>
                <a:spcPts val="1200"/>
              </a:spcBef>
              <a:spcAft>
                <a:spcPts val="0"/>
              </a:spcAft>
              <a:buClr>
                <a:schemeClr val="lt1"/>
              </a:buClr>
              <a:buSzPts val="1800"/>
              <a:buFont typeface="Pathway Gothic One"/>
              <a:buChar char="●"/>
            </a:pPr>
            <a:r>
              <a:rPr lang="en" sz="1800">
                <a:solidFill>
                  <a:schemeClr val="lt1"/>
                </a:solidFill>
                <a:latin typeface="Pathway Gothic One"/>
                <a:ea typeface="Pathway Gothic One"/>
                <a:cs typeface="Pathway Gothic One"/>
                <a:sym typeface="Pathway Gothic One"/>
              </a:rPr>
              <a:t> More Drunk Driving Prevention</a:t>
            </a:r>
            <a:endParaRPr sz="1800">
              <a:solidFill>
                <a:schemeClr val="lt1"/>
              </a:solidFill>
              <a:latin typeface="Pathway Gothic One"/>
              <a:ea typeface="Pathway Gothic One"/>
              <a:cs typeface="Pathway Gothic One"/>
              <a:sym typeface="Pathway Gothic One"/>
            </a:endParaRPr>
          </a:p>
          <a:p>
            <a:pPr marL="228600" lvl="0" indent="-342900" algn="ctr" rtl="0">
              <a:lnSpc>
                <a:spcPct val="115000"/>
              </a:lnSpc>
              <a:spcBef>
                <a:spcPts val="0"/>
              </a:spcBef>
              <a:spcAft>
                <a:spcPts val="0"/>
              </a:spcAft>
              <a:buClr>
                <a:schemeClr val="lt1"/>
              </a:buClr>
              <a:buSzPts val="1800"/>
              <a:buFont typeface="Pathway Gothic One"/>
              <a:buChar char="●"/>
            </a:pPr>
            <a:r>
              <a:rPr lang="en" sz="1800">
                <a:solidFill>
                  <a:schemeClr val="lt1"/>
                </a:solidFill>
                <a:latin typeface="Pathway Gothic One"/>
                <a:ea typeface="Pathway Gothic One"/>
                <a:cs typeface="Pathway Gothic One"/>
                <a:sym typeface="Pathway Gothic One"/>
              </a:rPr>
              <a:t>More Sexual Assault Prevention </a:t>
            </a:r>
            <a:endParaRPr sz="1800">
              <a:solidFill>
                <a:schemeClr val="lt1"/>
              </a:solidFill>
              <a:latin typeface="Pathway Gothic One"/>
              <a:ea typeface="Pathway Gothic One"/>
              <a:cs typeface="Pathway Gothic One"/>
              <a:sym typeface="Pathway Gothic One"/>
            </a:endParaRPr>
          </a:p>
          <a:p>
            <a:pPr marL="0" lvl="0" indent="0" algn="l" rtl="0">
              <a:lnSpc>
                <a:spcPct val="115000"/>
              </a:lnSpc>
              <a:spcBef>
                <a:spcPts val="1200"/>
              </a:spcBef>
              <a:spcAft>
                <a:spcPts val="1200"/>
              </a:spcAft>
              <a:buNone/>
            </a:pPr>
            <a:endParaRPr/>
          </a:p>
        </p:txBody>
      </p:sp>
      <p:sp>
        <p:nvSpPr>
          <p:cNvPr id="129" name="Google Shape;129;p20"/>
          <p:cNvSpPr txBox="1"/>
          <p:nvPr/>
        </p:nvSpPr>
        <p:spPr>
          <a:xfrm>
            <a:off x="254350" y="3495725"/>
            <a:ext cx="4670100" cy="1374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a:solidFill>
                  <a:schemeClr val="lt1"/>
                </a:solidFill>
                <a:latin typeface="Pathway Gothic One"/>
                <a:ea typeface="Pathway Gothic One"/>
                <a:cs typeface="Pathway Gothic One"/>
                <a:sym typeface="Pathway Gothic One"/>
              </a:rPr>
              <a:t>Community Programs Offered</a:t>
            </a:r>
            <a:endParaRPr sz="1600">
              <a:solidFill>
                <a:schemeClr val="lt1"/>
              </a:solidFill>
              <a:latin typeface="Pathway Gothic One"/>
              <a:ea typeface="Pathway Gothic One"/>
              <a:cs typeface="Pathway Gothic One"/>
              <a:sym typeface="Pathway Gothic One"/>
            </a:endParaRPr>
          </a:p>
          <a:p>
            <a:pPr marL="0" lvl="0" indent="0" algn="l" rtl="0">
              <a:lnSpc>
                <a:spcPct val="115000"/>
              </a:lnSpc>
              <a:spcBef>
                <a:spcPts val="1200"/>
              </a:spcBef>
              <a:spcAft>
                <a:spcPts val="1200"/>
              </a:spcAft>
              <a:buNone/>
            </a:pPr>
            <a:r>
              <a:rPr lang="en" sz="1600">
                <a:solidFill>
                  <a:schemeClr val="lt1"/>
                </a:solidFill>
                <a:latin typeface="Pathway Gothic One"/>
                <a:ea typeface="Pathway Gothic One"/>
                <a:cs typeface="Pathway Gothic One"/>
                <a:sym typeface="Pathway Gothic One"/>
              </a:rPr>
              <a:t>School Programs : Stats Challenge, Get Fit with Toro Houston Texas Foundation : Donates money to the community frequently  Community Programs : Salute to Service, First Responders, and Play 60</a:t>
            </a:r>
            <a:endParaRPr sz="1600"/>
          </a:p>
        </p:txBody>
      </p:sp>
      <p:pic>
        <p:nvPicPr>
          <p:cNvPr id="130" name="Google Shape;130;p20"/>
          <p:cNvPicPr preferRelativeResize="0"/>
          <p:nvPr/>
        </p:nvPicPr>
        <p:blipFill>
          <a:blip r:embed="rId4">
            <a:alphaModFix/>
          </a:blip>
          <a:stretch>
            <a:fillRect/>
          </a:stretch>
        </p:blipFill>
        <p:spPr>
          <a:xfrm>
            <a:off x="5837538" y="3238625"/>
            <a:ext cx="3047776" cy="17143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0" y="-29000"/>
            <a:ext cx="8520600" cy="396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chemeClr val="dk2"/>
                </a:solidFill>
              </a:rPr>
              <a:t>References </a:t>
            </a:r>
            <a:endParaRPr b="1">
              <a:solidFill>
                <a:schemeClr val="dk2"/>
              </a:solidFill>
            </a:endParaRPr>
          </a:p>
        </p:txBody>
      </p:sp>
      <p:sp>
        <p:nvSpPr>
          <p:cNvPr id="136" name="Google Shape;136;p21"/>
          <p:cNvSpPr txBox="1">
            <a:spLocks noGrp="1"/>
          </p:cNvSpPr>
          <p:nvPr>
            <p:ph type="body" idx="1"/>
          </p:nvPr>
        </p:nvSpPr>
        <p:spPr>
          <a:xfrm>
            <a:off x="0" y="466950"/>
            <a:ext cx="9144000" cy="4719000"/>
          </a:xfrm>
          <a:prstGeom prst="rect">
            <a:avLst/>
          </a:prstGeom>
        </p:spPr>
        <p:txBody>
          <a:bodyPr spcFirstLastPara="1" wrap="square" lIns="91425" tIns="91425" rIns="91425" bIns="91425" anchor="t" anchorCtr="0">
            <a:normAutofit fontScale="25000" lnSpcReduction="20000"/>
          </a:bodyPr>
          <a:lstStyle/>
          <a:p>
            <a:pPr marL="0" lvl="0" indent="457200" algn="l" rtl="0">
              <a:spcBef>
                <a:spcPts val="1200"/>
              </a:spcBef>
              <a:spcAft>
                <a:spcPts val="0"/>
              </a:spcAft>
              <a:buNone/>
            </a:pPr>
            <a:r>
              <a:rPr lang="en" sz="5200">
                <a:solidFill>
                  <a:schemeClr val="lt1"/>
                </a:solidFill>
              </a:rPr>
              <a:t>ASO. (2021, July 12). Colleges, Universities &amp;amp; Online Colleges in Houston: ASO. Accredited Schools Online. Retrieved February 3, 2022, from https://www.accreditedschoolsonline.org/texas/houston-tx/</a:t>
            </a:r>
            <a:endParaRPr sz="5200">
              <a:solidFill>
                <a:schemeClr val="lt1"/>
              </a:solidFill>
            </a:endParaRPr>
          </a:p>
          <a:p>
            <a:pPr marL="0" lvl="0" indent="457200" algn="l" rtl="0">
              <a:spcBef>
                <a:spcPts val="1200"/>
              </a:spcBef>
              <a:spcAft>
                <a:spcPts val="0"/>
              </a:spcAft>
              <a:buNone/>
            </a:pPr>
            <a:r>
              <a:rPr lang="en" sz="5200">
                <a:solidFill>
                  <a:schemeClr val="lt1"/>
                </a:solidFill>
              </a:rPr>
              <a:t>“Astros in the Community: Houston Astros.” </a:t>
            </a:r>
            <a:r>
              <a:rPr lang="en" sz="5200" i="1">
                <a:solidFill>
                  <a:schemeClr val="lt1"/>
                </a:solidFill>
              </a:rPr>
              <a:t>MLB.com</a:t>
            </a:r>
            <a:r>
              <a:rPr lang="en" sz="5200">
                <a:solidFill>
                  <a:schemeClr val="lt1"/>
                </a:solidFill>
              </a:rPr>
              <a:t>, https://www.mlb.com/astros/community. </a:t>
            </a:r>
            <a:endParaRPr sz="5200">
              <a:solidFill>
                <a:schemeClr val="lt1"/>
              </a:solidFill>
            </a:endParaRPr>
          </a:p>
          <a:p>
            <a:pPr marL="0" lvl="0" indent="457200" algn="l" rtl="0">
              <a:spcBef>
                <a:spcPts val="1200"/>
              </a:spcBef>
              <a:spcAft>
                <a:spcPts val="0"/>
              </a:spcAft>
              <a:buNone/>
            </a:pPr>
            <a:r>
              <a:rPr lang="en" sz="5200">
                <a:solidFill>
                  <a:schemeClr val="lt1"/>
                </a:solidFill>
              </a:rPr>
              <a:t>Astros. (2019). </a:t>
            </a:r>
            <a:r>
              <a:rPr lang="en" sz="5200" i="1">
                <a:solidFill>
                  <a:schemeClr val="lt1"/>
                </a:solidFill>
              </a:rPr>
              <a:t>2019 community report: Houston Astros</a:t>
            </a:r>
            <a:r>
              <a:rPr lang="en" sz="5200">
                <a:solidFill>
                  <a:schemeClr val="lt1"/>
                </a:solidFill>
              </a:rPr>
              <a:t>. MLB.com. Retrieved January 28, 2022, from </a:t>
            </a:r>
            <a:r>
              <a:rPr lang="en" sz="5200" u="sng">
                <a:solidFill>
                  <a:schemeClr val="lt1"/>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https://www.mlb.com/astros/community/foundation/community-report</a:t>
            </a:r>
            <a:endParaRPr sz="5200">
              <a:solidFill>
                <a:schemeClr val="lt1"/>
              </a:solidFill>
            </a:endParaRPr>
          </a:p>
          <a:p>
            <a:pPr marL="0" lvl="0" indent="457200" algn="l" rtl="0">
              <a:spcBef>
                <a:spcPts val="1200"/>
              </a:spcBef>
              <a:spcAft>
                <a:spcPts val="0"/>
              </a:spcAft>
              <a:buNone/>
            </a:pPr>
            <a:r>
              <a:rPr lang="en" sz="5200">
                <a:solidFill>
                  <a:schemeClr val="lt1"/>
                </a:solidFill>
              </a:rPr>
              <a:t>Houston Dynamo FC. (2022). </a:t>
            </a:r>
            <a:r>
              <a:rPr lang="en" sz="5200" i="1">
                <a:solidFill>
                  <a:schemeClr val="lt1"/>
                </a:solidFill>
              </a:rPr>
              <a:t>Community Relations</a:t>
            </a:r>
            <a:r>
              <a:rPr lang="en" sz="5200">
                <a:solidFill>
                  <a:schemeClr val="lt1"/>
                </a:solidFill>
              </a:rPr>
              <a:t>. houstondynamofc. Retrieved February 1, 2022, from https://www.houstondynamofc.com/community/ </a:t>
            </a:r>
            <a:endParaRPr sz="5200">
              <a:solidFill>
                <a:schemeClr val="lt1"/>
              </a:solidFill>
            </a:endParaRPr>
          </a:p>
          <a:p>
            <a:pPr marL="0" lvl="0" indent="457200" algn="l" rtl="0">
              <a:spcBef>
                <a:spcPts val="1200"/>
              </a:spcBef>
              <a:spcAft>
                <a:spcPts val="0"/>
              </a:spcAft>
              <a:buNone/>
            </a:pPr>
            <a:r>
              <a:rPr lang="en" sz="5200">
                <a:solidFill>
                  <a:schemeClr val="lt1"/>
                </a:solidFill>
              </a:rPr>
              <a:t>Mkamla. (2022, January 3). </a:t>
            </a:r>
            <a:r>
              <a:rPr lang="en" sz="5200" i="1">
                <a:solidFill>
                  <a:schemeClr val="lt1"/>
                </a:solidFill>
              </a:rPr>
              <a:t>Rockets community programs</a:t>
            </a:r>
            <a:r>
              <a:rPr lang="en" sz="5200">
                <a:solidFill>
                  <a:schemeClr val="lt1"/>
                </a:solidFill>
              </a:rPr>
              <a:t>. Houston Rockets. Retrieved January 28, 2022, from </a:t>
            </a:r>
            <a:r>
              <a:rPr lang="en" sz="5200" u="sng">
                <a:solidFill>
                  <a:schemeClr val="lt1"/>
                </a:solidFill>
                <a:hlinkClick r:id="">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https://www.nba.com/rockets/community/programs#:~:text=Charity%20of%20the%20Month%20recipients,Charity%20of%20the%20Month%</a:t>
            </a:r>
            <a:r>
              <a:rPr lang="en" sz="5200">
                <a:solidFill>
                  <a:schemeClr val="lt1"/>
                </a:solidFill>
              </a:rPr>
              <a:t> 20partners. </a:t>
            </a:r>
            <a:endParaRPr sz="5200">
              <a:solidFill>
                <a:schemeClr val="lt1"/>
              </a:solidFill>
            </a:endParaRPr>
          </a:p>
          <a:p>
            <a:pPr marL="0" lvl="0" indent="457200" algn="l" rtl="0">
              <a:spcBef>
                <a:spcPts val="1200"/>
              </a:spcBef>
              <a:spcAft>
                <a:spcPts val="0"/>
              </a:spcAft>
              <a:buNone/>
            </a:pPr>
            <a:r>
              <a:rPr lang="en" sz="5200">
                <a:solidFill>
                  <a:schemeClr val="lt1"/>
                </a:solidFill>
              </a:rPr>
              <a:t>Person. “Astros Players Known to Give Back on and off the Field.” </a:t>
            </a:r>
            <a:r>
              <a:rPr lang="en" sz="5200" i="1">
                <a:solidFill>
                  <a:schemeClr val="lt1"/>
                </a:solidFill>
              </a:rPr>
              <a:t>ABC13 Houston</a:t>
            </a:r>
            <a:r>
              <a:rPr lang="en" sz="5200">
                <a:solidFill>
                  <a:schemeClr val="lt1"/>
                </a:solidFill>
              </a:rPr>
              <a:t>, KTRK-TV, 23 Oct. 2019, https://abc13.com/houston-astros-charity-on-the-field-off/5635277/. </a:t>
            </a:r>
            <a:endParaRPr sz="5200">
              <a:solidFill>
                <a:schemeClr val="lt1"/>
              </a:solidFill>
            </a:endParaRPr>
          </a:p>
          <a:p>
            <a:pPr marL="0" lvl="0" indent="457200" algn="l" rtl="0">
              <a:spcBef>
                <a:spcPts val="1200"/>
              </a:spcBef>
              <a:spcAft>
                <a:spcPts val="0"/>
              </a:spcAft>
              <a:buNone/>
            </a:pPr>
            <a:r>
              <a:rPr lang="en" sz="5200">
                <a:solidFill>
                  <a:schemeClr val="lt1"/>
                </a:solidFill>
              </a:rPr>
              <a:t>“Help Wanted: Social Responsibility in Sports - the Sports Column: Sports Articles, Analysis, News and Media.” </a:t>
            </a:r>
            <a:r>
              <a:rPr lang="en" sz="5200" i="1">
                <a:solidFill>
                  <a:schemeClr val="lt1"/>
                </a:solidFill>
              </a:rPr>
              <a:t>The Sports Column | Sports Articles, Analysis, News and Media</a:t>
            </a:r>
            <a:r>
              <a:rPr lang="en" sz="5200">
                <a:solidFill>
                  <a:schemeClr val="lt1"/>
                </a:solidFill>
              </a:rPr>
              <a:t>, 18 Feb. 2015, https://www.thesportscol.com/2015/02/help-wanted-social-responsibility-sports/.  </a:t>
            </a:r>
            <a:endParaRPr sz="5200">
              <a:solidFill>
                <a:schemeClr val="lt1"/>
              </a:solidFill>
            </a:endParaRPr>
          </a:p>
          <a:p>
            <a:pPr marL="0" lvl="0" indent="457200" algn="l" rtl="0">
              <a:spcBef>
                <a:spcPts val="1200"/>
              </a:spcBef>
              <a:spcAft>
                <a:spcPts val="0"/>
              </a:spcAft>
              <a:buNone/>
            </a:pPr>
            <a:endParaRPr sz="1100">
              <a:solidFill>
                <a:srgbClr val="000000"/>
              </a:solidFill>
            </a:endParaRPr>
          </a:p>
          <a:p>
            <a:pPr marL="0" lvl="0" indent="457200" algn="l" rtl="0">
              <a:spcBef>
                <a:spcPts val="1200"/>
              </a:spcBef>
              <a:spcAft>
                <a:spcPts val="0"/>
              </a:spcAft>
              <a:buNone/>
            </a:pPr>
            <a:endParaRPr sz="1100">
              <a:solidFill>
                <a:srgbClr val="000000"/>
              </a:solidFill>
            </a:endParaRPr>
          </a:p>
          <a:p>
            <a:pPr marL="0" lvl="0" indent="457200" algn="l" rtl="0">
              <a:spcBef>
                <a:spcPts val="1200"/>
              </a:spcBef>
              <a:spcAft>
                <a:spcPts val="0"/>
              </a:spcAft>
              <a:buNone/>
            </a:pPr>
            <a:endParaRPr sz="1100">
              <a:solidFill>
                <a:srgbClr val="000000"/>
              </a:solidFill>
            </a:endParaRPr>
          </a:p>
          <a:p>
            <a:pPr marL="355600" lvl="0" indent="0" algn="l" rtl="0">
              <a:spcBef>
                <a:spcPts val="1200"/>
              </a:spcBef>
              <a:spcAft>
                <a:spcPts val="0"/>
              </a:spcAft>
              <a:buNone/>
            </a:pPr>
            <a:endParaRPr sz="1100">
              <a:solidFill>
                <a:srgbClr val="000000"/>
              </a:solidFill>
            </a:endParaRPr>
          </a:p>
          <a:p>
            <a:pPr marL="0" lvl="0" indent="457200" algn="l" rtl="0">
              <a:spcBef>
                <a:spcPts val="1200"/>
              </a:spcBef>
              <a:spcAft>
                <a:spcPts val="0"/>
              </a:spcAft>
              <a:buNone/>
            </a:pPr>
            <a:endParaRPr sz="1100">
              <a:solidFill>
                <a:srgbClr val="000000"/>
              </a:solidFill>
            </a:endParaRPr>
          </a:p>
          <a:p>
            <a:pPr marL="457200" lvl="0" indent="-457200" algn="l" rtl="0">
              <a:spcBef>
                <a:spcPts val="1200"/>
              </a:spcBef>
              <a:spcAft>
                <a:spcPts val="0"/>
              </a:spcAft>
              <a:buNone/>
            </a:pPr>
            <a:endParaRPr sz="1100">
              <a:solidFill>
                <a:srgbClr val="000000"/>
              </a:solidFill>
            </a:endParaRPr>
          </a:p>
          <a:p>
            <a:pPr marL="0" lvl="0" indent="0" algn="l" rtl="0">
              <a:spcBef>
                <a:spcPts val="1200"/>
              </a:spcBef>
              <a:spcAft>
                <a:spcPts val="1200"/>
              </a:spcAft>
              <a:buNone/>
            </a:pPr>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823</Words>
  <Application>Microsoft Macintosh PowerPoint</Application>
  <PresentationFormat>On-screen Show (16:9)</PresentationFormat>
  <Paragraphs>113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Pathway Gothic One</vt:lpstr>
      <vt:lpstr>EB Garamond SemiBold</vt:lpstr>
      <vt:lpstr>Bree Serif</vt:lpstr>
      <vt:lpstr>Simple Dark</vt:lpstr>
      <vt:lpstr>Analysis of Philanthropic Missions in Professional Houston Sports Teams </vt:lpstr>
      <vt:lpstr>Intro duction</vt:lpstr>
      <vt:lpstr>Context </vt:lpstr>
      <vt:lpstr>Houston Astros</vt:lpstr>
      <vt:lpstr>Houston Dynamo </vt:lpstr>
      <vt:lpstr>Houston Rockets</vt:lpstr>
      <vt:lpstr>Recommendations/Summary</vt:lpstr>
      <vt:lpstr>Houston Texans </vt:lpstr>
      <vt:lpstr>References </vt:lpstr>
      <vt:lpstr>https://youtu.be/-grjIUWKoBA   The Colin Kaepernick Nike commercial, is just one example of how a player or sport’s team foundation could show that one is not just a player. The athletes and administration represent not just where they are now, but where they come from as well. It’s all about the growth from where you start and the continuance of good deeds, to where you are trying to be.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Philanthropic Missions in Professional Houston Sports Teams </dc:title>
  <dc:creator>Advisor</dc:creator>
  <cp:lastModifiedBy>Heather Alderman</cp:lastModifiedBy>
  <cp:revision>1</cp:revision>
  <dcterms:modified xsi:type="dcterms:W3CDTF">2022-02-07T23:15:49Z</dcterms:modified>
</cp:coreProperties>
</file>