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74" r:id="rId4"/>
    <p:sldId id="258" r:id="rId5"/>
    <p:sldId id="259" r:id="rId6"/>
    <p:sldId id="270" r:id="rId7"/>
    <p:sldId id="271" r:id="rId8"/>
    <p:sldId id="272" r:id="rId9"/>
    <p:sldId id="273" r:id="rId10"/>
    <p:sldId id="260" r:id="rId11"/>
    <p:sldId id="261" r:id="rId12"/>
    <p:sldId id="277" r:id="rId13"/>
    <p:sldId id="278" r:id="rId14"/>
    <p:sldId id="262" r:id="rId15"/>
    <p:sldId id="275" r:id="rId16"/>
    <p:sldId id="263" r:id="rId17"/>
    <p:sldId id="264" r:id="rId18"/>
    <p:sldId id="265" r:id="rId19"/>
    <p:sldId id="266" r:id="rId20"/>
    <p:sldId id="267" r:id="rId21"/>
    <p:sldId id="268" r:id="rId22"/>
    <p:sldId id="269"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A9A9A9"/>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n" i="off">
        <a:fontRef idx="minor">
          <a:srgbClr val="000000"/>
        </a:fontRef>
        <a:srgbClr val="000000"/>
      </a:tcTxStyle>
      <a:tcStyle>
        <a:tcBdr>
          <a:left>
            <a:ln w="12700" cap="flat">
              <a:solidFill>
                <a:srgbClr val="A9A9A9"/>
              </a:solidFill>
              <a:prstDash val="solid"/>
              <a:miter lim="400000"/>
            </a:ln>
          </a:left>
          <a:right>
            <a:ln w="254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ff" i="off">
        <a:font>
          <a:latin typeface="Graphik Medium"/>
          <a:ea typeface="Graphik Medium"/>
          <a:cs typeface="Graphik Medium"/>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9A9A9"/>
              </a:solidFill>
              <a:prstDash val="solid"/>
              <a:miter lim="400000"/>
            </a:ln>
          </a:top>
          <a:bottom>
            <a:ln w="381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n" i="off">
        <a:fontRef idx="minor">
          <a:srgbClr val="000000"/>
        </a:fontRef>
        <a:srgbClr val="000000"/>
      </a:tcTxStyle>
      <a:tcStyle>
        <a:tcBdr>
          <a:left>
            <a:ln w="12700" cap="flat">
              <a:solidFill>
                <a:srgbClr val="A9A9A9"/>
              </a:solidFill>
              <a:prstDash val="solid"/>
              <a:miter lim="400000"/>
            </a:ln>
          </a:left>
          <a:right>
            <a:ln w="381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67"/>
    <p:restoredTop sz="94740"/>
  </p:normalViewPr>
  <p:slideViewPr>
    <p:cSldViewPr snapToGrid="0">
      <p:cViewPr varScale="1">
        <p:scale>
          <a:sx n="62" d="100"/>
          <a:sy n="62" d="100"/>
        </p:scale>
        <p:origin x="12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Understanding ones motivation can assist enhance their performance – overarching question for this study-do designed constraints affect the performance of collegiate II soccer players mediating through temperament.</a:t>
            </a:r>
          </a:p>
        </p:txBody>
      </p:sp>
    </p:spTree>
    <p:extLst>
      <p:ext uri="{BB962C8B-B14F-4D97-AF65-F5344CB8AC3E}">
        <p14:creationId xmlns:p14="http://schemas.microsoft.com/office/powerpoint/2010/main" val="789844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input is the extra requirement a coach puts into the play, the output is how the athlete responds to the new parameter –meaning the placement of the ball or the foot that has to be used</a:t>
            </a:r>
          </a:p>
          <a:p>
            <a:r>
              <a:rPr lang="en-US" dirty="0"/>
              <a:t>Input </a:t>
            </a:r>
            <a:r>
              <a:rPr lang="en-US" dirty="0" err="1"/>
              <a:t>Constrainsts</a:t>
            </a:r>
            <a:r>
              <a:rPr lang="en-US" dirty="0"/>
              <a:t> are the materials </a:t>
            </a:r>
            <a:r>
              <a:rPr lang="en-US" dirty="0" err="1"/>
              <a:t>Magyver</a:t>
            </a:r>
            <a:r>
              <a:rPr lang="en-US" dirty="0"/>
              <a:t> used to build the bomb  Output called product or goal is identified what what is an acceptable result (</a:t>
            </a:r>
            <a:r>
              <a:rPr lang="en-US" dirty="0" err="1"/>
              <a:t>magyver’s</a:t>
            </a:r>
            <a:r>
              <a:rPr lang="en-US" dirty="0"/>
              <a:t> bomb must blow a whole in the wall or any other result would be a fail /tasks constraints are like number of players, rules, touches, which foot you pass with  </a:t>
            </a:r>
            <a:r>
              <a:rPr lang="en-US" dirty="0" err="1"/>
              <a:t>NecessitES</a:t>
            </a:r>
            <a:r>
              <a:rPr lang="en-US" dirty="0"/>
              <a:t> FORCE OR COMPEL	</a:t>
            </a:r>
          </a:p>
        </p:txBody>
      </p:sp>
    </p:spTree>
    <p:extLst>
      <p:ext uri="{BB962C8B-B14F-4D97-AF65-F5344CB8AC3E}">
        <p14:creationId xmlns:p14="http://schemas.microsoft.com/office/powerpoint/2010/main" val="3010830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Litt</a:t>
            </a:r>
            <a:r>
              <a:rPr lang="en-US" dirty="0"/>
              <a:t>-tower</a:t>
            </a:r>
          </a:p>
        </p:txBody>
      </p:sp>
    </p:spTree>
    <p:extLst>
      <p:ext uri="{BB962C8B-B14F-4D97-AF65-F5344CB8AC3E}">
        <p14:creationId xmlns:p14="http://schemas.microsoft.com/office/powerpoint/2010/main" val="4294391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3 defender 2 midfielders and 1 forward</a:t>
            </a:r>
          </a:p>
        </p:txBody>
      </p:sp>
    </p:spTree>
    <p:extLst>
      <p:ext uri="{BB962C8B-B14F-4D97-AF65-F5344CB8AC3E}">
        <p14:creationId xmlns:p14="http://schemas.microsoft.com/office/powerpoint/2010/main" val="199251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aggregating-form a group or cluster</a:t>
            </a:r>
          </a:p>
        </p:txBody>
      </p:sp>
    </p:spTree>
    <p:extLst>
      <p:ext uri="{BB962C8B-B14F-4D97-AF65-F5344CB8AC3E}">
        <p14:creationId xmlns:p14="http://schemas.microsoft.com/office/powerpoint/2010/main" val="1338033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35 took the profile, but only 18 were included in the study for various reasons.</a:t>
            </a:r>
          </a:p>
        </p:txBody>
      </p:sp>
    </p:spTree>
    <p:extLst>
      <p:ext uri="{BB962C8B-B14F-4D97-AF65-F5344CB8AC3E}">
        <p14:creationId xmlns:p14="http://schemas.microsoft.com/office/powerpoint/2010/main" val="3581698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Was </a:t>
            </a:r>
            <a:r>
              <a:rPr lang="en-US" dirty="0" err="1"/>
              <a:t>imporvemtn</a:t>
            </a:r>
            <a:r>
              <a:rPr lang="en-US" dirty="0"/>
              <a:t> when coach used constraints – but we do not know which one or why</a:t>
            </a:r>
          </a:p>
        </p:txBody>
      </p:sp>
    </p:spTree>
    <p:extLst>
      <p:ext uri="{BB962C8B-B14F-4D97-AF65-F5344CB8AC3E}">
        <p14:creationId xmlns:p14="http://schemas.microsoft.com/office/powerpoint/2010/main" val="3613433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Use designed constraints to get the best </a:t>
            </a:r>
          </a:p>
          <a:p>
            <a:r>
              <a:rPr lang="en-US" dirty="0"/>
              <a:t>We give a tool for them to use-need to remove certain things in practice to </a:t>
            </a:r>
            <a:r>
              <a:rPr lang="en-US" dirty="0" err="1"/>
              <a:t>incearse</a:t>
            </a:r>
            <a:r>
              <a:rPr lang="en-US" dirty="0"/>
              <a:t> productivity shorten the field, decrease pass times  more </a:t>
            </a:r>
          </a:p>
        </p:txBody>
      </p:sp>
    </p:spTree>
    <p:extLst>
      <p:ext uri="{BB962C8B-B14F-4D97-AF65-F5344CB8AC3E}">
        <p14:creationId xmlns:p14="http://schemas.microsoft.com/office/powerpoint/2010/main" val="3677452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More practice with constraints the better the player becomes. Take away or more obstacles last two minutes of football practice getting down the field in 2 minutes</a:t>
            </a:r>
          </a:p>
          <a:p>
            <a:r>
              <a:rPr lang="en-US" dirty="0"/>
              <a:t>DO them over and over again. In practice they deal with more constraints it slows the game down when they play in a game. </a:t>
            </a:r>
          </a:p>
        </p:txBody>
      </p:sp>
    </p:spTree>
    <p:extLst>
      <p:ext uri="{BB962C8B-B14F-4D97-AF65-F5344CB8AC3E}">
        <p14:creationId xmlns:p14="http://schemas.microsoft.com/office/powerpoint/2010/main" val="2302250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Presentation Title"/>
          <p:cNvSpPr txBox="1">
            <a:spLocks noGrp="1"/>
          </p:cNvSpPr>
          <p:nvPr>
            <p:ph type="title" hasCustomPrompt="1"/>
          </p:nvPr>
        </p:nvSpPr>
        <p:spPr>
          <a:xfrm>
            <a:off x="1270000" y="3289300"/>
            <a:ext cx="21844000" cy="3879454"/>
          </a:xfrm>
          <a:prstGeom prst="rect">
            <a:avLst/>
          </a:prstGeom>
        </p:spPr>
        <p:txBody>
          <a:bodyPr/>
          <a:lstStyle>
            <a:lvl1pPr defTabSz="2438338">
              <a:lnSpc>
                <a:spcPct val="90000"/>
              </a:lnSpc>
              <a:defRPr sz="11600" spc="-348">
                <a:gradFill flip="none" rotWithShape="1">
                  <a:gsLst>
                    <a:gs pos="0">
                      <a:srgbClr val="1E98FD"/>
                    </a:gs>
                    <a:gs pos="100000">
                      <a:srgbClr val="FF00F7"/>
                    </a:gs>
                  </a:gsLst>
                  <a:lin ang="3960000" scaled="0"/>
                </a:gradFill>
              </a:defRPr>
            </a:lvl1pPr>
          </a:lstStyle>
          <a:p>
            <a:r>
              <a:t>Presentation Title</a:t>
            </a:r>
          </a:p>
        </p:txBody>
      </p:sp>
      <p:sp>
        <p:nvSpPr>
          <p:cNvPr id="12" name="Author and Date"/>
          <p:cNvSpPr txBox="1">
            <a:spLocks noGrp="1"/>
          </p:cNvSpPr>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latin typeface="Graphik Medium"/>
                <a:ea typeface="Graphik Medium"/>
                <a:cs typeface="Graphik Medium"/>
                <a:sym typeface="Graphik Medium"/>
              </a:defRPr>
            </a:lvl1pPr>
          </a:lstStyle>
          <a:p>
            <a:r>
              <a:t>Author and Date</a:t>
            </a:r>
          </a:p>
        </p:txBody>
      </p:sp>
      <p:sp>
        <p:nvSpPr>
          <p:cNvPr id="13" name="Body Level One…"/>
          <p:cNvSpPr txBox="1">
            <a:spLocks noGrp="1"/>
          </p:cNvSpPr>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latin typeface="Graphik Medium"/>
                <a:ea typeface="Graphik Medium"/>
                <a:cs typeface="Graphik Medium"/>
                <a:sym typeface="Graphik Medium"/>
              </a:defRPr>
            </a:lvl1pPr>
            <a:lvl2pPr marL="0" indent="0" algn="ctr" defTabSz="825500">
              <a:spcBef>
                <a:spcPts val="0"/>
              </a:spcBef>
              <a:buClrTx/>
              <a:buSzTx/>
              <a:buNone/>
              <a:defRPr sz="6400">
                <a:latin typeface="Graphik Medium"/>
                <a:ea typeface="Graphik Medium"/>
                <a:cs typeface="Graphik Medium"/>
                <a:sym typeface="Graphik Medium"/>
              </a:defRPr>
            </a:lvl2pPr>
            <a:lvl3pPr marL="0" indent="0" algn="ctr" defTabSz="825500">
              <a:spcBef>
                <a:spcPts val="0"/>
              </a:spcBef>
              <a:buClrTx/>
              <a:buSzTx/>
              <a:buNone/>
              <a:defRPr sz="6400">
                <a:latin typeface="Graphik Medium"/>
                <a:ea typeface="Graphik Medium"/>
                <a:cs typeface="Graphik Medium"/>
                <a:sym typeface="Graphik Medium"/>
              </a:defRPr>
            </a:lvl3pPr>
            <a:lvl4pPr marL="0" indent="0" algn="ctr" defTabSz="825500">
              <a:spcBef>
                <a:spcPts val="0"/>
              </a:spcBef>
              <a:buClrTx/>
              <a:buSzTx/>
              <a:buNone/>
              <a:defRPr sz="6400">
                <a:latin typeface="Graphik Medium"/>
                <a:ea typeface="Graphik Medium"/>
                <a:cs typeface="Graphik Medium"/>
                <a:sym typeface="Graphik Medium"/>
              </a:defRPr>
            </a:lvl4pPr>
            <a:lvl5pPr marL="0" indent="0" algn="ctr" defTabSz="825500">
              <a:spcBef>
                <a:spcPts val="0"/>
              </a:spcBef>
              <a:buClrTx/>
              <a:buSzTx/>
              <a:buNone/>
              <a:defRPr sz="6400">
                <a:latin typeface="Graphik Medium"/>
                <a:ea typeface="Graphik Medium"/>
                <a:cs typeface="Graphik Medium"/>
                <a:sym typeface="Graphik Medium"/>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70000" y="4927600"/>
            <a:ext cx="21844000" cy="3902869"/>
          </a:xfrm>
          <a:prstGeom prst="rect">
            <a:avLst/>
          </a:prstGeom>
        </p:spPr>
        <p:txBody>
          <a:bodyPr anchor="ctr"/>
          <a:lstStyle>
            <a:lvl1pPr marL="0" indent="0" algn="ctr">
              <a:spcBef>
                <a:spcPts val="0"/>
              </a:spcBef>
              <a:buClrTx/>
              <a:buSzTx/>
              <a:buNone/>
              <a:defRPr sz="8400" spc="-252">
                <a:gradFill flip="none" rotWithShape="1">
                  <a:gsLst>
                    <a:gs pos="0">
                      <a:srgbClr val="1E98FD"/>
                    </a:gs>
                    <a:gs pos="100000">
                      <a:srgbClr val="FF00F7"/>
                    </a:gs>
                  </a:gsLst>
                  <a:lin ang="3960000" scaled="0"/>
                </a:gradFill>
                <a:latin typeface="Graphik Medium"/>
                <a:ea typeface="Graphik Medium"/>
                <a:cs typeface="Graphik Medium"/>
                <a:sym typeface="Graphik Medium"/>
              </a:defRPr>
            </a:lvl1pPr>
            <a:lvl2pPr marL="0" indent="457200" algn="ctr">
              <a:spcBef>
                <a:spcPts val="0"/>
              </a:spcBef>
              <a:buClrTx/>
              <a:buSzTx/>
              <a:buNone/>
              <a:defRPr sz="8400" spc="-252">
                <a:gradFill flip="none" rotWithShape="1">
                  <a:gsLst>
                    <a:gs pos="0">
                      <a:srgbClr val="1E98FD"/>
                    </a:gs>
                    <a:gs pos="100000">
                      <a:srgbClr val="FF00F7"/>
                    </a:gs>
                  </a:gsLst>
                  <a:lin ang="3960000" scaled="0"/>
                </a:gradFill>
                <a:latin typeface="Graphik Medium"/>
                <a:ea typeface="Graphik Medium"/>
                <a:cs typeface="Graphik Medium"/>
                <a:sym typeface="Graphik Medium"/>
              </a:defRPr>
            </a:lvl2pPr>
            <a:lvl3pPr marL="0" indent="914400" algn="ctr">
              <a:spcBef>
                <a:spcPts val="0"/>
              </a:spcBef>
              <a:buClrTx/>
              <a:buSzTx/>
              <a:buNone/>
              <a:defRPr sz="8400" spc="-252">
                <a:gradFill flip="none" rotWithShape="1">
                  <a:gsLst>
                    <a:gs pos="0">
                      <a:srgbClr val="1E98FD"/>
                    </a:gs>
                    <a:gs pos="100000">
                      <a:srgbClr val="FF00F7"/>
                    </a:gs>
                  </a:gsLst>
                  <a:lin ang="3960000" scaled="0"/>
                </a:gradFill>
                <a:latin typeface="Graphik Medium"/>
                <a:ea typeface="Graphik Medium"/>
                <a:cs typeface="Graphik Medium"/>
                <a:sym typeface="Graphik Medium"/>
              </a:defRPr>
            </a:lvl3pPr>
            <a:lvl4pPr marL="0" indent="1371600" algn="ctr">
              <a:spcBef>
                <a:spcPts val="0"/>
              </a:spcBef>
              <a:buClrTx/>
              <a:buSzTx/>
              <a:buNone/>
              <a:defRPr sz="8400" spc="-252">
                <a:gradFill flip="none" rotWithShape="1">
                  <a:gsLst>
                    <a:gs pos="0">
                      <a:srgbClr val="1E98FD"/>
                    </a:gs>
                    <a:gs pos="100000">
                      <a:srgbClr val="FF00F7"/>
                    </a:gs>
                  </a:gsLst>
                  <a:lin ang="3960000" scaled="0"/>
                </a:gradFill>
                <a:latin typeface="Graphik Medium"/>
                <a:ea typeface="Graphik Medium"/>
                <a:cs typeface="Graphik Medium"/>
                <a:sym typeface="Graphik Medium"/>
              </a:defRPr>
            </a:lvl4pPr>
            <a:lvl5pPr marL="0" indent="1828800" algn="ctr">
              <a:spcBef>
                <a:spcPts val="0"/>
              </a:spcBef>
              <a:buClrTx/>
              <a:buSzTx/>
              <a:buNone/>
              <a:defRPr sz="8400" spc="-252">
                <a:gradFill flip="none" rotWithShape="1">
                  <a:gsLst>
                    <a:gs pos="0">
                      <a:srgbClr val="1E98FD"/>
                    </a:gs>
                    <a:gs pos="100000">
                      <a:srgbClr val="FF00F7"/>
                    </a:gs>
                  </a:gsLst>
                  <a:lin ang="3960000" scaled="0"/>
                </a:gradFill>
                <a:latin typeface="Graphik Medium"/>
                <a:ea typeface="Graphik Medium"/>
                <a:cs typeface="Graphik Medium"/>
                <a:sym typeface="Graphik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z="22400" spc="-448">
                <a:gradFill flip="none" rotWithShape="1">
                  <a:gsLst>
                    <a:gs pos="0">
                      <a:srgbClr val="1E98FD"/>
                    </a:gs>
                    <a:gs pos="100000">
                      <a:srgbClr val="FF00F7"/>
                    </a:gs>
                  </a:gsLst>
                  <a:lin ang="3960000" scaled="0"/>
                </a:gradFill>
                <a:latin typeface="+mn-lt"/>
                <a:ea typeface="+mn-ea"/>
                <a:cs typeface="+mn-cs"/>
                <a:sym typeface="Graphik Semibold"/>
              </a:defRPr>
            </a:lvl1pPr>
            <a:lvl2pPr marL="0" indent="457200" algn="ctr" defTabSz="2438338">
              <a:lnSpc>
                <a:spcPct val="80000"/>
              </a:lnSpc>
              <a:spcBef>
                <a:spcPts val="0"/>
              </a:spcBef>
              <a:buClrTx/>
              <a:buSzTx/>
              <a:buNone/>
              <a:defRPr sz="22400" spc="-448">
                <a:gradFill flip="none" rotWithShape="1">
                  <a:gsLst>
                    <a:gs pos="0">
                      <a:srgbClr val="1E98FD"/>
                    </a:gs>
                    <a:gs pos="100000">
                      <a:srgbClr val="FF00F7"/>
                    </a:gs>
                  </a:gsLst>
                  <a:lin ang="3960000" scaled="0"/>
                </a:gradFill>
                <a:latin typeface="+mn-lt"/>
                <a:ea typeface="+mn-ea"/>
                <a:cs typeface="+mn-cs"/>
                <a:sym typeface="Graphik Semibold"/>
              </a:defRPr>
            </a:lvl2pPr>
            <a:lvl3pPr marL="0" indent="914400" algn="ctr" defTabSz="2438338">
              <a:lnSpc>
                <a:spcPct val="80000"/>
              </a:lnSpc>
              <a:spcBef>
                <a:spcPts val="0"/>
              </a:spcBef>
              <a:buClrTx/>
              <a:buSzTx/>
              <a:buNone/>
              <a:defRPr sz="22400" spc="-448">
                <a:gradFill flip="none" rotWithShape="1">
                  <a:gsLst>
                    <a:gs pos="0">
                      <a:srgbClr val="1E98FD"/>
                    </a:gs>
                    <a:gs pos="100000">
                      <a:srgbClr val="FF00F7"/>
                    </a:gs>
                  </a:gsLst>
                  <a:lin ang="3960000" scaled="0"/>
                </a:gradFill>
                <a:latin typeface="+mn-lt"/>
                <a:ea typeface="+mn-ea"/>
                <a:cs typeface="+mn-cs"/>
                <a:sym typeface="Graphik Semibold"/>
              </a:defRPr>
            </a:lvl3pPr>
            <a:lvl4pPr marL="0" indent="1371600" algn="ctr" defTabSz="2438338">
              <a:lnSpc>
                <a:spcPct val="80000"/>
              </a:lnSpc>
              <a:spcBef>
                <a:spcPts val="0"/>
              </a:spcBef>
              <a:buClrTx/>
              <a:buSzTx/>
              <a:buNone/>
              <a:defRPr sz="22400" spc="-448">
                <a:gradFill flip="none" rotWithShape="1">
                  <a:gsLst>
                    <a:gs pos="0">
                      <a:srgbClr val="1E98FD"/>
                    </a:gs>
                    <a:gs pos="100000">
                      <a:srgbClr val="FF00F7"/>
                    </a:gs>
                  </a:gsLst>
                  <a:lin ang="3960000" scaled="0"/>
                </a:gradFill>
                <a:latin typeface="+mn-lt"/>
                <a:ea typeface="+mn-ea"/>
                <a:cs typeface="+mn-cs"/>
                <a:sym typeface="Graphik Semibold"/>
              </a:defRPr>
            </a:lvl4pPr>
            <a:lvl5pPr marL="0" indent="1828800" algn="ctr" defTabSz="2438338">
              <a:lnSpc>
                <a:spcPct val="80000"/>
              </a:lnSpc>
              <a:spcBef>
                <a:spcPts val="0"/>
              </a:spcBef>
              <a:buClrTx/>
              <a:buSzTx/>
              <a:buNone/>
              <a:defRPr sz="22400" spc="-448">
                <a:gradFill flip="none" rotWithShape="1">
                  <a:gsLst>
                    <a:gs pos="0">
                      <a:srgbClr val="1E98FD"/>
                    </a:gs>
                    <a:gs pos="100000">
                      <a:srgbClr val="FF00F7"/>
                    </a:gs>
                  </a:gsLst>
                  <a:lin ang="3960000" scaled="0"/>
                </a:gradFill>
                <a:latin typeface="+mn-lt"/>
                <a:ea typeface="+mn-ea"/>
                <a:cs typeface="+mn-cs"/>
                <a:sym typeface="Graphik Semibold"/>
              </a:defRPr>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latin typeface="Graphik Medium"/>
                <a:ea typeface="Graphik Medium"/>
                <a:cs typeface="Graphik Medium"/>
                <a:sym typeface="Graphik Medium"/>
              </a:defRPr>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latin typeface="Graphik Medium"/>
                <a:ea typeface="Graphik Medium"/>
                <a:cs typeface="Graphik Medium"/>
                <a:sym typeface="Graphik Medium"/>
              </a:defRPr>
            </a:lvl1pPr>
          </a:lstStyle>
          <a:p>
            <a:r>
              <a:t>Attribution</a:t>
            </a:r>
          </a:p>
        </p:txBody>
      </p:sp>
      <p:sp>
        <p:nvSpPr>
          <p:cNvPr id="116" name="Body Level One…"/>
          <p:cNvSpPr txBox="1">
            <a:spLocks noGrp="1"/>
          </p:cNvSpPr>
          <p:nvPr>
            <p:ph type="body" sz="half" idx="1" hasCustomPrompt="1"/>
          </p:nvPr>
        </p:nvSpPr>
        <p:spPr>
          <a:xfrm>
            <a:off x="1270000" y="5141969"/>
            <a:ext cx="21844000" cy="3430191"/>
          </a:xfrm>
          <a:prstGeom prst="rect">
            <a:avLst/>
          </a:prstGeom>
        </p:spPr>
        <p:txBody>
          <a:bodyPr anchor="ctr"/>
          <a:lstStyle>
            <a:lvl1pPr marL="0" indent="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Graphik Semibold"/>
              </a:defRPr>
            </a:lvl1pPr>
            <a:lvl2pPr marL="0" indent="45720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Graphik Semibold"/>
              </a:defRPr>
            </a:lvl2pPr>
            <a:lvl3pPr marL="0" indent="91440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Graphik Semibold"/>
              </a:defRPr>
            </a:lvl3pPr>
            <a:lvl4pPr marL="0" indent="137160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Graphik Semibold"/>
              </a:defRPr>
            </a:lvl4pPr>
            <a:lvl5pPr marL="0" indent="182880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Graphik Semibold"/>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988149250_2145x1620.jpg"/>
          <p:cNvSpPr>
            <a:spLocks noGrp="1"/>
          </p:cNvSpPr>
          <p:nvPr>
            <p:ph type="pic" sz="half" idx="21"/>
          </p:nvPr>
        </p:nvSpPr>
        <p:spPr>
          <a:xfrm>
            <a:off x="12192000" y="4813300"/>
            <a:ext cx="12192000" cy="9207945"/>
          </a:xfrm>
          <a:prstGeom prst="rect">
            <a:avLst/>
          </a:prstGeom>
        </p:spPr>
        <p:txBody>
          <a:bodyPr lIns="91439" tIns="45719" rIns="91439" bIns="45719">
            <a:noAutofit/>
          </a:bodyPr>
          <a:lstStyle/>
          <a:p>
            <a:endParaRPr/>
          </a:p>
        </p:txBody>
      </p:sp>
      <p:sp>
        <p:nvSpPr>
          <p:cNvPr id="125" name="1169517375_2880x1920.jpg"/>
          <p:cNvSpPr>
            <a:spLocks noGrp="1"/>
          </p:cNvSpPr>
          <p:nvPr>
            <p:ph type="pic" sz="half" idx="22"/>
          </p:nvPr>
        </p:nvSpPr>
        <p:spPr>
          <a:xfrm>
            <a:off x="12192000" y="-628650"/>
            <a:ext cx="12192000" cy="8128000"/>
          </a:xfrm>
          <a:prstGeom prst="rect">
            <a:avLst/>
          </a:prstGeom>
        </p:spPr>
        <p:txBody>
          <a:bodyPr lIns="91439" tIns="45719" rIns="91439" bIns="45719">
            <a:noAutofit/>
          </a:bodyPr>
          <a:lstStyle/>
          <a:p>
            <a:endParaRPr/>
          </a:p>
        </p:txBody>
      </p:sp>
      <p:sp>
        <p:nvSpPr>
          <p:cNvPr id="126" name="184386109_2439x1626.jpg"/>
          <p:cNvSpPr>
            <a:spLocks noGrp="1"/>
          </p:cNvSpPr>
          <p:nvPr>
            <p:ph type="pic" idx="23"/>
          </p:nvPr>
        </p:nvSpPr>
        <p:spPr>
          <a:xfrm>
            <a:off x="-4203700" y="0"/>
            <a:ext cx="20574000" cy="137160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1169517375_2880x1920.jpg"/>
          <p:cNvSpPr>
            <a:spLocks noGrp="1"/>
          </p:cNvSpPr>
          <p:nvPr>
            <p:ph type="pic" idx="21"/>
          </p:nvPr>
        </p:nvSpPr>
        <p:spPr>
          <a:xfrm>
            <a:off x="0" y="-1270000"/>
            <a:ext cx="24384000" cy="16256001"/>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1169517375_2880x1920.jpg"/>
          <p:cNvSpPr>
            <a:spLocks noGrp="1"/>
          </p:cNvSpPr>
          <p:nvPr>
            <p:ph type="pic" idx="21"/>
          </p:nvPr>
        </p:nvSpPr>
        <p:spPr>
          <a:xfrm>
            <a:off x="0" y="-1270000"/>
            <a:ext cx="24384000" cy="16256001"/>
          </a:xfrm>
          <a:prstGeom prst="rect">
            <a:avLst/>
          </a:prstGeom>
        </p:spPr>
        <p:txBody>
          <a:bodyPr lIns="91439" tIns="45719" rIns="91439" bIns="45719">
            <a:noAutofit/>
          </a:bodyPr>
          <a:lstStyle/>
          <a:p>
            <a:endParaRPr/>
          </a:p>
        </p:txBody>
      </p:sp>
      <p:sp>
        <p:nvSpPr>
          <p:cNvPr id="22" name="Author and Date"/>
          <p:cNvSpPr txBox="1">
            <a:spLocks noGrp="1"/>
          </p:cNvSpPr>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FFFFFF"/>
                </a:solidFill>
                <a:latin typeface="Graphik Medium"/>
                <a:ea typeface="Graphik Medium"/>
                <a:cs typeface="Graphik Medium"/>
                <a:sym typeface="Graphik Medium"/>
              </a:defRPr>
            </a:lvl1pPr>
          </a:lstStyle>
          <a:p>
            <a:r>
              <a:t>Author and Date</a:t>
            </a:r>
          </a:p>
        </p:txBody>
      </p:sp>
      <p:sp>
        <p:nvSpPr>
          <p:cNvPr id="23" name="Presentation Title"/>
          <p:cNvSpPr txBox="1">
            <a:spLocks noGrp="1"/>
          </p:cNvSpPr>
          <p:nvPr>
            <p:ph type="title" hasCustomPrompt="1"/>
          </p:nvPr>
        </p:nvSpPr>
        <p:spPr>
          <a:xfrm>
            <a:off x="1270000" y="3289300"/>
            <a:ext cx="21844000" cy="3873500"/>
          </a:xfrm>
          <a:prstGeom prst="rect">
            <a:avLst/>
          </a:prstGeom>
        </p:spPr>
        <p:txBody>
          <a:bodyPr/>
          <a:lstStyle>
            <a:lvl1pPr defTabSz="2438400">
              <a:lnSpc>
                <a:spcPct val="90000"/>
              </a:lnSpc>
              <a:defRPr sz="11600" spc="-348">
                <a:solidFill>
                  <a:srgbClr val="FFFFFF"/>
                </a:solidFill>
              </a:defRPr>
            </a:lvl1pPr>
          </a:lstStyle>
          <a:p>
            <a:r>
              <a:t>Presentation Title</a:t>
            </a:r>
          </a:p>
        </p:txBody>
      </p:sp>
      <p:sp>
        <p:nvSpPr>
          <p:cNvPr id="24" name="Body Level One…"/>
          <p:cNvSpPr txBox="1">
            <a:spLocks noGrp="1"/>
          </p:cNvSpPr>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FFFFFF"/>
                </a:solidFill>
                <a:latin typeface="Graphik Medium"/>
                <a:ea typeface="Graphik Medium"/>
                <a:cs typeface="Graphik Medium"/>
                <a:sym typeface="Graphik Medium"/>
              </a:defRPr>
            </a:lvl1pPr>
            <a:lvl2pPr marL="0" indent="0" algn="ctr" defTabSz="825500">
              <a:spcBef>
                <a:spcPts val="0"/>
              </a:spcBef>
              <a:buClrTx/>
              <a:buSzTx/>
              <a:buNone/>
              <a:defRPr sz="6400">
                <a:solidFill>
                  <a:srgbClr val="FFFFFF"/>
                </a:solidFill>
                <a:latin typeface="Graphik Medium"/>
                <a:ea typeface="Graphik Medium"/>
                <a:cs typeface="Graphik Medium"/>
                <a:sym typeface="Graphik Medium"/>
              </a:defRPr>
            </a:lvl2pPr>
            <a:lvl3pPr marL="0" indent="0" algn="ctr" defTabSz="825500">
              <a:spcBef>
                <a:spcPts val="0"/>
              </a:spcBef>
              <a:buClrTx/>
              <a:buSzTx/>
              <a:buNone/>
              <a:defRPr sz="6400">
                <a:solidFill>
                  <a:srgbClr val="FFFFFF"/>
                </a:solidFill>
                <a:latin typeface="Graphik Medium"/>
                <a:ea typeface="Graphik Medium"/>
                <a:cs typeface="Graphik Medium"/>
                <a:sym typeface="Graphik Medium"/>
              </a:defRPr>
            </a:lvl3pPr>
            <a:lvl4pPr marL="0" indent="0" algn="ctr" defTabSz="825500">
              <a:spcBef>
                <a:spcPts val="0"/>
              </a:spcBef>
              <a:buClrTx/>
              <a:buSzTx/>
              <a:buNone/>
              <a:defRPr sz="6400">
                <a:solidFill>
                  <a:srgbClr val="FFFFFF"/>
                </a:solidFill>
                <a:latin typeface="Graphik Medium"/>
                <a:ea typeface="Graphik Medium"/>
                <a:cs typeface="Graphik Medium"/>
                <a:sym typeface="Graphik Medium"/>
              </a:defRPr>
            </a:lvl4pPr>
            <a:lvl5pPr marL="0" indent="0" algn="ctr" defTabSz="825500">
              <a:spcBef>
                <a:spcPts val="0"/>
              </a:spcBef>
              <a:buClrTx/>
              <a:buSzTx/>
              <a:buNone/>
              <a:defRPr sz="6400">
                <a:solidFill>
                  <a:srgbClr val="FFFFFF"/>
                </a:solidFill>
                <a:latin typeface="Graphik Medium"/>
                <a:ea typeface="Graphik Medium"/>
                <a:cs typeface="Graphik Medium"/>
                <a:sym typeface="Graphik Medium"/>
              </a:defRPr>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184386109_2439x1626.jpg"/>
          <p:cNvSpPr>
            <a:spLocks noGrp="1"/>
          </p:cNvSpPr>
          <p:nvPr>
            <p:ph type="pic" idx="21"/>
          </p:nvPr>
        </p:nvSpPr>
        <p:spPr>
          <a:xfrm>
            <a:off x="7962900" y="-25400"/>
            <a:ext cx="20650200" cy="137668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70000" y="3885108"/>
            <a:ext cx="9652000" cy="3200203"/>
          </a:xfrm>
          <a:prstGeom prst="rect">
            <a:avLst/>
          </a:prstGeom>
        </p:spPr>
        <p:txBody>
          <a:bodyPr/>
          <a:lstStyle>
            <a:lvl1pPr>
              <a:defRPr>
                <a:gradFill flip="none" rotWithShape="1">
                  <a:gsLst>
                    <a:gs pos="0">
                      <a:srgbClr val="FF00D8"/>
                    </a:gs>
                    <a:gs pos="100000">
                      <a:srgbClr val="FF542E"/>
                    </a:gs>
                  </a:gsLst>
                  <a:lin ang="3960000" scaled="0"/>
                </a:gradFill>
              </a:defRPr>
            </a:lvl1pPr>
          </a:lstStyle>
          <a:p>
            <a:r>
              <a:t>Slide Title</a:t>
            </a:r>
          </a:p>
        </p:txBody>
      </p:sp>
      <p:sp>
        <p:nvSpPr>
          <p:cNvPr id="34" name="Body Level One…"/>
          <p:cNvSpPr txBox="1">
            <a:spLocks noGrp="1"/>
          </p:cNvSpPr>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latin typeface="Graphik Medium"/>
                <a:ea typeface="Graphik Medium"/>
                <a:cs typeface="Graphik Medium"/>
                <a:sym typeface="Graphik Medium"/>
              </a:defRPr>
            </a:lvl1pPr>
            <a:lvl2pPr marL="0" indent="457200" algn="ctr" defTabSz="825500">
              <a:spcBef>
                <a:spcPts val="0"/>
              </a:spcBef>
              <a:buClrTx/>
              <a:buSzTx/>
              <a:buNone/>
              <a:defRPr sz="5400">
                <a:latin typeface="Graphik Medium"/>
                <a:ea typeface="Graphik Medium"/>
                <a:cs typeface="Graphik Medium"/>
                <a:sym typeface="Graphik Medium"/>
              </a:defRPr>
            </a:lvl2pPr>
            <a:lvl3pPr marL="0" indent="914400" algn="ctr" defTabSz="825500">
              <a:spcBef>
                <a:spcPts val="0"/>
              </a:spcBef>
              <a:buClrTx/>
              <a:buSzTx/>
              <a:buNone/>
              <a:defRPr sz="5400">
                <a:latin typeface="Graphik Medium"/>
                <a:ea typeface="Graphik Medium"/>
                <a:cs typeface="Graphik Medium"/>
                <a:sym typeface="Graphik Medium"/>
              </a:defRPr>
            </a:lvl3pPr>
            <a:lvl4pPr marL="0" indent="1371600" algn="ctr" defTabSz="825500">
              <a:spcBef>
                <a:spcPts val="0"/>
              </a:spcBef>
              <a:buClrTx/>
              <a:buSzTx/>
              <a:buNone/>
              <a:defRPr sz="5400">
                <a:latin typeface="Graphik Medium"/>
                <a:ea typeface="Graphik Medium"/>
                <a:cs typeface="Graphik Medium"/>
                <a:sym typeface="Graphik Medium"/>
              </a:defRPr>
            </a:lvl4pPr>
            <a:lvl5pPr marL="0" indent="1828800" algn="ctr" defTabSz="825500">
              <a:spcBef>
                <a:spcPts val="0"/>
              </a:spcBef>
              <a:buClrTx/>
              <a:buSzTx/>
              <a:buNone/>
              <a:defRPr sz="5400">
                <a:latin typeface="Graphik Medium"/>
                <a:ea typeface="Graphik Medium"/>
                <a:cs typeface="Graphik Medium"/>
                <a:sym typeface="Graphik Medium"/>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latin typeface="Graphik Medium"/>
                <a:ea typeface="Graphik Medium"/>
                <a:cs typeface="Graphik Medium"/>
                <a:sym typeface="Graphik Medium"/>
              </a:defRPr>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70000" y="4269316"/>
            <a:ext cx="21844000" cy="8432801"/>
          </a:xfrm>
          <a:prstGeom prst="rect">
            <a:avLst/>
          </a:prstGeom>
        </p:spPr>
        <p:txBody>
          <a:bodyPr numCol="2" spcCol="109220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988149250_2145x1620.jpg"/>
          <p:cNvSpPr>
            <a:spLocks noGrp="1"/>
          </p:cNvSpPr>
          <p:nvPr>
            <p:ph type="pic" idx="21"/>
          </p:nvPr>
        </p:nvSpPr>
        <p:spPr>
          <a:xfrm>
            <a:off x="10185400" y="0"/>
            <a:ext cx="18161000" cy="13716000"/>
          </a:xfrm>
          <a:prstGeom prst="rect">
            <a:avLst/>
          </a:prstGeom>
        </p:spPr>
        <p:txBody>
          <a:bodyPr lIns="91439" tIns="45719" rIns="91439" bIns="45719">
            <a:noAutofit/>
          </a:bodyPr>
          <a:lstStyle/>
          <a:p>
            <a:endParaRPr/>
          </a:p>
        </p:txBody>
      </p:sp>
      <p:sp>
        <p:nvSpPr>
          <p:cNvPr id="61" name="Slide Title"/>
          <p:cNvSpPr txBox="1">
            <a:spLocks noGrp="1"/>
          </p:cNvSpPr>
          <p:nvPr>
            <p:ph type="title" hasCustomPrompt="1"/>
          </p:nvPr>
        </p:nvSpPr>
        <p:spPr>
          <a:xfrm>
            <a:off x="1270000" y="838200"/>
            <a:ext cx="9652000" cy="1549400"/>
          </a:xfrm>
          <a:prstGeom prst="rect">
            <a:avLst/>
          </a:prstGeom>
        </p:spPr>
        <p:txBody>
          <a:bodyPr/>
          <a:lstStyle>
            <a:lvl1pPr>
              <a:defRPr>
                <a:gradFill flip="none" rotWithShape="1">
                  <a:gsLst>
                    <a:gs pos="0">
                      <a:srgbClr val="5E03FF"/>
                    </a:gs>
                    <a:gs pos="100000">
                      <a:srgbClr val="FF00F7"/>
                    </a:gs>
                  </a:gsLst>
                  <a:lin ang="3960000" scaled="0"/>
                </a:gradFill>
              </a:defRPr>
            </a:lvl1pPr>
          </a:lstStyle>
          <a:p>
            <a:r>
              <a:t>Slide Title</a:t>
            </a:r>
          </a:p>
        </p:txBody>
      </p:sp>
      <p:sp>
        <p:nvSpPr>
          <p:cNvPr id="62" name="Body Level One…"/>
          <p:cNvSpPr txBox="1">
            <a:spLocks noGrp="1"/>
          </p:cNvSpPr>
          <p:nvPr>
            <p:ph type="body" sz="half" idx="1" hasCustomPrompt="1"/>
          </p:nvPr>
        </p:nvSpPr>
        <p:spPr>
          <a:xfrm>
            <a:off x="1270000" y="4267200"/>
            <a:ext cx="9652000" cy="8432800"/>
          </a:xfrm>
          <a:prstGeom prst="rect">
            <a:avLst/>
          </a:prstGeom>
        </p:spPr>
        <p:txBody>
          <a:bodyPr/>
          <a:lstStyle/>
          <a:p>
            <a:r>
              <a:t>Slide bullet text</a:t>
            </a:r>
          </a:p>
          <a:p>
            <a:pPr lvl="1"/>
            <a:endParaRPr/>
          </a:p>
          <a:p>
            <a:pPr lvl="2"/>
            <a:endParaRPr/>
          </a:p>
          <a:p>
            <a:pPr lvl="3"/>
            <a:endParaRPr/>
          </a:p>
          <a:p>
            <a:pPr lvl="4"/>
            <a:endParaRPr/>
          </a:p>
        </p:txBody>
      </p:sp>
      <p:sp>
        <p:nvSpPr>
          <p:cNvPr id="63" name="Slide Subtitle"/>
          <p:cNvSpPr txBox="1">
            <a:spLocks noGrp="1"/>
          </p:cNvSpPr>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latin typeface="Graphik Medium"/>
                <a:ea typeface="Graphik Medium"/>
                <a:cs typeface="Graphik Medium"/>
                <a:sym typeface="Graphik Medium"/>
              </a:defRPr>
            </a:lvl1pPr>
          </a:lstStyle>
          <a:p>
            <a:r>
              <a:t>Slide Subtitle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70000" y="3289300"/>
            <a:ext cx="21844000" cy="3873500"/>
          </a:xfrm>
          <a:prstGeom prst="rect">
            <a:avLst/>
          </a:prstGeom>
        </p:spPr>
        <p:txBody>
          <a:bodyPr/>
          <a:lstStyle>
            <a:lvl1pPr>
              <a:lnSpc>
                <a:spcPct val="90000"/>
              </a:lnSpc>
              <a:defRPr sz="11600" spc="-348">
                <a:gradFill flip="none" rotWithShape="1">
                  <a:gsLst>
                    <a:gs pos="0">
                      <a:srgbClr val="FF00D8"/>
                    </a:gs>
                    <a:gs pos="100000">
                      <a:srgbClr val="FF542E"/>
                    </a:gs>
                  </a:gsLst>
                  <a:lin ang="3960000" scaled="0"/>
                </a:gradFill>
              </a:defRPr>
            </a:lvl1pPr>
          </a:lstStyle>
          <a:p>
            <a:r>
              <a:t>Section Title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latin typeface="Graphik Medium"/>
                <a:ea typeface="Graphik Medium"/>
                <a:cs typeface="Graphik Medium"/>
                <a:sym typeface="Graphik Medium"/>
              </a:defRPr>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70000" y="812800"/>
            <a:ext cx="21844000" cy="1562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latin typeface="Graphik Medium"/>
                <a:ea typeface="Graphik Medium"/>
                <a:cs typeface="Graphik Medium"/>
                <a:sym typeface="Graphik Medium"/>
              </a:defRPr>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buClrTx/>
              <a:buSzTx/>
              <a:buNone/>
              <a:defRPr sz="5500" spc="-55"/>
            </a:lvl1pPr>
            <a:lvl2pPr marL="0" indent="457200" defTabSz="825500">
              <a:buClrTx/>
              <a:buSzTx/>
              <a:buNone/>
              <a:defRPr sz="5500" spc="-55"/>
            </a:lvl2pPr>
            <a:lvl3pPr marL="0" indent="914400" defTabSz="825500">
              <a:buClrTx/>
              <a:buSzTx/>
              <a:buNone/>
              <a:defRPr sz="5500" spc="-55"/>
            </a:lvl3pPr>
            <a:lvl4pPr marL="0" indent="1371600" defTabSz="825500">
              <a:buClrTx/>
              <a:buSzTx/>
              <a:buNone/>
              <a:defRPr sz="5500" spc="-55"/>
            </a:lvl4pPr>
            <a:lvl5pPr marL="0" indent="1828800" defTabSz="825500">
              <a:buClrTx/>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70000" y="812800"/>
            <a:ext cx="21844000" cy="1557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Slide Title</a:t>
            </a:r>
          </a:p>
        </p:txBody>
      </p:sp>
      <p:sp>
        <p:nvSpPr>
          <p:cNvPr id="3" name="Body Level One…"/>
          <p:cNvSpPr txBox="1">
            <a:spLocks noGrp="1"/>
          </p:cNvSpPr>
          <p:nvPr>
            <p:ph type="body" idx="1" hasCustomPrompt="1"/>
          </p:nvPr>
        </p:nvSpPr>
        <p:spPr>
          <a:xfrm>
            <a:off x="1270000" y="4267200"/>
            <a:ext cx="21844000" cy="8432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designing Practice Regiments"/>
          <p:cNvSpPr txBox="1">
            <a:spLocks noGrp="1"/>
          </p:cNvSpPr>
          <p:nvPr>
            <p:ph type="ctrTitle"/>
          </p:nvPr>
        </p:nvSpPr>
        <p:spPr>
          <a:prstGeom prst="rect">
            <a:avLst/>
          </a:prstGeom>
        </p:spPr>
        <p:txBody>
          <a:bodyPr/>
          <a:lstStyle/>
          <a:p>
            <a:r>
              <a:t>Redesigning Practice Regiments</a:t>
            </a:r>
          </a:p>
        </p:txBody>
      </p:sp>
      <p:sp>
        <p:nvSpPr>
          <p:cNvPr id="152" name="Dr. Timothy Hinchman and Dr. Carrie Taylor- MSU-Texa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Dr. Timothy Hinchman</a:t>
            </a:r>
            <a:r>
              <a:rPr lang="en-US" dirty="0"/>
              <a:t>, </a:t>
            </a:r>
            <a:r>
              <a:rPr dirty="0"/>
              <a:t> Dr. Carrie </a:t>
            </a:r>
            <a:r>
              <a:t>Taylor</a:t>
            </a:r>
            <a:r>
              <a:rPr lang="en-US"/>
              <a:t> </a:t>
            </a:r>
            <a:r>
              <a:t>- </a:t>
            </a:r>
            <a:r>
              <a:rPr dirty="0"/>
              <a:t>MSU-Texas</a:t>
            </a:r>
          </a:p>
        </p:txBody>
      </p:sp>
      <p:sp>
        <p:nvSpPr>
          <p:cNvPr id="153" name="The Influence of Temperaments and Constraints on Soccer Performance"/>
          <p:cNvSpPr txBox="1">
            <a:spLocks noGrp="1"/>
          </p:cNvSpPr>
          <p:nvPr>
            <p:ph type="subTitle" sz="quarter" idx="1"/>
          </p:nvPr>
        </p:nvSpPr>
        <p:spPr>
          <a:prstGeom prst="rect">
            <a:avLst/>
          </a:prstGeom>
        </p:spPr>
        <p:txBody>
          <a:bodyPr/>
          <a:lstStyle>
            <a:lvl1pPr defTabSz="1560536">
              <a:lnSpc>
                <a:spcPct val="90000"/>
              </a:lnSpc>
              <a:defRPr sz="7424" spc="-222">
                <a:gradFill flip="none" rotWithShape="1">
                  <a:gsLst>
                    <a:gs pos="0">
                      <a:srgbClr val="1E98FD"/>
                    </a:gs>
                    <a:gs pos="100000">
                      <a:srgbClr val="FF00F7"/>
                    </a:gs>
                  </a:gsLst>
                  <a:lin ang="3960000" scaled="0"/>
                </a:gradFill>
                <a:latin typeface="+mn-lt"/>
                <a:ea typeface="+mn-ea"/>
                <a:cs typeface="+mn-cs"/>
                <a:sym typeface="Graphik Semibold"/>
              </a:defRPr>
            </a:lvl1pPr>
          </a:lstStyle>
          <a:p>
            <a:r>
              <a:t>The Influence of Temperaments and Constraints on Soccer Performance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search Questions"/>
          <p:cNvSpPr txBox="1">
            <a:spLocks noGrp="1"/>
          </p:cNvSpPr>
          <p:nvPr>
            <p:ph type="title"/>
          </p:nvPr>
        </p:nvSpPr>
        <p:spPr>
          <a:prstGeom prst="rect">
            <a:avLst/>
          </a:prstGeom>
        </p:spPr>
        <p:txBody>
          <a:bodyPr/>
          <a:lstStyle/>
          <a:p>
            <a:r>
              <a:t>Research Questions</a:t>
            </a:r>
          </a:p>
        </p:txBody>
      </p:sp>
      <p:sp>
        <p:nvSpPr>
          <p:cNvPr id="165" name="Will there be a statistical difference between the means of the rubric scores of the input-constraint, output-constraint, and the control in terms of performance of NCAA Division II soccer players?…"/>
          <p:cNvSpPr txBox="1">
            <a:spLocks noGrp="1"/>
          </p:cNvSpPr>
          <p:nvPr>
            <p:ph type="body" idx="1"/>
          </p:nvPr>
        </p:nvSpPr>
        <p:spPr>
          <a:xfrm>
            <a:off x="645180" y="2937454"/>
            <a:ext cx="22912152" cy="9535812"/>
          </a:xfrm>
          <a:prstGeom prst="rect">
            <a:avLst/>
          </a:prstGeom>
        </p:spPr>
        <p:txBody>
          <a:bodyPr/>
          <a:lstStyle/>
          <a:p>
            <a:r>
              <a:t>Will there be a statistical difference between the means of the rubric scores of the input-constraint, output-constraint, and the control in terms of performance of NCAA Division II soccer players? </a:t>
            </a:r>
          </a:p>
          <a:p>
            <a:r>
              <a:t>Will there be a statistical difference between the means of the rubric scores of the input-constraint and the control in terms of performance? </a:t>
            </a:r>
          </a:p>
          <a:p>
            <a:r>
              <a:t>Will there be a statistical difference between the means of the rubric scores of the output-constraint and the control group in terms of performance?</a:t>
            </a:r>
          </a:p>
          <a:p>
            <a:r>
              <a:t>To what extent are constraints related to constraint effectiveness in NCAA Division II soccer players and is this relation moderated by their temperament.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Measures"/>
          <p:cNvSpPr txBox="1">
            <a:spLocks noGrp="1"/>
          </p:cNvSpPr>
          <p:nvPr>
            <p:ph type="title"/>
          </p:nvPr>
        </p:nvSpPr>
        <p:spPr>
          <a:xfrm>
            <a:off x="1270000" y="11748"/>
            <a:ext cx="21844001" cy="1557438"/>
          </a:xfrm>
          <a:prstGeom prst="rect">
            <a:avLst/>
          </a:prstGeom>
        </p:spPr>
        <p:txBody>
          <a:bodyPr/>
          <a:lstStyle/>
          <a:p>
            <a:r>
              <a:t>Measures</a:t>
            </a:r>
          </a:p>
        </p:txBody>
      </p:sp>
      <p:sp>
        <p:nvSpPr>
          <p:cNvPr id="168" name="GPAI and LPP"/>
          <p:cNvSpPr txBox="1">
            <a:spLocks noGrp="1"/>
          </p:cNvSpPr>
          <p:nvPr>
            <p:ph type="body" idx="21"/>
          </p:nvPr>
        </p:nvSpPr>
        <p:spPr>
          <a:xfrm>
            <a:off x="1269999" y="1396632"/>
            <a:ext cx="21844001" cy="1016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GPAI and LPP</a:t>
            </a:r>
          </a:p>
        </p:txBody>
      </p:sp>
      <p:sp>
        <p:nvSpPr>
          <p:cNvPr id="169" name="This study used a modified Game Performance Assessment Instrument (GPAI; Oslin et al., 1998) to test soccer abilities (Harvey, 2003). The updated rubric measures each of the five criteria: Teamwork &amp; Supporting Behavior, Position or Direction, Trapping, "/>
          <p:cNvSpPr txBox="1">
            <a:spLocks noGrp="1"/>
          </p:cNvSpPr>
          <p:nvPr>
            <p:ph type="body" idx="1"/>
          </p:nvPr>
        </p:nvSpPr>
        <p:spPr>
          <a:xfrm>
            <a:off x="613137" y="2761223"/>
            <a:ext cx="13251788" cy="10610659"/>
          </a:xfrm>
          <a:prstGeom prst="rect">
            <a:avLst/>
          </a:prstGeom>
        </p:spPr>
        <p:txBody>
          <a:bodyPr/>
          <a:lstStyle/>
          <a:p>
            <a:pPr marL="396747" indent="-396747" defTabSz="1731263">
              <a:spcBef>
                <a:spcPts val="1700"/>
              </a:spcBef>
              <a:defRPr sz="3407"/>
            </a:pPr>
            <a:r>
              <a:rPr dirty="0"/>
              <a:t>This study used a modified Game Performance Assessment Instrument (GPAI; </a:t>
            </a:r>
            <a:r>
              <a:rPr dirty="0" err="1"/>
              <a:t>Oslin</a:t>
            </a:r>
            <a:r>
              <a:rPr dirty="0"/>
              <a:t> et al., 1998) to test soccer abilities (Harvey, 2003). The updated rubric measures each of the five criteria</a:t>
            </a:r>
            <a:r>
              <a:rPr b="1" dirty="0"/>
              <a:t>: Teamwork &amp; Supporting Behavior, Position or Direction, Trapping, Dribbling, and Passing</a:t>
            </a:r>
            <a:r>
              <a:rPr dirty="0"/>
              <a:t>. After evaluating each criterion, participants received a total score by aggregating the five subcomponents.</a:t>
            </a:r>
          </a:p>
          <a:p>
            <a:pPr marL="396747" indent="-396747" defTabSz="1731263">
              <a:spcBef>
                <a:spcPts val="1700"/>
              </a:spcBef>
              <a:defRPr sz="3407"/>
            </a:pPr>
            <a:r>
              <a:rPr dirty="0"/>
              <a:t>Personality Plus (LPP; Littauer 2007) measures temperament. The exam has 40 questions divided into four columns. Individuals circle the adjective that best characterizes them. After the test, answers are transferred to a sheet and recorded. The column with the most replies determines </a:t>
            </a:r>
            <a:r>
              <a:rPr lang="en-US" dirty="0"/>
              <a:t>if </a:t>
            </a:r>
            <a:r>
              <a:rPr dirty="0"/>
              <a:t>a person</a:t>
            </a:r>
            <a:r>
              <a:rPr lang="en-US" dirty="0"/>
              <a:t>’</a:t>
            </a:r>
            <a:r>
              <a:rPr dirty="0"/>
              <a:t>s </a:t>
            </a:r>
            <a:r>
              <a:rPr lang="en-US" dirty="0"/>
              <a:t>is: </a:t>
            </a:r>
            <a:r>
              <a:rPr b="1" dirty="0"/>
              <a:t>sanguine, choleric, melancholy, or phlegmatic temperament.</a:t>
            </a:r>
          </a:p>
          <a:p>
            <a:pPr marL="396747" indent="-396747" defTabSz="1731263">
              <a:spcBef>
                <a:spcPts val="1700"/>
              </a:spcBef>
              <a:defRPr sz="3407"/>
            </a:pPr>
            <a:r>
              <a:rPr dirty="0"/>
              <a:t>The four LPP personality categories were combined to create two categories of Introverts (Melancholy &amp;</a:t>
            </a:r>
            <a:r>
              <a:rPr lang="en-US" dirty="0"/>
              <a:t> </a:t>
            </a:r>
            <a:r>
              <a:rPr dirty="0"/>
              <a:t>Phlegmatic) and Extroverts (Sanguine &amp; Choleric) for final assessment (Littauer, 1992).</a:t>
            </a:r>
          </a:p>
        </p:txBody>
      </p:sp>
      <p:pic>
        <p:nvPicPr>
          <p:cNvPr id="170" name="Screen Shot 2023-01-27 at 8.36.48 AM.png" descr="Screen Shot 2023-01-27 at 8.36.48 AM.png"/>
          <p:cNvPicPr>
            <a:picLocks noChangeAspect="1"/>
          </p:cNvPicPr>
          <p:nvPr/>
        </p:nvPicPr>
        <p:blipFill>
          <a:blip r:embed="rId3"/>
          <a:stretch>
            <a:fillRect/>
          </a:stretch>
        </p:blipFill>
        <p:spPr>
          <a:xfrm>
            <a:off x="14008375" y="2491569"/>
            <a:ext cx="9953325" cy="9918155"/>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creen Shot 2023-01-27 at 8.36.48 AM.png" descr="Screen Shot 2023-01-27 at 8.36.48 AM.png">
            <a:extLst>
              <a:ext uri="{FF2B5EF4-FFF2-40B4-BE49-F238E27FC236}">
                <a16:creationId xmlns:a16="http://schemas.microsoft.com/office/drawing/2014/main" id="{3FDAA153-8868-DF43-9CED-0B9781C6313D}"/>
              </a:ext>
            </a:extLst>
          </p:cNvPr>
          <p:cNvPicPr>
            <a:picLocks noChangeAspect="1"/>
          </p:cNvPicPr>
          <p:nvPr/>
        </p:nvPicPr>
        <p:blipFill>
          <a:blip r:embed="rId2"/>
          <a:stretch>
            <a:fillRect/>
          </a:stretch>
        </p:blipFill>
        <p:spPr>
          <a:xfrm>
            <a:off x="4451685" y="0"/>
            <a:ext cx="14101010" cy="13828345"/>
          </a:xfrm>
          <a:prstGeom prst="rect">
            <a:avLst/>
          </a:prstGeom>
          <a:ln w="12700">
            <a:miter lim="400000"/>
          </a:ln>
        </p:spPr>
      </p:pic>
    </p:spTree>
    <p:extLst>
      <p:ext uri="{BB962C8B-B14F-4D97-AF65-F5344CB8AC3E}">
        <p14:creationId xmlns:p14="http://schemas.microsoft.com/office/powerpoint/2010/main" val="18892373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D2003-4159-1F45-8881-C84DFB21A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134658" y="3689282"/>
            <a:ext cx="11558953" cy="8494486"/>
          </a:xfrm>
          <a:prstGeom prst="rect">
            <a:avLst/>
          </a:prstGeom>
        </p:spPr>
      </p:pic>
      <p:sp>
        <p:nvSpPr>
          <p:cNvPr id="7" name="TextBox 6">
            <a:extLst>
              <a:ext uri="{FF2B5EF4-FFF2-40B4-BE49-F238E27FC236}">
                <a16:creationId xmlns:a16="http://schemas.microsoft.com/office/drawing/2014/main" id="{63E8921F-85B7-8B41-8801-BF685C076D75}"/>
              </a:ext>
            </a:extLst>
          </p:cNvPr>
          <p:cNvSpPr txBox="1"/>
          <p:nvPr/>
        </p:nvSpPr>
        <p:spPr>
          <a:xfrm>
            <a:off x="3470031" y="886476"/>
            <a:ext cx="16998461"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3600" dirty="0"/>
              <a:t>Wired That Way</a:t>
            </a:r>
          </a:p>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Graphik"/>
                <a:ea typeface="Graphik"/>
                <a:cs typeface="Graphik"/>
                <a:sym typeface="Graphik"/>
              </a:rPr>
              <a:t>The Comprehensive Personality Plan  </a:t>
            </a:r>
            <a:r>
              <a:rPr kumimoji="0" lang="en-US" sz="1600" b="0" i="0" u="none" strike="noStrike" cap="none" spc="0" normalizeH="0" baseline="0" dirty="0">
                <a:ln>
                  <a:noFill/>
                </a:ln>
                <a:solidFill>
                  <a:srgbClr val="000000"/>
                </a:solidFill>
                <a:effectLst/>
                <a:uFillTx/>
                <a:latin typeface="Graphik"/>
                <a:ea typeface="Graphik"/>
                <a:cs typeface="Graphik"/>
                <a:sym typeface="Graphik"/>
              </a:rPr>
              <a:t>(Marita Littauer &amp; Florence Littauer)</a:t>
            </a:r>
            <a:endParaRPr kumimoji="0" lang="en-US" sz="2800" b="0" i="0" u="none" strike="noStrike" cap="none" spc="0" normalizeH="0" baseline="0" dirty="0">
              <a:ln>
                <a:noFill/>
              </a:ln>
              <a:solidFill>
                <a:srgbClr val="000000"/>
              </a:solidFill>
              <a:effectLst/>
              <a:uFillTx/>
              <a:latin typeface="Graphik"/>
              <a:ea typeface="Graphik"/>
              <a:cs typeface="Graphik"/>
              <a:sym typeface="Graphik"/>
            </a:endParaRPr>
          </a:p>
        </p:txBody>
      </p:sp>
    </p:spTree>
    <p:extLst>
      <p:ext uri="{BB962C8B-B14F-4D97-AF65-F5344CB8AC3E}">
        <p14:creationId xmlns:p14="http://schemas.microsoft.com/office/powerpoint/2010/main" val="299294809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rocedure"/>
          <p:cNvSpPr txBox="1">
            <a:spLocks noGrp="1"/>
          </p:cNvSpPr>
          <p:nvPr>
            <p:ph type="title"/>
          </p:nvPr>
        </p:nvSpPr>
        <p:spPr>
          <a:prstGeom prst="rect">
            <a:avLst/>
          </a:prstGeom>
        </p:spPr>
        <p:txBody>
          <a:bodyPr/>
          <a:lstStyle/>
          <a:p>
            <a:r>
              <a:rPr dirty="0"/>
              <a:t>Procedure</a:t>
            </a:r>
            <a:r>
              <a:rPr lang="en-US" dirty="0"/>
              <a:t>/Constraints</a:t>
            </a:r>
            <a:endParaRPr dirty="0"/>
          </a:p>
        </p:txBody>
      </p:sp>
      <p:sp>
        <p:nvSpPr>
          <p:cNvPr id="173" name="GPAI data was collected over three practices one-day each week for three weeks.…"/>
          <p:cNvSpPr txBox="1">
            <a:spLocks noGrp="1"/>
          </p:cNvSpPr>
          <p:nvPr>
            <p:ph type="body" idx="1"/>
          </p:nvPr>
        </p:nvSpPr>
        <p:spPr>
          <a:xfrm>
            <a:off x="789369" y="2841328"/>
            <a:ext cx="23028618" cy="10298249"/>
          </a:xfrm>
          <a:prstGeom prst="rect">
            <a:avLst/>
          </a:prstGeom>
        </p:spPr>
        <p:txBody>
          <a:bodyPr/>
          <a:lstStyle/>
          <a:p>
            <a:pPr marL="491744" indent="-491744" defTabSz="2145791">
              <a:spcBef>
                <a:spcPts val="2100"/>
              </a:spcBef>
              <a:defRPr sz="4224"/>
            </a:pPr>
            <a:r>
              <a:t>GPAI data was collected over three practices one-day each week for three weeks.  </a:t>
            </a:r>
          </a:p>
          <a:p>
            <a:pPr marL="491744" indent="-491744" defTabSz="2145791">
              <a:spcBef>
                <a:spcPts val="2100"/>
              </a:spcBef>
              <a:defRPr sz="4224"/>
            </a:pPr>
            <a:r>
              <a:t>The first data collection round involved the coach observing each attending player conduct warm-up and structured drills like a Rondo similar to keep away with no constraints (control) for approximately 35 minutes.  </a:t>
            </a:r>
          </a:p>
          <a:p>
            <a:pPr marL="491744" indent="-491744" defTabSz="2145791">
              <a:spcBef>
                <a:spcPts val="2100"/>
              </a:spcBef>
              <a:defRPr sz="4224"/>
            </a:pPr>
            <a:r>
              <a:t>The second data collection round (week 2) occurred five days later and involved a Passing Box drill with input constraint condition (limiting the number of touches and prescribing the passing sequence).  </a:t>
            </a:r>
          </a:p>
          <a:p>
            <a:pPr marL="491744" indent="-491744" defTabSz="2145791">
              <a:spcBef>
                <a:spcPts val="2100"/>
              </a:spcBef>
              <a:defRPr sz="4224"/>
            </a:pPr>
            <a:r>
              <a:t>Finally, the third data collection round (week 3) occurred six days from the control and involved a 10 v 7 drill that featured the output constraint (prescribing distance between players, angle of support, type of pass, and number of touches).</a:t>
            </a:r>
          </a:p>
          <a:p>
            <a:pPr marL="491744" indent="-491744" defTabSz="2145791">
              <a:spcBef>
                <a:spcPts val="2100"/>
              </a:spcBef>
              <a:defRPr sz="4224"/>
            </a:pPr>
            <a:r>
              <a:t>The LPP test was administered by the researchers twice to the participants, once at the beginning of the study (week 1) prior to the first GPAI and then again after the final GPAI data was collected (week 3).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9AC1D-106E-B34C-860D-87EB4E7E5436}"/>
              </a:ext>
            </a:extLst>
          </p:cNvPr>
          <p:cNvSpPr>
            <a:spLocks noGrp="1"/>
          </p:cNvSpPr>
          <p:nvPr>
            <p:ph type="title"/>
          </p:nvPr>
        </p:nvSpPr>
        <p:spPr/>
        <p:txBody>
          <a:bodyPr/>
          <a:lstStyle/>
          <a:p>
            <a:r>
              <a:rPr lang="en-US" dirty="0"/>
              <a:t>Year 1 results</a:t>
            </a:r>
          </a:p>
        </p:txBody>
      </p:sp>
      <p:sp>
        <p:nvSpPr>
          <p:cNvPr id="4" name="Text Placeholder 3">
            <a:extLst>
              <a:ext uri="{FF2B5EF4-FFF2-40B4-BE49-F238E27FC236}">
                <a16:creationId xmlns:a16="http://schemas.microsoft.com/office/drawing/2014/main" id="{73EEEBF8-C588-A241-8BBA-C6DB56B673F1}"/>
              </a:ext>
            </a:extLst>
          </p:cNvPr>
          <p:cNvSpPr>
            <a:spLocks noGrp="1"/>
          </p:cNvSpPr>
          <p:nvPr>
            <p:ph type="body" idx="1"/>
          </p:nvPr>
        </p:nvSpPr>
        <p:spPr>
          <a:xfrm>
            <a:off x="1270000" y="3777916"/>
            <a:ext cx="21844000" cy="8922084"/>
          </a:xfrm>
        </p:spPr>
        <p:txBody>
          <a:bodyPr>
            <a:normAutofit/>
          </a:bodyPr>
          <a:lstStyle/>
          <a:p>
            <a:r>
              <a:rPr lang="en-US" dirty="0"/>
              <a:t>18 soccer players' LPP data were used to evaluate temperament. </a:t>
            </a:r>
            <a:r>
              <a:rPr lang="en-US" b="1" dirty="0"/>
              <a:t>Nine </a:t>
            </a:r>
            <a:r>
              <a:rPr lang="en-US" dirty="0"/>
              <a:t>soccer players were </a:t>
            </a:r>
            <a:r>
              <a:rPr lang="en-US" b="1" dirty="0"/>
              <a:t>Introverts </a:t>
            </a:r>
            <a:r>
              <a:rPr lang="en-US" dirty="0"/>
              <a:t>(Melancholy = 3, 15.8% &amp; Phlegmatic = 6, 31.6%) and </a:t>
            </a:r>
            <a:r>
              <a:rPr lang="en-US" b="1" dirty="0"/>
              <a:t>nine</a:t>
            </a:r>
            <a:r>
              <a:rPr lang="en-US" dirty="0"/>
              <a:t> were </a:t>
            </a:r>
            <a:r>
              <a:rPr lang="en-US" b="1" dirty="0"/>
              <a:t>Extroverts</a:t>
            </a:r>
            <a:r>
              <a:rPr lang="en-US" dirty="0"/>
              <a:t> (Sanguine = 4, 21.1% &amp; Choleric = 5, 26.3%). </a:t>
            </a:r>
          </a:p>
          <a:p>
            <a:r>
              <a:rPr lang="en-US" dirty="0"/>
              <a:t>A two-way mixed ANOVA was utilized to assess if temperament affects GPAI change (RQ 4). Boxplots showed no outliers. Shapiro-Wilk test showed normal distribution (p &gt;.05). F(2, 32) = 1.814, p =.179, partial 2 =.062; no interaction between constraints and temperament.</a:t>
            </a:r>
          </a:p>
          <a:p>
            <a:pPr marL="0" indent="0">
              <a:buNone/>
            </a:pPr>
            <a:endParaRPr lang="en-US" dirty="0"/>
          </a:p>
          <a:p>
            <a:endParaRPr lang="en-US" dirty="0"/>
          </a:p>
        </p:txBody>
      </p:sp>
    </p:spTree>
    <p:extLst>
      <p:ext uri="{BB962C8B-B14F-4D97-AF65-F5344CB8AC3E}">
        <p14:creationId xmlns:p14="http://schemas.microsoft.com/office/powerpoint/2010/main" val="249688538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sults"/>
          <p:cNvSpPr txBox="1">
            <a:spLocks noGrp="1"/>
          </p:cNvSpPr>
          <p:nvPr>
            <p:ph type="title"/>
          </p:nvPr>
        </p:nvSpPr>
        <p:spPr>
          <a:prstGeom prst="rect">
            <a:avLst/>
          </a:prstGeom>
        </p:spPr>
        <p:txBody>
          <a:bodyPr/>
          <a:lstStyle/>
          <a:p>
            <a:r>
              <a:t>Results</a:t>
            </a:r>
          </a:p>
        </p:txBody>
      </p:sp>
      <p:sp>
        <p:nvSpPr>
          <p:cNvPr id="176" name="A non-parametric Friedman test was used to determine (RQ 1) if GPAI teamwork subcomponents differed during a constraint intervention. Bonferroni correction was used for pairwise comparisons.…"/>
          <p:cNvSpPr txBox="1">
            <a:spLocks noGrp="1"/>
          </p:cNvSpPr>
          <p:nvPr>
            <p:ph type="body" idx="1"/>
          </p:nvPr>
        </p:nvSpPr>
        <p:spPr>
          <a:prstGeom prst="rect">
            <a:avLst/>
          </a:prstGeom>
        </p:spPr>
        <p:txBody>
          <a:bodyPr/>
          <a:lstStyle/>
          <a:p>
            <a:r>
              <a:rPr dirty="0"/>
              <a:t>A non-parametric Friedman test was used to determine (RQ 1) if GPAI teamwork subcomponents differed during a constraint intervention. Bonferroni correction was used for pairwise comparisons. </a:t>
            </a:r>
          </a:p>
          <a:p>
            <a:r>
              <a:rPr dirty="0"/>
              <a:t>During the constraint intervention, </a:t>
            </a:r>
            <a:r>
              <a:rPr b="1" dirty="0"/>
              <a:t>teamwork and trapping </a:t>
            </a:r>
            <a:r>
              <a:rPr dirty="0"/>
              <a:t>were statistically significant at different times. Post hoc analysis (RQ 2 &amp; RQ3) found no difference in cooperation between the control (</a:t>
            </a:r>
            <a:r>
              <a:rPr dirty="0" err="1"/>
              <a:t>Mdn</a:t>
            </a:r>
            <a:r>
              <a:rPr dirty="0"/>
              <a:t> = 16) and input (</a:t>
            </a:r>
            <a:r>
              <a:rPr dirty="0" err="1"/>
              <a:t>Mdn</a:t>
            </a:r>
            <a:r>
              <a:rPr dirty="0"/>
              <a:t> = 8), p =.105 and p =.370. Table 1 shows GPAI sub-component median difference.</a:t>
            </a:r>
            <a:r>
              <a:rPr lang="en-US" dirty="0"/>
              <a:t> Was improvement when coach used constraints</a:t>
            </a:r>
          </a:p>
          <a:p>
            <a:r>
              <a:rPr lang="en-US" dirty="0"/>
              <a:t>We are picking up from this study’s data and are seeing positive results</a:t>
            </a:r>
          </a:p>
          <a:p>
            <a:endParaRPr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able 1"/>
          <p:cNvSpPr txBox="1">
            <a:spLocks noGrp="1"/>
          </p:cNvSpPr>
          <p:nvPr>
            <p:ph type="title"/>
          </p:nvPr>
        </p:nvSpPr>
        <p:spPr>
          <a:xfrm>
            <a:off x="1270000" y="792774"/>
            <a:ext cx="21844000" cy="1557438"/>
          </a:xfrm>
          <a:prstGeom prst="rect">
            <a:avLst/>
          </a:prstGeom>
        </p:spPr>
        <p:txBody>
          <a:bodyPr/>
          <a:lstStyle/>
          <a:p>
            <a:r>
              <a:t>Table 1</a:t>
            </a:r>
          </a:p>
        </p:txBody>
      </p:sp>
      <p:graphicFrame>
        <p:nvGraphicFramePr>
          <p:cNvPr id="179" name="Table"/>
          <p:cNvGraphicFramePr/>
          <p:nvPr/>
        </p:nvGraphicFramePr>
        <p:xfrm>
          <a:off x="2725646" y="3505133"/>
          <a:ext cx="18585539" cy="8964513"/>
        </p:xfrm>
        <a:graphic>
          <a:graphicData uri="http://schemas.openxmlformats.org/drawingml/2006/table">
            <a:tbl>
              <a:tblPr>
                <a:tableStyleId>{33BA23B1-9221-436E-865A-0063620EA4FD}</a:tableStyleId>
              </a:tblPr>
              <a:tblGrid>
                <a:gridCol w="3897601">
                  <a:extLst>
                    <a:ext uri="{9D8B030D-6E8A-4147-A177-3AD203B41FA5}">
                      <a16:colId xmlns:a16="http://schemas.microsoft.com/office/drawing/2014/main" val="20000"/>
                    </a:ext>
                  </a:extLst>
                </a:gridCol>
                <a:gridCol w="2955245">
                  <a:extLst>
                    <a:ext uri="{9D8B030D-6E8A-4147-A177-3AD203B41FA5}">
                      <a16:colId xmlns:a16="http://schemas.microsoft.com/office/drawing/2014/main" val="20001"/>
                    </a:ext>
                  </a:extLst>
                </a:gridCol>
                <a:gridCol w="2656461">
                  <a:extLst>
                    <a:ext uri="{9D8B030D-6E8A-4147-A177-3AD203B41FA5}">
                      <a16:colId xmlns:a16="http://schemas.microsoft.com/office/drawing/2014/main" val="20002"/>
                    </a:ext>
                  </a:extLst>
                </a:gridCol>
                <a:gridCol w="2996989">
                  <a:extLst>
                    <a:ext uri="{9D8B030D-6E8A-4147-A177-3AD203B41FA5}">
                      <a16:colId xmlns:a16="http://schemas.microsoft.com/office/drawing/2014/main" val="20003"/>
                    </a:ext>
                  </a:extLst>
                </a:gridCol>
                <a:gridCol w="2915580">
                  <a:extLst>
                    <a:ext uri="{9D8B030D-6E8A-4147-A177-3AD203B41FA5}">
                      <a16:colId xmlns:a16="http://schemas.microsoft.com/office/drawing/2014/main" val="20004"/>
                    </a:ext>
                  </a:extLst>
                </a:gridCol>
                <a:gridCol w="3163663">
                  <a:extLst>
                    <a:ext uri="{9D8B030D-6E8A-4147-A177-3AD203B41FA5}">
                      <a16:colId xmlns:a16="http://schemas.microsoft.com/office/drawing/2014/main" val="20005"/>
                    </a:ext>
                  </a:extLst>
                </a:gridCol>
              </a:tblGrid>
              <a:tr h="1838367">
                <a:tc>
                  <a:txBody>
                    <a:bodyPr/>
                    <a:lstStyle/>
                    <a:p>
                      <a:pPr algn="l" defTabSz="457200">
                        <a:lnSpc>
                          <a:spcPts val="5500"/>
                        </a:lnSpc>
                        <a:defRPr sz="1800"/>
                      </a:pPr>
                      <a:r>
                        <a:rPr sz="2600">
                          <a:latin typeface="Times New Roman"/>
                          <a:ea typeface="Times New Roman"/>
                          <a:cs typeface="Times New Roman"/>
                          <a:sym typeface="Times New Roman"/>
                        </a:rPr>
                        <a:t>Skill</a:t>
                      </a:r>
                    </a:p>
                  </a:txBody>
                  <a:tcPr marT="0" marB="0" anchor="ctr" horzOverflow="overflow">
                    <a:lnL w="12700">
                      <a:solidFill>
                        <a:srgbClr val="A9A9A9"/>
                      </a:solidFill>
                      <a:miter lim="400000"/>
                    </a:lnL>
                    <a:lnT w="12700">
                      <a:solidFill>
                        <a:srgbClr val="A9A9A9"/>
                      </a:solidFill>
                      <a:miter lim="400000"/>
                    </a:lnT>
                  </a:tcPr>
                </a:tc>
                <a:tc>
                  <a:txBody>
                    <a:bodyPr/>
                    <a:lstStyle/>
                    <a:p>
                      <a:pPr defTabSz="457200">
                        <a:lnSpc>
                          <a:spcPts val="5500"/>
                        </a:lnSpc>
                        <a:defRPr sz="1800"/>
                      </a:pPr>
                      <a:r>
                        <a:rPr sz="2600">
                          <a:latin typeface="Times New Roman"/>
                          <a:ea typeface="Times New Roman"/>
                          <a:cs typeface="Times New Roman"/>
                          <a:sym typeface="Times New Roman"/>
                        </a:rPr>
                        <a:t>Control</a:t>
                      </a:r>
                    </a:p>
                  </a:txBody>
                  <a:tcPr marT="0" marB="0" anchor="ctr" horzOverflow="overflow">
                    <a:lnT w="12700">
                      <a:solidFill>
                        <a:srgbClr val="A9A9A9"/>
                      </a:solidFill>
                      <a:miter lim="400000"/>
                    </a:lnT>
                  </a:tcPr>
                </a:tc>
                <a:tc>
                  <a:txBody>
                    <a:bodyPr/>
                    <a:lstStyle/>
                    <a:p>
                      <a:pPr defTabSz="457200">
                        <a:lnSpc>
                          <a:spcPts val="5500"/>
                        </a:lnSpc>
                        <a:defRPr sz="1800"/>
                      </a:pPr>
                      <a:r>
                        <a:rPr sz="2600">
                          <a:latin typeface="Times New Roman"/>
                          <a:ea typeface="Times New Roman"/>
                          <a:cs typeface="Times New Roman"/>
                          <a:sym typeface="Times New Roman"/>
                        </a:rPr>
                        <a:t>Input</a:t>
                      </a:r>
                    </a:p>
                  </a:txBody>
                  <a:tcPr marT="0" marB="0" anchor="ctr" horzOverflow="overflow">
                    <a:lnT w="12700">
                      <a:solidFill>
                        <a:srgbClr val="A9A9A9"/>
                      </a:solidFill>
                      <a:miter lim="400000"/>
                    </a:lnT>
                  </a:tcPr>
                </a:tc>
                <a:tc>
                  <a:txBody>
                    <a:bodyPr/>
                    <a:lstStyle/>
                    <a:p>
                      <a:pPr defTabSz="457200">
                        <a:lnSpc>
                          <a:spcPts val="5500"/>
                        </a:lnSpc>
                        <a:defRPr sz="1800"/>
                      </a:pPr>
                      <a:r>
                        <a:rPr sz="2600">
                          <a:latin typeface="Times New Roman"/>
                          <a:ea typeface="Times New Roman"/>
                          <a:cs typeface="Times New Roman"/>
                          <a:sym typeface="Times New Roman"/>
                        </a:rPr>
                        <a:t>Output</a:t>
                      </a:r>
                    </a:p>
                  </a:txBody>
                  <a:tcPr marT="0" marB="0" anchor="ctr" horzOverflow="overflow">
                    <a:lnT w="12700">
                      <a:solidFill>
                        <a:srgbClr val="A9A9A9"/>
                      </a:solidFill>
                      <a:miter lim="400000"/>
                    </a:lnT>
                  </a:tcPr>
                </a:tc>
                <a:tc>
                  <a:txBody>
                    <a:bodyPr/>
                    <a:lstStyle/>
                    <a:p>
                      <a:pPr defTabSz="457200">
                        <a:lnSpc>
                          <a:spcPts val="5500"/>
                        </a:lnSpc>
                        <a:defRPr sz="1800"/>
                      </a:pPr>
                      <a:r>
                        <a:rPr sz="2600">
                          <a:latin typeface="Times New Roman"/>
                          <a:ea typeface="Times New Roman"/>
                          <a:cs typeface="Times New Roman"/>
                          <a:sym typeface="Times New Roman"/>
                        </a:rPr>
                        <a:t>p</a:t>
                      </a:r>
                    </a:p>
                  </a:txBody>
                  <a:tcPr marT="0" marB="0" anchor="ctr" horzOverflow="overflow">
                    <a:lnT w="12700">
                      <a:solidFill>
                        <a:srgbClr val="A9A9A9"/>
                      </a:solidFill>
                      <a:miter lim="400000"/>
                    </a:lnT>
                  </a:tcPr>
                </a:tc>
                <a:tc>
                  <a:txBody>
                    <a:bodyPr/>
                    <a:lstStyle/>
                    <a:p>
                      <a:pPr defTabSz="457200">
                        <a:lnSpc>
                          <a:spcPts val="5500"/>
                        </a:lnSpc>
                        <a:defRPr sz="1800"/>
                      </a:pPr>
                      <a:r>
                        <a:rPr sz="2600">
                          <a:latin typeface="Times New Roman"/>
                          <a:ea typeface="Times New Roman"/>
                          <a:cs typeface="Times New Roman"/>
                          <a:sym typeface="Times New Roman"/>
                        </a:rPr>
                        <a:t>Post-hoc significance</a:t>
                      </a:r>
                    </a:p>
                  </a:txBody>
                  <a:tcPr marT="0" marB="0" anchor="ctr" horzOverflow="overflow">
                    <a:lnR w="12700">
                      <a:solidFill>
                        <a:srgbClr val="A9A9A9"/>
                      </a:solidFill>
                      <a:miter lim="400000"/>
                    </a:lnR>
                    <a:lnT w="12700">
                      <a:solidFill>
                        <a:srgbClr val="A9A9A9"/>
                      </a:solidFill>
                      <a:miter lim="400000"/>
                    </a:lnT>
                  </a:tcPr>
                </a:tc>
                <a:extLst>
                  <a:ext uri="{0D108BD9-81ED-4DB2-BD59-A6C34878D82A}">
                    <a16:rowId xmlns:a16="http://schemas.microsoft.com/office/drawing/2014/main" val="10000"/>
                  </a:ext>
                </a:extLst>
              </a:tr>
              <a:tr h="1688625">
                <a:tc>
                  <a:txBody>
                    <a:bodyPr/>
                    <a:lstStyle/>
                    <a:p>
                      <a:pPr algn="l" defTabSz="457200">
                        <a:lnSpc>
                          <a:spcPts val="5500"/>
                        </a:lnSpc>
                        <a:defRPr sz="1800"/>
                      </a:pPr>
                      <a:r>
                        <a:rPr sz="2600">
                          <a:latin typeface="Times New Roman"/>
                          <a:ea typeface="Times New Roman"/>
                          <a:cs typeface="Times New Roman"/>
                          <a:sym typeface="Times New Roman"/>
                        </a:rPr>
                        <a:t>Teamwork</a:t>
                      </a:r>
                    </a:p>
                  </a:txBody>
                  <a:tcPr marT="0" marB="0" anchor="ctr" horzOverflow="overflow">
                    <a:lnL w="12700">
                      <a:solidFill>
                        <a:srgbClr val="A9A9A9"/>
                      </a:solidFill>
                      <a:miter lim="400000"/>
                    </a:lnL>
                  </a:tcPr>
                </a:tc>
                <a:tc>
                  <a:txBody>
                    <a:bodyPr/>
                    <a:lstStyle/>
                    <a:p>
                      <a:pPr algn="r" defTabSz="457200">
                        <a:lnSpc>
                          <a:spcPts val="5500"/>
                        </a:lnSpc>
                        <a:defRPr sz="1800"/>
                      </a:pPr>
                      <a:r>
                        <a:rPr sz="2600">
                          <a:latin typeface="Times New Roman"/>
                          <a:ea typeface="Times New Roman"/>
                          <a:cs typeface="Times New Roman"/>
                          <a:sym typeface="Times New Roman"/>
                        </a:rPr>
                        <a:t>16</a:t>
                      </a:r>
                    </a:p>
                  </a:txBody>
                  <a:tcPr marT="0" marB="0" anchor="ctr" horzOverflow="overflow"/>
                </a:tc>
                <a:tc>
                  <a:txBody>
                    <a:bodyPr/>
                    <a:lstStyle/>
                    <a:p>
                      <a:pPr algn="r" defTabSz="457200">
                        <a:lnSpc>
                          <a:spcPts val="5500"/>
                        </a:lnSpc>
                        <a:defRPr sz="1800"/>
                      </a:pPr>
                      <a:r>
                        <a:rPr sz="2600">
                          <a:latin typeface="Times New Roman"/>
                          <a:ea typeface="Times New Roman"/>
                          <a:cs typeface="Times New Roman"/>
                          <a:sym typeface="Times New Roman"/>
                        </a:rPr>
                        <a:t>8</a:t>
                      </a:r>
                    </a:p>
                  </a:txBody>
                  <a:tcPr marT="0" marB="0" anchor="ctr" horzOverflow="overflow"/>
                </a:tc>
                <a:tc>
                  <a:txBody>
                    <a:bodyPr/>
                    <a:lstStyle/>
                    <a:p>
                      <a:pPr algn="r" defTabSz="457200">
                        <a:lnSpc>
                          <a:spcPts val="5500"/>
                        </a:lnSpc>
                        <a:defRPr sz="1800"/>
                      </a:pPr>
                      <a:r>
                        <a:rPr sz="2600">
                          <a:latin typeface="Times New Roman"/>
                          <a:ea typeface="Times New Roman"/>
                          <a:cs typeface="Times New Roman"/>
                          <a:sym typeface="Times New Roman"/>
                        </a:rPr>
                        <a:t>8</a:t>
                      </a:r>
                    </a:p>
                  </a:txBody>
                  <a:tcPr marT="0" marB="0" anchor="ctr" horzOverflow="overflow"/>
                </a:tc>
                <a:tc>
                  <a:txBody>
                    <a:bodyPr/>
                    <a:lstStyle/>
                    <a:p>
                      <a:pPr algn="r" defTabSz="457200">
                        <a:lnSpc>
                          <a:spcPts val="5500"/>
                        </a:lnSpc>
                        <a:defRPr sz="1800"/>
                      </a:pPr>
                      <a:r>
                        <a:rPr sz="2600">
                          <a:latin typeface="Times New Roman"/>
                          <a:ea typeface="Times New Roman"/>
                          <a:cs typeface="Times New Roman"/>
                          <a:sym typeface="Times New Roman"/>
                        </a:rPr>
                        <a:t>0.005</a:t>
                      </a:r>
                    </a:p>
                  </a:txBody>
                  <a:tcPr marT="0" marB="0" anchor="ctr" horzOverflow="overflow"/>
                </a:tc>
                <a:tc>
                  <a:txBody>
                    <a:bodyPr/>
                    <a:lstStyle/>
                    <a:p>
                      <a:pPr defTabSz="457200">
                        <a:lnSpc>
                          <a:spcPts val="5500"/>
                        </a:lnSpc>
                        <a:defRPr sz="1800"/>
                      </a:pPr>
                      <a:r>
                        <a:rPr sz="2600">
                          <a:latin typeface="Times New Roman"/>
                          <a:ea typeface="Times New Roman"/>
                          <a:cs typeface="Times New Roman"/>
                          <a:sym typeface="Times New Roman"/>
                        </a:rPr>
                        <a:t>No</a:t>
                      </a:r>
                    </a:p>
                  </a:txBody>
                  <a:tcPr marT="0" marB="0" anchor="ctr" horzOverflow="overflow">
                    <a:lnR w="12700">
                      <a:solidFill>
                        <a:srgbClr val="A9A9A9"/>
                      </a:solidFill>
                      <a:miter lim="400000"/>
                    </a:lnR>
                  </a:tcPr>
                </a:tc>
                <a:extLst>
                  <a:ext uri="{0D108BD9-81ED-4DB2-BD59-A6C34878D82A}">
                    <a16:rowId xmlns:a16="http://schemas.microsoft.com/office/drawing/2014/main" val="10001"/>
                  </a:ext>
                </a:extLst>
              </a:tr>
              <a:tr h="1308626">
                <a:tc>
                  <a:txBody>
                    <a:bodyPr/>
                    <a:lstStyle/>
                    <a:p>
                      <a:pPr algn="l" defTabSz="457200">
                        <a:lnSpc>
                          <a:spcPts val="5500"/>
                        </a:lnSpc>
                        <a:defRPr sz="1800"/>
                      </a:pPr>
                      <a:r>
                        <a:rPr sz="2600">
                          <a:latin typeface="Times New Roman"/>
                          <a:ea typeface="Times New Roman"/>
                          <a:cs typeface="Times New Roman"/>
                          <a:sym typeface="Times New Roman"/>
                        </a:rPr>
                        <a:t>Trapping</a:t>
                      </a:r>
                    </a:p>
                  </a:txBody>
                  <a:tcPr marT="0" marB="0" anchor="ctr" horzOverflow="overflow">
                    <a:lnL w="12700">
                      <a:solidFill>
                        <a:srgbClr val="A9A9A9"/>
                      </a:solidFill>
                      <a:miter lim="400000"/>
                    </a:lnL>
                  </a:tcPr>
                </a:tc>
                <a:tc>
                  <a:txBody>
                    <a:bodyPr/>
                    <a:lstStyle/>
                    <a:p>
                      <a:pPr algn="r" defTabSz="457200">
                        <a:lnSpc>
                          <a:spcPts val="5500"/>
                        </a:lnSpc>
                        <a:defRPr sz="1800"/>
                      </a:pPr>
                      <a:r>
                        <a:rPr sz="2600">
                          <a:latin typeface="Times New Roman"/>
                          <a:ea typeface="Times New Roman"/>
                          <a:cs typeface="Times New Roman"/>
                          <a:sym typeface="Times New Roman"/>
                        </a:rPr>
                        <a:t>8</a:t>
                      </a:r>
                    </a:p>
                  </a:txBody>
                  <a:tcPr marT="0" marB="0" anchor="ctr" horzOverflow="overflow"/>
                </a:tc>
                <a:tc>
                  <a:txBody>
                    <a:bodyPr/>
                    <a:lstStyle/>
                    <a:p>
                      <a:pPr algn="r" defTabSz="457200">
                        <a:lnSpc>
                          <a:spcPts val="5500"/>
                        </a:lnSpc>
                        <a:defRPr sz="1800"/>
                      </a:pPr>
                      <a:r>
                        <a:rPr sz="2600">
                          <a:latin typeface="Times New Roman"/>
                          <a:ea typeface="Times New Roman"/>
                          <a:cs typeface="Times New Roman"/>
                          <a:sym typeface="Times New Roman"/>
                        </a:rPr>
                        <a:t>16</a:t>
                      </a:r>
                    </a:p>
                  </a:txBody>
                  <a:tcPr marT="0" marB="0" anchor="ctr" horzOverflow="overflow"/>
                </a:tc>
                <a:tc>
                  <a:txBody>
                    <a:bodyPr/>
                    <a:lstStyle/>
                    <a:p>
                      <a:pPr algn="r" defTabSz="457200">
                        <a:lnSpc>
                          <a:spcPts val="5500"/>
                        </a:lnSpc>
                        <a:defRPr sz="1800"/>
                      </a:pPr>
                      <a:r>
                        <a:rPr sz="2600">
                          <a:latin typeface="Times New Roman"/>
                          <a:ea typeface="Times New Roman"/>
                          <a:cs typeface="Times New Roman"/>
                          <a:sym typeface="Times New Roman"/>
                        </a:rPr>
                        <a:t>8</a:t>
                      </a:r>
                    </a:p>
                  </a:txBody>
                  <a:tcPr marT="0" marB="0" anchor="ctr" horzOverflow="overflow"/>
                </a:tc>
                <a:tc>
                  <a:txBody>
                    <a:bodyPr/>
                    <a:lstStyle/>
                    <a:p>
                      <a:pPr algn="r" defTabSz="457200">
                        <a:lnSpc>
                          <a:spcPts val="5500"/>
                        </a:lnSpc>
                        <a:defRPr sz="1800"/>
                      </a:pPr>
                      <a:r>
                        <a:rPr sz="2600">
                          <a:latin typeface="Times New Roman"/>
                          <a:ea typeface="Times New Roman"/>
                          <a:cs typeface="Times New Roman"/>
                          <a:sym typeface="Times New Roman"/>
                        </a:rPr>
                        <a:t>0.020</a:t>
                      </a:r>
                    </a:p>
                  </a:txBody>
                  <a:tcPr marT="0" marB="0" anchor="ctr" horzOverflow="overflow"/>
                </a:tc>
                <a:tc>
                  <a:txBody>
                    <a:bodyPr/>
                    <a:lstStyle/>
                    <a:p>
                      <a:pPr defTabSz="457200">
                        <a:lnSpc>
                          <a:spcPts val="5500"/>
                        </a:lnSpc>
                        <a:defRPr sz="1800"/>
                      </a:pPr>
                      <a:r>
                        <a:rPr sz="2600">
                          <a:latin typeface="Times New Roman"/>
                          <a:ea typeface="Times New Roman"/>
                          <a:cs typeface="Times New Roman"/>
                          <a:sym typeface="Times New Roman"/>
                        </a:rPr>
                        <a:t>No</a:t>
                      </a:r>
                    </a:p>
                  </a:txBody>
                  <a:tcPr marT="0" marB="0" anchor="ctr" horzOverflow="overflow">
                    <a:lnR w="12700">
                      <a:solidFill>
                        <a:srgbClr val="A9A9A9"/>
                      </a:solidFill>
                      <a:miter lim="400000"/>
                    </a:lnR>
                  </a:tcPr>
                </a:tc>
                <a:extLst>
                  <a:ext uri="{0D108BD9-81ED-4DB2-BD59-A6C34878D82A}">
                    <a16:rowId xmlns:a16="http://schemas.microsoft.com/office/drawing/2014/main" val="10002"/>
                  </a:ext>
                </a:extLst>
              </a:tr>
              <a:tr h="1369769">
                <a:tc>
                  <a:txBody>
                    <a:bodyPr/>
                    <a:lstStyle/>
                    <a:p>
                      <a:pPr algn="l" defTabSz="457200">
                        <a:lnSpc>
                          <a:spcPts val="5500"/>
                        </a:lnSpc>
                        <a:defRPr sz="1800"/>
                      </a:pPr>
                      <a:r>
                        <a:rPr sz="2600">
                          <a:latin typeface="Times New Roman"/>
                          <a:ea typeface="Times New Roman"/>
                          <a:cs typeface="Times New Roman"/>
                          <a:sym typeface="Times New Roman"/>
                        </a:rPr>
                        <a:t>Positioning</a:t>
                      </a:r>
                    </a:p>
                  </a:txBody>
                  <a:tcPr marT="0" marB="0" anchor="ctr" horzOverflow="overflow">
                    <a:lnL w="12700">
                      <a:solidFill>
                        <a:srgbClr val="A9A9A9"/>
                      </a:solidFill>
                      <a:miter lim="400000"/>
                    </a:lnL>
                  </a:tcPr>
                </a:tc>
                <a:tc>
                  <a:txBody>
                    <a:bodyPr/>
                    <a:lstStyle/>
                    <a:p>
                      <a:pPr algn="r" defTabSz="457200">
                        <a:lnSpc>
                          <a:spcPts val="5500"/>
                        </a:lnSpc>
                        <a:defRPr sz="1800"/>
                      </a:pPr>
                      <a:r>
                        <a:rPr sz="2600">
                          <a:latin typeface="Times New Roman"/>
                          <a:ea typeface="Times New Roman"/>
                          <a:cs typeface="Times New Roman"/>
                          <a:sym typeface="Times New Roman"/>
                        </a:rPr>
                        <a:t>16</a:t>
                      </a:r>
                    </a:p>
                  </a:txBody>
                  <a:tcPr marT="0" marB="0" anchor="ctr" horzOverflow="overflow"/>
                </a:tc>
                <a:tc>
                  <a:txBody>
                    <a:bodyPr/>
                    <a:lstStyle/>
                    <a:p>
                      <a:pPr algn="r" defTabSz="457200">
                        <a:lnSpc>
                          <a:spcPts val="5500"/>
                        </a:lnSpc>
                        <a:defRPr sz="1800"/>
                      </a:pPr>
                      <a:r>
                        <a:rPr sz="2600">
                          <a:latin typeface="Times New Roman"/>
                          <a:ea typeface="Times New Roman"/>
                          <a:cs typeface="Times New Roman"/>
                          <a:sym typeface="Times New Roman"/>
                        </a:rPr>
                        <a:t>16</a:t>
                      </a:r>
                    </a:p>
                  </a:txBody>
                  <a:tcPr marT="0" marB="0" anchor="ctr" horzOverflow="overflow"/>
                </a:tc>
                <a:tc>
                  <a:txBody>
                    <a:bodyPr/>
                    <a:lstStyle/>
                    <a:p>
                      <a:pPr algn="r" defTabSz="457200">
                        <a:lnSpc>
                          <a:spcPts val="5500"/>
                        </a:lnSpc>
                        <a:defRPr sz="1800"/>
                      </a:pPr>
                      <a:r>
                        <a:rPr sz="2600">
                          <a:latin typeface="Times New Roman"/>
                          <a:ea typeface="Times New Roman"/>
                          <a:cs typeface="Times New Roman"/>
                          <a:sym typeface="Times New Roman"/>
                        </a:rPr>
                        <a:t>16</a:t>
                      </a:r>
                    </a:p>
                  </a:txBody>
                  <a:tcPr marT="0" marB="0" anchor="ctr" horzOverflow="overflow"/>
                </a:tc>
                <a:tc>
                  <a:txBody>
                    <a:bodyPr/>
                    <a:lstStyle/>
                    <a:p>
                      <a:pPr algn="r" defTabSz="457200">
                        <a:lnSpc>
                          <a:spcPts val="5500"/>
                        </a:lnSpc>
                        <a:defRPr sz="1800"/>
                      </a:pPr>
                      <a:r>
                        <a:rPr sz="2600">
                          <a:latin typeface="Times New Roman"/>
                          <a:ea typeface="Times New Roman"/>
                          <a:cs typeface="Times New Roman"/>
                          <a:sym typeface="Times New Roman"/>
                        </a:rPr>
                        <a:t>n/a</a:t>
                      </a:r>
                    </a:p>
                  </a:txBody>
                  <a:tcPr marT="0" marB="0" anchor="ctr" horzOverflow="overflow"/>
                </a:tc>
                <a:tc>
                  <a:txBody>
                    <a:bodyPr/>
                    <a:lstStyle/>
                    <a:p>
                      <a:pPr defTabSz="457200">
                        <a:lnSpc>
                          <a:spcPts val="5500"/>
                        </a:lnSpc>
                        <a:defRPr sz="1800"/>
                      </a:pPr>
                      <a:r>
                        <a:rPr sz="2600">
                          <a:latin typeface="Times New Roman"/>
                          <a:ea typeface="Times New Roman"/>
                          <a:cs typeface="Times New Roman"/>
                          <a:sym typeface="Times New Roman"/>
                        </a:rPr>
                        <a:t>n/a</a:t>
                      </a:r>
                    </a:p>
                  </a:txBody>
                  <a:tcPr marT="0" marB="0" anchor="ctr" horzOverflow="overflow">
                    <a:lnR w="12700">
                      <a:solidFill>
                        <a:srgbClr val="A9A9A9"/>
                      </a:solidFill>
                      <a:miter lim="400000"/>
                    </a:lnR>
                  </a:tcPr>
                </a:tc>
                <a:extLst>
                  <a:ext uri="{0D108BD9-81ED-4DB2-BD59-A6C34878D82A}">
                    <a16:rowId xmlns:a16="http://schemas.microsoft.com/office/drawing/2014/main" val="10003"/>
                  </a:ext>
                </a:extLst>
              </a:tr>
              <a:tr h="1151295">
                <a:tc>
                  <a:txBody>
                    <a:bodyPr/>
                    <a:lstStyle/>
                    <a:p>
                      <a:pPr algn="l" defTabSz="457200">
                        <a:lnSpc>
                          <a:spcPts val="5500"/>
                        </a:lnSpc>
                        <a:defRPr sz="1800"/>
                      </a:pPr>
                      <a:r>
                        <a:rPr sz="2600">
                          <a:latin typeface="Times New Roman"/>
                          <a:ea typeface="Times New Roman"/>
                          <a:cs typeface="Times New Roman"/>
                          <a:sym typeface="Times New Roman"/>
                        </a:rPr>
                        <a:t>Passing</a:t>
                      </a:r>
                    </a:p>
                  </a:txBody>
                  <a:tcPr marT="0" marB="0" anchor="ctr" horzOverflow="overflow">
                    <a:lnL w="12700">
                      <a:solidFill>
                        <a:srgbClr val="A9A9A9"/>
                      </a:solidFill>
                      <a:miter lim="400000"/>
                    </a:lnL>
                  </a:tcPr>
                </a:tc>
                <a:tc>
                  <a:txBody>
                    <a:bodyPr/>
                    <a:lstStyle/>
                    <a:p>
                      <a:pPr algn="r" defTabSz="457200">
                        <a:lnSpc>
                          <a:spcPts val="5500"/>
                        </a:lnSpc>
                        <a:defRPr sz="1800"/>
                      </a:pPr>
                      <a:r>
                        <a:rPr sz="2600">
                          <a:latin typeface="Times New Roman"/>
                          <a:ea typeface="Times New Roman"/>
                          <a:cs typeface="Times New Roman"/>
                          <a:sym typeface="Times New Roman"/>
                        </a:rPr>
                        <a:t>16</a:t>
                      </a:r>
                    </a:p>
                  </a:txBody>
                  <a:tcPr marT="0" marB="0" anchor="ctr" horzOverflow="overflow"/>
                </a:tc>
                <a:tc>
                  <a:txBody>
                    <a:bodyPr/>
                    <a:lstStyle/>
                    <a:p>
                      <a:pPr algn="r" defTabSz="457200">
                        <a:lnSpc>
                          <a:spcPts val="5500"/>
                        </a:lnSpc>
                        <a:defRPr sz="1800"/>
                      </a:pPr>
                      <a:r>
                        <a:rPr sz="2600">
                          <a:latin typeface="Times New Roman"/>
                          <a:ea typeface="Times New Roman"/>
                          <a:cs typeface="Times New Roman"/>
                          <a:sym typeface="Times New Roman"/>
                        </a:rPr>
                        <a:t>8</a:t>
                      </a:r>
                    </a:p>
                  </a:txBody>
                  <a:tcPr marT="0" marB="0" anchor="ctr" horzOverflow="overflow"/>
                </a:tc>
                <a:tc>
                  <a:txBody>
                    <a:bodyPr/>
                    <a:lstStyle/>
                    <a:p>
                      <a:pPr algn="r" defTabSz="457200">
                        <a:lnSpc>
                          <a:spcPts val="5500"/>
                        </a:lnSpc>
                        <a:defRPr sz="1800"/>
                      </a:pPr>
                      <a:r>
                        <a:rPr sz="2600">
                          <a:latin typeface="Times New Roman"/>
                          <a:ea typeface="Times New Roman"/>
                          <a:cs typeface="Times New Roman"/>
                          <a:sym typeface="Times New Roman"/>
                        </a:rPr>
                        <a:t>8</a:t>
                      </a:r>
                    </a:p>
                  </a:txBody>
                  <a:tcPr marT="0" marB="0" anchor="ctr" horzOverflow="overflow"/>
                </a:tc>
                <a:tc>
                  <a:txBody>
                    <a:bodyPr/>
                    <a:lstStyle/>
                    <a:p>
                      <a:pPr algn="r" defTabSz="457200">
                        <a:lnSpc>
                          <a:spcPts val="5500"/>
                        </a:lnSpc>
                        <a:defRPr sz="1800"/>
                      </a:pPr>
                      <a:r>
                        <a:rPr sz="2600">
                          <a:latin typeface="Times New Roman"/>
                          <a:ea typeface="Times New Roman"/>
                          <a:cs typeface="Times New Roman"/>
                          <a:sym typeface="Times New Roman"/>
                        </a:rPr>
                        <a:t>0.368</a:t>
                      </a:r>
                    </a:p>
                  </a:txBody>
                  <a:tcPr marT="0" marB="0" anchor="ctr" horzOverflow="overflow"/>
                </a:tc>
                <a:tc>
                  <a:txBody>
                    <a:bodyPr/>
                    <a:lstStyle/>
                    <a:p>
                      <a:pPr defTabSz="457200">
                        <a:lnSpc>
                          <a:spcPts val="5500"/>
                        </a:lnSpc>
                        <a:defRPr sz="1800"/>
                      </a:pPr>
                      <a:r>
                        <a:rPr sz="2600">
                          <a:latin typeface="Times New Roman"/>
                          <a:ea typeface="Times New Roman"/>
                          <a:cs typeface="Times New Roman"/>
                          <a:sym typeface="Times New Roman"/>
                        </a:rPr>
                        <a:t>n/a</a:t>
                      </a:r>
                    </a:p>
                  </a:txBody>
                  <a:tcPr marT="0" marB="0" anchor="ctr" horzOverflow="overflow">
                    <a:lnR w="12700">
                      <a:solidFill>
                        <a:srgbClr val="A9A9A9"/>
                      </a:solidFill>
                      <a:miter lim="400000"/>
                    </a:lnR>
                  </a:tcPr>
                </a:tc>
                <a:extLst>
                  <a:ext uri="{0D108BD9-81ED-4DB2-BD59-A6C34878D82A}">
                    <a16:rowId xmlns:a16="http://schemas.microsoft.com/office/drawing/2014/main" val="10004"/>
                  </a:ext>
                </a:extLst>
              </a:tr>
              <a:tr h="1607831">
                <a:tc>
                  <a:txBody>
                    <a:bodyPr/>
                    <a:lstStyle/>
                    <a:p>
                      <a:pPr algn="l" defTabSz="457200">
                        <a:lnSpc>
                          <a:spcPts val="5500"/>
                        </a:lnSpc>
                        <a:defRPr sz="1800"/>
                      </a:pPr>
                      <a:r>
                        <a:rPr sz="2600">
                          <a:latin typeface="Times New Roman"/>
                          <a:ea typeface="Times New Roman"/>
                          <a:cs typeface="Times New Roman"/>
                          <a:sym typeface="Times New Roman"/>
                        </a:rPr>
                        <a:t>Dribbling</a:t>
                      </a:r>
                    </a:p>
                  </a:txBody>
                  <a:tcPr marT="0" marB="0" anchor="ctr" horzOverflow="overflow">
                    <a:lnL w="12700">
                      <a:solidFill>
                        <a:srgbClr val="A9A9A9"/>
                      </a:solidFill>
                      <a:miter lim="400000"/>
                    </a:lnL>
                    <a:lnB w="12700">
                      <a:solidFill>
                        <a:srgbClr val="A9A9A9"/>
                      </a:solidFill>
                      <a:miter lim="400000"/>
                    </a:lnB>
                  </a:tcPr>
                </a:tc>
                <a:tc>
                  <a:txBody>
                    <a:bodyPr/>
                    <a:lstStyle/>
                    <a:p>
                      <a:pPr algn="r" defTabSz="457200">
                        <a:lnSpc>
                          <a:spcPts val="5500"/>
                        </a:lnSpc>
                        <a:defRPr sz="1800"/>
                      </a:pPr>
                      <a:r>
                        <a:rPr sz="2600">
                          <a:latin typeface="Times New Roman"/>
                          <a:ea typeface="Times New Roman"/>
                          <a:cs typeface="Times New Roman"/>
                          <a:sym typeface="Times New Roman"/>
                        </a:rPr>
                        <a:t>6</a:t>
                      </a:r>
                    </a:p>
                  </a:txBody>
                  <a:tcPr marT="0" marB="0" anchor="ctr" horzOverflow="overflow">
                    <a:lnB w="12700">
                      <a:solidFill>
                        <a:srgbClr val="A9A9A9"/>
                      </a:solidFill>
                      <a:miter lim="400000"/>
                    </a:lnB>
                  </a:tcPr>
                </a:tc>
                <a:tc>
                  <a:txBody>
                    <a:bodyPr/>
                    <a:lstStyle/>
                    <a:p>
                      <a:pPr algn="r" defTabSz="457200">
                        <a:lnSpc>
                          <a:spcPts val="5500"/>
                        </a:lnSpc>
                        <a:defRPr sz="1800"/>
                      </a:pPr>
                      <a:r>
                        <a:rPr sz="2600">
                          <a:latin typeface="Times New Roman"/>
                          <a:ea typeface="Times New Roman"/>
                          <a:cs typeface="Times New Roman"/>
                          <a:sym typeface="Times New Roman"/>
                        </a:rPr>
                        <a:t>6</a:t>
                      </a:r>
                    </a:p>
                  </a:txBody>
                  <a:tcPr marT="0" marB="0" anchor="ctr" horzOverflow="overflow">
                    <a:lnB w="12700">
                      <a:solidFill>
                        <a:srgbClr val="A9A9A9"/>
                      </a:solidFill>
                      <a:miter lim="400000"/>
                    </a:lnB>
                  </a:tcPr>
                </a:tc>
                <a:tc>
                  <a:txBody>
                    <a:bodyPr/>
                    <a:lstStyle/>
                    <a:p>
                      <a:pPr algn="r" defTabSz="457200">
                        <a:lnSpc>
                          <a:spcPts val="5500"/>
                        </a:lnSpc>
                        <a:defRPr sz="1800"/>
                      </a:pPr>
                      <a:r>
                        <a:rPr sz="2600">
                          <a:latin typeface="Times New Roman"/>
                          <a:ea typeface="Times New Roman"/>
                          <a:cs typeface="Times New Roman"/>
                          <a:sym typeface="Times New Roman"/>
                        </a:rPr>
                        <a:t>8</a:t>
                      </a:r>
                    </a:p>
                  </a:txBody>
                  <a:tcPr marT="0" marB="0" anchor="ctr" horzOverflow="overflow">
                    <a:lnB w="12700">
                      <a:solidFill>
                        <a:srgbClr val="A9A9A9"/>
                      </a:solidFill>
                      <a:miter lim="400000"/>
                    </a:lnB>
                  </a:tcPr>
                </a:tc>
                <a:tc>
                  <a:txBody>
                    <a:bodyPr/>
                    <a:lstStyle/>
                    <a:p>
                      <a:pPr algn="r" defTabSz="457200">
                        <a:lnSpc>
                          <a:spcPts val="5500"/>
                        </a:lnSpc>
                        <a:defRPr sz="1800"/>
                      </a:pPr>
                      <a:r>
                        <a:rPr sz="2600">
                          <a:latin typeface="Times New Roman"/>
                          <a:ea typeface="Times New Roman"/>
                          <a:cs typeface="Times New Roman"/>
                          <a:sym typeface="Times New Roman"/>
                        </a:rPr>
                        <a:t>0.529</a:t>
                      </a:r>
                    </a:p>
                  </a:txBody>
                  <a:tcPr marT="0" marB="0" anchor="ctr" horzOverflow="overflow">
                    <a:lnB w="12700">
                      <a:solidFill>
                        <a:srgbClr val="A9A9A9"/>
                      </a:solidFill>
                      <a:miter lim="400000"/>
                    </a:lnB>
                  </a:tcPr>
                </a:tc>
                <a:tc>
                  <a:txBody>
                    <a:bodyPr/>
                    <a:lstStyle/>
                    <a:p>
                      <a:pPr defTabSz="457200">
                        <a:lnSpc>
                          <a:spcPts val="5500"/>
                        </a:lnSpc>
                        <a:defRPr sz="1800"/>
                      </a:pPr>
                      <a:r>
                        <a:rPr sz="2600">
                          <a:latin typeface="Times New Roman"/>
                          <a:ea typeface="Times New Roman"/>
                          <a:cs typeface="Times New Roman"/>
                          <a:sym typeface="Times New Roman"/>
                        </a:rPr>
                        <a:t>n/a</a:t>
                      </a:r>
                    </a:p>
                  </a:txBody>
                  <a:tcPr marT="0" marB="0" anchor="ctr" horzOverflow="overflow">
                    <a:lnR w="12700">
                      <a:solidFill>
                        <a:srgbClr val="A9A9A9"/>
                      </a:solidFill>
                      <a:miter lim="400000"/>
                    </a:lnR>
                    <a:lnB w="12700">
                      <a:solidFill>
                        <a:srgbClr val="A9A9A9"/>
                      </a:solidFill>
                      <a:miter lim="400000"/>
                    </a:lnB>
                  </a:tcPr>
                </a:tc>
                <a:extLst>
                  <a:ext uri="{0D108BD9-81ED-4DB2-BD59-A6C34878D82A}">
                    <a16:rowId xmlns:a16="http://schemas.microsoft.com/office/drawing/2014/main" val="10005"/>
                  </a:ext>
                </a:extLst>
              </a:tr>
            </a:tbl>
          </a:graphicData>
        </a:graphic>
      </p:graphicFrame>
      <p:sp>
        <p:nvSpPr>
          <p:cNvPr id="180" name="Table 1…"/>
          <p:cNvSpPr txBox="1"/>
          <p:nvPr/>
        </p:nvSpPr>
        <p:spPr>
          <a:xfrm>
            <a:off x="2680755" y="12499570"/>
            <a:ext cx="4137183" cy="12763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l" defTabSz="457200">
              <a:spcBef>
                <a:spcPts val="1000"/>
              </a:spcBef>
              <a:defRPr sz="1600" b="1">
                <a:solidFill>
                  <a:srgbClr val="721827"/>
                </a:solidFill>
                <a:latin typeface="Times New Roman"/>
                <a:ea typeface="Times New Roman"/>
                <a:cs typeface="Times New Roman"/>
                <a:sym typeface="Times New Roman"/>
              </a:defRPr>
            </a:pPr>
            <a:r>
              <a:t>Table 1</a:t>
            </a:r>
            <a:endParaRPr sz="1466" b="0">
              <a:latin typeface="Calibri"/>
              <a:ea typeface="Calibri"/>
              <a:cs typeface="Calibri"/>
              <a:sym typeface="Calibri"/>
            </a:endParaRPr>
          </a:p>
          <a:p>
            <a:pPr algn="l" defTabSz="457200">
              <a:defRPr sz="1600" i="1">
                <a:solidFill>
                  <a:srgbClr val="721827"/>
                </a:solidFill>
                <a:latin typeface="Times New Roman"/>
                <a:ea typeface="Times New Roman"/>
                <a:cs typeface="Times New Roman"/>
                <a:sym typeface="Times New Roman"/>
              </a:defRPr>
            </a:pPr>
            <a:r>
              <a:t>GPAI Sub-Components Median Difference Scores</a:t>
            </a:r>
            <a:endParaRPr sz="1466" i="0">
              <a:latin typeface="Calibri"/>
              <a:ea typeface="Calibri"/>
              <a:cs typeface="Calibri"/>
              <a:sym typeface="Calibri"/>
            </a:endParaRPr>
          </a:p>
          <a:p>
            <a:pPr algn="l" defTabSz="457200">
              <a:lnSpc>
                <a:spcPts val="3300"/>
              </a:lnSpc>
              <a:spcBef>
                <a:spcPts val="1000"/>
              </a:spcBef>
              <a:defRPr sz="1466">
                <a:solidFill>
                  <a:srgbClr val="721827"/>
                </a:solidFill>
                <a:latin typeface="Calibri"/>
                <a:ea typeface="Calibri"/>
                <a:cs typeface="Calibri"/>
                <a:sym typeface="Calibri"/>
              </a:defRPr>
            </a:pPr>
            <a:r>
              <a:t>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esults"/>
          <p:cNvSpPr txBox="1">
            <a:spLocks noGrp="1"/>
          </p:cNvSpPr>
          <p:nvPr>
            <p:ph type="title"/>
          </p:nvPr>
        </p:nvSpPr>
        <p:spPr>
          <a:prstGeom prst="rect">
            <a:avLst/>
          </a:prstGeom>
        </p:spPr>
        <p:txBody>
          <a:bodyPr/>
          <a:lstStyle/>
          <a:p>
            <a:r>
              <a:t>Results</a:t>
            </a:r>
          </a:p>
        </p:txBody>
      </p:sp>
      <p:sp>
        <p:nvSpPr>
          <p:cNvPr id="183" name="A one-way repeated measures ANOVA was done to ascertain (RQ 1) if constraint intervention affected GPAI total. Boxplot and Shapiro-Wilk test (p &gt;.05) showed no outliers and regularly distributed data. As examined by Mauchly's sphericity test, 2(2) = 8.49"/>
          <p:cNvSpPr txBox="1">
            <a:spLocks noGrp="1"/>
          </p:cNvSpPr>
          <p:nvPr>
            <p:ph type="body" idx="1"/>
          </p:nvPr>
        </p:nvSpPr>
        <p:spPr>
          <a:xfrm>
            <a:off x="1109789" y="2777244"/>
            <a:ext cx="22164422" cy="9380795"/>
          </a:xfrm>
          <a:prstGeom prst="rect">
            <a:avLst/>
          </a:prstGeom>
        </p:spPr>
        <p:txBody>
          <a:bodyPr/>
          <a:lstStyle/>
          <a:p>
            <a:pPr marL="547624" indent="-547624" defTabSz="2389632">
              <a:spcBef>
                <a:spcPts val="2300"/>
              </a:spcBef>
              <a:defRPr sz="4704"/>
            </a:pPr>
            <a:r>
              <a:rPr dirty="0"/>
              <a:t>A one-way repeated measures ANOVA was done to ascertain (RQ 1) if constraint intervention affected GPAI total. Boxplot and Shapiro-Wilk test (p &gt;.05) showed </a:t>
            </a:r>
            <a:r>
              <a:rPr b="1" dirty="0"/>
              <a:t>no outliers </a:t>
            </a:r>
            <a:r>
              <a:rPr dirty="0"/>
              <a:t>and regularly distributed data. As examined by Mauchly's sphericity test, 2(2) = 8.494, p =.014. Greenhouse-</a:t>
            </a:r>
            <a:r>
              <a:rPr dirty="0" err="1"/>
              <a:t>Geisser</a:t>
            </a:r>
            <a:r>
              <a:rPr dirty="0"/>
              <a:t> adjustment ( = 37.605) applied. </a:t>
            </a:r>
          </a:p>
          <a:p>
            <a:pPr marL="547624" indent="-547624" defTabSz="2389632">
              <a:spcBef>
                <a:spcPts val="2300"/>
              </a:spcBef>
              <a:defRPr sz="4704"/>
            </a:pPr>
            <a:r>
              <a:rPr dirty="0"/>
              <a:t>The constraint intervention </a:t>
            </a:r>
            <a:r>
              <a:rPr b="1" u="sng" dirty="0"/>
              <a:t>improved</a:t>
            </a:r>
            <a:r>
              <a:rPr dirty="0"/>
              <a:t> GPAI from the control (M = </a:t>
            </a:r>
            <a:r>
              <a:rPr b="1" dirty="0"/>
              <a:t>42.36</a:t>
            </a:r>
            <a:r>
              <a:rPr dirty="0"/>
              <a:t>, SD = 11.88) to the output (M = </a:t>
            </a:r>
            <a:r>
              <a:rPr b="1" dirty="0"/>
              <a:t>52.74</a:t>
            </a:r>
            <a:r>
              <a:rPr dirty="0"/>
              <a:t>, SD = 9.69) to the input (M = </a:t>
            </a:r>
            <a:r>
              <a:rPr b="1" dirty="0"/>
              <a:t>55.37</a:t>
            </a:r>
            <a:r>
              <a:rPr dirty="0"/>
              <a:t>, SD = 10.44) </a:t>
            </a:r>
          </a:p>
          <a:p>
            <a:pPr marL="547624" indent="-547624" defTabSz="2389632">
              <a:spcBef>
                <a:spcPts val="2300"/>
              </a:spcBef>
              <a:defRPr sz="4704"/>
            </a:pPr>
            <a:r>
              <a:rPr dirty="0"/>
              <a:t>Post hoc analysis with a Bonferroni adjustment showed that GPAI total </a:t>
            </a:r>
            <a:r>
              <a:rPr b="1" dirty="0"/>
              <a:t>increased </a:t>
            </a:r>
            <a:r>
              <a:rPr dirty="0"/>
              <a:t>from control to </a:t>
            </a:r>
            <a:r>
              <a:rPr b="1" u="sng" dirty="0"/>
              <a:t>input</a:t>
            </a:r>
            <a:r>
              <a:rPr dirty="0"/>
              <a:t> (M = 12.105, 95 percent CI [6.87, 17.34], p .01) and from control to </a:t>
            </a:r>
            <a:r>
              <a:rPr b="1" u="sng" dirty="0"/>
              <a:t>output</a:t>
            </a:r>
            <a:r>
              <a:rPr dirty="0"/>
              <a:t> (M = 9.474, 95 percent CI [4.53, 14.42], p .01), but not from output to input (M = 2.632, 95 percent CI [-.108, 5.37], p =.062). </a:t>
            </a:r>
            <a:endParaRPr lang="en-US" dirty="0"/>
          </a:p>
          <a:p>
            <a:pPr marL="547624" indent="-547624" defTabSz="2389632">
              <a:spcBef>
                <a:spcPts val="2300"/>
              </a:spcBef>
              <a:defRPr sz="4704"/>
            </a:pPr>
            <a:r>
              <a:rPr lang="en-US" dirty="0"/>
              <a:t>Total: See the constraints work- but the stats did not indicate which one</a:t>
            </a:r>
            <a:endParaRPr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esults"/>
          <p:cNvSpPr txBox="1">
            <a:spLocks noGrp="1"/>
          </p:cNvSpPr>
          <p:nvPr>
            <p:ph type="title"/>
          </p:nvPr>
        </p:nvSpPr>
        <p:spPr>
          <a:prstGeom prst="rect">
            <a:avLst/>
          </a:prstGeom>
        </p:spPr>
        <p:txBody>
          <a:bodyPr/>
          <a:lstStyle/>
          <a:p>
            <a:r>
              <a:t>Results</a:t>
            </a:r>
          </a:p>
        </p:txBody>
      </p:sp>
      <p:sp>
        <p:nvSpPr>
          <p:cNvPr id="186" name="18 soccer players' LPP data were used to evaluate temperament. Nine soccer players were Introverts (Melancholy = 3, 15.8% &amp; Phlegmatic = 6, 31.6%) and nine were Extroverts (Sanguine = 4, 21.1% &amp; Choleric = 5, 26.3%).…"/>
          <p:cNvSpPr txBox="1">
            <a:spLocks noGrp="1"/>
          </p:cNvSpPr>
          <p:nvPr>
            <p:ph type="body" idx="1"/>
          </p:nvPr>
        </p:nvSpPr>
        <p:spPr>
          <a:xfrm>
            <a:off x="1109789" y="2777244"/>
            <a:ext cx="22164422" cy="9380795"/>
          </a:xfrm>
          <a:prstGeom prst="rect">
            <a:avLst/>
          </a:prstGeom>
        </p:spPr>
        <p:txBody>
          <a:bodyPr/>
          <a:lstStyle/>
          <a:p>
            <a:r>
              <a:rPr dirty="0"/>
              <a:t>18 soccer players' LPP data were used to evaluate temperament. </a:t>
            </a:r>
            <a:r>
              <a:rPr b="1" dirty="0"/>
              <a:t>Nine </a:t>
            </a:r>
            <a:r>
              <a:rPr dirty="0"/>
              <a:t>soccer players were Introverts (Melancholy = 3, 15.8% &amp; Phlegmatic = 6, 31.6%) and </a:t>
            </a:r>
            <a:r>
              <a:rPr b="1" dirty="0"/>
              <a:t>nine</a:t>
            </a:r>
            <a:r>
              <a:rPr dirty="0"/>
              <a:t> were Extroverts (Sanguine = 4, 21.1% &amp; Choleric = 5, 26.3%). </a:t>
            </a:r>
          </a:p>
          <a:p>
            <a:r>
              <a:rPr dirty="0"/>
              <a:t>A two-way mixed ANOVA was utilized to assess if temperament affects GPAI change (RQ 4). Boxplots showed no outliers. Shapiro-Wilk test showed normal distribution (p &gt;.05). F(2, 32) = 1.814, p =.179, partial 2 =.062; no interaction between constraints and temperament.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Introduction"/>
          <p:cNvSpPr txBox="1">
            <a:spLocks noGrp="1"/>
          </p:cNvSpPr>
          <p:nvPr>
            <p:ph type="title"/>
          </p:nvPr>
        </p:nvSpPr>
        <p:spPr>
          <a:prstGeom prst="rect">
            <a:avLst/>
          </a:prstGeom>
        </p:spPr>
        <p:txBody>
          <a:bodyPr/>
          <a:lstStyle/>
          <a:p>
            <a:r>
              <a:t>Introduction</a:t>
            </a:r>
          </a:p>
        </p:txBody>
      </p:sp>
      <p:sp>
        <p:nvSpPr>
          <p:cNvPr id="156" name="This study aims to help coaches enhance practice performance by matching a designed constraint to a player’s temperament.…"/>
          <p:cNvSpPr txBox="1">
            <a:spLocks noGrp="1"/>
          </p:cNvSpPr>
          <p:nvPr>
            <p:ph type="body" idx="1"/>
          </p:nvPr>
        </p:nvSpPr>
        <p:spPr>
          <a:xfrm>
            <a:off x="949579" y="3354001"/>
            <a:ext cx="22602873" cy="9603525"/>
          </a:xfrm>
          <a:prstGeom prst="rect">
            <a:avLst/>
          </a:prstGeom>
        </p:spPr>
        <p:txBody>
          <a:bodyPr>
            <a:normAutofit/>
          </a:bodyPr>
          <a:lstStyle/>
          <a:p>
            <a:r>
              <a:rPr dirty="0"/>
              <a:t>This study aims to help coaches enhance practice performance by matching a designed constraint to a player’s temperament.</a:t>
            </a:r>
          </a:p>
          <a:p>
            <a:r>
              <a:rPr dirty="0"/>
              <a:t>Constraints </a:t>
            </a:r>
            <a:r>
              <a:rPr lang="en-US" dirty="0"/>
              <a:t>creates a boundary or limit, which makes some actions possible and leaves other to the learner–are restriction that help guide individuals towards successful task completion</a:t>
            </a:r>
            <a:endParaRPr dirty="0"/>
          </a:p>
          <a:p>
            <a:pPr lvl="2"/>
            <a:r>
              <a:rPr b="1" u="sng" dirty="0"/>
              <a:t>Input</a:t>
            </a:r>
            <a:r>
              <a:rPr dirty="0"/>
              <a:t> constraints define how an individual solves a problem</a:t>
            </a:r>
            <a:r>
              <a:rPr lang="en-US" dirty="0"/>
              <a:t>-defined by coach</a:t>
            </a:r>
          </a:p>
          <a:p>
            <a:pPr lvl="2"/>
            <a:r>
              <a:rPr b="1" u="sng" dirty="0"/>
              <a:t>output</a:t>
            </a:r>
            <a:r>
              <a:rPr dirty="0"/>
              <a:t> constraints restrict acceptable resolutions by defining the problem's resolution</a:t>
            </a:r>
            <a:r>
              <a:rPr lang="en-US" dirty="0"/>
              <a:t> (goal)</a:t>
            </a:r>
            <a:r>
              <a:rPr dirty="0"/>
              <a:t> (Stokes, 2013)</a:t>
            </a:r>
            <a:r>
              <a:rPr lang="en-US" dirty="0"/>
              <a:t>-identify what is the acceptable results-foot used or where ball is placed</a:t>
            </a:r>
          </a:p>
          <a:p>
            <a:r>
              <a:rPr dirty="0"/>
              <a:t>Improving performance necessitates properly matching constraint types to an individual's temperament (</a:t>
            </a:r>
            <a:r>
              <a:rPr dirty="0" err="1"/>
              <a:t>Roskes</a:t>
            </a:r>
            <a:r>
              <a:rPr dirty="0"/>
              <a:t>, 2015).</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Discussion"/>
          <p:cNvSpPr txBox="1">
            <a:spLocks noGrp="1"/>
          </p:cNvSpPr>
          <p:nvPr>
            <p:ph type="title"/>
          </p:nvPr>
        </p:nvSpPr>
        <p:spPr>
          <a:prstGeom prst="rect">
            <a:avLst/>
          </a:prstGeom>
        </p:spPr>
        <p:txBody>
          <a:bodyPr/>
          <a:lstStyle/>
          <a:p>
            <a:r>
              <a:t>Discussion</a:t>
            </a:r>
          </a:p>
        </p:txBody>
      </p:sp>
      <p:sp>
        <p:nvSpPr>
          <p:cNvPr id="189" name="Instructional leaders can use a planned constraint approach to maximize performance (Hinchman, 2021).…"/>
          <p:cNvSpPr txBox="1">
            <a:spLocks noGrp="1"/>
          </p:cNvSpPr>
          <p:nvPr>
            <p:ph type="body" idx="1"/>
          </p:nvPr>
        </p:nvSpPr>
        <p:spPr>
          <a:prstGeom prst="rect">
            <a:avLst/>
          </a:prstGeom>
        </p:spPr>
        <p:txBody>
          <a:bodyPr/>
          <a:lstStyle/>
          <a:p>
            <a:pPr marL="435863" indent="-435863" defTabSz="1901951">
              <a:spcBef>
                <a:spcPts val="1800"/>
              </a:spcBef>
              <a:defRPr sz="3743"/>
            </a:pPr>
            <a:r>
              <a:t>Instructional leaders can use a planned constraint approach to maximize performance (Hinchman, 2021). </a:t>
            </a:r>
          </a:p>
          <a:p>
            <a:pPr marL="435863" indent="-435863" defTabSz="1901951">
              <a:spcBef>
                <a:spcPts val="1800"/>
              </a:spcBef>
              <a:defRPr sz="3743"/>
            </a:pPr>
            <a:r>
              <a:t>This study provides coaching staffs with tool to increase performance productivity by using design constraints.  </a:t>
            </a:r>
          </a:p>
          <a:p>
            <a:pPr marL="435863" indent="-435863" defTabSz="1901951">
              <a:spcBef>
                <a:spcPts val="1800"/>
              </a:spcBef>
              <a:defRPr sz="3743"/>
            </a:pPr>
            <a:r>
              <a:t>Using designed constraints targeting younger players  (Roskes, 2015; Rosso, 2014) has the potential to increase performance and problem solving (Caniels &amp; Rietzschel, 2015; Eckert et al., 2012; Haught, 2015; Haught-Tromp, 2017; Medeiros et al., 2014; Torrents-Martin et al., 2015). </a:t>
            </a:r>
          </a:p>
          <a:p>
            <a:pPr marL="435863" indent="-435863" defTabSz="1901951">
              <a:spcBef>
                <a:spcPts val="1800"/>
              </a:spcBef>
              <a:defRPr sz="3743"/>
            </a:pPr>
            <a:r>
              <a:t>One proven strategy for improving productivity involves extended and alternating practice using varied constraints to simultaneously promote productivity (Atay &amp; Ashlock, 2018), new skill acquisition (Stokes, 1995, 1999), task persistence (Eisenberger, 1992), and learning transference (Schmidt &amp; Bjork, 1992).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Discussion"/>
          <p:cNvSpPr txBox="1">
            <a:spLocks noGrp="1"/>
          </p:cNvSpPr>
          <p:nvPr>
            <p:ph type="title"/>
          </p:nvPr>
        </p:nvSpPr>
        <p:spPr>
          <a:prstGeom prst="rect">
            <a:avLst/>
          </a:prstGeom>
        </p:spPr>
        <p:txBody>
          <a:bodyPr/>
          <a:lstStyle/>
          <a:p>
            <a:r>
              <a:t>Discussion</a:t>
            </a:r>
          </a:p>
        </p:txBody>
      </p:sp>
      <p:sp>
        <p:nvSpPr>
          <p:cNvPr id="192" name="Professional development can assist veteran coaches in identifying and beneficially using constraints to improve their players' productivity.…"/>
          <p:cNvSpPr txBox="1">
            <a:spLocks noGrp="1"/>
          </p:cNvSpPr>
          <p:nvPr>
            <p:ph type="body" idx="1"/>
          </p:nvPr>
        </p:nvSpPr>
        <p:spPr>
          <a:prstGeom prst="rect">
            <a:avLst/>
          </a:prstGeom>
        </p:spPr>
        <p:txBody>
          <a:bodyPr/>
          <a:lstStyle/>
          <a:p>
            <a:pPr marL="514095" indent="-514095" defTabSz="2243327">
              <a:spcBef>
                <a:spcPts val="2200"/>
              </a:spcBef>
              <a:defRPr sz="4416"/>
            </a:pPr>
            <a:r>
              <a:t>Professional development can assist veteran coaches in identifying and beneficially using constraints to improve their players' productivity. </a:t>
            </a:r>
          </a:p>
          <a:p>
            <a:pPr marL="514095" indent="-514095" defTabSz="2243327">
              <a:spcBef>
                <a:spcPts val="2200"/>
              </a:spcBef>
              <a:defRPr sz="4416"/>
            </a:pPr>
            <a:r>
              <a:t>The direct practice involves identifying how productive individuals use constraints to change the overall domain (Stokes, 2008). </a:t>
            </a:r>
          </a:p>
          <a:p>
            <a:pPr marL="514095" indent="-514095" defTabSz="2243327">
              <a:spcBef>
                <a:spcPts val="2200"/>
              </a:spcBef>
              <a:defRPr sz="4416"/>
            </a:pPr>
            <a:r>
              <a:t>Indirect practice includes the “constraint-finding” (Stokes, 1999) by negotiating the ill-structured problem’s framework by imposing constraints that promote novel and limit standard solutions (Stokes, 2008).  </a:t>
            </a:r>
          </a:p>
          <a:p>
            <a:pPr marL="514095" indent="-514095" defTabSz="2243327">
              <a:spcBef>
                <a:spcPts val="2200"/>
              </a:spcBef>
              <a:defRPr sz="4416"/>
            </a:pPr>
            <a:r>
              <a:t>Specifically, coaches should look to add input and output constraints to existing practice drills and tasks that challenge players directly (through the activity) and indirectly (unconsciously) with the goal to improve player performance.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Questions?"/>
          <p:cNvSpPr txBox="1">
            <a:spLocks noGrp="1"/>
          </p:cNvSpPr>
          <p:nvPr>
            <p:ph type="body" sz="half" idx="1"/>
          </p:nvPr>
        </p:nvSpPr>
        <p:spPr>
          <a:prstGeom prst="rect">
            <a:avLst/>
          </a:prstGeom>
        </p:spPr>
        <p:txBody>
          <a:bodyPr/>
          <a:lstStyle/>
          <a:p>
            <a:r>
              <a:t>Questions?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55832-BFE3-054D-B798-DACC05065756}"/>
              </a:ext>
            </a:extLst>
          </p:cNvPr>
          <p:cNvSpPr>
            <a:spLocks noGrp="1"/>
          </p:cNvSpPr>
          <p:nvPr>
            <p:ph type="title"/>
          </p:nvPr>
        </p:nvSpPr>
        <p:spPr>
          <a:xfrm>
            <a:off x="1160223" y="8046596"/>
            <a:ext cx="21844000" cy="1557437"/>
          </a:xfrm>
        </p:spPr>
        <p:txBody>
          <a:bodyPr/>
          <a:lstStyle/>
          <a:p>
            <a:r>
              <a:rPr lang="en-US" dirty="0"/>
              <a:t>Output Constraints-solves the problem</a:t>
            </a:r>
          </a:p>
        </p:txBody>
      </p:sp>
      <p:sp>
        <p:nvSpPr>
          <p:cNvPr id="4" name="Text Placeholder 3">
            <a:extLst>
              <a:ext uri="{FF2B5EF4-FFF2-40B4-BE49-F238E27FC236}">
                <a16:creationId xmlns:a16="http://schemas.microsoft.com/office/drawing/2014/main" id="{28F4A4EF-9B0E-7342-92B2-00DE1DC41E41}"/>
              </a:ext>
            </a:extLst>
          </p:cNvPr>
          <p:cNvSpPr>
            <a:spLocks noGrp="1"/>
          </p:cNvSpPr>
          <p:nvPr>
            <p:ph type="body" idx="1"/>
          </p:nvPr>
        </p:nvSpPr>
        <p:spPr>
          <a:xfrm>
            <a:off x="2540000" y="10242928"/>
            <a:ext cx="21844000" cy="3443416"/>
          </a:xfrm>
        </p:spPr>
        <p:txBody>
          <a:bodyPr/>
          <a:lstStyle/>
          <a:p>
            <a:r>
              <a:rPr lang="en-US" dirty="0"/>
              <a:t>Targeting passes (diagonal passes only) or shots</a:t>
            </a:r>
          </a:p>
          <a:p>
            <a:r>
              <a:rPr lang="en-US" dirty="0"/>
              <a:t>Finishing technique (can only shoot by…or must control the pass via…)</a:t>
            </a:r>
          </a:p>
          <a:p>
            <a:r>
              <a:rPr lang="en-US" dirty="0"/>
              <a:t>Maintain a specific body position or movement during the drill</a:t>
            </a:r>
          </a:p>
          <a:p>
            <a:endParaRPr lang="en-US" dirty="0"/>
          </a:p>
        </p:txBody>
      </p:sp>
      <p:sp>
        <p:nvSpPr>
          <p:cNvPr id="5" name="TextBox 4">
            <a:extLst>
              <a:ext uri="{FF2B5EF4-FFF2-40B4-BE49-F238E27FC236}">
                <a16:creationId xmlns:a16="http://schemas.microsoft.com/office/drawing/2014/main" id="{74B14692-1F4C-A44F-9324-F896718C4B39}"/>
              </a:ext>
            </a:extLst>
          </p:cNvPr>
          <p:cNvSpPr txBox="1"/>
          <p:nvPr/>
        </p:nvSpPr>
        <p:spPr>
          <a:xfrm>
            <a:off x="2540000" y="1094823"/>
            <a:ext cx="18016150" cy="24416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7600" b="0" i="0" u="none" strike="noStrike" cap="none" spc="0" normalizeH="0" baseline="0" dirty="0">
                <a:ln>
                  <a:noFill/>
                </a:ln>
                <a:solidFill>
                  <a:srgbClr val="000000"/>
                </a:solidFill>
                <a:effectLst/>
                <a:uFillTx/>
                <a:latin typeface="Graphik"/>
                <a:ea typeface="Graphik"/>
                <a:cs typeface="Graphik"/>
                <a:sym typeface="Graphik"/>
              </a:rPr>
              <a:t>Input Constraints-redefines the acceptable result</a:t>
            </a:r>
          </a:p>
        </p:txBody>
      </p:sp>
      <p:sp>
        <p:nvSpPr>
          <p:cNvPr id="6" name="TextBox 5">
            <a:extLst>
              <a:ext uri="{FF2B5EF4-FFF2-40B4-BE49-F238E27FC236}">
                <a16:creationId xmlns:a16="http://schemas.microsoft.com/office/drawing/2014/main" id="{C5749DF6-88E4-9D43-AD45-3BE6313E9ED1}"/>
              </a:ext>
            </a:extLst>
          </p:cNvPr>
          <p:cNvSpPr txBox="1"/>
          <p:nvPr/>
        </p:nvSpPr>
        <p:spPr>
          <a:xfrm>
            <a:off x="2540000" y="2873126"/>
            <a:ext cx="17719590"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4800" b="0" i="0" u="none" strike="noStrike" cap="none" spc="0" normalizeH="0" baseline="0" dirty="0">
                <a:ln>
                  <a:noFill/>
                </a:ln>
                <a:solidFill>
                  <a:srgbClr val="000000"/>
                </a:solidFill>
                <a:effectLst/>
                <a:uFillTx/>
                <a:latin typeface="Graphik"/>
                <a:ea typeface="Graphik"/>
                <a:cs typeface="Graphik"/>
                <a:sym typeface="Graphik"/>
              </a:rPr>
              <a:t>Touch the ball three times (or two)</a:t>
            </a:r>
          </a:p>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lang="en-US" sz="4800" dirty="0"/>
              <a:t>Use a specific foot-(dominant or non-dominate)</a:t>
            </a:r>
          </a:p>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4800" b="0" i="0" u="none" strike="noStrike" cap="none" spc="0" normalizeH="0" baseline="0" dirty="0">
                <a:ln>
                  <a:noFill/>
                </a:ln>
                <a:solidFill>
                  <a:srgbClr val="000000"/>
                </a:solidFill>
                <a:effectLst/>
                <a:uFillTx/>
                <a:latin typeface="Graphik"/>
                <a:ea typeface="Graphik"/>
                <a:cs typeface="Graphik"/>
                <a:sym typeface="Graphik"/>
              </a:rPr>
              <a:t>Expand or Construct the Drills boundary</a:t>
            </a:r>
          </a:p>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lang="en-US" sz="4800" dirty="0"/>
              <a:t>Conduct the drill for a specific amount of time</a:t>
            </a:r>
            <a:endParaRPr kumimoji="0" lang="en-US" sz="4800" b="0" i="0" u="none" strike="noStrike" cap="none" spc="0" normalizeH="0" baseline="0" dirty="0">
              <a:ln>
                <a:noFill/>
              </a:ln>
              <a:solidFill>
                <a:srgbClr val="000000"/>
              </a:solidFill>
              <a:effectLst/>
              <a:uFillTx/>
              <a:latin typeface="Graphik"/>
              <a:ea typeface="Graphik"/>
              <a:cs typeface="Graphik"/>
              <a:sym typeface="Graphik"/>
            </a:endParaRPr>
          </a:p>
        </p:txBody>
      </p:sp>
    </p:spTree>
    <p:extLst>
      <p:ext uri="{BB962C8B-B14F-4D97-AF65-F5344CB8AC3E}">
        <p14:creationId xmlns:p14="http://schemas.microsoft.com/office/powerpoint/2010/main" val="348687135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ntroduction"/>
          <p:cNvSpPr txBox="1">
            <a:spLocks noGrp="1"/>
          </p:cNvSpPr>
          <p:nvPr>
            <p:ph type="title"/>
          </p:nvPr>
        </p:nvSpPr>
        <p:spPr>
          <a:prstGeom prst="rect">
            <a:avLst/>
          </a:prstGeom>
        </p:spPr>
        <p:txBody>
          <a:bodyPr/>
          <a:lstStyle/>
          <a:p>
            <a:r>
              <a:t>Introduction</a:t>
            </a:r>
          </a:p>
        </p:txBody>
      </p:sp>
      <p:sp>
        <p:nvSpPr>
          <p:cNvPr id="159" name="Temperament is a person's basic, heritable trait (Abrams, 2012). Therefore, &quot;temperament is primarily what an infant acquires from his or her parents (including genes), and the rest is attributable to the mother's surroundings during pregnancy&quot; (Abrams, "/>
          <p:cNvSpPr txBox="1">
            <a:spLocks noGrp="1"/>
          </p:cNvSpPr>
          <p:nvPr>
            <p:ph type="body" idx="1"/>
          </p:nvPr>
        </p:nvSpPr>
        <p:spPr>
          <a:xfrm>
            <a:off x="667646" y="2579047"/>
            <a:ext cx="22884806" cy="10378479"/>
          </a:xfrm>
          <a:prstGeom prst="rect">
            <a:avLst/>
          </a:prstGeom>
        </p:spPr>
        <p:txBody>
          <a:bodyPr/>
          <a:lstStyle/>
          <a:p>
            <a:r>
              <a:rPr dirty="0"/>
              <a:t>Temperament is a person's basic, heritable trait (Abrams, 2012). </a:t>
            </a:r>
            <a:endParaRPr lang="en-US" dirty="0"/>
          </a:p>
          <a:p>
            <a:pPr lvl="1"/>
            <a:r>
              <a:rPr dirty="0"/>
              <a:t> "temperament is primarily what an infant acquires from his or her parents (including genes), and the rest is attributable to the mother's surroundings during pregnancy" (Abrams, 2012, p. 58). </a:t>
            </a:r>
          </a:p>
          <a:p>
            <a:r>
              <a:rPr lang="en-US" dirty="0"/>
              <a:t>T</a:t>
            </a:r>
            <a:r>
              <a:rPr dirty="0"/>
              <a:t>emperament and personality share significant components, they are generally agreed to be physiologically linked (Deal, Halverson, </a:t>
            </a:r>
            <a:r>
              <a:rPr dirty="0" err="1"/>
              <a:t>Havill</a:t>
            </a:r>
            <a:r>
              <a:rPr dirty="0"/>
              <a:t>, &amp; Martin, 2005). </a:t>
            </a:r>
          </a:p>
          <a:p>
            <a:r>
              <a:rPr dirty="0"/>
              <a:t>Temperament qualities are distinct and typically consistent over the lifespan (</a:t>
            </a:r>
            <a:r>
              <a:rPr dirty="0" err="1"/>
              <a:t>Strelau</a:t>
            </a:r>
            <a:r>
              <a:rPr dirty="0"/>
              <a:t>, 1987; Thomas &amp; Chess, 1977), while personality traits are learnt via experiences. </a:t>
            </a:r>
            <a:r>
              <a:rPr dirty="0" err="1"/>
              <a:t>Allport</a:t>
            </a:r>
            <a:r>
              <a:rPr dirty="0"/>
              <a:t> (1961) says temperament is largely inherited.</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mperaments"/>
          <p:cNvSpPr txBox="1">
            <a:spLocks noGrp="1"/>
          </p:cNvSpPr>
          <p:nvPr>
            <p:ph type="title"/>
          </p:nvPr>
        </p:nvSpPr>
        <p:spPr>
          <a:prstGeom prst="rect">
            <a:avLst/>
          </a:prstGeom>
        </p:spPr>
        <p:txBody>
          <a:bodyPr/>
          <a:lstStyle/>
          <a:p>
            <a:r>
              <a:t>Temperaments</a:t>
            </a:r>
          </a:p>
        </p:txBody>
      </p:sp>
      <p:sp>
        <p:nvSpPr>
          <p:cNvPr id="162" name="Temperament is defined by Littauer (1992) as a “personality profile and how the features define your emotions, work performance, and relationships&quot; (p. 1), and is classified as sanguine, choleric melancholic, or phlegmatic.…"/>
          <p:cNvSpPr txBox="1">
            <a:spLocks noGrp="1"/>
          </p:cNvSpPr>
          <p:nvPr>
            <p:ph type="body" idx="1"/>
          </p:nvPr>
        </p:nvSpPr>
        <p:spPr>
          <a:xfrm>
            <a:off x="890564" y="3257875"/>
            <a:ext cx="22602872" cy="9603525"/>
          </a:xfrm>
          <a:prstGeom prst="rect">
            <a:avLst/>
          </a:prstGeom>
        </p:spPr>
        <p:txBody>
          <a:bodyPr>
            <a:normAutofit lnSpcReduction="10000"/>
          </a:bodyPr>
          <a:lstStyle/>
          <a:p>
            <a:r>
              <a:rPr dirty="0"/>
              <a:t>Temperament is defined by Littauer (1992) as a “personality profile</a:t>
            </a:r>
            <a:r>
              <a:rPr lang="en-US" dirty="0"/>
              <a:t> that</a:t>
            </a:r>
            <a:r>
              <a:rPr dirty="0"/>
              <a:t> define your emotions, work performance, and relationships" (p. 1</a:t>
            </a:r>
            <a:r>
              <a:rPr lang="en-US" dirty="0"/>
              <a:t>)	</a:t>
            </a:r>
          </a:p>
          <a:p>
            <a:pPr lvl="1"/>
            <a:r>
              <a:rPr dirty="0"/>
              <a:t>classified as sanguine, choleric</a:t>
            </a:r>
            <a:r>
              <a:rPr lang="en-US" dirty="0"/>
              <a:t>,</a:t>
            </a:r>
            <a:r>
              <a:rPr dirty="0"/>
              <a:t> melanchol</a:t>
            </a:r>
            <a:r>
              <a:rPr lang="en-US" dirty="0"/>
              <a:t>y</a:t>
            </a:r>
            <a:r>
              <a:rPr dirty="0"/>
              <a:t>, or phlegmatic.  </a:t>
            </a:r>
            <a:endParaRPr lang="en-US" dirty="0"/>
          </a:p>
          <a:p>
            <a:r>
              <a:rPr lang="en-US" dirty="0">
                <a:latin typeface="Calibri" panose="020F0502020204030204" pitchFamily="34" charset="0"/>
                <a:ea typeface="Calibri" panose="020F0502020204030204" pitchFamily="34" charset="0"/>
                <a:cs typeface="Times New Roman" panose="02020603050405020304" pitchFamily="18" charset="0"/>
              </a:rPr>
              <a:t>P</a:t>
            </a:r>
            <a:r>
              <a:rPr lang="en-US" dirty="0">
                <a:effectLst/>
                <a:latin typeface="Calibri" panose="020F0502020204030204" pitchFamily="34" charset="0"/>
                <a:ea typeface="Calibri" panose="020F0502020204030204" pitchFamily="34" charset="0"/>
                <a:cs typeface="Times New Roman" panose="02020603050405020304" pitchFamily="18" charset="0"/>
              </a:rPr>
              <a:t>ersonality is inherited, and much of it is shaped and influences by our unique environments (Ekstrand ,1995)</a:t>
            </a:r>
            <a:r>
              <a:rPr lang="en-US" dirty="0">
                <a:effectLst/>
              </a:rPr>
              <a:t> </a:t>
            </a:r>
          </a:p>
          <a:p>
            <a:r>
              <a:rPr lang="en-US" dirty="0">
                <a:latin typeface="Calibri" panose="020F0502020204030204" pitchFamily="34" charset="0"/>
                <a:ea typeface="Calibri" panose="020F0502020204030204" pitchFamily="34" charset="0"/>
                <a:cs typeface="Times New Roman" panose="02020603050405020304" pitchFamily="18" charset="0"/>
              </a:rPr>
              <a:t>K</a:t>
            </a:r>
            <a:r>
              <a:rPr lang="en-US" dirty="0">
                <a:effectLst/>
                <a:latin typeface="Calibri" panose="020F0502020204030204" pitchFamily="34" charset="0"/>
                <a:ea typeface="Calibri" panose="020F0502020204030204" pitchFamily="34" charset="0"/>
                <a:cs typeface="Times New Roman" panose="02020603050405020304" pitchFamily="18" charset="0"/>
              </a:rPr>
              <a:t>nowing a player’s temperament can help the coach in communication between the coach and the player</a:t>
            </a:r>
            <a:r>
              <a:rPr lang="en-US" dirty="0">
                <a:effectLst/>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Romillia</a:t>
            </a:r>
            <a:r>
              <a:rPr lang="en-US" dirty="0">
                <a:effectLst/>
                <a:latin typeface="Calibri" panose="020F0502020204030204" pitchFamily="34" charset="0"/>
                <a:ea typeface="Calibri" panose="020F0502020204030204" pitchFamily="34" charset="0"/>
                <a:cs typeface="Times New Roman" panose="02020603050405020304" pitchFamily="18" charset="0"/>
              </a:rPr>
              <a:t>, Teodorescu, and Tonita (2020) </a:t>
            </a:r>
          </a:p>
          <a:p>
            <a:r>
              <a:rPr lang="en-US" dirty="0">
                <a:effectLst/>
                <a:latin typeface="Calibri" panose="020F0502020204030204" pitchFamily="34" charset="0"/>
                <a:ea typeface="Calibri" panose="020F0502020204030204" pitchFamily="34" charset="0"/>
                <a:cs typeface="Times New Roman" panose="02020603050405020304" pitchFamily="18" charset="0"/>
              </a:rPr>
              <a:t>Temperament’s traits are represented by a) the ability of the individual to process information -quickly or slowly; b) the ability of the individual to withstand stress or different types of effort; c) the balance of the individual; d) manifesting the affective (thoughts, feelings, beliefs) processes under different conditions (</a:t>
            </a:r>
            <a:r>
              <a:rPr lang="en-US" dirty="0" err="1">
                <a:effectLst/>
                <a:latin typeface="Calibri" panose="020F0502020204030204" pitchFamily="34" charset="0"/>
                <a:ea typeface="Calibri" panose="020F0502020204030204" pitchFamily="34" charset="0"/>
                <a:cs typeface="Times New Roman" panose="02020603050405020304" pitchFamily="18" charset="0"/>
              </a:rPr>
              <a:t>Romillia</a:t>
            </a:r>
            <a:r>
              <a:rPr lang="en-US" dirty="0">
                <a:effectLst/>
                <a:latin typeface="Calibri" panose="020F0502020204030204" pitchFamily="34" charset="0"/>
                <a:ea typeface="Calibri" panose="020F0502020204030204" pitchFamily="34" charset="0"/>
                <a:cs typeface="Times New Roman" panose="02020603050405020304" pitchFamily="18" charset="0"/>
              </a:rPr>
              <a:t> et al, 2020 pg. 70)</a:t>
            </a:r>
            <a:r>
              <a:rPr lang="en-US" dirty="0">
                <a:effectLst/>
              </a:rPr>
              <a:t> </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A6D4-D054-3D98-C931-41DB63441472}"/>
              </a:ext>
            </a:extLst>
          </p:cNvPr>
          <p:cNvSpPr>
            <a:spLocks noGrp="1"/>
          </p:cNvSpPr>
          <p:nvPr>
            <p:ph type="title"/>
          </p:nvPr>
        </p:nvSpPr>
        <p:spPr/>
        <p:txBody>
          <a:bodyPr>
            <a:normAutofit fontScale="90000"/>
          </a:bodyPr>
          <a:lstStyle/>
          <a:p>
            <a:br>
              <a:rPr lang="en-US" dirty="0"/>
            </a:br>
            <a:r>
              <a:rPr lang="en-US" dirty="0"/>
              <a:t>Wired That Way Personality Profile </a:t>
            </a:r>
            <a:r>
              <a:rPr lang="en-US" sz="3600" dirty="0"/>
              <a:t>Littauer &amp; Littauer</a:t>
            </a:r>
            <a:br>
              <a:rPr lang="en-US" sz="3600" dirty="0"/>
            </a:br>
            <a:r>
              <a:rPr lang="en-US" sz="3600" dirty="0"/>
              <a:t>Choleric, Sanguine, Phlegmatic, &amp; Melancholy</a:t>
            </a:r>
            <a:endParaRPr lang="en-US" dirty="0"/>
          </a:p>
        </p:txBody>
      </p:sp>
      <p:sp>
        <p:nvSpPr>
          <p:cNvPr id="4" name="Text Placeholder 3">
            <a:extLst>
              <a:ext uri="{FF2B5EF4-FFF2-40B4-BE49-F238E27FC236}">
                <a16:creationId xmlns:a16="http://schemas.microsoft.com/office/drawing/2014/main" id="{08A311E3-F487-0718-F53C-D2903AFC9812}"/>
              </a:ext>
            </a:extLst>
          </p:cNvPr>
          <p:cNvSpPr>
            <a:spLocks noGrp="1"/>
          </p:cNvSpPr>
          <p:nvPr>
            <p:ph type="body" idx="1"/>
          </p:nvPr>
        </p:nvSpPr>
        <p:spPr/>
        <p:txBody>
          <a:bodyPr>
            <a:normAutofit fontScale="92500" lnSpcReduction="20000"/>
          </a:bodyPr>
          <a:lstStyle/>
          <a:p>
            <a:r>
              <a:rPr lang="en-US" dirty="0"/>
              <a:t>Choleric-dominate and extroverted</a:t>
            </a:r>
          </a:p>
          <a:p>
            <a:pPr lvl="1"/>
            <a:r>
              <a:rPr lang="en-US" sz="4400" dirty="0"/>
              <a:t>”Type A” or “the doer”</a:t>
            </a:r>
          </a:p>
          <a:p>
            <a:pPr lvl="1"/>
            <a:r>
              <a:rPr kumimoji="0" lang="en-US" sz="4400" b="0" i="0" u="none" strike="noStrike" cap="none" spc="0" normalizeH="0" baseline="0" dirty="0">
                <a:ln>
                  <a:noFill/>
                </a:ln>
                <a:solidFill>
                  <a:srgbClr val="000000"/>
                </a:solidFill>
                <a:effectLst/>
                <a:uFillTx/>
                <a:latin typeface="Graphik"/>
                <a:ea typeface="Graphik"/>
                <a:cs typeface="Graphik"/>
                <a:sym typeface="Graphik"/>
              </a:rPr>
              <a:t>Born leader</a:t>
            </a:r>
          </a:p>
          <a:p>
            <a:pPr lvl="1"/>
            <a:r>
              <a:rPr lang="en-US" sz="4400" dirty="0"/>
              <a:t>Fixes problems</a:t>
            </a:r>
          </a:p>
          <a:p>
            <a:pPr lvl="1"/>
            <a:r>
              <a:rPr lang="en-US" sz="4400" dirty="0"/>
              <a:t>Loves a challenge</a:t>
            </a:r>
          </a:p>
          <a:p>
            <a:pPr lvl="1"/>
            <a:r>
              <a:rPr lang="en-US" sz="4400" dirty="0"/>
              <a:t>Excels in crisis</a:t>
            </a:r>
          </a:p>
          <a:p>
            <a:pPr lvl="1"/>
            <a:r>
              <a:rPr lang="en-US" sz="4400" dirty="0"/>
              <a:t>Production oriented </a:t>
            </a:r>
          </a:p>
          <a:p>
            <a:pPr lvl="1"/>
            <a:r>
              <a:rPr lang="en-US" sz="4400" dirty="0"/>
              <a:t>High energy and passionate</a:t>
            </a:r>
          </a:p>
          <a:p>
            <a:pPr lvl="1"/>
            <a:r>
              <a:rPr lang="en-US" sz="4400" dirty="0"/>
              <a:t>Requires quick decisions</a:t>
            </a:r>
          </a:p>
          <a:p>
            <a:pPr lvl="1"/>
            <a:r>
              <a:rPr lang="en-US" sz="4400" dirty="0"/>
              <a:t>Desires control</a:t>
            </a:r>
          </a:p>
          <a:p>
            <a:endParaRPr lang="en-US" dirty="0"/>
          </a:p>
          <a:p>
            <a:pPr lvl="1"/>
            <a:endParaRPr lang="en-US" dirty="0"/>
          </a:p>
        </p:txBody>
      </p:sp>
      <p:pic>
        <p:nvPicPr>
          <p:cNvPr id="5" name="Picture 4" descr="F4A08300-AB9Fb">
            <a:extLst>
              <a:ext uri="{FF2B5EF4-FFF2-40B4-BE49-F238E27FC236}">
                <a16:creationId xmlns:a16="http://schemas.microsoft.com/office/drawing/2014/main" id="{DE89366D-91DB-584F-A58F-B0842EC8A882}"/>
              </a:ext>
            </a:extLst>
          </p:cNvPr>
          <p:cNvPicPr>
            <a:picLocks noChangeAspect="1"/>
          </p:cNvPicPr>
          <p:nvPr/>
        </p:nvPicPr>
        <p:blipFill>
          <a:blip r:embed="rId3" cstate="print">
            <a:lum bright="18000"/>
            <a:extLst>
              <a:ext uri="{28A0092B-C50C-407E-A947-70E740481C1C}">
                <a14:useLocalDpi xmlns:a14="http://schemas.microsoft.com/office/drawing/2010/main" val="0"/>
              </a:ext>
            </a:extLst>
          </a:blip>
          <a:srcRect l="13580" t="13580" r="13580" b="3711"/>
          <a:stretch>
            <a:fillRect/>
          </a:stretch>
        </p:blipFill>
        <p:spPr bwMode="auto">
          <a:xfrm>
            <a:off x="20377727" y="583679"/>
            <a:ext cx="3177309" cy="2425427"/>
          </a:xfrm>
          <a:prstGeom prst="rect">
            <a:avLst/>
          </a:prstGeom>
          <a:noFill/>
          <a:ln w="57150">
            <a:solidFill>
              <a:srgbClr val="000000"/>
            </a:solidFill>
            <a:miter lim="800000"/>
            <a:headEnd/>
            <a:tailEnd/>
          </a:ln>
        </p:spPr>
      </p:pic>
      <p:sp>
        <p:nvSpPr>
          <p:cNvPr id="6" name="TextBox 5">
            <a:extLst>
              <a:ext uri="{FF2B5EF4-FFF2-40B4-BE49-F238E27FC236}">
                <a16:creationId xmlns:a16="http://schemas.microsoft.com/office/drawing/2014/main" id="{2047143C-787D-FC76-1F62-2B707D8F863A}"/>
              </a:ext>
            </a:extLst>
          </p:cNvPr>
          <p:cNvSpPr txBox="1"/>
          <p:nvPr/>
        </p:nvSpPr>
        <p:spPr>
          <a:xfrm>
            <a:off x="7416132" y="11948557"/>
            <a:ext cx="1052852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000000"/>
                </a:solidFill>
                <a:effectLst/>
                <a:uFillTx/>
                <a:latin typeface="Graphik"/>
                <a:ea typeface="Graphik"/>
                <a:cs typeface="Graphik"/>
                <a:sym typeface="Graphik"/>
              </a:rPr>
              <a:t>Performs quick and explosive movements</a:t>
            </a:r>
          </a:p>
        </p:txBody>
      </p:sp>
      <p:sp>
        <p:nvSpPr>
          <p:cNvPr id="7" name="TextBox 6">
            <a:extLst>
              <a:ext uri="{FF2B5EF4-FFF2-40B4-BE49-F238E27FC236}">
                <a16:creationId xmlns:a16="http://schemas.microsoft.com/office/drawing/2014/main" id="{8D6055FD-0578-53BA-C91E-3DFA411E53FB}"/>
              </a:ext>
            </a:extLst>
          </p:cNvPr>
          <p:cNvSpPr txBox="1"/>
          <p:nvPr/>
        </p:nvSpPr>
        <p:spPr>
          <a:xfrm>
            <a:off x="13528963" y="4274661"/>
            <a:ext cx="8437418" cy="76738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685800" marR="0" indent="-6858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4100" b="0" i="0" u="none" strike="noStrike" cap="none" spc="0" normalizeH="0" baseline="0" dirty="0">
                <a:ln>
                  <a:noFill/>
                </a:ln>
                <a:solidFill>
                  <a:srgbClr val="000000"/>
                </a:solidFill>
                <a:effectLst/>
                <a:uFillTx/>
                <a:latin typeface="Graphik"/>
                <a:ea typeface="Graphik"/>
                <a:cs typeface="Graphik"/>
                <a:sym typeface="Graphik"/>
              </a:rPr>
              <a:t>Sees the big picture</a:t>
            </a:r>
          </a:p>
          <a:p>
            <a:pPr marL="685800" marR="0" indent="-6858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lang="en-US" sz="4100" dirty="0"/>
              <a:t>Insists on productivity (bossy)</a:t>
            </a:r>
          </a:p>
          <a:p>
            <a:pPr marL="685800" marR="0" indent="-6858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4100" b="0" i="0" u="none" strike="noStrike" cap="none" spc="0" normalizeH="0" baseline="0" dirty="0">
                <a:ln>
                  <a:noFill/>
                </a:ln>
                <a:solidFill>
                  <a:srgbClr val="000000"/>
                </a:solidFill>
                <a:effectLst/>
                <a:uFillTx/>
                <a:latin typeface="Graphik"/>
                <a:ea typeface="Graphik"/>
                <a:cs typeface="Graphik"/>
                <a:sym typeface="Graphik"/>
              </a:rPr>
              <a:t>Quick tempered</a:t>
            </a:r>
          </a:p>
          <a:p>
            <a:pPr marL="685800" marR="0" indent="-6858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lang="en-US" sz="4100" dirty="0"/>
              <a:t>Confident (overconfident)</a:t>
            </a:r>
          </a:p>
          <a:p>
            <a:pPr marL="685800" indent="-685800" algn="l">
              <a:lnSpc>
                <a:spcPct val="150000"/>
              </a:lnSpc>
              <a:buFont typeface="Arial" panose="020B0604020202020204" pitchFamily="34" charset="0"/>
              <a:buChar char="•"/>
            </a:pPr>
            <a:r>
              <a:rPr lang="en-US" sz="4100" dirty="0"/>
              <a:t>Aggressive</a:t>
            </a:r>
          </a:p>
          <a:p>
            <a:pPr marL="685800" marR="0" indent="-6858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lang="en-US" sz="4100" dirty="0"/>
              <a:t>Workaholic</a:t>
            </a:r>
          </a:p>
          <a:p>
            <a:pPr marL="685800" marR="0" indent="-6858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lang="en-US" sz="4100" dirty="0"/>
              <a:t>Production oriented</a:t>
            </a:r>
          </a:p>
          <a:p>
            <a:pPr marL="685800" marR="0" indent="-6858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4100" b="0" i="0" u="none" strike="noStrike" cap="none" spc="0" normalizeH="0" baseline="0" dirty="0">
                <a:ln>
                  <a:noFill/>
                </a:ln>
                <a:solidFill>
                  <a:srgbClr val="000000"/>
                </a:solidFill>
                <a:effectLst/>
                <a:uFillTx/>
                <a:latin typeface="Graphik"/>
                <a:ea typeface="Graphik"/>
                <a:cs typeface="Graphik"/>
                <a:sym typeface="Graphik"/>
              </a:rPr>
              <a:t>Must be in charge</a:t>
            </a:r>
          </a:p>
        </p:txBody>
      </p:sp>
      <p:sp>
        <p:nvSpPr>
          <p:cNvPr id="3" name="TextBox 2">
            <a:extLst>
              <a:ext uri="{FF2B5EF4-FFF2-40B4-BE49-F238E27FC236}">
                <a16:creationId xmlns:a16="http://schemas.microsoft.com/office/drawing/2014/main" id="{F6898FF2-AA5D-8B48-BD4E-F933CB903C5E}"/>
              </a:ext>
            </a:extLst>
          </p:cNvPr>
          <p:cNvSpPr txBox="1"/>
          <p:nvPr/>
        </p:nvSpPr>
        <p:spPr>
          <a:xfrm>
            <a:off x="1797660" y="13109292"/>
            <a:ext cx="871392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2800" dirty="0"/>
              <a:t>Galen’s 4-Factor Temperament Traits- date back to  460 BC</a:t>
            </a:r>
            <a:endParaRPr kumimoji="0" lang="en-US" sz="2800" b="0" i="0" u="none" strike="noStrike" cap="none" spc="0" normalizeH="0" baseline="0" dirty="0">
              <a:ln>
                <a:noFill/>
              </a:ln>
              <a:solidFill>
                <a:srgbClr val="000000"/>
              </a:solidFill>
              <a:effectLst/>
              <a:uFillTx/>
              <a:latin typeface="Graphik"/>
              <a:ea typeface="Graphik"/>
              <a:cs typeface="Graphik"/>
              <a:sym typeface="Graphik"/>
            </a:endParaRPr>
          </a:p>
        </p:txBody>
      </p:sp>
    </p:spTree>
    <p:extLst>
      <p:ext uri="{BB962C8B-B14F-4D97-AF65-F5344CB8AC3E}">
        <p14:creationId xmlns:p14="http://schemas.microsoft.com/office/powerpoint/2010/main" val="216029801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FCD7D-EF35-1FE2-E85F-B15AA0457385}"/>
              </a:ext>
            </a:extLst>
          </p:cNvPr>
          <p:cNvSpPr>
            <a:spLocks noGrp="1"/>
          </p:cNvSpPr>
          <p:nvPr>
            <p:ph type="title"/>
          </p:nvPr>
        </p:nvSpPr>
        <p:spPr/>
        <p:txBody>
          <a:bodyPr/>
          <a:lstStyle/>
          <a:p>
            <a:r>
              <a:rPr lang="en-US" dirty="0"/>
              <a:t>Sanguine</a:t>
            </a:r>
          </a:p>
        </p:txBody>
      </p:sp>
      <p:sp>
        <p:nvSpPr>
          <p:cNvPr id="4" name="Text Placeholder 3">
            <a:extLst>
              <a:ext uri="{FF2B5EF4-FFF2-40B4-BE49-F238E27FC236}">
                <a16:creationId xmlns:a16="http://schemas.microsoft.com/office/drawing/2014/main" id="{0CCFBA36-F113-5456-26DD-F2BC24DAD99A}"/>
              </a:ext>
            </a:extLst>
          </p:cNvPr>
          <p:cNvSpPr>
            <a:spLocks noGrp="1"/>
          </p:cNvSpPr>
          <p:nvPr>
            <p:ph type="body" idx="1"/>
          </p:nvPr>
        </p:nvSpPr>
        <p:spPr>
          <a:xfrm>
            <a:off x="1270000" y="4267200"/>
            <a:ext cx="11754022" cy="8432800"/>
          </a:xfrm>
        </p:spPr>
        <p:txBody>
          <a:bodyPr>
            <a:normAutofit fontScale="77500" lnSpcReduction="20000"/>
          </a:bodyPr>
          <a:lstStyle/>
          <a:p>
            <a:r>
              <a:rPr lang="en-US" dirty="0"/>
              <a:t>Sanguine – - Strong, Balanced, and Mobile- Extroverted </a:t>
            </a:r>
          </a:p>
          <a:p>
            <a:pPr lvl="1"/>
            <a:r>
              <a:rPr lang="en-US" dirty="0"/>
              <a:t>High energy and practical solutions</a:t>
            </a:r>
          </a:p>
          <a:p>
            <a:pPr lvl="1"/>
            <a:r>
              <a:rPr lang="en-US" dirty="0"/>
              <a:t>“Type B” –”the talker”</a:t>
            </a:r>
          </a:p>
          <a:p>
            <a:pPr lvl="1"/>
            <a:r>
              <a:rPr lang="en-US" dirty="0"/>
              <a:t>Influence their environment through encouragement</a:t>
            </a:r>
          </a:p>
          <a:p>
            <a:pPr lvl="1"/>
            <a:r>
              <a:rPr lang="en-US" dirty="0"/>
              <a:t>Most versatile			</a:t>
            </a:r>
          </a:p>
          <a:p>
            <a:pPr lvl="1"/>
            <a:r>
              <a:rPr lang="en-US" dirty="0"/>
              <a:t>Adapts to new situations quickly</a:t>
            </a:r>
          </a:p>
          <a:p>
            <a:pPr lvl="1"/>
            <a:r>
              <a:rPr lang="en-US" dirty="0"/>
              <a:t>Impulsive </a:t>
            </a:r>
          </a:p>
          <a:p>
            <a:pPr lvl="1"/>
            <a:r>
              <a:rPr lang="en-US" dirty="0"/>
              <a:t>Competitive</a:t>
            </a:r>
          </a:p>
          <a:p>
            <a:pPr lvl="1"/>
            <a:r>
              <a:rPr lang="en-US" dirty="0"/>
              <a:t>Center of attention</a:t>
            </a:r>
          </a:p>
          <a:p>
            <a:pPr lvl="1"/>
            <a:r>
              <a:rPr lang="en-US" dirty="0"/>
              <a:t>Creative</a:t>
            </a:r>
          </a:p>
          <a:p>
            <a:pPr lvl="1"/>
            <a:r>
              <a:rPr lang="en-US" dirty="0"/>
              <a:t>Excellent Teammates</a:t>
            </a:r>
          </a:p>
          <a:p>
            <a:pPr lvl="1"/>
            <a:endParaRPr lang="en-US" dirty="0"/>
          </a:p>
        </p:txBody>
      </p:sp>
      <p:pic>
        <p:nvPicPr>
          <p:cNvPr id="5" name="Picture 4" descr="ottsm33">
            <a:extLst>
              <a:ext uri="{FF2B5EF4-FFF2-40B4-BE49-F238E27FC236}">
                <a16:creationId xmlns:a16="http://schemas.microsoft.com/office/drawing/2014/main" id="{F27BFA22-F37A-5445-A0CA-F53598DC1192}"/>
              </a:ext>
            </a:extLst>
          </p:cNvPr>
          <p:cNvPicPr>
            <a:picLocks noChangeAspect="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20511655" y="872836"/>
            <a:ext cx="2948709" cy="2470123"/>
          </a:xfrm>
          <a:prstGeom prst="rect">
            <a:avLst/>
          </a:prstGeom>
          <a:noFill/>
          <a:ln w="57150">
            <a:solidFill>
              <a:srgbClr val="000000"/>
            </a:solidFill>
            <a:miter lim="800000"/>
            <a:headEnd/>
            <a:tailEnd/>
          </a:ln>
        </p:spPr>
      </p:pic>
      <p:sp>
        <p:nvSpPr>
          <p:cNvPr id="3" name="TextBox 2">
            <a:extLst>
              <a:ext uri="{FF2B5EF4-FFF2-40B4-BE49-F238E27FC236}">
                <a16:creationId xmlns:a16="http://schemas.microsoft.com/office/drawing/2014/main" id="{15608BCF-EA3E-AA4A-A2B6-FC5FF96CFA94}"/>
              </a:ext>
            </a:extLst>
          </p:cNvPr>
          <p:cNvSpPr txBox="1"/>
          <p:nvPr/>
        </p:nvSpPr>
        <p:spPr>
          <a:xfrm>
            <a:off x="14022965" y="4544199"/>
            <a:ext cx="4940455" cy="52270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571500" marR="0" indent="-5715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lang="en-US" sz="3700" dirty="0"/>
              <a:t>Enthusiastic+</a:t>
            </a:r>
          </a:p>
          <a:p>
            <a:pPr marL="571500" marR="0" indent="-5715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lang="en-US" sz="3700" dirty="0"/>
              <a:t>Easily Distracted</a:t>
            </a:r>
          </a:p>
          <a:p>
            <a:pPr marL="571500" marR="0" indent="-5715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lang="en-US" sz="3700" dirty="0"/>
              <a:t>Confidence fades fast</a:t>
            </a:r>
          </a:p>
          <a:p>
            <a:pPr marL="571500" marR="0" indent="-5715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3700" b="0" i="0" u="none" strike="noStrike" cap="none" spc="0" normalizeH="0" baseline="0" dirty="0">
                <a:ln>
                  <a:noFill/>
                </a:ln>
                <a:solidFill>
                  <a:srgbClr val="000000"/>
                </a:solidFill>
                <a:effectLst/>
                <a:uFillTx/>
                <a:latin typeface="Graphik"/>
                <a:ea typeface="Graphik"/>
                <a:cs typeface="Graphik"/>
                <a:sym typeface="Graphik"/>
              </a:rPr>
              <a:t>Undisciplined</a:t>
            </a:r>
          </a:p>
          <a:p>
            <a:pPr marL="571500" marR="0" indent="-5715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lang="en-US" sz="3700" dirty="0"/>
              <a:t>Looks for credit</a:t>
            </a:r>
          </a:p>
          <a:p>
            <a:pPr marL="571500" marR="0" indent="-5715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3700" b="0" i="0" u="none" strike="noStrike" cap="none" spc="0" normalizeH="0" baseline="0" dirty="0">
                <a:ln>
                  <a:noFill/>
                </a:ln>
                <a:solidFill>
                  <a:srgbClr val="000000"/>
                </a:solidFill>
                <a:effectLst/>
                <a:uFillTx/>
                <a:latin typeface="Graphik"/>
                <a:ea typeface="Graphik"/>
                <a:cs typeface="Graphik"/>
                <a:sym typeface="Graphik"/>
              </a:rPr>
              <a:t>Makes excuses</a:t>
            </a:r>
          </a:p>
        </p:txBody>
      </p:sp>
    </p:spTree>
    <p:extLst>
      <p:ext uri="{BB962C8B-B14F-4D97-AF65-F5344CB8AC3E}">
        <p14:creationId xmlns:p14="http://schemas.microsoft.com/office/powerpoint/2010/main" val="159915283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A2535-EF10-04F2-F01B-1D78C24A342A}"/>
              </a:ext>
            </a:extLst>
          </p:cNvPr>
          <p:cNvSpPr>
            <a:spLocks noGrp="1"/>
          </p:cNvSpPr>
          <p:nvPr>
            <p:ph type="title"/>
          </p:nvPr>
        </p:nvSpPr>
        <p:spPr/>
        <p:txBody>
          <a:bodyPr/>
          <a:lstStyle/>
          <a:p>
            <a:r>
              <a:rPr lang="en-US" dirty="0"/>
              <a:t>Phlegmatic</a:t>
            </a:r>
          </a:p>
        </p:txBody>
      </p:sp>
      <p:sp>
        <p:nvSpPr>
          <p:cNvPr id="4" name="Text Placeholder 3">
            <a:extLst>
              <a:ext uri="{FF2B5EF4-FFF2-40B4-BE49-F238E27FC236}">
                <a16:creationId xmlns:a16="http://schemas.microsoft.com/office/drawing/2014/main" id="{9B861349-B1AA-5EAB-AACE-CAD53EB468BF}"/>
              </a:ext>
            </a:extLst>
          </p:cNvPr>
          <p:cNvSpPr>
            <a:spLocks noGrp="1"/>
          </p:cNvSpPr>
          <p:nvPr>
            <p:ph type="body" idx="1"/>
          </p:nvPr>
        </p:nvSpPr>
        <p:spPr>
          <a:xfrm>
            <a:off x="1269999" y="3657600"/>
            <a:ext cx="10060609" cy="9042400"/>
          </a:xfrm>
        </p:spPr>
        <p:txBody>
          <a:bodyPr>
            <a:normAutofit fontScale="92500" lnSpcReduction="10000"/>
          </a:bodyPr>
          <a:lstStyle/>
          <a:p>
            <a:r>
              <a:rPr lang="en-US" sz="4000" dirty="0"/>
              <a:t>Phlegmatic-tranquil and pleasant-introverted</a:t>
            </a:r>
          </a:p>
          <a:p>
            <a:pPr lvl="1"/>
            <a:r>
              <a:rPr lang="en-US" sz="4000" dirty="0"/>
              <a:t>“the observer”</a:t>
            </a:r>
          </a:p>
          <a:p>
            <a:pPr lvl="1"/>
            <a:r>
              <a:rPr lang="en-US" sz="4000" dirty="0"/>
              <a:t>Service-oriented</a:t>
            </a:r>
          </a:p>
          <a:p>
            <a:pPr lvl="1"/>
            <a:r>
              <a:rPr lang="en-US" sz="4000" dirty="0"/>
              <a:t>Passive-cooperating</a:t>
            </a:r>
          </a:p>
          <a:p>
            <a:pPr lvl="1"/>
            <a:r>
              <a:rPr lang="en-US" sz="4000" dirty="0"/>
              <a:t>Patient</a:t>
            </a:r>
          </a:p>
          <a:p>
            <a:pPr lvl="1"/>
            <a:r>
              <a:rPr lang="en-US" sz="4000" dirty="0"/>
              <a:t>Agreeable</a:t>
            </a:r>
          </a:p>
          <a:p>
            <a:pPr lvl="1"/>
            <a:r>
              <a:rPr lang="en-US" sz="4000" dirty="0"/>
              <a:t>Easiest people to get alone with as long as you do not ask them to change</a:t>
            </a:r>
          </a:p>
          <a:p>
            <a:pPr lvl="1"/>
            <a:r>
              <a:rPr lang="en-US" sz="4000" dirty="0"/>
              <a:t>Make good team players</a:t>
            </a:r>
          </a:p>
          <a:p>
            <a:pPr lvl="1"/>
            <a:r>
              <a:rPr lang="en-US" sz="4000" dirty="0"/>
              <a:t>Good mediators</a:t>
            </a:r>
          </a:p>
          <a:p>
            <a:pPr lvl="1"/>
            <a:r>
              <a:rPr lang="en-US" sz="4000" dirty="0"/>
              <a:t>Will of iron</a:t>
            </a:r>
          </a:p>
          <a:p>
            <a:endParaRPr lang="en-US" dirty="0"/>
          </a:p>
          <a:p>
            <a:endParaRPr lang="en-US" dirty="0"/>
          </a:p>
          <a:p>
            <a:endParaRPr lang="en-US" dirty="0"/>
          </a:p>
          <a:p>
            <a:endParaRPr lang="en-US" dirty="0"/>
          </a:p>
        </p:txBody>
      </p:sp>
      <p:pic>
        <p:nvPicPr>
          <p:cNvPr id="5" name="Picture 4" descr="My%20Dog">
            <a:extLst>
              <a:ext uri="{FF2B5EF4-FFF2-40B4-BE49-F238E27FC236}">
                <a16:creationId xmlns:a16="http://schemas.microsoft.com/office/drawing/2014/main" id="{2D31C7BF-E76C-4456-B7A8-9C1138594F73}"/>
              </a:ext>
            </a:extLst>
          </p:cNvPr>
          <p:cNvPicPr>
            <a:picLocks noChangeAspect="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21217981" y="407878"/>
            <a:ext cx="2128598" cy="2434176"/>
          </a:xfrm>
          <a:prstGeom prst="rect">
            <a:avLst/>
          </a:prstGeom>
          <a:noFill/>
          <a:ln w="57150">
            <a:solidFill>
              <a:srgbClr val="000000"/>
            </a:solidFill>
            <a:miter lim="800000"/>
            <a:headEnd/>
            <a:tailEnd/>
          </a:ln>
        </p:spPr>
      </p:pic>
      <p:sp>
        <p:nvSpPr>
          <p:cNvPr id="6" name="TextBox 5">
            <a:extLst>
              <a:ext uri="{FF2B5EF4-FFF2-40B4-BE49-F238E27FC236}">
                <a16:creationId xmlns:a16="http://schemas.microsoft.com/office/drawing/2014/main" id="{60F66E98-3D43-9B4A-A458-8124165B634F}"/>
              </a:ext>
            </a:extLst>
          </p:cNvPr>
          <p:cNvSpPr txBox="1"/>
          <p:nvPr/>
        </p:nvSpPr>
        <p:spPr>
          <a:xfrm>
            <a:off x="13404981" y="3657600"/>
            <a:ext cx="7268015" cy="93358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4000" b="0" i="0" u="none" strike="noStrike" cap="none" spc="0" normalizeH="0" baseline="0" dirty="0">
                <a:ln>
                  <a:noFill/>
                </a:ln>
                <a:solidFill>
                  <a:srgbClr val="000000"/>
                </a:solidFill>
                <a:effectLst/>
                <a:uFillTx/>
                <a:latin typeface="Graphik"/>
                <a:ea typeface="Graphik"/>
                <a:cs typeface="Graphik"/>
                <a:sym typeface="Graphik"/>
              </a:rPr>
              <a:t>Not highly ambitious</a:t>
            </a:r>
          </a:p>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lang="en-US" sz="4000" dirty="0"/>
              <a:t>Lazy &amp; Careless</a:t>
            </a:r>
          </a:p>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4000" b="0" i="0" u="none" strike="noStrike" cap="none" spc="0" normalizeH="0" baseline="0" dirty="0">
                <a:ln>
                  <a:noFill/>
                </a:ln>
                <a:solidFill>
                  <a:srgbClr val="000000"/>
                </a:solidFill>
                <a:effectLst/>
                <a:uFillTx/>
                <a:latin typeface="Graphik"/>
                <a:ea typeface="Graphik"/>
                <a:cs typeface="Graphik"/>
                <a:sym typeface="Graphik"/>
              </a:rPr>
              <a:t>Indecisive</a:t>
            </a:r>
          </a:p>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4000" b="0" i="0" u="none" strike="noStrike" cap="none" spc="0" normalizeH="0" baseline="0" dirty="0">
                <a:ln>
                  <a:noFill/>
                </a:ln>
                <a:solidFill>
                  <a:srgbClr val="000000"/>
                </a:solidFill>
                <a:effectLst/>
                <a:uFillTx/>
                <a:latin typeface="Graphik"/>
                <a:ea typeface="Graphik"/>
                <a:cs typeface="Graphik"/>
                <a:sym typeface="Graphik"/>
              </a:rPr>
              <a:t>Strongly r</a:t>
            </a:r>
            <a:r>
              <a:rPr lang="en-US" sz="4000" dirty="0"/>
              <a:t>esist change</a:t>
            </a:r>
          </a:p>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4000" b="0" i="0" u="none" strike="noStrike" cap="none" spc="0" normalizeH="0" baseline="0" dirty="0">
                <a:ln>
                  <a:noFill/>
                </a:ln>
                <a:solidFill>
                  <a:srgbClr val="000000"/>
                </a:solidFill>
                <a:effectLst/>
                <a:uFillTx/>
                <a:latin typeface="Graphik"/>
                <a:ea typeface="Graphik"/>
                <a:cs typeface="Graphik"/>
                <a:sym typeface="Graphik"/>
              </a:rPr>
              <a:t>Resist making quick decisions</a:t>
            </a:r>
          </a:p>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lang="en-US" sz="4000" dirty="0"/>
              <a:t>Can be too patient-procrastinate</a:t>
            </a:r>
          </a:p>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4000" b="0" i="0" u="none" strike="noStrike" cap="none" spc="0" normalizeH="0" baseline="0" dirty="0">
                <a:ln>
                  <a:noFill/>
                </a:ln>
                <a:solidFill>
                  <a:srgbClr val="000000"/>
                </a:solidFill>
                <a:effectLst/>
                <a:uFillTx/>
                <a:latin typeface="Graphik"/>
                <a:ea typeface="Graphik"/>
                <a:cs typeface="Graphik"/>
                <a:sym typeface="Graphik"/>
              </a:rPr>
              <a:t>Need direct motivation</a:t>
            </a:r>
          </a:p>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4000" b="0" i="0" u="none" strike="noStrike" cap="none" spc="0" normalizeH="0" baseline="0" dirty="0">
                <a:ln>
                  <a:noFill/>
                </a:ln>
                <a:solidFill>
                  <a:srgbClr val="000000"/>
                </a:solidFill>
                <a:effectLst/>
                <a:uFillTx/>
                <a:latin typeface="Graphik"/>
                <a:ea typeface="Graphik"/>
                <a:cs typeface="Graphik"/>
                <a:sym typeface="Graphik"/>
              </a:rPr>
              <a:t>Force them to make decisions</a:t>
            </a:r>
          </a:p>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lang="en-US" sz="4000" dirty="0"/>
              <a:t>Selfish</a:t>
            </a:r>
          </a:p>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4000" b="0" i="0" u="none" strike="noStrike" cap="none" spc="0" normalizeH="0" baseline="0" dirty="0">
                <a:ln>
                  <a:noFill/>
                </a:ln>
                <a:solidFill>
                  <a:srgbClr val="000000"/>
                </a:solidFill>
                <a:effectLst/>
                <a:uFillTx/>
                <a:latin typeface="Graphik"/>
                <a:ea typeface="Graphik"/>
                <a:cs typeface="Graphik"/>
                <a:sym typeface="Graphik"/>
              </a:rPr>
              <a:t>Would rather watch</a:t>
            </a:r>
          </a:p>
        </p:txBody>
      </p:sp>
    </p:spTree>
    <p:extLst>
      <p:ext uri="{BB962C8B-B14F-4D97-AF65-F5344CB8AC3E}">
        <p14:creationId xmlns:p14="http://schemas.microsoft.com/office/powerpoint/2010/main" val="315762617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FE9B-D720-9171-1F27-747F48E1FF1C}"/>
              </a:ext>
            </a:extLst>
          </p:cNvPr>
          <p:cNvSpPr>
            <a:spLocks noGrp="1"/>
          </p:cNvSpPr>
          <p:nvPr>
            <p:ph type="title"/>
          </p:nvPr>
        </p:nvSpPr>
        <p:spPr/>
        <p:txBody>
          <a:bodyPr/>
          <a:lstStyle/>
          <a:p>
            <a:r>
              <a:rPr lang="en-US" dirty="0"/>
              <a:t>Melancholy</a:t>
            </a:r>
          </a:p>
        </p:txBody>
      </p:sp>
      <p:sp>
        <p:nvSpPr>
          <p:cNvPr id="4" name="Text Placeholder 3">
            <a:extLst>
              <a:ext uri="{FF2B5EF4-FFF2-40B4-BE49-F238E27FC236}">
                <a16:creationId xmlns:a16="http://schemas.microsoft.com/office/drawing/2014/main" id="{437218DB-A67B-C34C-7534-4203DE257FFC}"/>
              </a:ext>
            </a:extLst>
          </p:cNvPr>
          <p:cNvSpPr>
            <a:spLocks noGrp="1"/>
          </p:cNvSpPr>
          <p:nvPr>
            <p:ph type="body" idx="1"/>
          </p:nvPr>
        </p:nvSpPr>
        <p:spPr>
          <a:xfrm>
            <a:off x="1270000" y="3657600"/>
            <a:ext cx="11332817" cy="9042400"/>
          </a:xfrm>
        </p:spPr>
        <p:txBody>
          <a:bodyPr>
            <a:normAutofit fontScale="85000" lnSpcReduction="20000"/>
          </a:bodyPr>
          <a:lstStyle/>
          <a:p>
            <a:r>
              <a:rPr lang="en-US" dirty="0"/>
              <a:t>Melancholy-Analytical-deep thinkers-introverted</a:t>
            </a:r>
          </a:p>
          <a:p>
            <a:pPr lvl="1"/>
            <a:r>
              <a:rPr lang="en-US" dirty="0"/>
              <a:t>“the thinkers”</a:t>
            </a:r>
          </a:p>
          <a:p>
            <a:pPr lvl="1"/>
            <a:r>
              <a:rPr lang="en-US" dirty="0"/>
              <a:t>Do things right</a:t>
            </a:r>
          </a:p>
          <a:p>
            <a:pPr lvl="1"/>
            <a:r>
              <a:rPr lang="en-US" dirty="0"/>
              <a:t>Quality –oriented</a:t>
            </a:r>
          </a:p>
          <a:p>
            <a:pPr lvl="1"/>
            <a:r>
              <a:rPr lang="en-US" dirty="0"/>
              <a:t>Driven to figure out what is right</a:t>
            </a:r>
          </a:p>
          <a:p>
            <a:pPr lvl="1"/>
            <a:r>
              <a:rPr lang="en-US" dirty="0"/>
              <a:t>Can be aggressive to restore peace</a:t>
            </a:r>
          </a:p>
          <a:p>
            <a:pPr lvl="1"/>
            <a:r>
              <a:rPr lang="en-US" dirty="0"/>
              <a:t>Logical</a:t>
            </a:r>
          </a:p>
          <a:p>
            <a:pPr lvl="1"/>
            <a:r>
              <a:rPr lang="en-US" dirty="0"/>
              <a:t>Analytical</a:t>
            </a:r>
          </a:p>
          <a:p>
            <a:pPr lvl="1"/>
            <a:r>
              <a:rPr lang="en-US" dirty="0"/>
              <a:t>Need information, time, and detailed plan </a:t>
            </a:r>
          </a:p>
          <a:p>
            <a:pPr lvl="1"/>
            <a:r>
              <a:rPr lang="en-US" dirty="0"/>
              <a:t>Self-sacrificing</a:t>
            </a:r>
          </a:p>
          <a:p>
            <a:pPr lvl="1"/>
            <a:r>
              <a:rPr lang="en-US" dirty="0"/>
              <a:t>Perfectionist-sets very high standards</a:t>
            </a:r>
          </a:p>
        </p:txBody>
      </p:sp>
      <p:pic>
        <p:nvPicPr>
          <p:cNvPr id="5" name="Picture 4" descr="bev1">
            <a:extLst>
              <a:ext uri="{FF2B5EF4-FFF2-40B4-BE49-F238E27FC236}">
                <a16:creationId xmlns:a16="http://schemas.microsoft.com/office/drawing/2014/main" id="{FE9BCE14-2F2E-D471-9A2D-FA29DB3465DC}"/>
              </a:ext>
            </a:extLst>
          </p:cNvPr>
          <p:cNvPicPr>
            <a:picLocks noChangeAspect="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20929600" y="438358"/>
            <a:ext cx="2184400" cy="2306320"/>
          </a:xfrm>
          <a:prstGeom prst="rect">
            <a:avLst/>
          </a:prstGeom>
          <a:noFill/>
          <a:ln w="57150">
            <a:solidFill>
              <a:srgbClr val="000000"/>
            </a:solidFill>
            <a:miter lim="800000"/>
            <a:headEnd/>
            <a:tailEnd/>
          </a:ln>
        </p:spPr>
      </p:pic>
      <p:sp>
        <p:nvSpPr>
          <p:cNvPr id="6" name="TextBox 5">
            <a:extLst>
              <a:ext uri="{FF2B5EF4-FFF2-40B4-BE49-F238E27FC236}">
                <a16:creationId xmlns:a16="http://schemas.microsoft.com/office/drawing/2014/main" id="{E80589AF-63E2-3A47-868D-7B0A385099CA}"/>
              </a:ext>
            </a:extLst>
          </p:cNvPr>
          <p:cNvSpPr txBox="1"/>
          <p:nvPr/>
        </p:nvSpPr>
        <p:spPr>
          <a:xfrm>
            <a:off x="14706599" y="3420539"/>
            <a:ext cx="8869018" cy="10628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lang="en-US" sz="4000" dirty="0"/>
              <a:t>Tentative</a:t>
            </a:r>
          </a:p>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4000" b="0" i="0" u="none" strike="noStrike" cap="none" spc="0" normalizeH="0" baseline="0" dirty="0">
                <a:ln>
                  <a:noFill/>
                </a:ln>
                <a:solidFill>
                  <a:srgbClr val="000000"/>
                </a:solidFill>
                <a:effectLst/>
                <a:uFillTx/>
                <a:latin typeface="Graphik"/>
                <a:ea typeface="Graphik"/>
                <a:cs typeface="Graphik"/>
                <a:sym typeface="Graphik"/>
              </a:rPr>
              <a:t>Follows rules</a:t>
            </a:r>
          </a:p>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lang="en-US" sz="4000" dirty="0"/>
              <a:t>Do not like anxiety or stress</a:t>
            </a:r>
          </a:p>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4000" b="0" i="0" u="none" strike="noStrike" cap="none" spc="0" normalizeH="0" baseline="0" dirty="0">
                <a:ln>
                  <a:noFill/>
                </a:ln>
                <a:solidFill>
                  <a:srgbClr val="000000"/>
                </a:solidFill>
                <a:effectLst/>
                <a:uFillTx/>
                <a:latin typeface="Graphik"/>
                <a:ea typeface="Graphik"/>
                <a:cs typeface="Graphik"/>
                <a:sym typeface="Graphik"/>
              </a:rPr>
              <a:t>May appear unsure-low self-esteem</a:t>
            </a:r>
          </a:p>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lang="en-US" sz="4000" dirty="0"/>
              <a:t>Takes time to make decisions</a:t>
            </a:r>
          </a:p>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4000" b="0" i="0" u="none" strike="noStrike" cap="none" spc="0" normalizeH="0" baseline="0" dirty="0">
                <a:ln>
                  <a:noFill/>
                </a:ln>
                <a:solidFill>
                  <a:srgbClr val="000000"/>
                </a:solidFill>
                <a:effectLst/>
                <a:uFillTx/>
                <a:latin typeface="Graphik"/>
                <a:ea typeface="Graphik"/>
                <a:cs typeface="Graphik"/>
                <a:sym typeface="Graphik"/>
              </a:rPr>
              <a:t>Low energy</a:t>
            </a:r>
          </a:p>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4000" b="0" i="0" u="none" strike="noStrike" cap="none" spc="0" normalizeH="0" baseline="0" dirty="0">
                <a:ln>
                  <a:noFill/>
                </a:ln>
                <a:solidFill>
                  <a:srgbClr val="000000"/>
                </a:solidFill>
                <a:effectLst/>
                <a:uFillTx/>
                <a:latin typeface="Graphik"/>
                <a:ea typeface="Graphik"/>
                <a:cs typeface="Graphik"/>
                <a:sym typeface="Graphik"/>
              </a:rPr>
              <a:t>Very sensitive</a:t>
            </a:r>
          </a:p>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4000" b="0" i="0" u="none" strike="noStrike" cap="none" spc="0" normalizeH="0" baseline="0" dirty="0">
                <a:ln>
                  <a:noFill/>
                </a:ln>
                <a:solidFill>
                  <a:srgbClr val="000000"/>
                </a:solidFill>
                <a:effectLst/>
                <a:uFillTx/>
                <a:latin typeface="Graphik"/>
                <a:ea typeface="Graphik"/>
                <a:cs typeface="Graphik"/>
                <a:sym typeface="Graphik"/>
              </a:rPr>
              <a:t>Not-people oriented</a:t>
            </a:r>
          </a:p>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lang="en-US" sz="4000" dirty="0"/>
              <a:t>Depressed over imperfections</a:t>
            </a:r>
          </a:p>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4000" b="0" i="0" u="none" strike="noStrike" cap="none" spc="0" normalizeH="0" baseline="0" dirty="0">
                <a:ln>
                  <a:noFill/>
                </a:ln>
                <a:solidFill>
                  <a:srgbClr val="000000"/>
                </a:solidFill>
                <a:effectLst/>
                <a:uFillTx/>
                <a:latin typeface="Graphik"/>
                <a:ea typeface="Graphik"/>
                <a:cs typeface="Graphik"/>
                <a:sym typeface="Graphik"/>
              </a:rPr>
              <a:t>Standards are to high</a:t>
            </a:r>
          </a:p>
          <a:p>
            <a:pPr marL="342900" marR="0" indent="-342900" algn="l" defTabSz="825500" rtl="0" fontAlgn="auto" latinLnBrk="0" hangingPunct="0">
              <a:lnSpc>
                <a:spcPct val="150000"/>
              </a:lnSpc>
              <a:spcBef>
                <a:spcPts val="0"/>
              </a:spcBef>
              <a:spcAft>
                <a:spcPts val="0"/>
              </a:spcAft>
              <a:buClrTx/>
              <a:buSzTx/>
              <a:buFont typeface="Arial" panose="020B0604020202020204" pitchFamily="34" charset="0"/>
              <a:buChar char="•"/>
              <a:tabLst/>
            </a:pPr>
            <a:r>
              <a:rPr lang="en-US" sz="4000" dirty="0"/>
              <a:t>Moody </a:t>
            </a: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400" b="0" i="0" u="none" strike="noStrike" cap="none" spc="0" normalizeH="0" baseline="0" dirty="0">
              <a:ln>
                <a:noFill/>
              </a:ln>
              <a:solidFill>
                <a:srgbClr val="000000"/>
              </a:solidFill>
              <a:effectLst/>
              <a:uFillTx/>
              <a:latin typeface="Graphik"/>
              <a:ea typeface="Graphik"/>
              <a:cs typeface="Graphik"/>
              <a:sym typeface="Graphik"/>
            </a:endParaRPr>
          </a:p>
        </p:txBody>
      </p:sp>
    </p:spTree>
    <p:extLst>
      <p:ext uri="{BB962C8B-B14F-4D97-AF65-F5344CB8AC3E}">
        <p14:creationId xmlns:p14="http://schemas.microsoft.com/office/powerpoint/2010/main" val="659949356"/>
      </p:ext>
    </p:extLst>
  </p:cSld>
  <p:clrMapOvr>
    <a:masterClrMapping/>
  </p:clrMapOvr>
  <p:transition spd="med"/>
</p:sld>
</file>

<file path=ppt/theme/theme1.xml><?xml version="1.0" encoding="utf-8"?>
<a:theme xmlns:a="http://schemas.openxmlformats.org/drawingml/2006/main" name="31_ColorGradientLight">
  <a:themeElements>
    <a:clrScheme name="31_ColorGradientLigh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1_ColorGradientLight">
      <a:majorFont>
        <a:latin typeface="Graphik Semibold"/>
        <a:ea typeface="Graphik Semibold"/>
        <a:cs typeface="Graphik Semibold"/>
      </a:majorFont>
      <a:minorFont>
        <a:latin typeface="Graphik Semibold"/>
        <a:ea typeface="Graphik Semibold"/>
        <a:cs typeface="Graphik Semibold"/>
      </a:minorFont>
    </a:fontScheme>
    <a:fmtScheme name="31_ColorGradien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1_ColorGradientLight">
  <a:themeElements>
    <a:clrScheme name="31_ColorGradientLigh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1_ColorGradientLight">
      <a:majorFont>
        <a:latin typeface="Graphik Semibold"/>
        <a:ea typeface="Graphik Semibold"/>
        <a:cs typeface="Graphik Semibold"/>
      </a:majorFont>
      <a:minorFont>
        <a:latin typeface="Graphik Semibold"/>
        <a:ea typeface="Graphik Semibold"/>
        <a:cs typeface="Graphik Semibold"/>
      </a:minorFont>
    </a:fontScheme>
    <a:fmtScheme name="31_ColorGradien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425</TotalTime>
  <Words>2345</Words>
  <Application>Microsoft Macintosh PowerPoint</Application>
  <PresentationFormat>Custom</PresentationFormat>
  <Paragraphs>210</Paragraphs>
  <Slides>22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Graphik</vt:lpstr>
      <vt:lpstr>Graphik Medium</vt:lpstr>
      <vt:lpstr>Graphik Semibold</vt:lpstr>
      <vt:lpstr>Helvetica Neue</vt:lpstr>
      <vt:lpstr>Times New Roman</vt:lpstr>
      <vt:lpstr>31_ColorGradientLight</vt:lpstr>
      <vt:lpstr>Redesigning Practice Regiments</vt:lpstr>
      <vt:lpstr>Introduction</vt:lpstr>
      <vt:lpstr>Output Constraints-solves the problem</vt:lpstr>
      <vt:lpstr>Introduction</vt:lpstr>
      <vt:lpstr>Temperaments</vt:lpstr>
      <vt:lpstr> Wired That Way Personality Profile Littauer &amp; Littauer Choleric, Sanguine, Phlegmatic, &amp; Melancholy</vt:lpstr>
      <vt:lpstr>Sanguine</vt:lpstr>
      <vt:lpstr>Phlegmatic</vt:lpstr>
      <vt:lpstr>Melancholy</vt:lpstr>
      <vt:lpstr>Research Questions</vt:lpstr>
      <vt:lpstr>Measures</vt:lpstr>
      <vt:lpstr>PowerPoint Presentation</vt:lpstr>
      <vt:lpstr>PowerPoint Presentation</vt:lpstr>
      <vt:lpstr>Procedure/Constraints</vt:lpstr>
      <vt:lpstr>Year 1 results</vt:lpstr>
      <vt:lpstr>Results</vt:lpstr>
      <vt:lpstr>Table 1</vt:lpstr>
      <vt:lpstr>Results</vt:lpstr>
      <vt:lpstr>Results</vt:lpstr>
      <vt:lpstr>Discussion</vt:lpstr>
      <vt:lpstr>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Redesigning Practice Regiments</dc:title>
  <cp:lastModifiedBy>Microsoft Office User</cp:lastModifiedBy>
  <cp:revision>37</cp:revision>
  <dcterms:modified xsi:type="dcterms:W3CDTF">2023-02-15T16:28:25Z</dcterms:modified>
</cp:coreProperties>
</file>