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75" r:id="rId3"/>
    <p:sldId id="277" r:id="rId4"/>
    <p:sldId id="280" r:id="rId5"/>
    <p:sldId id="281" r:id="rId6"/>
    <p:sldId id="258" r:id="rId7"/>
    <p:sldId id="282" r:id="rId8"/>
    <p:sldId id="278" r:id="rId9"/>
    <p:sldId id="284" r:id="rId10"/>
    <p:sldId id="261" r:id="rId11"/>
    <p:sldId id="260" r:id="rId12"/>
    <p:sldId id="283" r:id="rId13"/>
    <p:sldId id="259" r:id="rId14"/>
    <p:sldId id="263" r:id="rId15"/>
    <p:sldId id="262" r:id="rId16"/>
    <p:sldId id="264" r:id="rId17"/>
    <p:sldId id="265" r:id="rId18"/>
    <p:sldId id="266" r:id="rId19"/>
    <p:sldId id="267" r:id="rId20"/>
    <p:sldId id="268" r:id="rId21"/>
    <p:sldId id="285" r:id="rId22"/>
    <p:sldId id="269" r:id="rId23"/>
    <p:sldId id="270" r:id="rId24"/>
    <p:sldId id="271" r:id="rId25"/>
    <p:sldId id="274" r:id="rId26"/>
    <p:sldId id="272" r:id="rId27"/>
    <p:sldId id="273" r:id="rId28"/>
    <p:sldId id="286" r:id="rId29"/>
    <p:sldId id="27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1"/>
    <p:restoredTop sz="92593"/>
  </p:normalViewPr>
  <p:slideViewPr>
    <p:cSldViewPr snapToGrid="0" snapToObjects="1">
      <p:cViewPr>
        <p:scale>
          <a:sx n="80" d="100"/>
          <a:sy n="80" d="100"/>
        </p:scale>
        <p:origin x="-1576" y="-5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F4460-6339-D341-8C8E-5F29B4A092DB}" type="datetimeFigureOut">
              <a:rPr lang="en-US" smtClean="0"/>
              <a:t>2/12/16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ED15E-D9E1-D54C-A4B6-ECC0C732B916}" type="slidenum">
              <a:rPr lang="en-US" smtClean="0"/>
              <a:t>‹#›</a:t>
            </a:fld>
            <a:endParaRPr lang="en-US"/>
          </a:p>
        </p:txBody>
      </p:sp>
    </p:spTree>
    <p:extLst>
      <p:ext uri="{BB962C8B-B14F-4D97-AF65-F5344CB8AC3E}">
        <p14:creationId xmlns:p14="http://schemas.microsoft.com/office/powerpoint/2010/main" val="165337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ED15E-D9E1-D54C-A4B6-ECC0C732B916}" type="slidenum">
              <a:rPr lang="en-US" smtClean="0"/>
              <a:t>1</a:t>
            </a:fld>
            <a:endParaRPr lang="en-US"/>
          </a:p>
        </p:txBody>
      </p:sp>
    </p:spTree>
    <p:extLst>
      <p:ext uri="{BB962C8B-B14F-4D97-AF65-F5344CB8AC3E}">
        <p14:creationId xmlns:p14="http://schemas.microsoft.com/office/powerpoint/2010/main" val="33745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C8ED15E-D9E1-D54C-A4B6-ECC0C732B916}" type="slidenum">
              <a:rPr lang="en-US" smtClean="0"/>
              <a:t>6</a:t>
            </a:fld>
            <a:endParaRPr lang="en-US"/>
          </a:p>
        </p:txBody>
      </p:sp>
    </p:spTree>
    <p:extLst>
      <p:ext uri="{BB962C8B-B14F-4D97-AF65-F5344CB8AC3E}">
        <p14:creationId xmlns:p14="http://schemas.microsoft.com/office/powerpoint/2010/main" val="85948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C8ED15E-D9E1-D54C-A4B6-ECC0C732B916}" type="slidenum">
              <a:rPr lang="en-US" smtClean="0"/>
              <a:t>7</a:t>
            </a:fld>
            <a:endParaRPr lang="en-US"/>
          </a:p>
        </p:txBody>
      </p:sp>
    </p:spTree>
    <p:extLst>
      <p:ext uri="{BB962C8B-B14F-4D97-AF65-F5344CB8AC3E}">
        <p14:creationId xmlns:p14="http://schemas.microsoft.com/office/powerpoint/2010/main" val="85948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ED15E-D9E1-D54C-A4B6-ECC0C732B916}" type="slidenum">
              <a:rPr lang="en-US" smtClean="0"/>
              <a:t>29</a:t>
            </a:fld>
            <a:endParaRPr lang="en-US"/>
          </a:p>
        </p:txBody>
      </p:sp>
    </p:spTree>
    <p:extLst>
      <p:ext uri="{BB962C8B-B14F-4D97-AF65-F5344CB8AC3E}">
        <p14:creationId xmlns:p14="http://schemas.microsoft.com/office/powerpoint/2010/main" val="33745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35537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732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6919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33799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89E55-02D6-D742-8814-E812E014209E}"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0264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89E55-02D6-D742-8814-E812E014209E}"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2665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89E55-02D6-D742-8814-E812E014209E}" type="datetimeFigureOut">
              <a:rPr lang="en-US" smtClean="0"/>
              <a:t>2/12/16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75041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89E55-02D6-D742-8814-E812E014209E}" type="datetimeFigureOut">
              <a:rPr lang="en-US" smtClean="0"/>
              <a:t>2/12/16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6370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89E55-02D6-D742-8814-E812E014209E}" type="datetimeFigureOut">
              <a:rPr lang="en-US" smtClean="0"/>
              <a:t>2/12/16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4356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91168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6419066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89E55-02D6-D742-8814-E812E014209E}" type="datetimeFigureOut">
              <a:rPr lang="en-US" smtClean="0"/>
              <a:t>2/12/16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41F6F-5318-F745-9D52-88D6E8ED2E79}" type="slidenum">
              <a:rPr lang="en-US" smtClean="0"/>
              <a:t>‹#›</a:t>
            </a:fld>
            <a:endParaRPr lang="en-US"/>
          </a:p>
        </p:txBody>
      </p:sp>
    </p:spTree>
    <p:extLst>
      <p:ext uri="{BB962C8B-B14F-4D97-AF65-F5344CB8AC3E}">
        <p14:creationId xmlns:p14="http://schemas.microsoft.com/office/powerpoint/2010/main" val="2086405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WHAT’s NEW at MSU Denver</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pic>
        <p:nvPicPr>
          <p:cNvPr id="4" name="Picture 3" descr="powerpoint template cover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09059" y="791882"/>
            <a:ext cx="6006353" cy="369332"/>
          </a:xfrm>
          <a:prstGeom prst="rect">
            <a:avLst/>
          </a:prstGeom>
          <a:noFill/>
        </p:spPr>
        <p:txBody>
          <a:bodyPr wrap="square" rtlCol="0">
            <a:spAutoFit/>
          </a:bodyPr>
          <a:lstStyle/>
          <a:p>
            <a:endParaRPr lang="en-US" dirty="0"/>
          </a:p>
        </p:txBody>
      </p:sp>
      <p:sp>
        <p:nvSpPr>
          <p:cNvPr id="6" name="Rectangle 5"/>
          <p:cNvSpPr/>
          <p:nvPr/>
        </p:nvSpPr>
        <p:spPr>
          <a:xfrm>
            <a:off x="685800" y="329932"/>
            <a:ext cx="7236981" cy="4154984"/>
          </a:xfrm>
          <a:prstGeom prst="rect">
            <a:avLst/>
          </a:prstGeom>
        </p:spPr>
        <p:txBody>
          <a:bodyPr wrap="square">
            <a:spAutoFit/>
          </a:bodyPr>
          <a:lstStyle/>
          <a:p>
            <a:pPr algn="ctr"/>
            <a:r>
              <a:rPr lang="en-US" sz="2800" b="1" dirty="0" smtClean="0">
                <a:solidFill>
                  <a:schemeClr val="bg1"/>
                </a:solidFill>
                <a:latin typeface="Arial Hebrew"/>
                <a:cs typeface="Arial Hebrew"/>
              </a:rPr>
              <a:t>Challenging</a:t>
            </a:r>
            <a:r>
              <a:rPr lang="en-US" sz="2800" b="1" dirty="0">
                <a:solidFill>
                  <a:schemeClr val="bg1"/>
                </a:solidFill>
                <a:latin typeface="Arial Hebrew"/>
                <a:cs typeface="Arial Hebrew"/>
              </a:rPr>
              <a:t>, Eye-Opening and Fun: </a:t>
            </a:r>
            <a:endParaRPr lang="en-US" sz="2800" b="1" dirty="0" smtClean="0">
              <a:solidFill>
                <a:schemeClr val="bg1"/>
              </a:solidFill>
              <a:latin typeface="Arial Hebrew"/>
              <a:cs typeface="Arial Hebrew"/>
            </a:endParaRPr>
          </a:p>
          <a:p>
            <a:pPr algn="ctr"/>
            <a:r>
              <a:rPr lang="en-US" sz="2800" b="1" dirty="0" smtClean="0">
                <a:solidFill>
                  <a:schemeClr val="bg1"/>
                </a:solidFill>
                <a:latin typeface="Arial Hebrew"/>
                <a:cs typeface="Arial Hebrew"/>
              </a:rPr>
              <a:t>Engaging </a:t>
            </a:r>
            <a:r>
              <a:rPr lang="en-US" sz="2800" b="1" dirty="0">
                <a:solidFill>
                  <a:schemeClr val="bg1"/>
                </a:solidFill>
                <a:latin typeface="Arial Hebrew"/>
                <a:cs typeface="Arial Hebrew"/>
              </a:rPr>
              <a:t>Activities for the Current Sport</a:t>
            </a:r>
            <a:r>
              <a:rPr lang="en-US" sz="2800" b="1" dirty="0" smtClean="0">
                <a:solidFill>
                  <a:schemeClr val="bg1"/>
                </a:solidFill>
                <a:latin typeface="Arial Hebrew"/>
                <a:cs typeface="Arial Hebrew"/>
              </a:rPr>
              <a:t> Management </a:t>
            </a:r>
            <a:r>
              <a:rPr lang="en-US" sz="2800" b="1" dirty="0">
                <a:solidFill>
                  <a:schemeClr val="bg1"/>
                </a:solidFill>
                <a:latin typeface="Arial Hebrew"/>
                <a:cs typeface="Arial Hebrew"/>
              </a:rPr>
              <a:t>Student</a:t>
            </a:r>
          </a:p>
          <a:p>
            <a:endParaRPr lang="en-US" b="1" dirty="0" smtClean="0">
              <a:solidFill>
                <a:schemeClr val="bg1"/>
              </a:solidFill>
            </a:endParaRPr>
          </a:p>
          <a:p>
            <a:endParaRPr lang="en-US" b="1" dirty="0">
              <a:solidFill>
                <a:schemeClr val="bg1"/>
              </a:solidFill>
            </a:endParaRPr>
          </a:p>
          <a:p>
            <a:r>
              <a:rPr lang="en-US" b="1" dirty="0" smtClean="0">
                <a:solidFill>
                  <a:schemeClr val="bg1"/>
                </a:solidFill>
                <a:latin typeface="Arial Hebrew"/>
                <a:cs typeface="Arial Hebrew"/>
              </a:rPr>
              <a:t>Presenters: </a:t>
            </a:r>
            <a:endParaRPr lang="en-US" dirty="0">
              <a:solidFill>
                <a:schemeClr val="bg1"/>
              </a:solidFill>
              <a:latin typeface="Arial Hebrew"/>
              <a:cs typeface="Arial Hebrew"/>
            </a:endParaRPr>
          </a:p>
          <a:p>
            <a:r>
              <a:rPr lang="en-US" dirty="0" smtClean="0">
                <a:solidFill>
                  <a:schemeClr val="bg1"/>
                </a:solidFill>
                <a:latin typeface="Arial Hebrew"/>
                <a:cs typeface="Arial Hebrew"/>
              </a:rPr>
              <a:t>Ms. Nicole </a:t>
            </a:r>
            <a:r>
              <a:rPr lang="en-US" dirty="0" err="1">
                <a:solidFill>
                  <a:schemeClr val="bg1"/>
                </a:solidFill>
                <a:latin typeface="Arial Hebrew"/>
                <a:cs typeface="Arial Hebrew"/>
              </a:rPr>
              <a:t>Furuiye</a:t>
            </a:r>
            <a:r>
              <a:rPr lang="en-US" dirty="0" smtClean="0">
                <a:solidFill>
                  <a:schemeClr val="bg1"/>
                </a:solidFill>
                <a:latin typeface="Arial Hebrew"/>
                <a:cs typeface="Arial Hebrew"/>
              </a:rPr>
              <a:t>, MS, </a:t>
            </a:r>
            <a:r>
              <a:rPr lang="en-US" dirty="0">
                <a:solidFill>
                  <a:schemeClr val="bg1"/>
                </a:solidFill>
                <a:latin typeface="Arial Hebrew"/>
                <a:cs typeface="Arial Hebrew"/>
              </a:rPr>
              <a:t>University of Northern Colorado and MSU </a:t>
            </a:r>
            <a:r>
              <a:rPr lang="en-US" dirty="0" smtClean="0">
                <a:solidFill>
                  <a:schemeClr val="bg1"/>
                </a:solidFill>
                <a:latin typeface="Arial Hebrew"/>
                <a:cs typeface="Arial Hebrew"/>
              </a:rPr>
              <a:t>Denver</a:t>
            </a:r>
          </a:p>
          <a:p>
            <a:r>
              <a:rPr lang="en-US" dirty="0" smtClean="0">
                <a:solidFill>
                  <a:schemeClr val="bg1"/>
                </a:solidFill>
                <a:latin typeface="Arial Hebrew"/>
                <a:cs typeface="Arial Hebrew"/>
              </a:rPr>
              <a:t>Dr</a:t>
            </a:r>
            <a:r>
              <a:rPr lang="en-US" dirty="0">
                <a:solidFill>
                  <a:schemeClr val="bg1"/>
                </a:solidFill>
                <a:latin typeface="Arial Hebrew"/>
                <a:cs typeface="Arial Hebrew"/>
              </a:rPr>
              <a:t>. Colleen </a:t>
            </a:r>
            <a:r>
              <a:rPr lang="en-US" dirty="0" err="1">
                <a:solidFill>
                  <a:schemeClr val="bg1"/>
                </a:solidFill>
                <a:latin typeface="Arial Hebrew"/>
                <a:cs typeface="Arial Hebrew"/>
              </a:rPr>
              <a:t>Colles</a:t>
            </a:r>
            <a:r>
              <a:rPr lang="en-US" dirty="0">
                <a:solidFill>
                  <a:schemeClr val="bg1"/>
                </a:solidFill>
                <a:latin typeface="Arial Hebrew"/>
                <a:cs typeface="Arial Hebrew"/>
              </a:rPr>
              <a:t>, </a:t>
            </a:r>
            <a:r>
              <a:rPr lang="en-US" dirty="0" smtClean="0">
                <a:solidFill>
                  <a:schemeClr val="bg1"/>
                </a:solidFill>
                <a:latin typeface="Arial Hebrew"/>
                <a:cs typeface="Arial Hebrew"/>
              </a:rPr>
              <a:t>Metropolitan State University of Denver</a:t>
            </a:r>
          </a:p>
          <a:p>
            <a:r>
              <a:rPr lang="en-US" dirty="0">
                <a:solidFill>
                  <a:schemeClr val="bg1"/>
                </a:solidFill>
                <a:latin typeface="Arial Hebrew"/>
                <a:cs typeface="Arial Hebrew"/>
              </a:rPr>
              <a:t>Mr. Troy </a:t>
            </a:r>
            <a:r>
              <a:rPr lang="en-US" dirty="0" smtClean="0">
                <a:solidFill>
                  <a:srgbClr val="FFFFFF"/>
                </a:solidFill>
                <a:latin typeface="Arial Hebrew"/>
                <a:cs typeface="Arial Hebrew"/>
              </a:rPr>
              <a:t>Morgan, ABD, </a:t>
            </a:r>
            <a:r>
              <a:rPr lang="en-US" dirty="0" smtClean="0">
                <a:solidFill>
                  <a:schemeClr val="bg1"/>
                </a:solidFill>
                <a:latin typeface="Arial Hebrew"/>
                <a:cs typeface="Arial Hebrew"/>
              </a:rPr>
              <a:t>Metropolitan State University of Denver</a:t>
            </a:r>
            <a:endParaRPr lang="en-US" dirty="0">
              <a:solidFill>
                <a:schemeClr val="bg1"/>
              </a:solidFill>
              <a:latin typeface="Arial Hebrew"/>
              <a:cs typeface="Arial Hebrew"/>
            </a:endParaRPr>
          </a:p>
          <a:p>
            <a:endParaRPr lang="en-US" dirty="0" smtClean="0">
              <a:solidFill>
                <a:schemeClr val="bg1"/>
              </a:solidFill>
            </a:endParaRPr>
          </a:p>
          <a:p>
            <a:endParaRPr lang="en-US" dirty="0" smtClean="0">
              <a:solidFill>
                <a:schemeClr val="bg1"/>
              </a:solidFill>
            </a:endParaRPr>
          </a:p>
          <a:p>
            <a:pPr algn="ctr"/>
            <a:r>
              <a:rPr lang="en-US" dirty="0" err="1" smtClean="0">
                <a:solidFill>
                  <a:srgbClr val="FF0000"/>
                </a:solidFill>
              </a:rPr>
              <a:t>Facebook.com</a:t>
            </a:r>
            <a:r>
              <a:rPr lang="en-US" dirty="0" smtClean="0">
                <a:solidFill>
                  <a:srgbClr val="FF0000"/>
                </a:solidFill>
              </a:rPr>
              <a:t>/</a:t>
            </a:r>
            <a:r>
              <a:rPr lang="en-US" dirty="0" err="1" smtClean="0">
                <a:solidFill>
                  <a:srgbClr val="FF0000"/>
                </a:solidFill>
              </a:rPr>
              <a:t>MetroStateSIO</a:t>
            </a:r>
            <a:endParaRPr lang="en-US" dirty="0" smtClean="0">
              <a:solidFill>
                <a:srgbClr val="FF0000"/>
              </a:solidFill>
            </a:endParaRPr>
          </a:p>
          <a:p>
            <a:pPr algn="ctr"/>
            <a:r>
              <a:rPr lang="en-US" dirty="0" err="1" smtClean="0">
                <a:solidFill>
                  <a:srgbClr val="FF0000"/>
                </a:solidFill>
              </a:rPr>
              <a:t>Twitter.com</a:t>
            </a:r>
            <a:r>
              <a:rPr lang="en-US" dirty="0" smtClean="0">
                <a:solidFill>
                  <a:srgbClr val="FF0000"/>
                </a:solidFill>
              </a:rPr>
              <a:t>/</a:t>
            </a:r>
            <a:r>
              <a:rPr lang="en-US" dirty="0" err="1" smtClean="0">
                <a:solidFill>
                  <a:srgbClr val="FF0000"/>
                </a:solidFill>
              </a:rPr>
              <a:t>MetroStateSIO</a:t>
            </a:r>
            <a:endParaRPr lang="en-US" dirty="0">
              <a:solidFill>
                <a:srgbClr val="FF0000"/>
              </a:solidFill>
            </a:endParaRPr>
          </a:p>
        </p:txBody>
      </p:sp>
    </p:spTree>
    <p:extLst>
      <p:ext uri="{BB962C8B-B14F-4D97-AF65-F5344CB8AC3E}">
        <p14:creationId xmlns:p14="http://schemas.microsoft.com/office/powerpoint/2010/main" val="1023914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262"/>
          </a:xfrm>
        </p:spPr>
        <p:txBody>
          <a:bodyPr>
            <a:normAutofit fontScale="90000"/>
          </a:bodyPr>
          <a:lstStyle/>
          <a:p>
            <a:r>
              <a:rPr lang="en-US" dirty="0"/>
              <a:t/>
            </a:r>
            <a:br>
              <a:rPr lang="en-US" dirty="0"/>
            </a:br>
            <a:r>
              <a:rPr lang="en-US" sz="3100" dirty="0">
                <a:solidFill>
                  <a:srgbClr val="FF0000"/>
                </a:solidFill>
              </a:rPr>
              <a:t>Everest Leadership &amp; Team Simulation: Harvard Business Publishing </a:t>
            </a:r>
            <a:r>
              <a:rPr lang="en-US" sz="3100" dirty="0"/>
              <a:t> </a:t>
            </a:r>
            <a:r>
              <a:rPr lang="en-US" dirty="0"/>
              <a:t/>
            </a:r>
            <a:br>
              <a:rPr lang="en-US" dirty="0"/>
            </a:br>
            <a:endParaRPr lang="en-US" dirty="0"/>
          </a:p>
        </p:txBody>
      </p:sp>
      <p:sp>
        <p:nvSpPr>
          <p:cNvPr id="3" name="Content Placeholder 2"/>
          <p:cNvSpPr>
            <a:spLocks noGrp="1"/>
          </p:cNvSpPr>
          <p:nvPr>
            <p:ph idx="1"/>
          </p:nvPr>
        </p:nvSpPr>
        <p:spPr>
          <a:xfrm>
            <a:off x="457200" y="1231900"/>
            <a:ext cx="8229600" cy="5359400"/>
          </a:xfrm>
        </p:spPr>
        <p:txBody>
          <a:bodyPr>
            <a:normAutofit fontScale="62500" lnSpcReduction="20000"/>
          </a:bodyPr>
          <a:lstStyle/>
          <a:p>
            <a:r>
              <a:rPr lang="en-US" dirty="0"/>
              <a:t>This simulation is Included in the Senior-level Organization and Administration course. Overall course objectives include the following: </a:t>
            </a:r>
          </a:p>
          <a:p>
            <a:endParaRPr lang="en-US" dirty="0" smtClean="0"/>
          </a:p>
          <a:p>
            <a:r>
              <a:rPr lang="en-US" dirty="0" smtClean="0"/>
              <a:t>Students will</a:t>
            </a:r>
            <a:r>
              <a:rPr lang="is-IS" dirty="0" smtClean="0"/>
              <a:t>…</a:t>
            </a:r>
            <a:endParaRPr lang="en-US" dirty="0"/>
          </a:p>
          <a:p>
            <a:pPr lvl="1"/>
            <a:r>
              <a:rPr lang="en-US" dirty="0"/>
              <a:t>Develop critical and reflective thinking abilities</a:t>
            </a:r>
          </a:p>
          <a:p>
            <a:pPr lvl="1"/>
            <a:r>
              <a:rPr lang="en-US" dirty="0"/>
              <a:t>Demonstrate an understanding of group dynamics and effective teamwork</a:t>
            </a:r>
          </a:p>
          <a:p>
            <a:pPr marL="0" indent="0">
              <a:buNone/>
            </a:pPr>
            <a:r>
              <a:rPr lang="en-US" dirty="0"/>
              <a:t> </a:t>
            </a:r>
          </a:p>
          <a:p>
            <a:r>
              <a:rPr lang="en-US" dirty="0"/>
              <a:t>The specific student learning outcomes measured with this activity are:</a:t>
            </a:r>
          </a:p>
          <a:p>
            <a:pPr lvl="1"/>
            <a:r>
              <a:rPr lang="en-US" dirty="0"/>
              <a:t>To learn about building, participating in, and leading effective teams</a:t>
            </a:r>
          </a:p>
          <a:p>
            <a:pPr lvl="1"/>
            <a:r>
              <a:rPr lang="en-US" dirty="0"/>
              <a:t>To learn how teams can solve problems and make decisions more effectively in difficulty situations when members have different information and opposing interests</a:t>
            </a:r>
          </a:p>
          <a:p>
            <a:pPr lvl="1"/>
            <a:r>
              <a:rPr lang="en-US" dirty="0"/>
              <a:t>To examine how teams can improve the way they make decisions</a:t>
            </a:r>
          </a:p>
          <a:p>
            <a:pPr lvl="1"/>
            <a:r>
              <a:rPr lang="en-US" dirty="0"/>
              <a:t>To explore how leadership approaches affect team performance in situations characterized by time pressure and competition.</a:t>
            </a:r>
          </a:p>
          <a:p>
            <a:pPr marL="0" indent="0">
              <a:buNone/>
            </a:pPr>
            <a:r>
              <a:rPr lang="en-US" dirty="0"/>
              <a:t> </a:t>
            </a:r>
          </a:p>
          <a:p>
            <a:r>
              <a:rPr lang="en-US" dirty="0"/>
              <a:t>Cost is $12.50/student and is available for 6 months. </a:t>
            </a:r>
            <a:endParaRPr lang="en-US" dirty="0" smtClean="0"/>
          </a:p>
          <a:p>
            <a:pPr lvl="1"/>
            <a:r>
              <a:rPr lang="en-US" dirty="0" smtClean="0"/>
              <a:t>Listed </a:t>
            </a:r>
            <a:r>
              <a:rPr lang="en-US" dirty="0"/>
              <a:t>as graduate level, but I have been able to adapt it to work quite well for undergrads.</a:t>
            </a:r>
          </a:p>
          <a:p>
            <a:endParaRPr lang="en-US" dirty="0"/>
          </a:p>
        </p:txBody>
      </p:sp>
    </p:spTree>
    <p:extLst>
      <p:ext uri="{BB962C8B-B14F-4D97-AF65-F5344CB8AC3E}">
        <p14:creationId xmlns:p14="http://schemas.microsoft.com/office/powerpoint/2010/main" val="22243041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0000"/>
                </a:solidFill>
              </a:rPr>
              <a:t>Features of the </a:t>
            </a:r>
            <a:r>
              <a:rPr lang="en-US" dirty="0" smtClean="0">
                <a:solidFill>
                  <a:srgbClr val="FF0000"/>
                </a:solidFill>
              </a:rPr>
              <a:t>Simulation</a:t>
            </a:r>
            <a:r>
              <a:rPr lang="en-US" dirty="0"/>
              <a:t/>
            </a:r>
            <a:br>
              <a:rPr lang="en-US" dirty="0"/>
            </a:br>
            <a:endParaRPr lang="en-US" dirty="0"/>
          </a:p>
        </p:txBody>
      </p:sp>
      <p:sp>
        <p:nvSpPr>
          <p:cNvPr id="6" name="Content Placeholder 5"/>
          <p:cNvSpPr>
            <a:spLocks noGrp="1"/>
          </p:cNvSpPr>
          <p:nvPr>
            <p:ph idx="1"/>
          </p:nvPr>
        </p:nvSpPr>
        <p:spPr>
          <a:xfrm>
            <a:off x="457200" y="1143000"/>
            <a:ext cx="8229600" cy="4983163"/>
          </a:xfrm>
        </p:spPr>
        <p:txBody>
          <a:bodyPr>
            <a:normAutofit fontScale="70000" lnSpcReduction="20000"/>
          </a:bodyPr>
          <a:lstStyle/>
          <a:p>
            <a:r>
              <a:rPr lang="en-US" dirty="0" smtClean="0"/>
              <a:t>The </a:t>
            </a:r>
            <a:r>
              <a:rPr lang="en-US" dirty="0"/>
              <a:t>simulation introduces challenges and conflict based upon varied interests (goals) and information (student profiles are hidden) among teammates.  </a:t>
            </a:r>
            <a:endParaRPr lang="en-US" dirty="0" smtClean="0"/>
          </a:p>
          <a:p>
            <a:endParaRPr lang="en-US" dirty="0"/>
          </a:p>
          <a:p>
            <a:r>
              <a:rPr lang="en-US" dirty="0" smtClean="0"/>
              <a:t>Teammates </a:t>
            </a:r>
            <a:r>
              <a:rPr lang="en-US" dirty="0"/>
              <a:t>face the ongoing challenge of trying to reach the summit. They also face three discrete challenges (challenges are not known to all unless effectively communicated). Challenge 1: medical challenge 2: weather challenge 3: oxygen challenge.  </a:t>
            </a:r>
            <a:endParaRPr lang="en-US" dirty="0" smtClean="0"/>
          </a:p>
          <a:p>
            <a:endParaRPr lang="en-US" dirty="0" smtClean="0"/>
          </a:p>
          <a:p>
            <a:r>
              <a:rPr lang="en-US" dirty="0" smtClean="0"/>
              <a:t>To </a:t>
            </a:r>
            <a:r>
              <a:rPr lang="en-US" dirty="0"/>
              <a:t>be effective, team members must share privately held information with others and the group has to synthesize both shared and privately held information to solve the problems.</a:t>
            </a:r>
          </a:p>
          <a:p>
            <a:endParaRPr lang="en-US" dirty="0" smtClean="0"/>
          </a:p>
          <a:p>
            <a:r>
              <a:rPr lang="en-US" dirty="0" smtClean="0"/>
              <a:t>Users </a:t>
            </a:r>
            <a:r>
              <a:rPr lang="en-US" dirty="0"/>
              <a:t>complete surveys at the midpoint and end of the simulation.  This is optional, but I find the information useful in the final assessment of team effectiveness</a:t>
            </a:r>
            <a:r>
              <a:rPr lang="en-US" dirty="0" smtClean="0"/>
              <a:t>. </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734825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939800"/>
          </a:xfrm>
        </p:spPr>
        <p:txBody>
          <a:bodyPr>
            <a:normAutofit/>
          </a:bodyPr>
          <a:lstStyle/>
          <a:p>
            <a:r>
              <a:rPr lang="en-US" dirty="0">
                <a:solidFill>
                  <a:srgbClr val="FF0000"/>
                </a:solidFill>
              </a:rPr>
              <a:t>K</a:t>
            </a:r>
            <a:r>
              <a:rPr lang="en-US" dirty="0" smtClean="0">
                <a:solidFill>
                  <a:srgbClr val="FF0000"/>
                </a:solidFill>
              </a:rPr>
              <a:t>eys </a:t>
            </a:r>
            <a:r>
              <a:rPr lang="en-US" dirty="0">
                <a:solidFill>
                  <a:srgbClr val="FF0000"/>
                </a:solidFill>
              </a:rPr>
              <a:t>to </a:t>
            </a:r>
            <a:r>
              <a:rPr lang="en-US" dirty="0" smtClean="0">
                <a:solidFill>
                  <a:srgbClr val="FF0000"/>
                </a:solidFill>
              </a:rPr>
              <a:t>success</a:t>
            </a:r>
            <a:endParaRPr lang="en-US" dirty="0">
              <a:solidFill>
                <a:srgbClr val="FF0000"/>
              </a:solidFill>
            </a:endParaRPr>
          </a:p>
        </p:txBody>
      </p:sp>
      <p:sp>
        <p:nvSpPr>
          <p:cNvPr id="3" name="Content Placeholder 2"/>
          <p:cNvSpPr>
            <a:spLocks noGrp="1"/>
          </p:cNvSpPr>
          <p:nvPr>
            <p:ph idx="1"/>
          </p:nvPr>
        </p:nvSpPr>
        <p:spPr>
          <a:xfrm>
            <a:off x="457200" y="1104900"/>
            <a:ext cx="8229600" cy="5435600"/>
          </a:xfrm>
        </p:spPr>
        <p:txBody>
          <a:bodyPr>
            <a:normAutofit fontScale="25000" lnSpcReduction="20000"/>
          </a:bodyPr>
          <a:lstStyle/>
          <a:p>
            <a:r>
              <a:rPr lang="en-US" sz="6400" dirty="0" smtClean="0"/>
              <a:t>Prepare </a:t>
            </a:r>
            <a:r>
              <a:rPr lang="en-US" sz="6400" dirty="0"/>
              <a:t>yourself and students ahead of time. Give the date early and make sure the needed technology is available.  Read the teaching notes and watch the videos for set up and process.  Show the Prepare section and video.</a:t>
            </a:r>
          </a:p>
          <a:p>
            <a:pPr marL="0" indent="0">
              <a:buNone/>
            </a:pPr>
            <a:endParaRPr lang="en-US" sz="6400" dirty="0"/>
          </a:p>
          <a:p>
            <a:r>
              <a:rPr lang="en-US" sz="6400" dirty="0"/>
              <a:t>I assign the teams and purposely choose the leaders. Usually the students I think will give the teams the best chance for success and will get the most out of the debrief.  I also ask the leaders to watch the Leader Video…it will appear on their profile page. </a:t>
            </a:r>
            <a:endParaRPr lang="en-US" sz="6400" dirty="0" smtClean="0"/>
          </a:p>
          <a:p>
            <a:endParaRPr lang="en-US" sz="6400" dirty="0"/>
          </a:p>
          <a:p>
            <a:r>
              <a:rPr lang="en-US" sz="6400" dirty="0" smtClean="0"/>
              <a:t>To </a:t>
            </a:r>
            <a:r>
              <a:rPr lang="en-US" sz="6400" dirty="0"/>
              <a:t>log or not to log all chats…can be good or horrifying! </a:t>
            </a:r>
            <a:r>
              <a:rPr lang="en-US" sz="6400" dirty="0">
                <a:sym typeface="Wingdings" charset="2"/>
              </a:rPr>
              <a:t></a:t>
            </a:r>
            <a:r>
              <a:rPr lang="en-US" sz="6400" dirty="0"/>
              <a:t> </a:t>
            </a:r>
          </a:p>
          <a:p>
            <a:endParaRPr lang="en-US" sz="6400" dirty="0"/>
          </a:p>
          <a:p>
            <a:r>
              <a:rPr lang="en-US" sz="6400" dirty="0"/>
              <a:t>Encourage (force) students to know their role! Must embrace the role they have been assigned, know their goals and act as they truly believe the person would during an Everest climb. </a:t>
            </a:r>
            <a:endParaRPr lang="en-US" sz="6400" dirty="0" smtClean="0"/>
          </a:p>
          <a:p>
            <a:pPr marL="0" indent="0">
              <a:buNone/>
            </a:pPr>
            <a:endParaRPr lang="en-US" sz="6400" dirty="0"/>
          </a:p>
          <a:p>
            <a:r>
              <a:rPr lang="en-US" sz="6400" dirty="0"/>
              <a:t>Teams of five are best!  If six, you can have an “observer” (but not too much fun for them). Five is the minimum…will not work with four, so be prepared to harp on students to get registered and to attend class on the chosen simulation day.</a:t>
            </a:r>
          </a:p>
          <a:p>
            <a:endParaRPr lang="en-US" sz="6400" dirty="0"/>
          </a:p>
          <a:p>
            <a:r>
              <a:rPr lang="en-US" sz="6400" dirty="0"/>
              <a:t>Login: Practice more than once!  Always seems to be an issue on </a:t>
            </a:r>
            <a:r>
              <a:rPr lang="en-US" sz="6400" dirty="0" err="1"/>
              <a:t>Sim</a:t>
            </a:r>
            <a:r>
              <a:rPr lang="en-US" sz="6400" dirty="0"/>
              <a:t> day.  Forgotten passwords is #1 problem.  </a:t>
            </a:r>
          </a:p>
          <a:p>
            <a:endParaRPr lang="en-US" sz="6400" dirty="0"/>
          </a:p>
          <a:p>
            <a:r>
              <a:rPr lang="en-US" sz="6400" dirty="0" smtClean="0"/>
              <a:t>Be </a:t>
            </a:r>
            <a:r>
              <a:rPr lang="en-US" sz="6400" dirty="0"/>
              <a:t>familiar with website and profile page. Prepare: Analyze: </a:t>
            </a:r>
            <a:r>
              <a:rPr lang="en-US" sz="6400" dirty="0" smtClean="0"/>
              <a:t>Decide</a:t>
            </a:r>
            <a:r>
              <a:rPr lang="en-US" dirty="0"/>
              <a:t> </a:t>
            </a:r>
          </a:p>
          <a:p>
            <a:endParaRPr lang="en-US" dirty="0"/>
          </a:p>
        </p:txBody>
      </p:sp>
    </p:spTree>
    <p:extLst>
      <p:ext uri="{BB962C8B-B14F-4D97-AF65-F5344CB8AC3E}">
        <p14:creationId xmlns:p14="http://schemas.microsoft.com/office/powerpoint/2010/main" val="16533773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Simulation Overview</a:t>
            </a:r>
            <a:endParaRPr lang="en-US" dirty="0">
              <a:solidFill>
                <a:srgbClr val="FF0000"/>
              </a:solidFill>
            </a:endParaRPr>
          </a:p>
        </p:txBody>
      </p:sp>
      <p:sp>
        <p:nvSpPr>
          <p:cNvPr id="6" name="Content Placeholder 5"/>
          <p:cNvSpPr>
            <a:spLocks noGrp="1"/>
          </p:cNvSpPr>
          <p:nvPr>
            <p:ph idx="1"/>
          </p:nvPr>
        </p:nvSpPr>
        <p:spPr>
          <a:xfrm>
            <a:off x="562708" y="1758348"/>
            <a:ext cx="8124092" cy="4367815"/>
          </a:xfrm>
        </p:spPr>
        <p:txBody>
          <a:bodyPr>
            <a:normAutofit/>
          </a:bodyPr>
          <a:lstStyle/>
          <a:p>
            <a:pPr marL="0" indent="0">
              <a:buNone/>
            </a:pPr>
            <a:endParaRPr lang="en-US" dirty="0"/>
          </a:p>
          <a:p>
            <a:pPr marL="0" indent="0">
              <a:buNone/>
            </a:pPr>
            <a:r>
              <a:rPr lang="en-US" dirty="0" smtClean="0"/>
              <a:t>How to use the simulation to assess outcomes?</a:t>
            </a:r>
          </a:p>
          <a:p>
            <a:pPr marL="0" indent="0">
              <a:buNone/>
            </a:pPr>
            <a:endParaRPr lang="en-US" dirty="0"/>
          </a:p>
          <a:p>
            <a:pPr marL="0" indent="0">
              <a:buNone/>
            </a:pPr>
            <a:r>
              <a:rPr lang="en-US" dirty="0" smtClean="0"/>
              <a:t>Following are screen captures to demonstrate key components of the exercise</a:t>
            </a:r>
            <a:r>
              <a:rPr lang="is-IS" dirty="0" smtClean="0"/>
              <a:t>…</a:t>
            </a:r>
          </a:p>
          <a:p>
            <a:pPr marL="0" indent="0">
              <a:buNone/>
            </a:pPr>
            <a:endParaRPr lang="is-IS" dirty="0"/>
          </a:p>
          <a:p>
            <a:pPr marL="0" indent="0">
              <a:buNone/>
            </a:pPr>
            <a:r>
              <a:rPr lang="en-US" dirty="0"/>
              <a:t> </a:t>
            </a:r>
          </a:p>
          <a:p>
            <a:pPr marL="0" indent="0">
              <a:buNone/>
            </a:pPr>
            <a:endParaRPr lang="en-US" dirty="0" smtClean="0"/>
          </a:p>
          <a:p>
            <a:endParaRPr lang="en-US" dirty="0"/>
          </a:p>
        </p:txBody>
      </p:sp>
    </p:spTree>
    <p:extLst>
      <p:ext uri="{BB962C8B-B14F-4D97-AF65-F5344CB8AC3E}">
        <p14:creationId xmlns:p14="http://schemas.microsoft.com/office/powerpoint/2010/main" val="2390800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Manage Users</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46010"/>
            <a:ext cx="8229600" cy="3434343"/>
          </a:xfrm>
        </p:spPr>
      </p:pic>
    </p:spTree>
    <p:extLst>
      <p:ext uri="{BB962C8B-B14F-4D97-AF65-F5344CB8AC3E}">
        <p14:creationId xmlns:p14="http://schemas.microsoft.com/office/powerpoint/2010/main" val="7093935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Prepare / Analyze</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8190"/>
            <a:ext cx="8229600" cy="4129983"/>
          </a:xfrm>
        </p:spPr>
      </p:pic>
    </p:spTree>
    <p:extLst>
      <p:ext uri="{BB962C8B-B14F-4D97-AF65-F5344CB8AC3E}">
        <p14:creationId xmlns:p14="http://schemas.microsoft.com/office/powerpoint/2010/main" val="20844209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Results</a:t>
            </a:r>
            <a:endParaRPr lang="en-US"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196" y="1491552"/>
            <a:ext cx="8229600" cy="2350255"/>
          </a:xfrm>
        </p:spPr>
      </p:pic>
    </p:spTree>
    <p:extLst>
      <p:ext uri="{BB962C8B-B14F-4D97-AF65-F5344CB8AC3E}">
        <p14:creationId xmlns:p14="http://schemas.microsoft.com/office/powerpoint/2010/main" val="13767100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Goals by role</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9436"/>
            <a:ext cx="8229600" cy="4267490"/>
          </a:xfrm>
        </p:spPr>
      </p:pic>
    </p:spTree>
    <p:extLst>
      <p:ext uri="{BB962C8B-B14F-4D97-AF65-F5344CB8AC3E}">
        <p14:creationId xmlns:p14="http://schemas.microsoft.com/office/powerpoint/2010/main" val="11949538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Goals achieved</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171" y="1600200"/>
            <a:ext cx="7903658" cy="4525963"/>
          </a:xfrm>
        </p:spPr>
      </p:pic>
    </p:spTree>
    <p:extLst>
      <p:ext uri="{BB962C8B-B14F-4D97-AF65-F5344CB8AC3E}">
        <p14:creationId xmlns:p14="http://schemas.microsoft.com/office/powerpoint/2010/main" val="12551794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Leader Effectiveness</a:t>
            </a:r>
            <a:endParaRPr lang="en-US"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03898"/>
            <a:ext cx="8229600" cy="3030531"/>
          </a:xfrm>
        </p:spPr>
      </p:pic>
    </p:spTree>
    <p:extLst>
      <p:ext uri="{BB962C8B-B14F-4D97-AF65-F5344CB8AC3E}">
        <p14:creationId xmlns:p14="http://schemas.microsoft.com/office/powerpoint/2010/main" val="20774867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5499"/>
            <a:ext cx="8229600" cy="952501"/>
          </a:xfrm>
        </p:spPr>
        <p:txBody>
          <a:bodyPr>
            <a:noAutofit/>
          </a:bodyPr>
          <a:lstStyle/>
          <a:p>
            <a:r>
              <a:rPr lang="en-US" sz="3200" dirty="0">
                <a:solidFill>
                  <a:srgbClr val="FF0000"/>
                </a:solidFill>
              </a:rPr>
              <a:t>LinkedIn and Social Media </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Peer </a:t>
            </a:r>
            <a:r>
              <a:rPr lang="en-US" sz="3200" dirty="0">
                <a:solidFill>
                  <a:srgbClr val="FF0000"/>
                </a:solidFill>
              </a:rPr>
              <a:t>Review Assignment</a:t>
            </a:r>
            <a:r>
              <a:rPr lang="en-US" sz="3200" dirty="0"/>
              <a:t/>
            </a:r>
            <a:br>
              <a:rPr lang="en-US" sz="3200" dirty="0"/>
            </a:br>
            <a:endParaRPr lang="en-US" sz="3200" dirty="0"/>
          </a:p>
        </p:txBody>
      </p:sp>
      <p:sp>
        <p:nvSpPr>
          <p:cNvPr id="3" name="Content Placeholder 2"/>
          <p:cNvSpPr>
            <a:spLocks noGrp="1"/>
          </p:cNvSpPr>
          <p:nvPr>
            <p:ph idx="1"/>
          </p:nvPr>
        </p:nvSpPr>
        <p:spPr>
          <a:xfrm>
            <a:off x="457200" y="1809750"/>
            <a:ext cx="8229600" cy="4316413"/>
          </a:xfrm>
        </p:spPr>
        <p:txBody>
          <a:bodyPr>
            <a:normAutofit fontScale="70000" lnSpcReduction="20000"/>
          </a:bodyPr>
          <a:lstStyle/>
          <a:p>
            <a:r>
              <a:rPr lang="en-US" dirty="0"/>
              <a:t>This </a:t>
            </a:r>
            <a:r>
              <a:rPr lang="en-US" dirty="0" smtClean="0"/>
              <a:t>peer review assignment </a:t>
            </a:r>
            <a:r>
              <a:rPr lang="en-US" dirty="0"/>
              <a:t>is </a:t>
            </a:r>
            <a:r>
              <a:rPr lang="en-US" dirty="0" smtClean="0"/>
              <a:t>conducted </a:t>
            </a:r>
            <a:r>
              <a:rPr lang="en-US" dirty="0"/>
              <a:t>in the </a:t>
            </a:r>
            <a:r>
              <a:rPr lang="en-US" dirty="0" smtClean="0"/>
              <a:t>Technology and Social Media in Sport </a:t>
            </a:r>
            <a:r>
              <a:rPr lang="en-US" dirty="0"/>
              <a:t>course. Overall course objectives </a:t>
            </a:r>
            <a:r>
              <a:rPr lang="en-US" dirty="0" smtClean="0"/>
              <a:t>include </a:t>
            </a:r>
            <a:r>
              <a:rPr lang="en-US" dirty="0"/>
              <a:t>the following: </a:t>
            </a:r>
          </a:p>
          <a:p>
            <a:endParaRPr lang="en-US" dirty="0"/>
          </a:p>
          <a:p>
            <a:r>
              <a:rPr lang="en-US" dirty="0"/>
              <a:t>Students will</a:t>
            </a:r>
            <a:r>
              <a:rPr lang="is-IS" dirty="0"/>
              <a:t>…</a:t>
            </a:r>
            <a:endParaRPr lang="en-US" dirty="0"/>
          </a:p>
          <a:p>
            <a:pPr lvl="1"/>
            <a:r>
              <a:rPr lang="en-US" dirty="0" smtClean="0"/>
              <a:t>Develop critical and reflective thinking abilities</a:t>
            </a:r>
          </a:p>
          <a:p>
            <a:pPr lvl="1"/>
            <a:r>
              <a:rPr lang="en-US" dirty="0" smtClean="0"/>
              <a:t>Demonstrate an understanding of social media profiles</a:t>
            </a:r>
          </a:p>
          <a:p>
            <a:pPr marL="0" indent="0">
              <a:buNone/>
            </a:pPr>
            <a:r>
              <a:rPr lang="en-US" dirty="0" smtClean="0"/>
              <a:t> </a:t>
            </a:r>
          </a:p>
          <a:p>
            <a:r>
              <a:rPr lang="en-US" dirty="0" smtClean="0"/>
              <a:t>The </a:t>
            </a:r>
            <a:r>
              <a:rPr lang="en-US" dirty="0"/>
              <a:t>specific student learning outcomes measured with </a:t>
            </a:r>
            <a:r>
              <a:rPr lang="en-US" dirty="0" smtClean="0"/>
              <a:t>this assignment </a:t>
            </a:r>
            <a:r>
              <a:rPr lang="en-US" dirty="0"/>
              <a:t>are:</a:t>
            </a:r>
          </a:p>
          <a:p>
            <a:pPr lvl="1"/>
            <a:r>
              <a:rPr lang="en-US" dirty="0"/>
              <a:t>To learn about hiring practices that surround social </a:t>
            </a:r>
            <a:r>
              <a:rPr lang="en-US" dirty="0" smtClean="0"/>
              <a:t>media </a:t>
            </a:r>
            <a:endParaRPr lang="en-US" dirty="0"/>
          </a:p>
          <a:p>
            <a:pPr lvl="1"/>
            <a:r>
              <a:rPr lang="en-US" dirty="0"/>
              <a:t>To learn how </a:t>
            </a:r>
            <a:r>
              <a:rPr lang="en-US" dirty="0" smtClean="0"/>
              <a:t>to network through social media</a:t>
            </a:r>
            <a:endParaRPr lang="en-US" dirty="0"/>
          </a:p>
          <a:p>
            <a:pPr lvl="1"/>
            <a:r>
              <a:rPr lang="en-US" dirty="0"/>
              <a:t>To </a:t>
            </a:r>
            <a:r>
              <a:rPr lang="en-US" dirty="0" smtClean="0"/>
              <a:t>critically think from a hiring manager’s point of view through role playing</a:t>
            </a:r>
            <a:endParaRPr lang="en-US" dirty="0"/>
          </a:p>
        </p:txBody>
      </p:sp>
    </p:spTree>
    <p:extLst>
      <p:ext uri="{BB962C8B-B14F-4D97-AF65-F5344CB8AC3E}">
        <p14:creationId xmlns:p14="http://schemas.microsoft.com/office/powerpoint/2010/main" val="6376873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Project Summary</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Team debrief…first in groups, then as a </a:t>
            </a:r>
            <a:r>
              <a:rPr lang="en-US" dirty="0" smtClean="0"/>
              <a:t>class</a:t>
            </a:r>
          </a:p>
          <a:p>
            <a:pPr marL="0" indent="0">
              <a:buNone/>
            </a:pPr>
            <a:r>
              <a:rPr lang="en-US" dirty="0"/>
              <a:t>	</a:t>
            </a:r>
            <a:r>
              <a:rPr lang="en-US" dirty="0" smtClean="0"/>
              <a:t> </a:t>
            </a:r>
            <a:r>
              <a:rPr lang="en-US" sz="2600" dirty="0"/>
              <a:t>(Key to assessing the SLOs)</a:t>
            </a:r>
            <a:endParaRPr lang="en-US" dirty="0"/>
          </a:p>
          <a:p>
            <a:pPr marL="0" indent="0">
              <a:buNone/>
            </a:pPr>
            <a:endParaRPr lang="en-US" dirty="0"/>
          </a:p>
          <a:p>
            <a:pPr marL="0" indent="0">
              <a:buNone/>
            </a:pPr>
            <a:r>
              <a:rPr lang="en-US" dirty="0"/>
              <a:t>I usually look at results and share in next class. </a:t>
            </a:r>
            <a:r>
              <a:rPr lang="en-US" dirty="0" smtClean="0"/>
              <a:t>Winner </a:t>
            </a:r>
            <a:r>
              <a:rPr lang="en-US" dirty="0"/>
              <a:t>is announced (usually points on </a:t>
            </a:r>
            <a:r>
              <a:rPr lang="en-US" dirty="0" smtClean="0"/>
              <a:t>midterm </a:t>
            </a:r>
            <a:r>
              <a:rPr lang="en-US" dirty="0"/>
              <a:t>or final are at stake).  Goals are weighted by roles.</a:t>
            </a:r>
          </a:p>
          <a:p>
            <a:endParaRPr lang="en-US" dirty="0"/>
          </a:p>
        </p:txBody>
      </p:sp>
    </p:spTree>
    <p:extLst>
      <p:ext uri="{BB962C8B-B14F-4D97-AF65-F5344CB8AC3E}">
        <p14:creationId xmlns:p14="http://schemas.microsoft.com/office/powerpoint/2010/main" val="13801716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Questions?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48424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Front Office Ethics </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This </a:t>
            </a:r>
            <a:r>
              <a:rPr lang="en-US" dirty="0" smtClean="0"/>
              <a:t>semester long project </a:t>
            </a:r>
            <a:r>
              <a:rPr lang="en-US" dirty="0"/>
              <a:t>is </a:t>
            </a:r>
            <a:r>
              <a:rPr lang="en-US" dirty="0" smtClean="0"/>
              <a:t>included </a:t>
            </a:r>
            <a:r>
              <a:rPr lang="en-US" dirty="0"/>
              <a:t>in the </a:t>
            </a:r>
            <a:r>
              <a:rPr lang="en-US" i="1" dirty="0" smtClean="0"/>
              <a:t>Ethics and Leadership in the Sport Industry</a:t>
            </a:r>
            <a:r>
              <a:rPr lang="en-US" dirty="0" smtClean="0"/>
              <a:t> course. </a:t>
            </a:r>
            <a:r>
              <a:rPr lang="en-US" dirty="0"/>
              <a:t>Overall course objectives include the following: </a:t>
            </a:r>
            <a:endParaRPr lang="en-US" dirty="0" smtClean="0"/>
          </a:p>
          <a:p>
            <a:pPr marL="0" indent="0">
              <a:buNone/>
            </a:pPr>
            <a:endParaRPr lang="en-US" dirty="0"/>
          </a:p>
          <a:p>
            <a:r>
              <a:rPr lang="en-US" dirty="0" smtClean="0"/>
              <a:t>Students </a:t>
            </a:r>
            <a:r>
              <a:rPr lang="en-US" dirty="0"/>
              <a:t>will</a:t>
            </a:r>
            <a:r>
              <a:rPr lang="is-IS" dirty="0"/>
              <a:t>…</a:t>
            </a:r>
            <a:endParaRPr lang="en-US" dirty="0"/>
          </a:p>
          <a:p>
            <a:pPr lvl="1"/>
            <a:r>
              <a:rPr lang="en-US" dirty="0" smtClean="0"/>
              <a:t>Develop critical and ethical thinking abilities.</a:t>
            </a:r>
          </a:p>
          <a:p>
            <a:pPr lvl="1"/>
            <a:r>
              <a:rPr lang="en-US" dirty="0" smtClean="0"/>
              <a:t>Demonstrate the importance of ethical organizations in sport.</a:t>
            </a:r>
          </a:p>
          <a:p>
            <a:pPr marL="457200" lvl="1" indent="0">
              <a:buNone/>
            </a:pPr>
            <a:endParaRPr lang="en-US" dirty="0" smtClean="0"/>
          </a:p>
          <a:p>
            <a:r>
              <a:rPr lang="en-US" dirty="0" smtClean="0"/>
              <a:t>Specific student learning outcomes measured with this activity are…</a:t>
            </a:r>
          </a:p>
          <a:p>
            <a:pPr lvl="1"/>
            <a:r>
              <a:rPr lang="en-US" dirty="0" smtClean="0"/>
              <a:t>Develop and apply effective decision making and problem solving skills related to issues in the sport industry.</a:t>
            </a:r>
          </a:p>
          <a:p>
            <a:pPr lvl="1"/>
            <a:r>
              <a:rPr lang="en-US" dirty="0" smtClean="0"/>
              <a:t>Explain the necessity for ethical behavior and benefits or social responsibility within the sport industry.</a:t>
            </a:r>
            <a:endParaRPr lang="en-US" dirty="0"/>
          </a:p>
        </p:txBody>
      </p:sp>
    </p:spTree>
    <p:extLst>
      <p:ext uri="{BB962C8B-B14F-4D97-AF65-F5344CB8AC3E}">
        <p14:creationId xmlns:p14="http://schemas.microsoft.com/office/powerpoint/2010/main" val="20640385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Overview of the project.</a:t>
            </a:r>
            <a:endParaRPr lang="en-US" dirty="0"/>
          </a:p>
        </p:txBody>
      </p:sp>
      <p:sp>
        <p:nvSpPr>
          <p:cNvPr id="3" name="Content Placeholder 2"/>
          <p:cNvSpPr>
            <a:spLocks noGrp="1"/>
          </p:cNvSpPr>
          <p:nvPr>
            <p:ph idx="1"/>
          </p:nvPr>
        </p:nvSpPr>
        <p:spPr>
          <a:xfrm>
            <a:off x="457200" y="1600200"/>
            <a:ext cx="8229600" cy="4859977"/>
          </a:xfrm>
        </p:spPr>
        <p:txBody>
          <a:bodyPr>
            <a:normAutofit fontScale="92500" lnSpcReduction="20000"/>
          </a:bodyPr>
          <a:lstStyle/>
          <a:p>
            <a:r>
              <a:rPr lang="en-US" dirty="0" smtClean="0"/>
              <a:t>Small teams of students are created and given sport related organizations that are currently or traditionally under scrutiny and criticism due to unethical organizational practices, and are tasked with assuming the role of the executive board members.  </a:t>
            </a:r>
          </a:p>
          <a:p>
            <a:pPr marL="0" indent="0">
              <a:buNone/>
            </a:pPr>
            <a:endParaRPr lang="en-US" dirty="0" smtClean="0"/>
          </a:p>
          <a:p>
            <a:r>
              <a:rPr lang="en-US" dirty="0" smtClean="0"/>
              <a:t>The “front office” then has to navigate their organization through their ethical issues and challenges to become a more ethical organization that provides a clear leadership plan for moving into the future.    </a:t>
            </a:r>
          </a:p>
          <a:p>
            <a:endParaRPr lang="en-US" dirty="0"/>
          </a:p>
        </p:txBody>
      </p:sp>
    </p:spTree>
    <p:extLst>
      <p:ext uri="{BB962C8B-B14F-4D97-AF65-F5344CB8AC3E}">
        <p14:creationId xmlns:p14="http://schemas.microsoft.com/office/powerpoint/2010/main" val="708898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Potential Topics</a:t>
            </a:r>
            <a:endParaRPr lang="en-US" dirty="0"/>
          </a:p>
        </p:txBody>
      </p:sp>
      <p:sp>
        <p:nvSpPr>
          <p:cNvPr id="3" name="Content Placeholder 2"/>
          <p:cNvSpPr>
            <a:spLocks noGrp="1"/>
          </p:cNvSpPr>
          <p:nvPr>
            <p:ph idx="1"/>
          </p:nvPr>
        </p:nvSpPr>
        <p:spPr/>
        <p:txBody>
          <a:bodyPr>
            <a:normAutofit lnSpcReduction="10000"/>
          </a:bodyPr>
          <a:lstStyle/>
          <a:p>
            <a:r>
              <a:rPr lang="en-US" dirty="0" smtClean="0"/>
              <a:t>NCAA handing of infractions.</a:t>
            </a:r>
          </a:p>
          <a:p>
            <a:r>
              <a:rPr lang="en-US" dirty="0" smtClean="0"/>
              <a:t>Doping / PED’s by individual athletes and international sport organizations.</a:t>
            </a:r>
          </a:p>
          <a:p>
            <a:r>
              <a:rPr lang="en-US" dirty="0" smtClean="0"/>
              <a:t>FIFA abuse of power. </a:t>
            </a:r>
          </a:p>
          <a:p>
            <a:r>
              <a:rPr lang="en-US" dirty="0" smtClean="0"/>
              <a:t>Hazing in high schools across the U.S. </a:t>
            </a:r>
          </a:p>
          <a:p>
            <a:r>
              <a:rPr lang="en-US" dirty="0" smtClean="0"/>
              <a:t>Public Funding of sport organizations (Miami).</a:t>
            </a:r>
          </a:p>
          <a:p>
            <a:r>
              <a:rPr lang="en-US" dirty="0" smtClean="0"/>
              <a:t>Vice Recruiting methods (Louisville).</a:t>
            </a:r>
          </a:p>
          <a:p>
            <a:r>
              <a:rPr lang="en-US" dirty="0" smtClean="0"/>
              <a:t>Racism (76ers).</a:t>
            </a:r>
          </a:p>
        </p:txBody>
      </p:sp>
    </p:spTree>
    <p:extLst>
      <p:ext uri="{BB962C8B-B14F-4D97-AF65-F5344CB8AC3E}">
        <p14:creationId xmlns:p14="http://schemas.microsoft.com/office/powerpoint/2010/main" val="8220369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6312"/>
          </a:xfrm>
        </p:spPr>
        <p:txBody>
          <a:bodyPr/>
          <a:lstStyle/>
          <a:p>
            <a:r>
              <a:rPr lang="en-US" dirty="0" smtClean="0">
                <a:solidFill>
                  <a:srgbClr val="FF0000"/>
                </a:solidFill>
              </a:rPr>
              <a:t>Evaluations</a:t>
            </a:r>
            <a:endParaRPr lang="en-US" dirty="0"/>
          </a:p>
        </p:txBody>
      </p:sp>
      <p:sp>
        <p:nvSpPr>
          <p:cNvPr id="3" name="Content Placeholder 2"/>
          <p:cNvSpPr>
            <a:spLocks noGrp="1"/>
          </p:cNvSpPr>
          <p:nvPr>
            <p:ph idx="1"/>
          </p:nvPr>
        </p:nvSpPr>
        <p:spPr>
          <a:xfrm>
            <a:off x="457200" y="1250950"/>
            <a:ext cx="8229600" cy="5109358"/>
          </a:xfrm>
        </p:spPr>
        <p:txBody>
          <a:bodyPr>
            <a:normAutofit fontScale="92500" lnSpcReduction="20000"/>
          </a:bodyPr>
          <a:lstStyle/>
          <a:p>
            <a:r>
              <a:rPr lang="en-US" dirty="0" smtClean="0"/>
              <a:t>Time line of events and decisions.</a:t>
            </a:r>
          </a:p>
          <a:p>
            <a:pPr lvl="1"/>
            <a:r>
              <a:rPr lang="en-US" dirty="0" smtClean="0"/>
              <a:t>End of semester paper listing events affecting and actions taken by “the front office” containing summaries of each. </a:t>
            </a:r>
          </a:p>
          <a:p>
            <a:r>
              <a:rPr lang="en-US" dirty="0" smtClean="0"/>
              <a:t>Press Releases (8-12)</a:t>
            </a:r>
          </a:p>
          <a:p>
            <a:pPr lvl="1"/>
            <a:r>
              <a:rPr lang="en-US" dirty="0" smtClean="0"/>
              <a:t>Written Statements to address current developments found in media (or given by instructor) affecting their organization.</a:t>
            </a:r>
          </a:p>
          <a:p>
            <a:r>
              <a:rPr lang="en-US" dirty="0" smtClean="0"/>
              <a:t>News Conferences (1-2)</a:t>
            </a:r>
          </a:p>
          <a:p>
            <a:pPr lvl="1"/>
            <a:r>
              <a:rPr lang="en-US" dirty="0" smtClean="0"/>
              <a:t>Initial conference to address initial ethical issue with organization (given by instructor) and present action plan.</a:t>
            </a:r>
          </a:p>
          <a:p>
            <a:pPr lvl="1"/>
            <a:r>
              <a:rPr lang="en-US" dirty="0" smtClean="0"/>
              <a:t>Final conference to address action plan results.  </a:t>
            </a:r>
            <a:endParaRPr lang="en-US" dirty="0"/>
          </a:p>
        </p:txBody>
      </p:sp>
    </p:spTree>
    <p:extLst>
      <p:ext uri="{BB962C8B-B14F-4D97-AF65-F5344CB8AC3E}">
        <p14:creationId xmlns:p14="http://schemas.microsoft.com/office/powerpoint/2010/main" val="5050558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Keys to </a:t>
            </a:r>
            <a:r>
              <a:rPr lang="en-US" dirty="0" smtClean="0">
                <a:solidFill>
                  <a:srgbClr val="FF0000"/>
                </a:solidFill>
              </a:rPr>
              <a:t>Success</a:t>
            </a:r>
            <a:endParaRPr lang="en-US" dirty="0"/>
          </a:p>
        </p:txBody>
      </p:sp>
      <p:sp>
        <p:nvSpPr>
          <p:cNvPr id="3" name="Content Placeholder 2"/>
          <p:cNvSpPr>
            <a:spLocks noGrp="1"/>
          </p:cNvSpPr>
          <p:nvPr>
            <p:ph idx="1"/>
          </p:nvPr>
        </p:nvSpPr>
        <p:spPr>
          <a:xfrm>
            <a:off x="261257" y="1417638"/>
            <a:ext cx="8609611" cy="5440362"/>
          </a:xfrm>
        </p:spPr>
        <p:txBody>
          <a:bodyPr>
            <a:normAutofit fontScale="70000" lnSpcReduction="20000"/>
          </a:bodyPr>
          <a:lstStyle/>
          <a:p>
            <a:r>
              <a:rPr lang="en-US" dirty="0" smtClean="0"/>
              <a:t>Because you never know when a sport ethics case is going to arise within the organizations assigned, it is best to have an archive of real life ethics related examples that you can constantly give to teams.  </a:t>
            </a:r>
          </a:p>
          <a:p>
            <a:endParaRPr lang="en-US" dirty="0" smtClean="0"/>
          </a:p>
          <a:p>
            <a:r>
              <a:rPr lang="en-US" dirty="0" smtClean="0"/>
              <a:t>Present and assign project within first couple days of classes.</a:t>
            </a:r>
          </a:p>
          <a:p>
            <a:endParaRPr lang="en-US" dirty="0" smtClean="0"/>
          </a:p>
          <a:p>
            <a:r>
              <a:rPr lang="en-US" dirty="0" smtClean="0"/>
              <a:t>After each team issues a press release, push back.  Try to make the teams develop ownership and accountability.  Point out things they over look (stakeholders, organizational values, organizational behaviors, repercussions to decisions, etc.).</a:t>
            </a:r>
          </a:p>
          <a:p>
            <a:endParaRPr lang="en-US" dirty="0" smtClean="0"/>
          </a:p>
          <a:p>
            <a:r>
              <a:rPr lang="en-US" dirty="0" smtClean="0"/>
              <a:t>When responding back, use class materials / content that has been presented to reinforce theories, systems, procedures, etc. </a:t>
            </a:r>
          </a:p>
          <a:p>
            <a:pPr marL="0" indent="0">
              <a:buNone/>
            </a:pPr>
            <a:endParaRPr lang="en-US" dirty="0" smtClean="0"/>
          </a:p>
          <a:p>
            <a:r>
              <a:rPr lang="en-US" dirty="0" smtClean="0"/>
              <a:t>Have teams sit in proximity of each other throughout semester. </a:t>
            </a:r>
            <a:endParaRPr lang="en-US" dirty="0"/>
          </a:p>
        </p:txBody>
      </p:sp>
    </p:spTree>
    <p:extLst>
      <p:ext uri="{BB962C8B-B14F-4D97-AF65-F5344CB8AC3E}">
        <p14:creationId xmlns:p14="http://schemas.microsoft.com/office/powerpoint/2010/main" val="28949192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Keys to Success</a:t>
            </a:r>
            <a:endParaRPr lang="en-US" dirty="0"/>
          </a:p>
        </p:txBody>
      </p:sp>
      <p:sp>
        <p:nvSpPr>
          <p:cNvPr id="3" name="Content Placeholder 2"/>
          <p:cNvSpPr>
            <a:spLocks noGrp="1"/>
          </p:cNvSpPr>
          <p:nvPr>
            <p:ph idx="1"/>
          </p:nvPr>
        </p:nvSpPr>
        <p:spPr>
          <a:xfrm>
            <a:off x="457200" y="1294410"/>
            <a:ext cx="8229600" cy="5332021"/>
          </a:xfrm>
        </p:spPr>
        <p:txBody>
          <a:bodyPr>
            <a:normAutofit fontScale="85000" lnSpcReduction="10000"/>
          </a:bodyPr>
          <a:lstStyle/>
          <a:p>
            <a:r>
              <a:rPr lang="en-US" dirty="0"/>
              <a:t>G</a:t>
            </a:r>
            <a:r>
              <a:rPr lang="en-US" dirty="0" smtClean="0"/>
              <a:t>roups of 3-6 depending on organization.</a:t>
            </a:r>
          </a:p>
          <a:p>
            <a:pPr marL="0" indent="0">
              <a:buNone/>
            </a:pPr>
            <a:endParaRPr lang="en-US" sz="1800" dirty="0" smtClean="0"/>
          </a:p>
          <a:p>
            <a:r>
              <a:rPr lang="en-US" dirty="0" smtClean="0"/>
              <a:t>Encourage “front office” teams to become as familiar as possible with their organization (organizational structure, bylaws, mission, controversies).</a:t>
            </a:r>
          </a:p>
          <a:p>
            <a:pPr marL="0" indent="0">
              <a:buNone/>
            </a:pPr>
            <a:endParaRPr lang="en-US" sz="1800" dirty="0" smtClean="0"/>
          </a:p>
          <a:p>
            <a:r>
              <a:rPr lang="en-US" dirty="0" smtClean="0"/>
              <a:t>Important to present each “front office” with a new, on-going, or otherwise related situation on a weekly basis.  </a:t>
            </a:r>
          </a:p>
          <a:p>
            <a:endParaRPr lang="en-US" sz="1800" dirty="0" smtClean="0"/>
          </a:p>
          <a:p>
            <a:r>
              <a:rPr lang="en-US" dirty="0" smtClean="0"/>
              <a:t>Depending on text used in class and other readings, important to have students employ specific ethical outlooks and decision making models to their organizational troubles.</a:t>
            </a:r>
          </a:p>
          <a:p>
            <a:endParaRPr lang="en-US" dirty="0"/>
          </a:p>
        </p:txBody>
      </p:sp>
    </p:spTree>
    <p:extLst>
      <p:ext uri="{BB962C8B-B14F-4D97-AF65-F5344CB8AC3E}">
        <p14:creationId xmlns:p14="http://schemas.microsoft.com/office/powerpoint/2010/main" val="35221796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Project Summary</a:t>
            </a:r>
            <a:endParaRPr lang="en-US" dirty="0">
              <a:solidFill>
                <a:srgbClr val="FF0000"/>
              </a:solidFill>
            </a:endParaRPr>
          </a:p>
        </p:txBody>
      </p:sp>
      <p:sp>
        <p:nvSpPr>
          <p:cNvPr id="3" name="Content Placeholder 2"/>
          <p:cNvSpPr>
            <a:spLocks noGrp="1"/>
          </p:cNvSpPr>
          <p:nvPr>
            <p:ph idx="1"/>
          </p:nvPr>
        </p:nvSpPr>
        <p:spPr/>
        <p:txBody>
          <a:bodyPr/>
          <a:lstStyle/>
          <a:p>
            <a:r>
              <a:rPr lang="en-US" dirty="0"/>
              <a:t>Teams </a:t>
            </a:r>
            <a:r>
              <a:rPr lang="en-US" dirty="0" smtClean="0"/>
              <a:t>take </a:t>
            </a:r>
            <a:r>
              <a:rPr lang="en-US" dirty="0"/>
              <a:t>ownership of the organization. They are “Running” the team/organization. </a:t>
            </a:r>
            <a:endParaRPr lang="en-US" dirty="0" smtClean="0"/>
          </a:p>
          <a:p>
            <a:r>
              <a:rPr lang="en-US" dirty="0" smtClean="0"/>
              <a:t>Students with some experience in leadership roles or natural leadership skills tend to develop and show themselves throughout the semester.</a:t>
            </a:r>
            <a:endParaRPr lang="en-US" dirty="0"/>
          </a:p>
          <a:p>
            <a:endParaRPr lang="en-US" dirty="0"/>
          </a:p>
        </p:txBody>
      </p:sp>
    </p:spTree>
    <p:extLst>
      <p:ext uri="{BB962C8B-B14F-4D97-AF65-F5344CB8AC3E}">
        <p14:creationId xmlns:p14="http://schemas.microsoft.com/office/powerpoint/2010/main" val="42668663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WHAT’s NEW at MSU Denver</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pic>
        <p:nvPicPr>
          <p:cNvPr id="4" name="Picture 3" descr="powerpoint template cover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09059" y="791882"/>
            <a:ext cx="6006353" cy="369332"/>
          </a:xfrm>
          <a:prstGeom prst="rect">
            <a:avLst/>
          </a:prstGeom>
          <a:noFill/>
        </p:spPr>
        <p:txBody>
          <a:bodyPr wrap="square" rtlCol="0">
            <a:spAutoFit/>
          </a:bodyPr>
          <a:lstStyle/>
          <a:p>
            <a:endParaRPr lang="en-US" dirty="0"/>
          </a:p>
        </p:txBody>
      </p:sp>
      <p:sp>
        <p:nvSpPr>
          <p:cNvPr id="6" name="Rectangle 5"/>
          <p:cNvSpPr/>
          <p:nvPr/>
        </p:nvSpPr>
        <p:spPr>
          <a:xfrm>
            <a:off x="685800" y="299757"/>
            <a:ext cx="7236981" cy="4555094"/>
          </a:xfrm>
          <a:prstGeom prst="rect">
            <a:avLst/>
          </a:prstGeom>
        </p:spPr>
        <p:txBody>
          <a:bodyPr wrap="square">
            <a:spAutoFit/>
          </a:bodyPr>
          <a:lstStyle/>
          <a:p>
            <a:pPr algn="ctr"/>
            <a:r>
              <a:rPr lang="en-US" sz="3200" b="1" dirty="0" smtClean="0">
                <a:solidFill>
                  <a:srgbClr val="FF0000"/>
                </a:solidFill>
                <a:latin typeface="Arial Hebrew"/>
                <a:cs typeface="Arial Hebrew"/>
              </a:rPr>
              <a:t>Questions?</a:t>
            </a:r>
          </a:p>
          <a:p>
            <a:pPr algn="ctr"/>
            <a:endParaRPr lang="en-US" sz="1400" b="1" dirty="0">
              <a:solidFill>
                <a:srgbClr val="FF0000"/>
              </a:solidFill>
              <a:latin typeface="Arial Hebrew"/>
              <a:cs typeface="Arial Hebrew"/>
            </a:endParaRPr>
          </a:p>
          <a:p>
            <a:pPr algn="ctr"/>
            <a:r>
              <a:rPr lang="en-US" sz="2800" b="1" dirty="0" smtClean="0">
                <a:solidFill>
                  <a:srgbClr val="FF0000"/>
                </a:solidFill>
                <a:latin typeface="Arial Hebrew"/>
                <a:cs typeface="Arial Hebrew"/>
              </a:rPr>
              <a:t>Thank you for attending</a:t>
            </a:r>
          </a:p>
          <a:p>
            <a:pPr algn="ctr"/>
            <a:r>
              <a:rPr lang="en-US" sz="2400" b="1" dirty="0" smtClean="0">
                <a:solidFill>
                  <a:schemeClr val="bg1"/>
                </a:solidFill>
                <a:latin typeface="Arial Hebrew"/>
                <a:cs typeface="Arial Hebrew"/>
              </a:rPr>
              <a:t>Challenging</a:t>
            </a:r>
            <a:r>
              <a:rPr lang="en-US" sz="2400" b="1" dirty="0">
                <a:solidFill>
                  <a:schemeClr val="bg1"/>
                </a:solidFill>
                <a:latin typeface="Arial Hebrew"/>
                <a:cs typeface="Arial Hebrew"/>
              </a:rPr>
              <a:t>, Eye-Opening and Fun: </a:t>
            </a:r>
            <a:endParaRPr lang="en-US" sz="2400" b="1" dirty="0" smtClean="0">
              <a:solidFill>
                <a:schemeClr val="bg1"/>
              </a:solidFill>
              <a:latin typeface="Arial Hebrew"/>
              <a:cs typeface="Arial Hebrew"/>
            </a:endParaRPr>
          </a:p>
          <a:p>
            <a:pPr algn="ctr"/>
            <a:r>
              <a:rPr lang="en-US" sz="2400" b="1" dirty="0" smtClean="0">
                <a:solidFill>
                  <a:schemeClr val="bg1"/>
                </a:solidFill>
                <a:latin typeface="Arial Hebrew"/>
                <a:cs typeface="Arial Hebrew"/>
              </a:rPr>
              <a:t>Engaging </a:t>
            </a:r>
            <a:r>
              <a:rPr lang="en-US" sz="2400" b="1" dirty="0">
                <a:solidFill>
                  <a:schemeClr val="bg1"/>
                </a:solidFill>
                <a:latin typeface="Arial Hebrew"/>
                <a:cs typeface="Arial Hebrew"/>
              </a:rPr>
              <a:t>Activities for the Current </a:t>
            </a:r>
            <a:endParaRPr lang="en-US" sz="2400" b="1" dirty="0" smtClean="0">
              <a:solidFill>
                <a:schemeClr val="bg1"/>
              </a:solidFill>
              <a:latin typeface="Arial Hebrew"/>
              <a:cs typeface="Arial Hebrew"/>
            </a:endParaRPr>
          </a:p>
          <a:p>
            <a:pPr algn="ctr"/>
            <a:r>
              <a:rPr lang="en-US" sz="2400" b="1" dirty="0" smtClean="0">
                <a:solidFill>
                  <a:schemeClr val="bg1"/>
                </a:solidFill>
                <a:latin typeface="Arial Hebrew"/>
                <a:cs typeface="Arial Hebrew"/>
              </a:rPr>
              <a:t>Sport ‬Management Student</a:t>
            </a:r>
            <a:endParaRPr lang="en-US" b="1" dirty="0" smtClean="0">
              <a:solidFill>
                <a:schemeClr val="bg1"/>
              </a:solidFill>
            </a:endParaRPr>
          </a:p>
          <a:p>
            <a:r>
              <a:rPr lang="en-US" b="1" dirty="0" smtClean="0">
                <a:solidFill>
                  <a:schemeClr val="bg1"/>
                </a:solidFill>
                <a:latin typeface="Arial Hebrew"/>
                <a:cs typeface="Arial Hebrew"/>
              </a:rPr>
              <a:t>Presenters: </a:t>
            </a:r>
            <a:r>
              <a:rPr lang="en-US" dirty="0" smtClean="0">
                <a:solidFill>
                  <a:schemeClr val="bg1"/>
                </a:solidFill>
                <a:latin typeface="Arial Hebrew"/>
                <a:cs typeface="Arial Hebrew"/>
              </a:rPr>
              <a:t>‭</a:t>
            </a:r>
            <a:endParaRPr lang="en-US" dirty="0">
              <a:solidFill>
                <a:schemeClr val="bg1"/>
              </a:solidFill>
              <a:latin typeface="Arial Hebrew"/>
              <a:cs typeface="Arial Hebrew"/>
            </a:endParaRPr>
          </a:p>
          <a:p>
            <a:r>
              <a:rPr lang="en-US" dirty="0" smtClean="0">
                <a:solidFill>
                  <a:schemeClr val="bg1"/>
                </a:solidFill>
                <a:latin typeface="Arial Hebrew"/>
                <a:cs typeface="Arial Hebrew"/>
              </a:rPr>
              <a:t>Ms. Nicole </a:t>
            </a:r>
            <a:r>
              <a:rPr lang="en-US" dirty="0" err="1">
                <a:solidFill>
                  <a:schemeClr val="bg1"/>
                </a:solidFill>
                <a:latin typeface="Arial Hebrew"/>
                <a:cs typeface="Arial Hebrew"/>
              </a:rPr>
              <a:t>Furuiye</a:t>
            </a:r>
            <a:r>
              <a:rPr lang="en-US" dirty="0" smtClean="0">
                <a:solidFill>
                  <a:schemeClr val="bg1"/>
                </a:solidFill>
                <a:latin typeface="Arial Hebrew"/>
                <a:cs typeface="Arial Hebrew"/>
              </a:rPr>
              <a:t>, MS, </a:t>
            </a:r>
            <a:r>
              <a:rPr lang="en-US" dirty="0">
                <a:solidFill>
                  <a:schemeClr val="bg1"/>
                </a:solidFill>
                <a:latin typeface="Arial Hebrew"/>
                <a:cs typeface="Arial Hebrew"/>
              </a:rPr>
              <a:t>University of Northern Colorado and MSU </a:t>
            </a:r>
            <a:r>
              <a:rPr lang="en-US" dirty="0" smtClean="0">
                <a:solidFill>
                  <a:schemeClr val="bg1"/>
                </a:solidFill>
                <a:latin typeface="Arial Hebrew"/>
                <a:cs typeface="Arial Hebrew"/>
              </a:rPr>
              <a:t>Denver</a:t>
            </a:r>
          </a:p>
          <a:p>
            <a:r>
              <a:rPr lang="en-US" dirty="0" smtClean="0">
                <a:solidFill>
                  <a:schemeClr val="bg1"/>
                </a:solidFill>
                <a:latin typeface="Arial Hebrew"/>
                <a:cs typeface="Arial Hebrew"/>
              </a:rPr>
              <a:t>Dr</a:t>
            </a:r>
            <a:r>
              <a:rPr lang="en-US" dirty="0">
                <a:solidFill>
                  <a:schemeClr val="bg1"/>
                </a:solidFill>
                <a:latin typeface="Arial Hebrew"/>
                <a:cs typeface="Arial Hebrew"/>
              </a:rPr>
              <a:t>. Colleen </a:t>
            </a:r>
            <a:r>
              <a:rPr lang="en-US" dirty="0" err="1">
                <a:solidFill>
                  <a:schemeClr val="bg1"/>
                </a:solidFill>
                <a:latin typeface="Arial Hebrew"/>
                <a:cs typeface="Arial Hebrew"/>
              </a:rPr>
              <a:t>Colles</a:t>
            </a:r>
            <a:r>
              <a:rPr lang="en-US" dirty="0">
                <a:solidFill>
                  <a:schemeClr val="bg1"/>
                </a:solidFill>
                <a:latin typeface="Arial Hebrew"/>
                <a:cs typeface="Arial Hebrew"/>
              </a:rPr>
              <a:t>, </a:t>
            </a:r>
            <a:r>
              <a:rPr lang="en-US" dirty="0" smtClean="0">
                <a:solidFill>
                  <a:schemeClr val="bg1"/>
                </a:solidFill>
                <a:latin typeface="Arial Hebrew"/>
                <a:cs typeface="Arial Hebrew"/>
              </a:rPr>
              <a:t>Metropolitan State University of Denver</a:t>
            </a:r>
          </a:p>
          <a:p>
            <a:r>
              <a:rPr lang="en-US" dirty="0">
                <a:solidFill>
                  <a:schemeClr val="bg1"/>
                </a:solidFill>
                <a:latin typeface="Arial Hebrew"/>
                <a:cs typeface="Arial Hebrew"/>
              </a:rPr>
              <a:t>Mr. Troy </a:t>
            </a:r>
            <a:r>
              <a:rPr lang="en-US" b="1" dirty="0">
                <a:solidFill>
                  <a:schemeClr val="bg1"/>
                </a:solidFill>
                <a:latin typeface="Arial Hebrew"/>
                <a:cs typeface="Arial Hebrew"/>
              </a:rPr>
              <a:t>‬</a:t>
            </a:r>
            <a:r>
              <a:rPr lang="en-US" dirty="0" smtClean="0">
                <a:solidFill>
                  <a:srgbClr val="FFFFFF"/>
                </a:solidFill>
                <a:latin typeface="Arial Hebrew"/>
                <a:cs typeface="Arial Hebrew"/>
              </a:rPr>
              <a:t>Morgan, ABD, Metropolitan </a:t>
            </a:r>
            <a:r>
              <a:rPr lang="en-US" dirty="0" smtClean="0">
                <a:solidFill>
                  <a:schemeClr val="bg1"/>
                </a:solidFill>
                <a:latin typeface="Arial Hebrew"/>
                <a:cs typeface="Arial Hebrew"/>
              </a:rPr>
              <a:t>State University of Denver</a:t>
            </a:r>
            <a:endParaRPr lang="en-US" dirty="0">
              <a:solidFill>
                <a:schemeClr val="bg1"/>
              </a:solidFill>
              <a:latin typeface="Arial Hebrew"/>
              <a:cs typeface="Arial Hebrew"/>
            </a:endParaRPr>
          </a:p>
          <a:p>
            <a:endParaRPr lang="en-US" dirty="0" smtClean="0">
              <a:solidFill>
                <a:schemeClr val="bg1"/>
              </a:solidFill>
            </a:endParaRPr>
          </a:p>
          <a:p>
            <a:pPr algn="ctr"/>
            <a:r>
              <a:rPr lang="en-US" dirty="0" err="1" smtClean="0">
                <a:solidFill>
                  <a:srgbClr val="FF0000"/>
                </a:solidFill>
              </a:rPr>
              <a:t>Facebook.com</a:t>
            </a:r>
            <a:r>
              <a:rPr lang="en-US" dirty="0">
                <a:solidFill>
                  <a:srgbClr val="FF0000"/>
                </a:solidFill>
              </a:rPr>
              <a:t>/</a:t>
            </a:r>
            <a:r>
              <a:rPr lang="en-US" dirty="0" err="1">
                <a:solidFill>
                  <a:srgbClr val="FF0000"/>
                </a:solidFill>
              </a:rPr>
              <a:t>MetroStateSIO</a:t>
            </a:r>
            <a:endParaRPr lang="en-US" dirty="0">
              <a:solidFill>
                <a:srgbClr val="FF0000"/>
              </a:solidFill>
            </a:endParaRPr>
          </a:p>
          <a:p>
            <a:pPr algn="ctr"/>
            <a:r>
              <a:rPr lang="en-US" dirty="0" err="1">
                <a:solidFill>
                  <a:srgbClr val="FF0000"/>
                </a:solidFill>
              </a:rPr>
              <a:t>T</a:t>
            </a:r>
            <a:r>
              <a:rPr lang="en-US" dirty="0" err="1" smtClean="0">
                <a:solidFill>
                  <a:srgbClr val="FF0000"/>
                </a:solidFill>
              </a:rPr>
              <a:t>witter.com</a:t>
            </a:r>
            <a:r>
              <a:rPr lang="en-US" dirty="0">
                <a:solidFill>
                  <a:srgbClr val="FF0000"/>
                </a:solidFill>
              </a:rPr>
              <a:t>/</a:t>
            </a:r>
            <a:r>
              <a:rPr lang="en-US" dirty="0" err="1">
                <a:solidFill>
                  <a:srgbClr val="FF0000"/>
                </a:solidFill>
              </a:rPr>
              <a:t>MetroStateSIO</a:t>
            </a:r>
            <a:endParaRPr lang="en-US" dirty="0">
              <a:solidFill>
                <a:srgbClr val="FF0000"/>
              </a:solidFill>
            </a:endParaRPr>
          </a:p>
          <a:p>
            <a:endParaRPr lang="en-US" dirty="0">
              <a:solidFill>
                <a:schemeClr val="bg1"/>
              </a:solidFill>
            </a:endParaRPr>
          </a:p>
        </p:txBody>
      </p:sp>
    </p:spTree>
    <p:extLst>
      <p:ext uri="{BB962C8B-B14F-4D97-AF65-F5344CB8AC3E}">
        <p14:creationId xmlns:p14="http://schemas.microsoft.com/office/powerpoint/2010/main" val="11815306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500"/>
            <a:ext cx="8229600" cy="846138"/>
          </a:xfrm>
        </p:spPr>
        <p:txBody>
          <a:bodyPr>
            <a:normAutofit fontScale="90000"/>
          </a:bodyPr>
          <a:lstStyle/>
          <a:p>
            <a:r>
              <a:rPr lang="en-US" dirty="0">
                <a:solidFill>
                  <a:srgbClr val="FF0000"/>
                </a:solidFill>
              </a:rPr>
              <a:t>Features of the </a:t>
            </a:r>
            <a:r>
              <a:rPr lang="en-US" dirty="0" smtClean="0">
                <a:solidFill>
                  <a:srgbClr val="FF0000"/>
                </a:solidFill>
              </a:rPr>
              <a:t>Activity</a:t>
            </a:r>
            <a:r>
              <a:rPr lang="en-US" dirty="0"/>
              <a:t/>
            </a:r>
            <a:br>
              <a:rPr lang="en-US" dirty="0"/>
            </a:br>
            <a:endParaRPr lang="en-US" dirty="0"/>
          </a:p>
        </p:txBody>
      </p:sp>
      <p:sp>
        <p:nvSpPr>
          <p:cNvPr id="6" name="Content Placeholder 5"/>
          <p:cNvSpPr>
            <a:spLocks noGrp="1"/>
          </p:cNvSpPr>
          <p:nvPr>
            <p:ph idx="1"/>
          </p:nvPr>
        </p:nvSpPr>
        <p:spPr>
          <a:xfrm>
            <a:off x="457200" y="1143000"/>
            <a:ext cx="8229600" cy="4983163"/>
          </a:xfrm>
        </p:spPr>
        <p:txBody>
          <a:bodyPr>
            <a:normAutofit fontScale="70000" lnSpcReduction="20000"/>
          </a:bodyPr>
          <a:lstStyle/>
          <a:p>
            <a:pPr marL="0" indent="0">
              <a:buNone/>
            </a:pPr>
            <a:endParaRPr lang="en-US" dirty="0"/>
          </a:p>
          <a:p>
            <a:r>
              <a:rPr lang="en-US" dirty="0" smtClean="0"/>
              <a:t>Students are directed to establish a LinkedIn profile with school information, employment, career information/objective, etc. and required </a:t>
            </a:r>
            <a:r>
              <a:rPr lang="en-US" dirty="0"/>
              <a:t>to join at least three sport affiliated organizations or </a:t>
            </a:r>
            <a:r>
              <a:rPr lang="en-US" dirty="0" smtClean="0"/>
              <a:t>groups.</a:t>
            </a:r>
          </a:p>
          <a:p>
            <a:endParaRPr lang="en-US" sz="1800" dirty="0" smtClean="0"/>
          </a:p>
          <a:p>
            <a:r>
              <a:rPr lang="en-US" dirty="0" smtClean="0"/>
              <a:t>Students are </a:t>
            </a:r>
            <a:r>
              <a:rPr lang="en-US" dirty="0"/>
              <a:t>given two classmates to </a:t>
            </a:r>
            <a:r>
              <a:rPr lang="en-US" dirty="0" smtClean="0"/>
              <a:t>objectively review</a:t>
            </a:r>
            <a:r>
              <a:rPr lang="en-US" dirty="0"/>
              <a:t>.  </a:t>
            </a:r>
            <a:r>
              <a:rPr lang="en-US" dirty="0" smtClean="0"/>
              <a:t>They review </a:t>
            </a:r>
            <a:r>
              <a:rPr lang="en-US" dirty="0"/>
              <a:t>their LinkedIn profile as well as their social media profile as a </a:t>
            </a:r>
            <a:r>
              <a:rPr lang="en-US" dirty="0" smtClean="0"/>
              <a:t>whole.</a:t>
            </a:r>
          </a:p>
          <a:p>
            <a:endParaRPr lang="en-US" sz="1800" dirty="0" smtClean="0"/>
          </a:p>
          <a:p>
            <a:r>
              <a:rPr lang="en-US" dirty="0"/>
              <a:t>P</a:t>
            </a:r>
            <a:r>
              <a:rPr lang="en-US" dirty="0" smtClean="0"/>
              <a:t>rovide </a:t>
            </a:r>
            <a:r>
              <a:rPr lang="en-US" dirty="0"/>
              <a:t>constructive feedback in which ways </a:t>
            </a:r>
            <a:r>
              <a:rPr lang="en-US" dirty="0" smtClean="0"/>
              <a:t>their classmates can improve </a:t>
            </a:r>
            <a:r>
              <a:rPr lang="en-US" dirty="0"/>
              <a:t>their profiles going forward.  </a:t>
            </a:r>
            <a:endParaRPr lang="en-US" dirty="0" smtClean="0"/>
          </a:p>
          <a:p>
            <a:endParaRPr lang="en-US" sz="1800" dirty="0"/>
          </a:p>
          <a:p>
            <a:r>
              <a:rPr lang="en-US" dirty="0" smtClean="0"/>
              <a:t>They are given certain areas </a:t>
            </a:r>
            <a:r>
              <a:rPr lang="en-US" dirty="0"/>
              <a:t>to review, </a:t>
            </a:r>
            <a:r>
              <a:rPr lang="en-US" dirty="0" smtClean="0"/>
              <a:t>but are encouraged to </a:t>
            </a:r>
            <a:r>
              <a:rPr lang="en-US" dirty="0"/>
              <a:t>add what </a:t>
            </a:r>
            <a:r>
              <a:rPr lang="en-US" dirty="0" smtClean="0"/>
              <a:t>they </a:t>
            </a:r>
            <a:r>
              <a:rPr lang="en-US" dirty="0"/>
              <a:t>feel would be most helpful for </a:t>
            </a:r>
            <a:r>
              <a:rPr lang="en-US" dirty="0" smtClean="0"/>
              <a:t>their classmates.  As well as proof reading and editing.</a:t>
            </a:r>
            <a:endParaRPr lang="en-US" dirty="0"/>
          </a:p>
          <a:p>
            <a:endParaRPr lang="en-US" dirty="0"/>
          </a:p>
          <a:p>
            <a:endParaRPr lang="en-US" dirty="0"/>
          </a:p>
        </p:txBody>
      </p:sp>
    </p:spTree>
    <p:extLst>
      <p:ext uri="{BB962C8B-B14F-4D97-AF65-F5344CB8AC3E}">
        <p14:creationId xmlns:p14="http://schemas.microsoft.com/office/powerpoint/2010/main" val="1507279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0874"/>
            <a:ext cx="8229600" cy="766763"/>
          </a:xfrm>
        </p:spPr>
        <p:txBody>
          <a:bodyPr>
            <a:normAutofit fontScale="90000"/>
          </a:bodyPr>
          <a:lstStyle/>
          <a:p>
            <a:r>
              <a:rPr lang="en-US" dirty="0">
                <a:solidFill>
                  <a:srgbClr val="FF0000"/>
                </a:solidFill>
              </a:rPr>
              <a:t>Features of the </a:t>
            </a:r>
            <a:r>
              <a:rPr lang="en-US" dirty="0" smtClean="0">
                <a:solidFill>
                  <a:srgbClr val="FF0000"/>
                </a:solidFill>
              </a:rPr>
              <a:t>Activity</a:t>
            </a:r>
            <a:r>
              <a:rPr lang="en-US" dirty="0"/>
              <a:t/>
            </a:r>
            <a:br>
              <a:rPr lang="en-US" dirty="0"/>
            </a:br>
            <a:endParaRPr lang="en-US" dirty="0"/>
          </a:p>
        </p:txBody>
      </p:sp>
      <p:sp>
        <p:nvSpPr>
          <p:cNvPr id="6" name="Content Placeholder 5"/>
          <p:cNvSpPr>
            <a:spLocks noGrp="1"/>
          </p:cNvSpPr>
          <p:nvPr>
            <p:ph idx="1"/>
          </p:nvPr>
        </p:nvSpPr>
        <p:spPr>
          <a:xfrm>
            <a:off x="457200" y="1143000"/>
            <a:ext cx="8229600" cy="4983163"/>
          </a:xfrm>
        </p:spPr>
        <p:txBody>
          <a:bodyPr>
            <a:normAutofit fontScale="55000" lnSpcReduction="20000"/>
          </a:bodyPr>
          <a:lstStyle/>
          <a:p>
            <a:pPr marL="0" indent="0">
              <a:buNone/>
            </a:pPr>
            <a:r>
              <a:rPr lang="en-US" dirty="0" smtClean="0"/>
              <a:t>LinkedIn:</a:t>
            </a:r>
          </a:p>
          <a:p>
            <a:pPr lvl="0"/>
            <a:r>
              <a:rPr lang="en-US" dirty="0"/>
              <a:t>Profile Picture (Professional?)</a:t>
            </a:r>
          </a:p>
          <a:p>
            <a:pPr lvl="0"/>
            <a:r>
              <a:rPr lang="en-US" dirty="0"/>
              <a:t>Byline under their name appropriate?</a:t>
            </a:r>
          </a:p>
          <a:p>
            <a:pPr lvl="0"/>
            <a:r>
              <a:rPr lang="en-US" dirty="0"/>
              <a:t>Summary: Does it include a career objective? Does it make you want to learn more about this person?</a:t>
            </a:r>
          </a:p>
          <a:p>
            <a:pPr lvl="0"/>
            <a:r>
              <a:rPr lang="en-US" dirty="0"/>
              <a:t>Experience:  Complete with description, clear, concise and easy to understand?</a:t>
            </a:r>
          </a:p>
          <a:p>
            <a:pPr lvl="0"/>
            <a:r>
              <a:rPr lang="en-US" dirty="0"/>
              <a:t>Skills:  Have they added some skills?  Do they make sense or connect with the experience they provided?</a:t>
            </a:r>
          </a:p>
          <a:p>
            <a:pPr lvl="0"/>
            <a:r>
              <a:rPr lang="en-US" dirty="0"/>
              <a:t>Education profile completed?</a:t>
            </a:r>
          </a:p>
          <a:p>
            <a:pPr lvl="0"/>
            <a:r>
              <a:rPr lang="en-US" dirty="0"/>
              <a:t>Interests included?</a:t>
            </a:r>
          </a:p>
          <a:p>
            <a:pPr lvl="0"/>
            <a:r>
              <a:rPr lang="en-US" dirty="0"/>
              <a:t>What groups have they joined?</a:t>
            </a:r>
          </a:p>
          <a:p>
            <a:pPr lvl="0"/>
            <a:r>
              <a:rPr lang="en-US" dirty="0"/>
              <a:t>What companies, influencers, etc. are they following?</a:t>
            </a:r>
          </a:p>
          <a:p>
            <a:pPr lvl="0"/>
            <a:r>
              <a:rPr lang="en-US" dirty="0"/>
              <a:t>Did they add any organizations, projects, honors &amp; awards, volunteering, courses they have taken, etc.?</a:t>
            </a:r>
          </a:p>
          <a:p>
            <a:pPr lvl="0"/>
            <a:r>
              <a:rPr lang="en-US" dirty="0"/>
              <a:t>Thinking as a hiring manager, what impression did you take from their profile?</a:t>
            </a:r>
          </a:p>
          <a:p>
            <a:pPr lvl="0"/>
            <a:r>
              <a:rPr lang="en-US" dirty="0"/>
              <a:t>What was done well?</a:t>
            </a:r>
          </a:p>
          <a:p>
            <a:pPr lvl="0"/>
            <a:r>
              <a:rPr lang="en-US" dirty="0"/>
              <a:t>What can be improved upon?  How could they make their profile standout?</a:t>
            </a:r>
          </a:p>
          <a:p>
            <a:endParaRPr lang="en-US" dirty="0"/>
          </a:p>
          <a:p>
            <a:endParaRPr lang="en-US" dirty="0"/>
          </a:p>
        </p:txBody>
      </p:sp>
    </p:spTree>
    <p:extLst>
      <p:ext uri="{BB962C8B-B14F-4D97-AF65-F5344CB8AC3E}">
        <p14:creationId xmlns:p14="http://schemas.microsoft.com/office/powerpoint/2010/main" val="14044214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9750"/>
            <a:ext cx="8229600" cy="877888"/>
          </a:xfrm>
        </p:spPr>
        <p:txBody>
          <a:bodyPr>
            <a:normAutofit fontScale="90000"/>
          </a:bodyPr>
          <a:lstStyle/>
          <a:p>
            <a:r>
              <a:rPr lang="en-US" dirty="0">
                <a:solidFill>
                  <a:srgbClr val="FF0000"/>
                </a:solidFill>
              </a:rPr>
              <a:t>Features of the </a:t>
            </a:r>
            <a:r>
              <a:rPr lang="en-US" dirty="0" smtClean="0">
                <a:solidFill>
                  <a:srgbClr val="FF0000"/>
                </a:solidFill>
              </a:rPr>
              <a:t>Activity</a:t>
            </a:r>
            <a:r>
              <a:rPr lang="en-US" dirty="0"/>
              <a:t/>
            </a:r>
            <a:br>
              <a:rPr lang="en-US" dirty="0"/>
            </a:br>
            <a:endParaRPr lang="en-US" dirty="0"/>
          </a:p>
        </p:txBody>
      </p:sp>
      <p:sp>
        <p:nvSpPr>
          <p:cNvPr id="6" name="Content Placeholder 5"/>
          <p:cNvSpPr>
            <a:spLocks noGrp="1"/>
          </p:cNvSpPr>
          <p:nvPr>
            <p:ph idx="1"/>
          </p:nvPr>
        </p:nvSpPr>
        <p:spPr>
          <a:xfrm>
            <a:off x="457200" y="1143000"/>
            <a:ext cx="8229600" cy="4983163"/>
          </a:xfrm>
        </p:spPr>
        <p:txBody>
          <a:bodyPr>
            <a:normAutofit fontScale="70000" lnSpcReduction="20000"/>
          </a:bodyPr>
          <a:lstStyle/>
          <a:p>
            <a:pPr marL="0" indent="0">
              <a:buNone/>
            </a:pPr>
            <a:r>
              <a:rPr lang="en-US" dirty="0" smtClean="0"/>
              <a:t>Online Profile:</a:t>
            </a:r>
          </a:p>
          <a:p>
            <a:pPr lvl="0"/>
            <a:r>
              <a:rPr lang="en-US" dirty="0"/>
              <a:t>Google their name (alone</a:t>
            </a:r>
            <a:r>
              <a:rPr lang="en-US" dirty="0" smtClean="0"/>
              <a:t>, try full name then other names they go by, </a:t>
            </a:r>
            <a:r>
              <a:rPr lang="en-US" dirty="0"/>
              <a:t>then add Colorado, etc.)</a:t>
            </a:r>
          </a:p>
          <a:p>
            <a:pPr lvl="1"/>
            <a:r>
              <a:rPr lang="en-US" dirty="0"/>
              <a:t>What came up in the list?  Follow the links and check the images.</a:t>
            </a:r>
          </a:p>
          <a:p>
            <a:pPr lvl="1"/>
            <a:r>
              <a:rPr lang="en-US" dirty="0"/>
              <a:t>What could you discover about them?  What did you learn about them?</a:t>
            </a:r>
          </a:p>
          <a:p>
            <a:pPr lvl="0"/>
            <a:r>
              <a:rPr lang="en-US" dirty="0"/>
              <a:t>What social media sites could you find them on?</a:t>
            </a:r>
          </a:p>
          <a:p>
            <a:pPr lvl="0"/>
            <a:r>
              <a:rPr lang="en-US" dirty="0"/>
              <a:t>Search for them on Facebook and Twitter.  </a:t>
            </a:r>
          </a:p>
          <a:p>
            <a:pPr lvl="1"/>
            <a:r>
              <a:rPr lang="en-US" dirty="0"/>
              <a:t>What did you find?  If you are friends or connected with them, log out and see what you can find as a person of the public.</a:t>
            </a:r>
          </a:p>
          <a:p>
            <a:pPr lvl="1"/>
            <a:r>
              <a:rPr lang="en-US" dirty="0"/>
              <a:t>What common things do they post or tweet? Or re-tweet?</a:t>
            </a:r>
          </a:p>
          <a:p>
            <a:pPr lvl="0"/>
            <a:r>
              <a:rPr lang="en-US" dirty="0"/>
              <a:t>Again, thinking as a hiring manager, were </a:t>
            </a:r>
            <a:r>
              <a:rPr lang="en-US" dirty="0" smtClean="0"/>
              <a:t>there </a:t>
            </a:r>
            <a:r>
              <a:rPr lang="en-US" dirty="0"/>
              <a:t>items or things that came up that may concern you?</a:t>
            </a:r>
          </a:p>
          <a:p>
            <a:pPr lvl="0"/>
            <a:r>
              <a:rPr lang="en-US" dirty="0"/>
              <a:t>What suggestions do you have for them?</a:t>
            </a:r>
          </a:p>
          <a:p>
            <a:endParaRPr lang="en-US" dirty="0"/>
          </a:p>
          <a:p>
            <a:endParaRPr lang="en-US" dirty="0"/>
          </a:p>
        </p:txBody>
      </p:sp>
    </p:spTree>
    <p:extLst>
      <p:ext uri="{BB962C8B-B14F-4D97-AF65-F5344CB8AC3E}">
        <p14:creationId xmlns:p14="http://schemas.microsoft.com/office/powerpoint/2010/main" val="37579307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939800"/>
          </a:xfrm>
        </p:spPr>
        <p:txBody>
          <a:bodyPr>
            <a:normAutofit/>
          </a:bodyPr>
          <a:lstStyle/>
          <a:p>
            <a:r>
              <a:rPr lang="en-US" dirty="0">
                <a:solidFill>
                  <a:srgbClr val="FF0000"/>
                </a:solidFill>
              </a:rPr>
              <a:t>K</a:t>
            </a:r>
            <a:r>
              <a:rPr lang="en-US" dirty="0" smtClean="0">
                <a:solidFill>
                  <a:srgbClr val="FF0000"/>
                </a:solidFill>
              </a:rPr>
              <a:t>eys </a:t>
            </a:r>
            <a:r>
              <a:rPr lang="en-US" dirty="0">
                <a:solidFill>
                  <a:srgbClr val="FF0000"/>
                </a:solidFill>
              </a:rPr>
              <a:t>to </a:t>
            </a:r>
            <a:r>
              <a:rPr lang="en-US" dirty="0" smtClean="0">
                <a:solidFill>
                  <a:srgbClr val="FF0000"/>
                </a:solidFill>
              </a:rPr>
              <a:t>success</a:t>
            </a:r>
            <a:endParaRPr lang="en-US" dirty="0">
              <a:solidFill>
                <a:srgbClr val="FF0000"/>
              </a:solidFill>
            </a:endParaRPr>
          </a:p>
        </p:txBody>
      </p:sp>
      <p:sp>
        <p:nvSpPr>
          <p:cNvPr id="3" name="Content Placeholder 2"/>
          <p:cNvSpPr>
            <a:spLocks noGrp="1"/>
          </p:cNvSpPr>
          <p:nvPr>
            <p:ph idx="1"/>
          </p:nvPr>
        </p:nvSpPr>
        <p:spPr>
          <a:xfrm>
            <a:off x="457200" y="1104900"/>
            <a:ext cx="8229600" cy="5435600"/>
          </a:xfrm>
        </p:spPr>
        <p:txBody>
          <a:bodyPr>
            <a:normAutofit/>
          </a:bodyPr>
          <a:lstStyle/>
          <a:p>
            <a:r>
              <a:rPr lang="en-US" sz="2000" dirty="0" smtClean="0"/>
              <a:t>Prepare </a:t>
            </a:r>
            <a:r>
              <a:rPr lang="en-US" sz="2000" dirty="0"/>
              <a:t>yourself and students ahead of time. Give </a:t>
            </a:r>
            <a:r>
              <a:rPr lang="en-US" sz="2000" dirty="0" smtClean="0"/>
              <a:t>them the dates ahead of time so they know when their LinkedIn profile needs to be completed for review.</a:t>
            </a:r>
          </a:p>
          <a:p>
            <a:endParaRPr lang="en-US" sz="1400" dirty="0"/>
          </a:p>
          <a:p>
            <a:r>
              <a:rPr lang="en-US" sz="2000" dirty="0" smtClean="0"/>
              <a:t>We review several human resources/hiring articles related to LinkedIn, networking, and the statistics of how many hiring managers use social media to vet candidates. We discuss as a class (very honestly) what types of posts could be concerning for hiring managers and why.</a:t>
            </a:r>
          </a:p>
          <a:p>
            <a:endParaRPr lang="en-US" sz="1400" dirty="0"/>
          </a:p>
          <a:p>
            <a:r>
              <a:rPr lang="en-US" sz="2000" dirty="0" smtClean="0"/>
              <a:t>They are not told ahead of time who they are to review (in order to keep them from discussing it in class). I email them the two names they are to evaluate.</a:t>
            </a:r>
          </a:p>
          <a:p>
            <a:endParaRPr lang="en-US" sz="1400" dirty="0" smtClean="0"/>
          </a:p>
          <a:p>
            <a:r>
              <a:rPr lang="en-US" sz="2000" dirty="0" smtClean="0"/>
              <a:t>I explain to them that this </a:t>
            </a:r>
            <a:r>
              <a:rPr lang="en-US" sz="2000" dirty="0"/>
              <a:t>assignment is not meant to be judgmental, but to provide professional feedback.  Please be honest and respectful of others</a:t>
            </a:r>
            <a:r>
              <a:rPr lang="en-US" sz="2000" dirty="0" smtClean="0"/>
              <a:t>.</a:t>
            </a:r>
            <a:endParaRPr lang="en-US" sz="2000" dirty="0"/>
          </a:p>
        </p:txBody>
      </p:sp>
    </p:spTree>
    <p:extLst>
      <p:ext uri="{BB962C8B-B14F-4D97-AF65-F5344CB8AC3E}">
        <p14:creationId xmlns:p14="http://schemas.microsoft.com/office/powerpoint/2010/main" val="14351384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939800"/>
          </a:xfrm>
        </p:spPr>
        <p:txBody>
          <a:bodyPr>
            <a:normAutofit/>
          </a:bodyPr>
          <a:lstStyle/>
          <a:p>
            <a:r>
              <a:rPr lang="en-US" dirty="0">
                <a:solidFill>
                  <a:srgbClr val="FF0000"/>
                </a:solidFill>
              </a:rPr>
              <a:t>K</a:t>
            </a:r>
            <a:r>
              <a:rPr lang="en-US" dirty="0" smtClean="0">
                <a:solidFill>
                  <a:srgbClr val="FF0000"/>
                </a:solidFill>
              </a:rPr>
              <a:t>eys </a:t>
            </a:r>
            <a:r>
              <a:rPr lang="en-US" dirty="0">
                <a:solidFill>
                  <a:srgbClr val="FF0000"/>
                </a:solidFill>
              </a:rPr>
              <a:t>to </a:t>
            </a:r>
            <a:r>
              <a:rPr lang="en-US" dirty="0" smtClean="0">
                <a:solidFill>
                  <a:srgbClr val="FF0000"/>
                </a:solidFill>
              </a:rPr>
              <a:t>success</a:t>
            </a:r>
            <a:endParaRPr lang="en-US" dirty="0">
              <a:solidFill>
                <a:srgbClr val="FF0000"/>
              </a:solidFill>
            </a:endParaRPr>
          </a:p>
        </p:txBody>
      </p:sp>
      <p:sp>
        <p:nvSpPr>
          <p:cNvPr id="3" name="Content Placeholder 2"/>
          <p:cNvSpPr>
            <a:spLocks noGrp="1"/>
          </p:cNvSpPr>
          <p:nvPr>
            <p:ph idx="1"/>
          </p:nvPr>
        </p:nvSpPr>
        <p:spPr>
          <a:xfrm>
            <a:off x="457200" y="1104900"/>
            <a:ext cx="8229600" cy="5435600"/>
          </a:xfrm>
        </p:spPr>
        <p:txBody>
          <a:bodyPr>
            <a:normAutofit/>
          </a:bodyPr>
          <a:lstStyle/>
          <a:p>
            <a:pPr marL="0" indent="0">
              <a:buNone/>
            </a:pPr>
            <a:r>
              <a:rPr lang="en-US" sz="2400" dirty="0"/>
              <a:t>Following their peer review:</a:t>
            </a:r>
          </a:p>
          <a:p>
            <a:r>
              <a:rPr lang="en-US" sz="2400" dirty="0" smtClean="0"/>
              <a:t>The students bring </a:t>
            </a:r>
            <a:r>
              <a:rPr lang="en-US" sz="2400" dirty="0"/>
              <a:t>their peer reviews printed out to class and I have them pair </a:t>
            </a:r>
            <a:r>
              <a:rPr lang="en-US" sz="2400" dirty="0" smtClean="0"/>
              <a:t>up with the students they reviewed. This is the time </a:t>
            </a:r>
            <a:r>
              <a:rPr lang="en-US" sz="2400" dirty="0"/>
              <a:t>to share what they found, </a:t>
            </a:r>
            <a:r>
              <a:rPr lang="en-US" sz="2400" dirty="0" smtClean="0"/>
              <a:t>offer suggestions</a:t>
            </a:r>
            <a:r>
              <a:rPr lang="en-US" sz="2400" dirty="0"/>
              <a:t>, </a:t>
            </a:r>
            <a:r>
              <a:rPr lang="en-US" sz="2400" dirty="0" smtClean="0"/>
              <a:t>discuss negatives and positives, etc.</a:t>
            </a:r>
          </a:p>
          <a:p>
            <a:endParaRPr lang="en-US" sz="1400" dirty="0"/>
          </a:p>
          <a:p>
            <a:r>
              <a:rPr lang="en-US" sz="2400" dirty="0"/>
              <a:t>We then discuss as a class generalities of things we found and how improve them or maybe fix/remove negative items that were discovered</a:t>
            </a:r>
            <a:r>
              <a:rPr lang="en-US" sz="2400" dirty="0" smtClean="0"/>
              <a:t>.</a:t>
            </a:r>
          </a:p>
          <a:p>
            <a:endParaRPr lang="en-US" sz="1400" dirty="0"/>
          </a:p>
          <a:p>
            <a:r>
              <a:rPr lang="en-US" sz="2400" dirty="0"/>
              <a:t>I collect and review the findings and then return them to the students so they can adjust and update the suggestions they receive.</a:t>
            </a:r>
          </a:p>
        </p:txBody>
      </p:sp>
    </p:spTree>
    <p:extLst>
      <p:ext uri="{BB962C8B-B14F-4D97-AF65-F5344CB8AC3E}">
        <p14:creationId xmlns:p14="http://schemas.microsoft.com/office/powerpoint/2010/main" val="13668293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Project Summary</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It has been “eye-opening” for the students. Many have not thought about hiring managers searching online for them or what they may be able to find. </a:t>
            </a:r>
          </a:p>
          <a:p>
            <a:endParaRPr lang="en-US" sz="1300" dirty="0" smtClean="0"/>
          </a:p>
          <a:p>
            <a:r>
              <a:rPr lang="en-US" dirty="0" smtClean="0"/>
              <a:t>It gives them an understanding of their Online Profile. </a:t>
            </a:r>
          </a:p>
          <a:p>
            <a:endParaRPr lang="en-US" sz="1300" dirty="0" smtClean="0"/>
          </a:p>
          <a:p>
            <a:r>
              <a:rPr lang="en-US" dirty="0" smtClean="0"/>
              <a:t>Gives them a chance to evaluate someone else as a manager would for an internship or job.</a:t>
            </a:r>
          </a:p>
          <a:p>
            <a:endParaRPr lang="en-US" sz="1300" dirty="0" smtClean="0"/>
          </a:p>
          <a:p>
            <a:r>
              <a:rPr lang="en-US" dirty="0" smtClean="0"/>
              <a:t>It also forces them to begin LinkedIn.</a:t>
            </a:r>
            <a:endParaRPr lang="en-US" dirty="0"/>
          </a:p>
        </p:txBody>
      </p:sp>
    </p:spTree>
    <p:extLst>
      <p:ext uri="{BB962C8B-B14F-4D97-AF65-F5344CB8AC3E}">
        <p14:creationId xmlns:p14="http://schemas.microsoft.com/office/powerpoint/2010/main" val="16501808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Questions?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6767215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SUD Roadru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MSUD Roadrunner.thmx</Template>
  <TotalTime>2150</TotalTime>
  <Words>1954</Words>
  <Application>Microsoft Macintosh PowerPoint</Application>
  <PresentationFormat>On-screen Show (4:3)</PresentationFormat>
  <Paragraphs>209</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MSUD Roadrunner</vt:lpstr>
      <vt:lpstr>WHAT’s NEW at MSU Denver </vt:lpstr>
      <vt:lpstr>LinkedIn and Social Media  Peer Review Assignment </vt:lpstr>
      <vt:lpstr>Features of the Activity </vt:lpstr>
      <vt:lpstr>Features of the Activity </vt:lpstr>
      <vt:lpstr>Features of the Activity </vt:lpstr>
      <vt:lpstr>Keys to success</vt:lpstr>
      <vt:lpstr>Keys to success</vt:lpstr>
      <vt:lpstr>Project Summary</vt:lpstr>
      <vt:lpstr>Questions?</vt:lpstr>
      <vt:lpstr> Everest Leadership &amp; Team Simulation: Harvard Business Publishing   </vt:lpstr>
      <vt:lpstr>Features of the Simulation </vt:lpstr>
      <vt:lpstr>Keys to success</vt:lpstr>
      <vt:lpstr>Simulation Overview</vt:lpstr>
      <vt:lpstr>Manage Users</vt:lpstr>
      <vt:lpstr>Prepare / Analyze</vt:lpstr>
      <vt:lpstr>Results</vt:lpstr>
      <vt:lpstr>Goals by role</vt:lpstr>
      <vt:lpstr>Goals achieved</vt:lpstr>
      <vt:lpstr>Leader Effectiveness</vt:lpstr>
      <vt:lpstr>Project Summary</vt:lpstr>
      <vt:lpstr>Questions?</vt:lpstr>
      <vt:lpstr>Front Office Ethics </vt:lpstr>
      <vt:lpstr>Overview of the project.</vt:lpstr>
      <vt:lpstr>Potential Topics</vt:lpstr>
      <vt:lpstr>Evaluations</vt:lpstr>
      <vt:lpstr>Keys to Success</vt:lpstr>
      <vt:lpstr>Keys to Success</vt:lpstr>
      <vt:lpstr>Project Summary</vt:lpstr>
      <vt:lpstr>WHAT’s NEW at MSU Denver </vt:lpstr>
    </vt:vector>
  </TitlesOfParts>
  <Company>Metropolitan State University of Denver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Information Technology</dc:creator>
  <cp:lastModifiedBy>Information Technology</cp:lastModifiedBy>
  <cp:revision>60</cp:revision>
  <dcterms:created xsi:type="dcterms:W3CDTF">2013-08-31T00:08:14Z</dcterms:created>
  <dcterms:modified xsi:type="dcterms:W3CDTF">2016-02-12T15:09:38Z</dcterms:modified>
</cp:coreProperties>
</file>