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4" r:id="rId1"/>
    <p:sldMasterId id="2147484146" r:id="rId2"/>
    <p:sldMasterId id="2147483648" r:id="rId3"/>
  </p:sldMasterIdLst>
  <p:sldIdLst>
    <p:sldId id="260" r:id="rId4"/>
    <p:sldId id="261" r:id="rId5"/>
    <p:sldId id="259" r:id="rId6"/>
    <p:sldId id="270" r:id="rId7"/>
    <p:sldId id="267" r:id="rId8"/>
    <p:sldId id="268" r:id="rId9"/>
    <p:sldId id="269" r:id="rId10"/>
    <p:sldId id="273" r:id="rId11"/>
    <p:sldId id="274" r:id="rId12"/>
    <p:sldId id="275" r:id="rId13"/>
    <p:sldId id="263" r:id="rId14"/>
    <p:sldId id="265" r:id="rId15"/>
    <p:sldId id="272" r:id="rId16"/>
    <p:sldId id="276" r:id="rId17"/>
    <p:sldId id="277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0B3DB2-6168-482F-B40C-0387F58A9AD5}" v="85" dt="2023-01-31T22:57:12.942"/>
    <p1510:client id="{2E0B3803-2B93-708B-EAA7-63A7E5F418C1}" v="44" dt="2023-01-18T23:35:01.807"/>
    <p1510:client id="{558E88EC-EF77-5B00-4C66-2F21957B5D8C}" v="87" dt="2023-01-30T17:08:03.979"/>
    <p1510:client id="{7CA3DE64-B5AC-C75A-CC30-88A3BAC591A9}" v="3" dt="2023-01-20T19:03:28.224"/>
    <p1510:client id="{DD2A962F-FE7D-D660-245B-7337642B5DB8}" v="19" dt="2023-01-31T16:24:19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30" autoAdjust="0"/>
    <p:restoredTop sz="94660"/>
  </p:normalViewPr>
  <p:slideViewPr>
    <p:cSldViewPr snapToGrid="0">
      <p:cViewPr>
        <p:scale>
          <a:sx n="61" d="100"/>
          <a:sy n="61" d="100"/>
        </p:scale>
        <p:origin x="1376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207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9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44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20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12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899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29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6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40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04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4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12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98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9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44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60B99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97" y="187901"/>
            <a:ext cx="12045103" cy="707886"/>
          </a:xfrm>
        </p:spPr>
        <p:txBody>
          <a:bodyPr lIns="0" tIns="0" rIns="0" bIns="0"/>
          <a:lstStyle>
            <a:lvl1pPr>
              <a:defRPr sz="4600" b="1" i="0">
                <a:solidFill>
                  <a:srgbClr val="60B99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97" y="187901"/>
            <a:ext cx="12045103" cy="707886"/>
          </a:xfrm>
        </p:spPr>
        <p:txBody>
          <a:bodyPr lIns="0" tIns="0" rIns="0" bIns="0"/>
          <a:lstStyle>
            <a:lvl1pPr>
              <a:defRPr sz="4600" b="1" i="0">
                <a:solidFill>
                  <a:srgbClr val="60B99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97" y="187901"/>
            <a:ext cx="12045103" cy="707886"/>
          </a:xfrm>
        </p:spPr>
        <p:txBody>
          <a:bodyPr lIns="0" tIns="0" rIns="0" bIns="0"/>
          <a:lstStyle>
            <a:lvl1pPr>
              <a:defRPr sz="4600" b="1" i="0">
                <a:solidFill>
                  <a:srgbClr val="60B99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899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29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6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40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04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40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98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10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10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25289" y="6172201"/>
            <a:ext cx="2966711" cy="685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97" y="187901"/>
            <a:ext cx="12045103" cy="1061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00" b="1" i="0">
                <a:solidFill>
                  <a:srgbClr val="60B99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harrolle@mail.usf.edu" TargetMode="External"/><Relationship Id="rId2" Type="http://schemas.openxmlformats.org/officeDocument/2006/relationships/hyperlink" Target="mailto:Drfoster@sportbusinessconsulting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rvanna@lakeland.edu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itpublishing.com/books/experiential-learning-sport-management-internships-and-beyon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iencemag.org/" TargetMode="External"/><Relationship Id="rId2" Type="http://schemas.openxmlformats.org/officeDocument/2006/relationships/hyperlink" Target="https://www.ceiainc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ceweb.org/about-us/" TargetMode="External"/><Relationship Id="rId3" Type="http://schemas.openxmlformats.org/officeDocument/2006/relationships/hyperlink" Target="https://drexel.edu/academics/co-op" TargetMode="External"/><Relationship Id="rId7" Type="http://schemas.openxmlformats.org/officeDocument/2006/relationships/hyperlink" Target="https://www.ceiainc.org/" TargetMode="External"/><Relationship Id="rId2" Type="http://schemas.openxmlformats.org/officeDocument/2006/relationships/hyperlink" Target="https://www.uc.edu/co-op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aceinc.org/WWC-2023" TargetMode="External"/><Relationship Id="rId5" Type="http://schemas.openxmlformats.org/officeDocument/2006/relationships/hyperlink" Target="https://uwaterloo.ca/co-operative-education/" TargetMode="External"/><Relationship Id="rId4" Type="http://schemas.openxmlformats.org/officeDocument/2006/relationships/hyperlink" Target="https://careers.northeastern.edu/cooperative-education/" TargetMode="Externa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11" Type="http://schemas.openxmlformats.org/officeDocument/2006/relationships/image" Target="../media/image1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FCF2D0DD-47C9-D44A-AA66-264B9AB81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98" y="209328"/>
            <a:ext cx="1985187" cy="19559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F44951-01B7-9A5C-0B78-C369698E6856}"/>
              </a:ext>
            </a:extLst>
          </p:cNvPr>
          <p:cNvSpPr/>
          <p:nvPr/>
        </p:nvSpPr>
        <p:spPr>
          <a:xfrm>
            <a:off x="0" y="6326372"/>
            <a:ext cx="12191999" cy="531627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419A6B-D094-C398-EC8C-6A27578154F4}"/>
              </a:ext>
            </a:extLst>
          </p:cNvPr>
          <p:cNvSpPr/>
          <p:nvPr/>
        </p:nvSpPr>
        <p:spPr>
          <a:xfrm>
            <a:off x="8825021" y="5520069"/>
            <a:ext cx="3198630" cy="9392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2FEC49D-A7ED-B7DD-DB1F-0A716B718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310" y="5614223"/>
            <a:ext cx="3035594" cy="74454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429F05-92D7-5825-478F-10CE4ABDB3F7}"/>
              </a:ext>
            </a:extLst>
          </p:cNvPr>
          <p:cNvSpPr txBox="1"/>
          <p:nvPr/>
        </p:nvSpPr>
        <p:spPr>
          <a:xfrm>
            <a:off x="2374605" y="1396943"/>
            <a:ext cx="7070650" cy="3570208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404040"/>
                </a:solidFill>
                <a:latin typeface="Times New Roman"/>
                <a:cs typeface="Calibri Light"/>
              </a:rPr>
              <a:t>Post Pandemic: Is it time to Change Faculty and Employer Perceptions for Sport Management Experiential Learning?</a:t>
            </a:r>
            <a:r>
              <a:rPr lang="en-US" sz="2800">
                <a:latin typeface="Calibri Light"/>
                <a:cs typeface="Calibri Light"/>
              </a:rPr>
              <a:t> </a:t>
            </a:r>
            <a:br>
              <a:rPr lang="en-US" sz="2800">
                <a:latin typeface="Calibri Light"/>
                <a:cs typeface="Calibri Light"/>
              </a:rPr>
            </a:br>
            <a:r>
              <a:rPr lang="en-US">
                <a:latin typeface="Calibri Light"/>
                <a:cs typeface="Calibri Light"/>
              </a:rPr>
              <a:t> </a:t>
            </a:r>
            <a:br>
              <a:rPr lang="en-US">
                <a:latin typeface="Calibri Light"/>
                <a:cs typeface="Calibri Light"/>
              </a:rPr>
            </a:br>
            <a:r>
              <a:rPr lang="en-US" sz="2000">
                <a:latin typeface="Times New Roman"/>
                <a:cs typeface="Calibri Light"/>
              </a:rPr>
              <a:t>Dr. Susan Brown Foster, Sport Business Consulting, LLC </a:t>
            </a:r>
            <a:endParaRPr lang="en-US" sz="2000">
              <a:latin typeface="Times New Roman"/>
              <a:ea typeface="+mn-lt"/>
              <a:cs typeface="+mn-lt"/>
            </a:endParaRPr>
          </a:p>
          <a:p>
            <a:pPr algn="ctr"/>
            <a:r>
              <a:rPr lang="en-US" sz="2000">
                <a:solidFill>
                  <a:srgbClr val="404040"/>
                </a:solidFill>
                <a:latin typeface="Times New Roman"/>
                <a:cs typeface="Calibri Light"/>
              </a:rPr>
              <a:t>Dr. Michelle Harrolle, University of South Florida</a:t>
            </a:r>
            <a:r>
              <a:rPr lang="en-US" sz="2000">
                <a:latin typeface="Times New Roman"/>
                <a:cs typeface="Calibri Light"/>
              </a:rPr>
              <a:t> </a:t>
            </a:r>
            <a:endParaRPr lang="en-US" sz="2000">
              <a:latin typeface="Times New Roman"/>
              <a:ea typeface="+mn-lt"/>
              <a:cs typeface="+mn-lt"/>
            </a:endParaRPr>
          </a:p>
          <a:p>
            <a:pPr algn="ctr"/>
            <a:r>
              <a:rPr lang="en-US" sz="2000">
                <a:solidFill>
                  <a:srgbClr val="404040"/>
                </a:solidFill>
                <a:latin typeface="Times New Roman"/>
                <a:cs typeface="Calibri Light"/>
              </a:rPr>
              <a:t>Dr. April Arvan, Lakeland University</a:t>
            </a:r>
          </a:p>
          <a:p>
            <a:pPr algn="ctr"/>
            <a:endParaRPr lang="en-US" sz="2000">
              <a:solidFill>
                <a:srgbClr val="404040"/>
              </a:solidFill>
              <a:latin typeface="Times New Roman"/>
              <a:ea typeface="+mn-lt"/>
              <a:cs typeface="Calibri Light"/>
            </a:endParaRPr>
          </a:p>
          <a:p>
            <a:pPr algn="ctr"/>
            <a:r>
              <a:rPr lang="en-US" sz="2000">
                <a:solidFill>
                  <a:srgbClr val="404040"/>
                </a:solidFill>
                <a:latin typeface="Times New Roman"/>
                <a:ea typeface="+mn-lt"/>
                <a:cs typeface="Calibri Light"/>
              </a:rPr>
              <a:t>February 2, 2023</a:t>
            </a:r>
            <a:endParaRPr lang="en-US" sz="2000">
              <a:latin typeface="Times New Roman"/>
              <a:ea typeface="+mn-lt"/>
              <a:cs typeface="+mn-lt"/>
            </a:endParaRPr>
          </a:p>
          <a:p>
            <a:pPr algn="ctr"/>
            <a:endParaRPr lang="en-US" sz="2400">
              <a:cs typeface="Calibri"/>
            </a:endParaRPr>
          </a:p>
        </p:txBody>
      </p:sp>
      <p:pic>
        <p:nvPicPr>
          <p:cNvPr id="9" name="Picture 9" descr="Logo&#10;&#10;Description automatically generated">
            <a:extLst>
              <a:ext uri="{FF2B5EF4-FFF2-40B4-BE49-F238E27FC236}">
                <a16:creationId xmlns:a16="http://schemas.microsoft.com/office/drawing/2014/main" id="{7AF17A3D-5AA6-3554-43C4-0CCC78DB8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9972" y="115740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476B6-126C-3E53-5C8A-BEF7D8941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86" y="4497326"/>
            <a:ext cx="1431304" cy="1431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709D82-4590-09F7-B249-5097E1CD5DD5}"/>
              </a:ext>
            </a:extLst>
          </p:cNvPr>
          <p:cNvSpPr txBox="1"/>
          <p:nvPr/>
        </p:nvSpPr>
        <p:spPr>
          <a:xfrm>
            <a:off x="77085" y="5986495"/>
            <a:ext cx="319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>
                <a:solidFill>
                  <a:srgbClr val="000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Sport Business Consulting, 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88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5289" y="6172201"/>
            <a:ext cx="2966711" cy="6857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7459" y="4169189"/>
            <a:ext cx="1892299" cy="16954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84193" y="1586239"/>
            <a:ext cx="2197099" cy="19938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33576" y="1433961"/>
            <a:ext cx="1555749" cy="2146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51826" y="4326971"/>
            <a:ext cx="2559049" cy="14858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0400" y="4326970"/>
            <a:ext cx="2279649" cy="14795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57167" y="4119150"/>
            <a:ext cx="2127249" cy="17970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5800" y="1835586"/>
            <a:ext cx="1377949" cy="149224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798" y="125268"/>
            <a:ext cx="8030069" cy="142432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pc="147" dirty="0"/>
              <a:t>MAJOR</a:t>
            </a:r>
            <a:r>
              <a:rPr spc="13" dirty="0"/>
              <a:t> </a:t>
            </a:r>
            <a:r>
              <a:rPr dirty="0"/>
              <a:t>BUSINESS</a:t>
            </a:r>
            <a:r>
              <a:rPr spc="13" dirty="0"/>
              <a:t> </a:t>
            </a:r>
            <a:r>
              <a:rPr dirty="0"/>
              <a:t>STRATEGY</a:t>
            </a:r>
            <a:r>
              <a:rPr spc="13" dirty="0"/>
              <a:t> </a:t>
            </a:r>
            <a:r>
              <a:rPr spc="-7" dirty="0"/>
              <a:t>PROJECTS</a:t>
            </a:r>
          </a:p>
        </p:txBody>
      </p:sp>
      <p:pic>
        <p:nvPicPr>
          <p:cNvPr id="1026" name="Picture 2" descr="Download MGM Resorts Logo PNG and Vector (PDF, SVG, Ai, EPS) Free">
            <a:extLst>
              <a:ext uri="{FF2B5EF4-FFF2-40B4-BE49-F238E27FC236}">
                <a16:creationId xmlns:a16="http://schemas.microsoft.com/office/drawing/2014/main" id="{A93007B9-00D7-4E0D-91BF-95FB1A236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t="21957" r="7811" b="20011"/>
          <a:stretch/>
        </p:blipFill>
        <p:spPr bwMode="auto">
          <a:xfrm>
            <a:off x="5159151" y="1586239"/>
            <a:ext cx="3555217" cy="17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4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0F11A-7AD4-6250-E2CC-ED9AB7D603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4158" y="499989"/>
            <a:ext cx="10058400" cy="9532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027B3DF-DD22-51B9-D529-03ACD1089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772" y="5829146"/>
            <a:ext cx="3035594" cy="74454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244CAA-C049-2288-820A-4B4F518E46D8}"/>
              </a:ext>
            </a:extLst>
          </p:cNvPr>
          <p:cNvSpPr txBox="1"/>
          <p:nvPr/>
        </p:nvSpPr>
        <p:spPr>
          <a:xfrm>
            <a:off x="1003004" y="1738423"/>
            <a:ext cx="8972105" cy="37158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dirty="0">
                <a:ea typeface="+mn-lt"/>
                <a:cs typeface="+mn-lt"/>
              </a:rPr>
              <a:t>History and Ruffalo-Noel Levitz Data:</a:t>
            </a:r>
            <a:endParaRPr lang="en-US"/>
          </a:p>
          <a:p>
            <a:pPr marL="45720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dirty="0">
                <a:ea typeface="+mn-lt"/>
                <a:cs typeface="+mn-lt"/>
              </a:rPr>
              <a:t>Lakeland University pilot in 2017</a:t>
            </a:r>
          </a:p>
          <a:p>
            <a:pPr marL="45720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dirty="0">
                <a:ea typeface="+mn-lt"/>
                <a:cs typeface="+mn-lt"/>
              </a:rPr>
              <a:t>University expansion and implementation 2018 - today</a:t>
            </a:r>
          </a:p>
          <a:p>
            <a:pPr marL="45720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dirty="0">
                <a:ea typeface="+mn-lt"/>
                <a:cs typeface="+mn-lt"/>
              </a:rPr>
              <a:t>Of the Top 10 Priorities for First-Year Students, 3 are specific to career interest</a:t>
            </a:r>
          </a:p>
          <a:p>
            <a:pPr marL="45720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dirty="0">
                <a:ea typeface="+mn-lt"/>
                <a:cs typeface="+mn-lt"/>
              </a:rPr>
              <a:t>66% of students seek to know more about the qualifications needed for certain occupations</a:t>
            </a:r>
          </a:p>
          <a:p>
            <a:pPr marL="45720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dirty="0">
                <a:ea typeface="+mn-lt"/>
                <a:cs typeface="+mn-lt"/>
              </a:rPr>
              <a:t>56% of students wish to talk to someone about salaries of future occupations</a:t>
            </a:r>
          </a:p>
          <a:p>
            <a:pPr marL="45720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dirty="0">
                <a:ea typeface="+mn-lt"/>
                <a:cs typeface="+mn-lt"/>
              </a:rPr>
              <a:t>52% of students seek to talk to someone about advantages and disadvantages of various careers</a:t>
            </a:r>
          </a:p>
          <a:p>
            <a:endParaRPr lang="en-US" dirty="0">
              <a:cs typeface="Arial"/>
            </a:endParaRPr>
          </a:p>
        </p:txBody>
      </p:sp>
      <p:pic>
        <p:nvPicPr>
          <p:cNvPr id="4" name="Picture 7" descr="Logo&#10;&#10;Description automatically generated">
            <a:extLst>
              <a:ext uri="{FF2B5EF4-FFF2-40B4-BE49-F238E27FC236}">
                <a16:creationId xmlns:a16="http://schemas.microsoft.com/office/drawing/2014/main" id="{63E38B28-CA7D-B5DE-D2B6-EF0159A2D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99" y="209328"/>
            <a:ext cx="1566660" cy="15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66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7CA63-B7CF-FDB9-9DF2-ADE231D23FBB}"/>
              </a:ext>
            </a:extLst>
          </p:cNvPr>
          <p:cNvSpPr/>
          <p:nvPr/>
        </p:nvSpPr>
        <p:spPr>
          <a:xfrm>
            <a:off x="8860" y="6344092"/>
            <a:ext cx="12183139" cy="522767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5D4A78-2727-3391-E832-0F32F1F1EFD0}"/>
              </a:ext>
            </a:extLst>
          </p:cNvPr>
          <p:cNvSpPr/>
          <p:nvPr/>
        </p:nvSpPr>
        <p:spPr>
          <a:xfrm>
            <a:off x="8825021" y="5520069"/>
            <a:ext cx="3198630" cy="9392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8F1F6-9D87-FB75-D147-8296F6FC66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7809" y="1356610"/>
            <a:ext cx="10058400" cy="96580"/>
          </a:xfrm>
        </p:spPr>
        <p:txBody>
          <a:bodyPr>
            <a:normAutofit fontScale="90000"/>
          </a:bodyPr>
          <a:lstStyle/>
          <a:p>
            <a:endParaRPr lang="en-US" dirty="0">
              <a:cs typeface="Calibri Light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44A6776-8402-1061-4616-28AAE8A15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310" y="5604454"/>
            <a:ext cx="3035594" cy="74454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10B751-DE4D-C5CE-6C1C-E84B4DB60FA7}"/>
              </a:ext>
            </a:extLst>
          </p:cNvPr>
          <p:cNvSpPr txBox="1"/>
          <p:nvPr/>
        </p:nvSpPr>
        <p:spPr>
          <a:xfrm>
            <a:off x="1304260" y="1676400"/>
            <a:ext cx="8972107" cy="258532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404040"/>
                </a:solidFill>
                <a:cs typeface="Arial"/>
              </a:rPr>
              <a:t>LU’s Cooperative Education Program:</a:t>
            </a:r>
            <a:r>
              <a:rPr lang="en-US" dirty="0">
                <a:cs typeface="Arial"/>
              </a:rPr>
              <a:t>​</a:t>
            </a:r>
            <a:endParaRPr lang="en-US" dirty="0">
              <a:cs typeface="Calibri" panose="020F0502020204030204"/>
            </a:endParaRPr>
          </a:p>
          <a:p>
            <a:pPr marL="742950" lvl="1" indent="-285750">
              <a:buFont typeface="Wingdings"/>
              <a:buChar char="§"/>
            </a:pPr>
            <a:r>
              <a:rPr lang="en-US" dirty="0">
                <a:solidFill>
                  <a:srgbClr val="404040"/>
                </a:solidFill>
                <a:cs typeface="Arial"/>
              </a:rPr>
              <a:t>Engages students in career exploration through Professional Protocol class – often taken in their first year</a:t>
            </a:r>
            <a:r>
              <a:rPr lang="en-US" dirty="0">
                <a:cs typeface="Arial"/>
              </a:rPr>
              <a:t>​</a:t>
            </a:r>
          </a:p>
          <a:p>
            <a:pPr marL="742950" lvl="1" indent="-285750">
              <a:buFont typeface="Wingdings"/>
              <a:buChar char="§"/>
            </a:pPr>
            <a:r>
              <a:rPr lang="en-US" dirty="0">
                <a:solidFill>
                  <a:srgbClr val="404040"/>
                </a:solidFill>
                <a:cs typeface="Arial"/>
              </a:rPr>
              <a:t>Students earn credit and earn wages through Cooperative Education learning experiences</a:t>
            </a:r>
            <a:r>
              <a:rPr lang="en-US" dirty="0">
                <a:cs typeface="Arial"/>
              </a:rPr>
              <a:t>​</a:t>
            </a:r>
          </a:p>
          <a:p>
            <a:pPr marL="742950" lvl="1" indent="-285750">
              <a:buFont typeface="Wingdings"/>
              <a:buChar char="§"/>
            </a:pPr>
            <a:r>
              <a:rPr lang="en-US" dirty="0">
                <a:solidFill>
                  <a:srgbClr val="404040"/>
                </a:solidFill>
                <a:cs typeface="Arial"/>
              </a:rPr>
              <a:t>Builds resume for the student allowing them to enroll in up to 30 credits of co-op. </a:t>
            </a:r>
            <a:r>
              <a:rPr lang="en-US" dirty="0">
                <a:cs typeface="Arial"/>
              </a:rPr>
              <a:t>​</a:t>
            </a:r>
          </a:p>
          <a:p>
            <a:pPr marL="742950" lvl="1" indent="-285750">
              <a:buFont typeface="Wingdings"/>
              <a:buChar char="§"/>
            </a:pPr>
            <a:r>
              <a:rPr lang="en-US" dirty="0">
                <a:solidFill>
                  <a:srgbClr val="404040"/>
                </a:solidFill>
                <a:cs typeface="Arial"/>
              </a:rPr>
              <a:t>Better positions them in the job market following graduation.</a:t>
            </a:r>
            <a:r>
              <a:rPr lang="en-US" dirty="0">
                <a:cs typeface="Arial"/>
              </a:rPr>
              <a:t>​</a:t>
            </a:r>
          </a:p>
          <a:p>
            <a:pPr marL="742950" lvl="1" indent="-285750">
              <a:buFont typeface="Wingdings"/>
              <a:buChar char="§"/>
            </a:pPr>
            <a:r>
              <a:rPr lang="en-US" dirty="0">
                <a:solidFill>
                  <a:srgbClr val="404040"/>
                </a:solidFill>
                <a:cs typeface="Arial"/>
              </a:rPr>
              <a:t>Co-Op Emphasis in SML major</a:t>
            </a:r>
            <a:r>
              <a:rPr lang="en-US" dirty="0">
                <a:cs typeface="Arial"/>
              </a:rPr>
              <a:t>​</a:t>
            </a:r>
          </a:p>
          <a:p>
            <a:pPr marL="742950" lvl="1" indent="-285750">
              <a:buFont typeface="Wingdings"/>
              <a:buChar char="§"/>
            </a:pPr>
            <a:endParaRPr lang="en-US" dirty="0">
              <a:cs typeface="Arial"/>
            </a:endParaRPr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FA5A0A-E1D1-E55D-B86D-551AF4B0F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997" y="4383315"/>
            <a:ext cx="4082137" cy="1736938"/>
          </a:xfrm>
          <a:prstGeom prst="rect">
            <a:avLst/>
          </a:prstGeom>
        </p:spPr>
      </p:pic>
      <p:pic>
        <p:nvPicPr>
          <p:cNvPr id="6" name="Picture 7" descr="Logo&#10;&#10;Description automatically generated">
            <a:extLst>
              <a:ext uri="{FF2B5EF4-FFF2-40B4-BE49-F238E27FC236}">
                <a16:creationId xmlns:a16="http://schemas.microsoft.com/office/drawing/2014/main" id="{B986FFAB-BEFD-50AF-24A4-9DFE045A8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99" y="209329"/>
            <a:ext cx="1526458" cy="150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4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8E3FF64F-E57F-9D14-AB7E-C706B1032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67" y="1537734"/>
            <a:ext cx="2162175" cy="2400300"/>
          </a:xfrm>
          <a:prstGeom prst="rect">
            <a:avLst/>
          </a:prstGeom>
        </p:spPr>
      </p:pic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9C3D006-006A-DBEA-EE91-1EE0484B6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307" y="3690270"/>
            <a:ext cx="3671276" cy="209606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8C3CB40-C269-608B-BE60-59B2D7F31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087" y="2008554"/>
            <a:ext cx="2190750" cy="1219200"/>
          </a:xfrm>
          <a:prstGeom prst="rect">
            <a:avLst/>
          </a:prstGeom>
        </p:spPr>
      </p:pic>
      <p:pic>
        <p:nvPicPr>
          <p:cNvPr id="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C20D24A-1505-C6CE-5D55-8E05D5066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591" y="1473444"/>
            <a:ext cx="2143125" cy="2152650"/>
          </a:xfrm>
          <a:prstGeom prst="rect">
            <a:avLst/>
          </a:prstGeom>
        </p:spPr>
      </p:pic>
      <p:pic>
        <p:nvPicPr>
          <p:cNvPr id="6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A168D14-6309-780E-9908-876B3C30A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3388" y="4112969"/>
            <a:ext cx="2400300" cy="1914525"/>
          </a:xfrm>
          <a:prstGeom prst="rect">
            <a:avLst/>
          </a:prstGeom>
        </p:spPr>
      </p:pic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28521582-C3DA-4B8D-38CF-7726299755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8723" y="1665410"/>
            <a:ext cx="2438400" cy="1885950"/>
          </a:xfrm>
          <a:prstGeom prst="rect">
            <a:avLst/>
          </a:prstGeom>
        </p:spPr>
      </p:pic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id="{5BFE413B-1893-C3F2-D40C-FD82946278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6444" y="3876675"/>
            <a:ext cx="2152650" cy="2152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28612C-DB5C-5460-E043-2B342797C404}"/>
              </a:ext>
            </a:extLst>
          </p:cNvPr>
          <p:cNvSpPr txBox="1"/>
          <p:nvPr/>
        </p:nvSpPr>
        <p:spPr>
          <a:xfrm>
            <a:off x="875323" y="601785"/>
            <a:ext cx="348566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>
                <a:solidFill>
                  <a:srgbClr val="404040"/>
                </a:solidFill>
                <a:latin typeface="Calibri"/>
                <a:cs typeface="Calibri Light"/>
              </a:rPr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431335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CAE96-10E5-9A2E-968F-85B37B14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93557"/>
          </a:xfrm>
        </p:spPr>
        <p:txBody>
          <a:bodyPr/>
          <a:lstStyle/>
          <a:p>
            <a:pPr algn="ctr"/>
            <a:r>
              <a:rPr lang="en-US" dirty="0">
                <a:cs typeface="Calibri Light" panose="020F0302020204030204"/>
              </a:rPr>
              <a:t>Questions &amp; 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88937-DADC-038D-94BA-04C833C43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87119"/>
            <a:ext cx="10058400" cy="4375051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n-US" sz="2800" u="sng" dirty="0">
                <a:cs typeface="Calibri" panose="020F0502020204030204"/>
              </a:rPr>
              <a:t>Contact Information</a:t>
            </a:r>
          </a:p>
          <a:p>
            <a:pPr algn="ctr"/>
            <a:r>
              <a:rPr lang="en-US" sz="2800" dirty="0">
                <a:cs typeface="Calibri" panose="020F0502020204030204"/>
              </a:rPr>
              <a:t>Susan B. Foster</a:t>
            </a:r>
          </a:p>
          <a:p>
            <a:pPr algn="ctr"/>
            <a:r>
              <a:rPr lang="en-US" sz="2800" dirty="0">
                <a:cs typeface="Calibri" panose="020F0502020204030204"/>
                <a:hlinkClick r:id="rId2"/>
              </a:rPr>
              <a:t>Drfoster@sportbusinessconsulting.com</a:t>
            </a:r>
            <a:endParaRPr lang="en-US" sz="2800" dirty="0">
              <a:cs typeface="Calibri" panose="020F0502020204030204"/>
            </a:endParaRPr>
          </a:p>
          <a:p>
            <a:pPr algn="ctr"/>
            <a:r>
              <a:rPr lang="en-US" sz="2800" dirty="0">
                <a:cs typeface="Calibri" panose="020F0502020204030204"/>
              </a:rPr>
              <a:t>Michelle Harrolle</a:t>
            </a:r>
          </a:p>
          <a:p>
            <a:pPr algn="ctr"/>
            <a:r>
              <a:rPr lang="en-US" sz="2800" dirty="0">
                <a:cs typeface="Calibri" panose="020F0502020204030204"/>
                <a:hlinkClick r:id="rId3"/>
              </a:rPr>
              <a:t>Mharrolle@mail.usf.edu</a:t>
            </a:r>
            <a:endParaRPr lang="en-US" sz="2800" dirty="0">
              <a:cs typeface="Calibri" panose="020F0502020204030204"/>
            </a:endParaRPr>
          </a:p>
          <a:p>
            <a:pPr algn="ctr"/>
            <a:r>
              <a:rPr lang="en-US" sz="2800" dirty="0">
                <a:cs typeface="Calibri" panose="020F0502020204030204"/>
              </a:rPr>
              <a:t>April Arvan</a:t>
            </a:r>
          </a:p>
          <a:p>
            <a:pPr algn="ctr"/>
            <a:r>
              <a:rPr lang="en-US" sz="2800" dirty="0">
                <a:cs typeface="Calibri" panose="020F0502020204030204"/>
                <a:hlinkClick r:id="rId4"/>
              </a:rPr>
              <a:t>Arvanna@lakeland.edu</a:t>
            </a:r>
            <a:endParaRPr lang="en-US" sz="2800" dirty="0">
              <a:cs typeface="Calibri" panose="020F0502020204030204"/>
            </a:endParaRPr>
          </a:p>
          <a:p>
            <a:pPr algn="ctr"/>
            <a:endParaRPr lang="en-US" sz="2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2944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7CA63-B7CF-FDB9-9DF2-ADE231D23FBB}"/>
              </a:ext>
            </a:extLst>
          </p:cNvPr>
          <p:cNvSpPr/>
          <p:nvPr/>
        </p:nvSpPr>
        <p:spPr>
          <a:xfrm>
            <a:off x="8860" y="6344092"/>
            <a:ext cx="12183139" cy="522767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5D4A78-2727-3391-E832-0F32F1F1EFD0}"/>
              </a:ext>
            </a:extLst>
          </p:cNvPr>
          <p:cNvSpPr/>
          <p:nvPr/>
        </p:nvSpPr>
        <p:spPr>
          <a:xfrm>
            <a:off x="8825021" y="5520069"/>
            <a:ext cx="3198630" cy="9392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EAF4D-8474-8077-6B39-2742577F8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509002"/>
            <a:ext cx="10058400" cy="4985171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algn="ctr"/>
            <a:r>
              <a:rPr lang="en-US" sz="2800" b="1" dirty="0"/>
              <a:t>References</a:t>
            </a:r>
          </a:p>
          <a:p>
            <a:pPr algn="ctr"/>
            <a:endParaRPr lang="en-US" sz="2800" b="1" dirty="0"/>
          </a:p>
          <a:p>
            <a:pPr marL="0" indent="0">
              <a:buNone/>
            </a:pPr>
            <a:r>
              <a:rPr lang="en-US" sz="2800" dirty="0"/>
              <a:t>Porter, V.(2018, June). History of cooperative education. Presentation</a:t>
            </a:r>
          </a:p>
          <a:p>
            <a:pPr marL="0" indent="0">
              <a:buNone/>
            </a:pPr>
            <a:r>
              <a:rPr lang="en-US" sz="2800" dirty="0"/>
              <a:t>	 at the CEIA Academy, Vail, </a:t>
            </a:r>
            <a:r>
              <a:rPr lang="en-US" sz="2800" dirty="0" err="1"/>
              <a:t>Colordo</a:t>
            </a:r>
            <a:r>
              <a:rPr lang="en-US" sz="2800" dirty="0"/>
              <a:t>.</a:t>
            </a:r>
            <a:endParaRPr lang="en-US" sz="2800" b="1" dirty="0"/>
          </a:p>
          <a:p>
            <a:pPr algn="ctr"/>
            <a:endParaRPr lang="en-US" sz="2800" b="1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44A6776-8402-1061-4616-28AAE8A15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310" y="5604454"/>
            <a:ext cx="3035594" cy="74454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411447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7CA63-B7CF-FDB9-9DF2-ADE231D23FBB}"/>
              </a:ext>
            </a:extLst>
          </p:cNvPr>
          <p:cNvSpPr/>
          <p:nvPr/>
        </p:nvSpPr>
        <p:spPr>
          <a:xfrm>
            <a:off x="8860" y="6344092"/>
            <a:ext cx="12183139" cy="522767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5D4A78-2727-3391-E832-0F32F1F1EFD0}"/>
              </a:ext>
            </a:extLst>
          </p:cNvPr>
          <p:cNvSpPr/>
          <p:nvPr/>
        </p:nvSpPr>
        <p:spPr>
          <a:xfrm>
            <a:off x="8825021" y="5520069"/>
            <a:ext cx="3198630" cy="9392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EAF4D-8474-8077-6B39-2742577F8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509002"/>
            <a:ext cx="10058400" cy="4985171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algn="ctr"/>
            <a:r>
              <a:rPr lang="en-US" sz="2800" b="1" dirty="0"/>
              <a:t>Interested in principal authorship of a 3</a:t>
            </a:r>
            <a:r>
              <a:rPr lang="en-US" sz="2800" b="1" baseline="30000" dirty="0"/>
              <a:t>rd</a:t>
            </a:r>
            <a:r>
              <a:rPr lang="en-US" sz="2800" b="1" dirty="0"/>
              <a:t> edition of this book?</a:t>
            </a:r>
          </a:p>
          <a:p>
            <a:pPr algn="ctr"/>
            <a:endParaRPr lang="en-US" sz="2800" b="1" dirty="0"/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Experiential Learning in Sport Management: Internships and Beyond | </a:t>
            </a:r>
            <a:r>
              <a:rPr lang="en-US" sz="2400" dirty="0" err="1">
                <a:hlinkClick r:id="rId2"/>
              </a:rPr>
              <a:t>FiT</a:t>
            </a:r>
            <a:r>
              <a:rPr lang="en-US" sz="2400" dirty="0">
                <a:hlinkClick r:id="rId2"/>
              </a:rPr>
              <a:t> Publishing</a:t>
            </a:r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44A6776-8402-1061-4616-28AAE8A15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310" y="5604454"/>
            <a:ext cx="3035594" cy="74454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059475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0531-A364-4B0A-3277-27BD755886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1293" y="326415"/>
            <a:ext cx="10058400" cy="790575"/>
          </a:xfrm>
        </p:spPr>
        <p:txBody>
          <a:bodyPr>
            <a:normAutofit/>
          </a:bodyPr>
          <a:lstStyle/>
          <a:p>
            <a:pPr algn="ctr"/>
            <a:r>
              <a:rPr lang="en-US" sz="2800" b="1">
                <a:cs typeface="Calibri Light"/>
              </a:rPr>
              <a:t>Cooperative Education (Co-op) and Work Integrated Learning (WIL)</a:t>
            </a:r>
            <a:endParaRPr lang="en-US" sz="28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0F4BA-AB37-BCCB-6567-DA4538BE90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3077" y="1312863"/>
            <a:ext cx="11458575" cy="4556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Cooperative Education has a 100+ year history in the United States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b="1" dirty="0"/>
              <a:t>  Attributed to the 1862 Morrill Act (Land Grant Act) – Land grant schools helped students  develop practical skills.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b="1" dirty="0"/>
              <a:t>Engineering professor/dean @ University of Cincinnati developed the idea and had the first “co-op” class in 1906.</a:t>
            </a:r>
          </a:p>
          <a:p>
            <a:pPr marL="914400" lvl="2" indent="0">
              <a:buNone/>
            </a:pPr>
            <a:r>
              <a:rPr lang="en-US" b="1" dirty="0"/>
              <a:t>								</a:t>
            </a:r>
            <a:r>
              <a:rPr lang="en-US" sz="1600" b="1" dirty="0"/>
              <a:t>(Porter, 2018)</a:t>
            </a:r>
          </a:p>
          <a:p>
            <a:pPr marL="1257300" lvl="2" indent="-342900" algn="ctr">
              <a:buFont typeface="Wingdings" panose="05000000000000000000" pitchFamily="2" charset="2"/>
              <a:buChar char="v"/>
            </a:pPr>
            <a:r>
              <a:rPr lang="en-US" sz="2000" b="1" dirty="0"/>
              <a:t>Also known as co-op, work integrated learning</a:t>
            </a:r>
          </a:p>
          <a:p>
            <a:pPr marL="1257300" lvl="2" indent="-342900" algn="ctr">
              <a:buFont typeface="Wingdings" panose="05000000000000000000" pitchFamily="2" charset="2"/>
              <a:buChar char="v"/>
            </a:pPr>
            <a:r>
              <a:rPr lang="en-US" sz="2000" b="1" dirty="0"/>
              <a:t>Very popular internationally especially in Australia, New Zealand, and Canada</a:t>
            </a:r>
          </a:p>
          <a:p>
            <a:pPr marL="1257300" lvl="2" indent="-342900" algn="ctr">
              <a:buFont typeface="Wingdings" panose="05000000000000000000" pitchFamily="2" charset="2"/>
              <a:buChar char="v"/>
            </a:pPr>
            <a:r>
              <a:rPr lang="en-US" sz="2000" b="1" dirty="0"/>
              <a:t>Most of the completed research has been completed by researchers in those three countries</a:t>
            </a:r>
          </a:p>
          <a:p>
            <a:pPr marL="1257300" lvl="2" indent="-342900" algn="ctr">
              <a:buFont typeface="Wingdings" panose="05000000000000000000" pitchFamily="2" charset="2"/>
              <a:buChar char="v"/>
            </a:pPr>
            <a:r>
              <a:rPr lang="en-US" sz="2000" b="1" dirty="0"/>
              <a:t>Here in the U.S. – Cooperative Education and Internship Association (CEIA)</a:t>
            </a:r>
          </a:p>
          <a:p>
            <a:pPr marL="914400" lvl="2" indent="0" algn="ctr">
              <a:buNone/>
            </a:pPr>
            <a:r>
              <a:rPr lang="en-US" b="0" i="0" dirty="0">
                <a:solidFill>
                  <a:srgbClr val="006621"/>
                </a:solidFill>
                <a:effectLst/>
                <a:latin typeface="Roboto" panose="02000000000000000000" pitchFamily="2" charset="0"/>
                <a:hlinkClick r:id="rId2"/>
              </a:rPr>
              <a:t>https://www.ceiainc.org</a:t>
            </a:r>
            <a:r>
              <a:rPr lang="en-US" b="0" i="0" dirty="0">
                <a:solidFill>
                  <a:srgbClr val="006621"/>
                </a:solidFill>
                <a:effectLst/>
                <a:latin typeface="Roboto" panose="02000000000000000000" pitchFamily="2" charset="0"/>
              </a:rPr>
              <a:t>    </a:t>
            </a:r>
            <a:r>
              <a:rPr lang="en-US" dirty="0">
                <a:hlinkClick r:id="rId3"/>
              </a:rPr>
              <a:t>Experience Magazine™ - Practice + Theory + Podcast</a:t>
            </a:r>
            <a:endParaRPr lang="en-US" dirty="0"/>
          </a:p>
          <a:p>
            <a:pPr marL="1257300" lvl="2" indent="-342900" algn="ctr">
              <a:buFont typeface="Wingdings" panose="05000000000000000000" pitchFamily="2" charset="2"/>
              <a:buChar char="v"/>
            </a:pPr>
            <a:r>
              <a:rPr lang="en-US" sz="2000" b="1" dirty="0"/>
              <a:t>Work integrated learning (WIL) - Partner with employers to provide a series of paid work experiences starting as early as the sophomore year.</a:t>
            </a:r>
          </a:p>
          <a:p>
            <a:pPr marL="1257300" lvl="2" indent="-342900" algn="ctr"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 marL="914400" lvl="2" indent="0" algn="ctr">
              <a:buNone/>
            </a:pPr>
            <a:endParaRPr lang="en-US" b="1" i="0" dirty="0">
              <a:solidFill>
                <a:srgbClr val="006621"/>
              </a:solidFill>
              <a:effectLst/>
              <a:latin typeface="Roboto" panose="02000000000000000000" pitchFamily="2" charset="0"/>
            </a:endParaRPr>
          </a:p>
          <a:p>
            <a:pPr marL="914400" lvl="2" indent="0" algn="ctr">
              <a:buNone/>
            </a:pP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234E406-217A-3405-37B6-861B767F8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091" y="5793704"/>
            <a:ext cx="3035594" cy="74454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783319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7CA63-B7CF-FDB9-9DF2-ADE231D23FBB}"/>
              </a:ext>
            </a:extLst>
          </p:cNvPr>
          <p:cNvSpPr/>
          <p:nvPr/>
        </p:nvSpPr>
        <p:spPr>
          <a:xfrm>
            <a:off x="8860" y="6344092"/>
            <a:ext cx="12183139" cy="522767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5D4A78-2727-3391-E832-0F32F1F1EFD0}"/>
              </a:ext>
            </a:extLst>
          </p:cNvPr>
          <p:cNvSpPr/>
          <p:nvPr/>
        </p:nvSpPr>
        <p:spPr>
          <a:xfrm>
            <a:off x="8825021" y="5520069"/>
            <a:ext cx="3198630" cy="9392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8F1F6-9D87-FB75-D147-8296F6FC66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2908" y="267800"/>
            <a:ext cx="10058400" cy="884237"/>
          </a:xfrm>
        </p:spPr>
        <p:txBody>
          <a:bodyPr/>
          <a:lstStyle/>
          <a:p>
            <a:pPr algn="ctr"/>
            <a:r>
              <a:rPr lang="en-US" b="1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EAF4D-8474-8077-6B39-2742577F80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2908" y="1089392"/>
            <a:ext cx="10058400" cy="46878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Co-op and WIL are academic partnerships combining periods of study within a chosen major with periods of employment supervised by a faculty member and an approved on-site mentor/supervisor.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 typical program allows for: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Alternate terms of full-time classroom study with terms of full-time/part-time discipline/career related employment.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The university creates the business partnerships that will uphold the requirements of the program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Two types of schedules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Parallel schedule </a:t>
            </a:r>
            <a:r>
              <a:rPr lang="en-US" dirty="0"/>
              <a:t>– requires students to attend classes on either MWF or TTH and work at their co-op site on the alternate days.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Alternating schedule </a:t>
            </a:r>
            <a:r>
              <a:rPr lang="en-US" dirty="0"/>
              <a:t>– Students take off a full semester of classes at a time and the return to a full class schedule the next semester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 take one or two online classes if they do not interrupt the work schedule.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Employer and university may allow summer work semesters starting in the sophomore year while student retains a regular fall/spring class schedule.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44A6776-8402-1061-4616-28AAE8A15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310" y="5596502"/>
            <a:ext cx="3035594" cy="74454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40048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7CA63-B7CF-FDB9-9DF2-ADE231D23FBB}"/>
              </a:ext>
            </a:extLst>
          </p:cNvPr>
          <p:cNvSpPr/>
          <p:nvPr/>
        </p:nvSpPr>
        <p:spPr>
          <a:xfrm>
            <a:off x="8860" y="6344092"/>
            <a:ext cx="12183139" cy="522767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5D4A78-2727-3391-E832-0F32F1F1EFD0}"/>
              </a:ext>
            </a:extLst>
          </p:cNvPr>
          <p:cNvSpPr/>
          <p:nvPr/>
        </p:nvSpPr>
        <p:spPr>
          <a:xfrm>
            <a:off x="8825021" y="5520069"/>
            <a:ext cx="3198630" cy="9392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8F1F6-9D87-FB75-D147-8296F6FC66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1754" y="336184"/>
            <a:ext cx="10058400" cy="884237"/>
          </a:xfrm>
        </p:spPr>
        <p:txBody>
          <a:bodyPr/>
          <a:lstStyle/>
          <a:p>
            <a:pPr algn="ctr"/>
            <a:r>
              <a:rPr lang="en-US" b="1"/>
              <a:t>Difference between co-op &amp; internships?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EAF4D-8474-8077-6B39-2742577F80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6023" y="1220421"/>
            <a:ext cx="10883900" cy="4665663"/>
          </a:xfrm>
        </p:spPr>
        <p:txBody>
          <a:bodyPr>
            <a:normAutofit fontScale="92500" lnSpcReduction="10000"/>
          </a:bodyPr>
          <a:lstStyle/>
          <a:p>
            <a:pPr lvl="1" algn="ctr">
              <a:buFont typeface="Wingdings" panose="05000000000000000000" pitchFamily="2" charset="2"/>
              <a:buChar char="v"/>
            </a:pPr>
            <a:r>
              <a:rPr lang="en-US" sz="2000" dirty="0"/>
              <a:t>Co-ops and WIL are understood by organizations as paid opportunities.</a:t>
            </a:r>
          </a:p>
          <a:p>
            <a:pPr lvl="1" algn="ctr">
              <a:buFont typeface="Wingdings" panose="05000000000000000000" pitchFamily="2" charset="2"/>
              <a:buChar char="v"/>
            </a:pPr>
            <a:endParaRPr lang="en-US" sz="2000" dirty="0"/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en-US" sz="2000" dirty="0"/>
              <a:t>Integrates the student into the work culture</a:t>
            </a:r>
          </a:p>
          <a:p>
            <a:pPr lvl="1" algn="ctr">
              <a:buFont typeface="Wingdings" panose="05000000000000000000" pitchFamily="2" charset="2"/>
              <a:buChar char="v"/>
            </a:pPr>
            <a:endParaRPr lang="en-US" sz="2000" dirty="0"/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en-US" sz="2000" dirty="0"/>
              <a:t>Opportunity for the business to find  quality students who have an interest in working for their organization in the future. </a:t>
            </a:r>
          </a:p>
          <a:p>
            <a:pPr lvl="1" algn="ctr">
              <a:buFont typeface="Wingdings" panose="05000000000000000000" pitchFamily="2" charset="2"/>
              <a:buChar char="v"/>
            </a:pPr>
            <a:endParaRPr lang="en-US" sz="2000" dirty="0"/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en-US" sz="2000" dirty="0"/>
              <a:t>Opportunity for the student to learn about a specific segment of a sport organization early in their academic career. Apply classroom learning to the work place.</a:t>
            </a:r>
          </a:p>
          <a:p>
            <a:pPr marL="201168" lvl="1" indent="0" algn="ctr">
              <a:buNone/>
            </a:pPr>
            <a:endParaRPr lang="en-US" sz="2000" dirty="0"/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en-US" sz="2000" dirty="0"/>
              <a:t>Promises not to hire the student full-time until they have finished their degree.</a:t>
            </a:r>
          </a:p>
          <a:p>
            <a:pPr lvl="1" algn="ctr">
              <a:buFont typeface="Wingdings" panose="05000000000000000000" pitchFamily="2" charset="2"/>
              <a:buChar char="v"/>
            </a:pPr>
            <a:endParaRPr lang="en-US" sz="2000" dirty="0"/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en-US" sz="2000" dirty="0"/>
              <a:t>University begins preparing students for the work-place culture as early as their freshman year.</a:t>
            </a:r>
          </a:p>
          <a:p>
            <a:pPr lvl="1" algn="ctr">
              <a:buFont typeface="Wingdings" panose="05000000000000000000" pitchFamily="2" charset="2"/>
              <a:buChar char="v"/>
            </a:pPr>
            <a:endParaRPr lang="en-US" sz="2000" dirty="0"/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en-US" sz="2000" dirty="0"/>
              <a:t>Multiple experiential learning opportunities before graduation.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44A6776-8402-1061-4616-28AAE8A15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310" y="5596502"/>
            <a:ext cx="3035594" cy="74454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578877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7CA63-B7CF-FDB9-9DF2-ADE231D23FBB}"/>
              </a:ext>
            </a:extLst>
          </p:cNvPr>
          <p:cNvSpPr/>
          <p:nvPr/>
        </p:nvSpPr>
        <p:spPr>
          <a:xfrm>
            <a:off x="8860" y="6344092"/>
            <a:ext cx="12183139" cy="522767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5D4A78-2727-3391-E832-0F32F1F1EFD0}"/>
              </a:ext>
            </a:extLst>
          </p:cNvPr>
          <p:cNvSpPr/>
          <p:nvPr/>
        </p:nvSpPr>
        <p:spPr>
          <a:xfrm>
            <a:off x="8825021" y="5520069"/>
            <a:ext cx="3198630" cy="9392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8F1F6-9D87-FB75-D147-8296F6FC66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6923" y="247650"/>
            <a:ext cx="10058400" cy="8858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/>
              <a:t>How to start a WIL program – Best practices!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EAF4D-8474-8077-6B39-2742577F80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2175" y="1138238"/>
            <a:ext cx="11299825" cy="4687887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Attend and investigate 3 organizations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800" dirty="0"/>
              <a:t> NACE – National Association of Colleges and Employers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800" dirty="0"/>
              <a:t> WACE (Research arm of work integrated learning) &amp; CWIE – New term - Cooperative and Work Integrated Education that serves as an umbrella for all types of experiential learning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800" dirty="0"/>
              <a:t> CEIA (Cooperative Education and Internship Association} Can assist in starting a co-op program – summer institute)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Best possible way - Must seek institutional-wide program and financial support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Best institutional structure has a centralized office and staff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best - have a college or department-wide office with dean, administrative, and staffing support.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Can develop a departmental program just for certain majors; full faculty support and buy-in is a must for complete success.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Faculty must supervise students in their co-op and work with the on-site supervisor. At least one visit per term is recommended. Local sites can be visited more often.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Students can be introduced to WIL in their first semester. 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Can start work as early as the summer after their sophomore year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Prior to starting work, students work on completing online or in class soft skill modules (e.g. writing skills, interviewing, resume development, understanding the work environment, etc.) 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44A6776-8402-1061-4616-28AAE8A15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310" y="5596502"/>
            <a:ext cx="3035594" cy="74454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234163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7CA63-B7CF-FDB9-9DF2-ADE231D23FBB}"/>
              </a:ext>
            </a:extLst>
          </p:cNvPr>
          <p:cNvSpPr/>
          <p:nvPr/>
        </p:nvSpPr>
        <p:spPr>
          <a:xfrm>
            <a:off x="8860" y="6344092"/>
            <a:ext cx="12183139" cy="522767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5D4A78-2727-3391-E832-0F32F1F1EFD0}"/>
              </a:ext>
            </a:extLst>
          </p:cNvPr>
          <p:cNvSpPr/>
          <p:nvPr/>
        </p:nvSpPr>
        <p:spPr>
          <a:xfrm>
            <a:off x="8825021" y="5520069"/>
            <a:ext cx="3198630" cy="9392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8F1F6-9D87-FB75-D147-8296F6FC66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5754" y="248261"/>
            <a:ext cx="10058400" cy="884237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Faculty Buy-in and Institutional Support!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EAF4D-8474-8077-6B39-2742577F80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2175" y="1138238"/>
            <a:ext cx="11299825" cy="4687887"/>
          </a:xfrm>
        </p:spPr>
        <p:txBody>
          <a:bodyPr>
            <a:normAutofit fontScale="92500" lnSpcReduction="10000"/>
          </a:bodyPr>
          <a:lstStyle/>
          <a:p>
            <a:pPr marL="201168" lvl="1" indent="0" algn="ctr">
              <a:buNone/>
            </a:pPr>
            <a:endParaRPr lang="en-US" sz="2000" b="1" dirty="0"/>
          </a:p>
          <a:p>
            <a:pPr marL="201168" lvl="1" indent="0" algn="ctr">
              <a:buNone/>
            </a:pPr>
            <a:r>
              <a:rPr lang="en-US" sz="2000" b="1" dirty="0"/>
              <a:t>This can be your toughest hurdle!</a:t>
            </a:r>
          </a:p>
          <a:p>
            <a:pPr marL="201168" lvl="1" indent="0" algn="ctr">
              <a:buNone/>
            </a:pPr>
            <a:endParaRPr lang="en-US" sz="2000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="1" dirty="0"/>
              <a:t> Supervision of the student and communication with the work site is absolutely necessary.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="1" dirty="0"/>
              <a:t> Supervision of students in a typical internship is often not rewarded in promotion and tenure.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="1" dirty="0"/>
              <a:t> There are many research possibilities and a world conference (WACE)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="1" dirty="0"/>
              <a:t> Time and effort spent would constitute overtime work (visiting businesses and cultivating relationships)</a:t>
            </a:r>
          </a:p>
          <a:p>
            <a:pPr marL="201168" lvl="1" indent="0">
              <a:buNone/>
            </a:pPr>
            <a:endParaRPr lang="en-US" sz="2000" b="1" dirty="0"/>
          </a:p>
          <a:p>
            <a:pPr marL="201168" lvl="1" indent="0" algn="ctr">
              <a:buNone/>
            </a:pPr>
            <a:r>
              <a:rPr lang="en-US" sz="2000" b="1" u="sng" dirty="0"/>
              <a:t>How to sell them!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="1" dirty="0"/>
              <a:t>Parents want to know, “Will my son/daughter have a job upon graduation?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="1" dirty="0"/>
              <a:t> How is the current unpaid internship program working in terms of students having full-time positions awarded to them from their senior/previous experiential learning sites?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="1" dirty="0"/>
              <a:t> Students who struggle financially can earn money and help pay their tuition by working full-time </a:t>
            </a:r>
          </a:p>
          <a:p>
            <a:pPr marL="201168" lvl="1" indent="0">
              <a:buNone/>
            </a:pPr>
            <a:r>
              <a:rPr lang="en-US" sz="2000" b="1" dirty="0"/>
              <a:t> co-op semesters; this can prevent them from dropping out because they cannot afford college.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="1" dirty="0"/>
              <a:t> Lower student loans upon graduation.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000" b="1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44A6776-8402-1061-4616-28AAE8A15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310" y="5596502"/>
            <a:ext cx="3035594" cy="74454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868721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7CA63-B7CF-FDB9-9DF2-ADE231D23FBB}"/>
              </a:ext>
            </a:extLst>
          </p:cNvPr>
          <p:cNvSpPr/>
          <p:nvPr/>
        </p:nvSpPr>
        <p:spPr>
          <a:xfrm>
            <a:off x="8860" y="6344092"/>
            <a:ext cx="12183139" cy="522767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5D4A78-2727-3391-E832-0F32F1F1EFD0}"/>
              </a:ext>
            </a:extLst>
          </p:cNvPr>
          <p:cNvSpPr/>
          <p:nvPr/>
        </p:nvSpPr>
        <p:spPr>
          <a:xfrm>
            <a:off x="8825021" y="5520069"/>
            <a:ext cx="3198630" cy="9392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8F1F6-9D87-FB75-D147-8296F6FC66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7831" y="336184"/>
            <a:ext cx="10058400" cy="884237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Important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EAF4D-8474-8077-6B39-2742577F80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9098" y="1287096"/>
            <a:ext cx="11299825" cy="4460875"/>
          </a:xfrm>
        </p:spPr>
        <p:txBody>
          <a:bodyPr>
            <a:normAutofit/>
          </a:bodyPr>
          <a:lstStyle/>
          <a:p>
            <a:pPr marL="201168" lvl="1" indent="0" algn="ctr">
              <a:buNone/>
            </a:pPr>
            <a:r>
              <a:rPr lang="en-US" sz="2000" b="1"/>
              <a:t>Successful Co-op Universities</a:t>
            </a:r>
          </a:p>
          <a:p>
            <a:pPr marL="201168" lvl="1" indent="0">
              <a:buNone/>
            </a:pPr>
            <a:r>
              <a:rPr lang="en-US" sz="2000" b="1"/>
              <a:t>University of Cincinnati - </a:t>
            </a:r>
            <a:r>
              <a:rPr lang="en-US" sz="2000">
                <a:hlinkClick r:id="rId2"/>
              </a:rPr>
              <a:t>Co-op at the University of Cincinnati | University Of Cincinnati (uc.edu)</a:t>
            </a:r>
            <a:endParaRPr lang="en-US" sz="2000"/>
          </a:p>
          <a:p>
            <a:pPr marL="201168" lvl="1" indent="0">
              <a:buNone/>
            </a:pPr>
            <a:r>
              <a:rPr lang="en-US" sz="2000" b="1"/>
              <a:t>Drexel - </a:t>
            </a:r>
            <a:r>
              <a:rPr lang="en-US" sz="2000">
                <a:hlinkClick r:id="rId3"/>
              </a:rPr>
              <a:t>Cooperative Education (drexel.edu)</a:t>
            </a:r>
            <a:endParaRPr lang="en-US" sz="2000" b="1"/>
          </a:p>
          <a:p>
            <a:pPr marL="201168" lvl="1" indent="0">
              <a:buNone/>
            </a:pPr>
            <a:r>
              <a:rPr lang="en-US" sz="2000" b="1"/>
              <a:t>Northeastern University - </a:t>
            </a:r>
            <a:r>
              <a:rPr lang="en-US" sz="2000">
                <a:hlinkClick r:id="rId4"/>
              </a:rPr>
              <a:t>Cooperative Education | Employer Engagement and Career Design (northeastern.edu)</a:t>
            </a:r>
            <a:endParaRPr lang="en-US" sz="2000"/>
          </a:p>
          <a:p>
            <a:pPr marL="201168" lvl="1" indent="0">
              <a:buNone/>
            </a:pPr>
            <a:r>
              <a:rPr lang="en-US" sz="2000" b="1"/>
              <a:t>University of Waterloo (Canada) - </a:t>
            </a:r>
            <a:r>
              <a:rPr lang="en-US" sz="2000">
                <a:hlinkClick r:id="rId5"/>
              </a:rPr>
              <a:t>Co-operative Education home | Co-operative Education | University of Waterloo (uwaterloo.ca)</a:t>
            </a:r>
            <a:endParaRPr lang="en-US" sz="2000"/>
          </a:p>
          <a:p>
            <a:pPr marL="201168" lvl="1" indent="0" algn="ctr">
              <a:buNone/>
            </a:pPr>
            <a:r>
              <a:rPr lang="en-US" sz="2000" b="1"/>
              <a:t>Organizations, Conferences, Research</a:t>
            </a:r>
          </a:p>
          <a:p>
            <a:pPr marL="201168" lvl="1" indent="0">
              <a:buNone/>
            </a:pPr>
            <a:r>
              <a:rPr lang="en-US" sz="2000" b="1"/>
              <a:t>WACE - </a:t>
            </a:r>
            <a:r>
              <a:rPr lang="en-US" sz="2000">
                <a:hlinkClick r:id="rId6"/>
              </a:rPr>
              <a:t>WACE - Advancing Cooperative &amp; Work-Integrated Education - WACE World Conference 2023 (waceinc.org)</a:t>
            </a:r>
            <a:endParaRPr lang="en-US" sz="2000" b="1"/>
          </a:p>
          <a:p>
            <a:pPr marL="201168" lvl="1" indent="0">
              <a:buNone/>
            </a:pPr>
            <a:r>
              <a:rPr lang="en-US" sz="2000" b="1"/>
              <a:t>CEIA - </a:t>
            </a:r>
            <a:r>
              <a:rPr lang="pt-BR" sz="2000">
                <a:hlinkClick r:id="rId7"/>
              </a:rPr>
              <a:t>Home - CEIA : CEIA (ceiainc.org)</a:t>
            </a:r>
            <a:endParaRPr lang="pt-BR" sz="2000"/>
          </a:p>
          <a:p>
            <a:pPr marL="201168" lvl="1" indent="0">
              <a:buNone/>
            </a:pPr>
            <a:r>
              <a:rPr lang="pt-BR" sz="2000" b="1"/>
              <a:t>NACE - </a:t>
            </a:r>
            <a:r>
              <a:rPr lang="en-US" sz="2000">
                <a:hlinkClick r:id="rId8"/>
              </a:rPr>
              <a:t>What Is NACE &amp; What Does It Stand For? About Us (naceweb.org)</a:t>
            </a:r>
            <a:endParaRPr lang="en-US" sz="2000" b="1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44A6776-8402-1061-4616-28AAE8A153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1310" y="5596502"/>
            <a:ext cx="3035594" cy="74454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982869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54800" y="3259390"/>
            <a:ext cx="2343150" cy="1359323"/>
            <a:chOff x="9776134" y="7756612"/>
            <a:chExt cx="3514725" cy="2038985"/>
          </a:xfrm>
        </p:grpSpPr>
        <p:sp>
          <p:nvSpPr>
            <p:cNvPr id="3" name="object 3"/>
            <p:cNvSpPr/>
            <p:nvPr/>
          </p:nvSpPr>
          <p:spPr>
            <a:xfrm>
              <a:off x="9776130" y="7756613"/>
              <a:ext cx="3514725" cy="2038985"/>
            </a:xfrm>
            <a:custGeom>
              <a:avLst/>
              <a:gdLst/>
              <a:ahLst/>
              <a:cxnLst/>
              <a:rect l="l" t="t" r="r" b="b"/>
              <a:pathLst>
                <a:path w="3514725" h="2038984">
                  <a:moveTo>
                    <a:pt x="3514725" y="330"/>
                  </a:moveTo>
                  <a:lnTo>
                    <a:pt x="54864" y="330"/>
                  </a:lnTo>
                  <a:lnTo>
                    <a:pt x="54864" y="0"/>
                  </a:lnTo>
                  <a:lnTo>
                    <a:pt x="0" y="0"/>
                  </a:lnTo>
                  <a:lnTo>
                    <a:pt x="0" y="2034540"/>
                  </a:lnTo>
                  <a:lnTo>
                    <a:pt x="0" y="2038350"/>
                  </a:lnTo>
                  <a:lnTo>
                    <a:pt x="27432" y="2038350"/>
                  </a:lnTo>
                  <a:lnTo>
                    <a:pt x="27432" y="2038680"/>
                  </a:lnTo>
                  <a:lnTo>
                    <a:pt x="3514725" y="2038680"/>
                  </a:lnTo>
                  <a:lnTo>
                    <a:pt x="3514725" y="2038350"/>
                  </a:lnTo>
                  <a:lnTo>
                    <a:pt x="3514725" y="2034540"/>
                  </a:lnTo>
                  <a:lnTo>
                    <a:pt x="3514725" y="330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81932" y="7783751"/>
              <a:ext cx="3400425" cy="200977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657" y="4735977"/>
            <a:ext cx="2114549" cy="18160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3243" y="2890332"/>
            <a:ext cx="1898649" cy="18986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9412" y="3142127"/>
            <a:ext cx="2114549" cy="15938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36455" y="1676964"/>
            <a:ext cx="3555999" cy="8508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79944" y="3259391"/>
            <a:ext cx="2057399" cy="15493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27094" y="5308601"/>
            <a:ext cx="2914649" cy="8635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55201" y="1321363"/>
            <a:ext cx="1866899" cy="15620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45897" y="1493333"/>
            <a:ext cx="1523999" cy="13969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25289" y="6172201"/>
            <a:ext cx="2966711" cy="68579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0809" y="50432"/>
            <a:ext cx="9507220" cy="106531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  <a:tabLst>
                <a:tab pos="3084561" algn="l"/>
              </a:tabLst>
            </a:pPr>
            <a:r>
              <a:rPr sz="6867" spc="203" dirty="0"/>
              <a:t>VSEM</a:t>
            </a:r>
            <a:r>
              <a:rPr sz="6867" dirty="0"/>
              <a:t>	</a:t>
            </a:r>
            <a:r>
              <a:rPr sz="6867" spc="40" dirty="0"/>
              <a:t>FELLOWSHIPS</a:t>
            </a:r>
            <a:endParaRPr sz="6867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D21C29-E33F-44A4-A28A-8E5713DE79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525" y="1285111"/>
            <a:ext cx="2966813" cy="16688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078FE1-016A-44F3-885F-3B62019A29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18688" y="5226345"/>
            <a:ext cx="4013200" cy="83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5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36" y="1447269"/>
            <a:ext cx="12026899" cy="3962399"/>
          </a:xfrm>
          <a:prstGeom prst="rect">
            <a:avLst/>
          </a:prstGeom>
        </p:spPr>
      </p:pic>
      <p:sp>
        <p:nvSpPr>
          <p:cNvPr id="3" name="object 11">
            <a:extLst>
              <a:ext uri="{FF2B5EF4-FFF2-40B4-BE49-F238E27FC236}">
                <a16:creationId xmlns:a16="http://schemas.microsoft.com/office/drawing/2014/main" id="{A88493F2-C5D6-4FBA-B05E-F8C4619AC26D}"/>
              </a:ext>
            </a:extLst>
          </p:cNvPr>
          <p:cNvSpPr txBox="1">
            <a:spLocks/>
          </p:cNvSpPr>
          <p:nvPr/>
        </p:nvSpPr>
        <p:spPr>
          <a:xfrm>
            <a:off x="203201" y="381000"/>
            <a:ext cx="12045103" cy="71643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8467">
              <a:spcBef>
                <a:spcPts val="67"/>
              </a:spcBef>
            </a:pPr>
            <a:r>
              <a:rPr lang="en-US" sz="4600" b="1" spc="147" dirty="0">
                <a:solidFill>
                  <a:srgbClr val="60B991"/>
                </a:solidFill>
                <a:latin typeface="Arial"/>
                <a:cs typeface="Arial"/>
              </a:rPr>
              <a:t>It’s ALL about DEVELOPMENT… </a:t>
            </a:r>
            <a:endParaRPr lang="en-US" spc="-7" dirty="0"/>
          </a:p>
        </p:txBody>
      </p:sp>
    </p:spTree>
    <p:extLst>
      <p:ext uri="{BB962C8B-B14F-4D97-AF65-F5344CB8AC3E}">
        <p14:creationId xmlns:p14="http://schemas.microsoft.com/office/powerpoint/2010/main" val="26628975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1270</Words>
  <Application>Microsoft Office PowerPoint</Application>
  <PresentationFormat>Widescreen</PresentationFormat>
  <Paragraphs>115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Times New Roman</vt:lpstr>
      <vt:lpstr>Wingdings</vt:lpstr>
      <vt:lpstr>Wingdings,Sans-Serif</vt:lpstr>
      <vt:lpstr>Retrospect</vt:lpstr>
      <vt:lpstr>Retrospect</vt:lpstr>
      <vt:lpstr>Office Theme</vt:lpstr>
      <vt:lpstr>PowerPoint Presentation</vt:lpstr>
      <vt:lpstr>Cooperative Education (Co-op) and Work Integrated Learning (WIL)</vt:lpstr>
      <vt:lpstr>What is it?</vt:lpstr>
      <vt:lpstr>Difference between co-op &amp; internships?</vt:lpstr>
      <vt:lpstr>How to start a WIL program – Best practices!</vt:lpstr>
      <vt:lpstr>Faculty Buy-in and Institutional Support!</vt:lpstr>
      <vt:lpstr>Important Links</vt:lpstr>
      <vt:lpstr>VSEM FELLOWSHIPS</vt:lpstr>
      <vt:lpstr>PowerPoint Presentation</vt:lpstr>
      <vt:lpstr>MAJOR BUSINESS STRATEGY PROJECTS</vt:lpstr>
      <vt:lpstr>PowerPoint Presentation</vt:lpstr>
      <vt:lpstr>PowerPoint Presentation</vt:lpstr>
      <vt:lpstr>PowerPoint Presentation</vt:lpstr>
      <vt:lpstr>Questions &amp; Thank you!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Arvan, April</dc:creator>
  <cp:lastModifiedBy>Arvan, April</cp:lastModifiedBy>
  <cp:revision>99</cp:revision>
  <dcterms:created xsi:type="dcterms:W3CDTF">2022-11-30T18:52:26Z</dcterms:created>
  <dcterms:modified xsi:type="dcterms:W3CDTF">2023-02-02T15:58:20Z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99fcdbe-77c1-4701-93eb-126e2506d6ae_Enabled">
    <vt:lpwstr>true</vt:lpwstr>
  </property>
  <property fmtid="{D5CDD505-2E9C-101B-9397-08002B2CF9AE}" pid="3" name="MSIP_Label_599fcdbe-77c1-4701-93eb-126e2506d6ae_SetDate">
    <vt:lpwstr>2022-12-05T22:30:32Z</vt:lpwstr>
  </property>
  <property fmtid="{D5CDD505-2E9C-101B-9397-08002B2CF9AE}" pid="4" name="MSIP_Label_599fcdbe-77c1-4701-93eb-126e2506d6ae_Method">
    <vt:lpwstr>Standard</vt:lpwstr>
  </property>
  <property fmtid="{D5CDD505-2E9C-101B-9397-08002B2CF9AE}" pid="5" name="MSIP_Label_599fcdbe-77c1-4701-93eb-126e2506d6ae_Name">
    <vt:lpwstr>599fcdbe-77c1-4701-93eb-126e2506d6ae</vt:lpwstr>
  </property>
  <property fmtid="{D5CDD505-2E9C-101B-9397-08002B2CF9AE}" pid="6" name="MSIP_Label_599fcdbe-77c1-4701-93eb-126e2506d6ae_SiteId">
    <vt:lpwstr>fe30bbe0-7bc0-4bb6-964f-60db53a84dd3</vt:lpwstr>
  </property>
  <property fmtid="{D5CDD505-2E9C-101B-9397-08002B2CF9AE}" pid="7" name="MSIP_Label_599fcdbe-77c1-4701-93eb-126e2506d6ae_ActionId">
    <vt:lpwstr>322ff381-33a6-496e-953c-eb02d5919e14</vt:lpwstr>
  </property>
  <property fmtid="{D5CDD505-2E9C-101B-9397-08002B2CF9AE}" pid="8" name="MSIP_Label_599fcdbe-77c1-4701-93eb-126e2506d6ae_ContentBits">
    <vt:lpwstr>0</vt:lpwstr>
  </property>
</Properties>
</file>