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256" r:id="rId2"/>
    <p:sldId id="273"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4" r:id="rId20"/>
    <p:sldId id="276" r:id="rId21"/>
    <p:sldId id="275" r:id="rId22"/>
    <p:sldId id="27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49" autoAdjust="0"/>
    <p:restoredTop sz="93552"/>
  </p:normalViewPr>
  <p:slideViewPr>
    <p:cSldViewPr snapToGrid="0" snapToObjects="1">
      <p:cViewPr varScale="1">
        <p:scale>
          <a:sx n="92" d="100"/>
          <a:sy n="92" d="100"/>
        </p:scale>
        <p:origin x="-752"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931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5010" y="0"/>
            <a:ext cx="2971800" cy="459317"/>
          </a:xfrm>
          <a:prstGeom prst="rect">
            <a:avLst/>
          </a:prstGeom>
        </p:spPr>
        <p:txBody>
          <a:bodyPr vert="horz" lIns="91440" tIns="45720" rIns="91440" bIns="45720" rtlCol="0"/>
          <a:lstStyle>
            <a:lvl1pPr algn="r">
              <a:defRPr sz="1200"/>
            </a:lvl1pPr>
          </a:lstStyle>
          <a:p>
            <a:fld id="{7F7F1802-8204-0941-90DD-72FC0AD3CF7B}" type="datetimeFigureOut">
              <a:rPr lang="en-US" smtClean="0"/>
              <a:t>2/12/18</a:t>
            </a:fld>
            <a:endParaRPr lang="en-US"/>
          </a:p>
        </p:txBody>
      </p:sp>
      <p:sp>
        <p:nvSpPr>
          <p:cNvPr id="4" name="Footer Placeholder 3"/>
          <p:cNvSpPr>
            <a:spLocks noGrp="1"/>
          </p:cNvSpPr>
          <p:nvPr>
            <p:ph type="ftr" sz="quarter" idx="2"/>
          </p:nvPr>
        </p:nvSpPr>
        <p:spPr>
          <a:xfrm>
            <a:off x="0" y="8684685"/>
            <a:ext cx="2971800" cy="45931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5010" y="8684685"/>
            <a:ext cx="2971800" cy="459316"/>
          </a:xfrm>
          <a:prstGeom prst="rect">
            <a:avLst/>
          </a:prstGeom>
        </p:spPr>
        <p:txBody>
          <a:bodyPr vert="horz" lIns="91440" tIns="45720" rIns="91440" bIns="45720" rtlCol="0" anchor="b"/>
          <a:lstStyle>
            <a:lvl1pPr algn="r">
              <a:defRPr sz="1200"/>
            </a:lvl1pPr>
          </a:lstStyle>
          <a:p>
            <a:fld id="{899D6D2D-9C5E-364C-BB1F-54A0D3A5A4FE}" type="slidenum">
              <a:rPr lang="en-US" smtClean="0"/>
              <a:t>‹#›</a:t>
            </a:fld>
            <a:endParaRPr lang="en-US"/>
          </a:p>
        </p:txBody>
      </p:sp>
    </p:spTree>
    <p:extLst>
      <p:ext uri="{BB962C8B-B14F-4D97-AF65-F5344CB8AC3E}">
        <p14:creationId xmlns:p14="http://schemas.microsoft.com/office/powerpoint/2010/main" val="4501968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64E70B2E-7420-4DDE-BAFC-5F8863BC0EA0}" type="datetimeFigureOut">
              <a:rPr lang="en-US" smtClean="0"/>
              <a:t>2/12/18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0D3CF0-5BBA-4079-966A-E8872A6F6EE9}" type="slidenum">
              <a:rPr lang="en-US" smtClean="0"/>
              <a:t>‹#›</a:t>
            </a:fld>
            <a:endParaRPr lang="en-US"/>
          </a:p>
        </p:txBody>
      </p:sp>
    </p:spTree>
    <p:extLst>
      <p:ext uri="{BB962C8B-B14F-4D97-AF65-F5344CB8AC3E}">
        <p14:creationId xmlns:p14="http://schemas.microsoft.com/office/powerpoint/2010/main" val="1474442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0D3CF0-5BBA-4079-966A-E8872A6F6EE9}" type="slidenum">
              <a:rPr lang="en-US" smtClean="0"/>
              <a:t>1</a:t>
            </a:fld>
            <a:endParaRPr lang="en-US"/>
          </a:p>
        </p:txBody>
      </p:sp>
    </p:spTree>
    <p:extLst>
      <p:ext uri="{BB962C8B-B14F-4D97-AF65-F5344CB8AC3E}">
        <p14:creationId xmlns:p14="http://schemas.microsoft.com/office/powerpoint/2010/main" val="8734351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0D3CF0-5BBA-4079-966A-E8872A6F6EE9}" type="slidenum">
              <a:rPr lang="en-US" smtClean="0"/>
              <a:t>10</a:t>
            </a:fld>
            <a:endParaRPr lang="en-US"/>
          </a:p>
        </p:txBody>
      </p:sp>
    </p:spTree>
    <p:extLst>
      <p:ext uri="{BB962C8B-B14F-4D97-AF65-F5344CB8AC3E}">
        <p14:creationId xmlns:p14="http://schemas.microsoft.com/office/powerpoint/2010/main" val="14808900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0D3CF0-5BBA-4079-966A-E8872A6F6EE9}" type="slidenum">
              <a:rPr lang="en-US" smtClean="0"/>
              <a:t>11</a:t>
            </a:fld>
            <a:endParaRPr lang="en-US"/>
          </a:p>
        </p:txBody>
      </p:sp>
    </p:spTree>
    <p:extLst>
      <p:ext uri="{BB962C8B-B14F-4D97-AF65-F5344CB8AC3E}">
        <p14:creationId xmlns:p14="http://schemas.microsoft.com/office/powerpoint/2010/main" val="21311524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0D3CF0-5BBA-4079-966A-E8872A6F6EE9}" type="slidenum">
              <a:rPr lang="en-US" smtClean="0"/>
              <a:t>12</a:t>
            </a:fld>
            <a:endParaRPr lang="en-US"/>
          </a:p>
        </p:txBody>
      </p:sp>
    </p:spTree>
    <p:extLst>
      <p:ext uri="{BB962C8B-B14F-4D97-AF65-F5344CB8AC3E}">
        <p14:creationId xmlns:p14="http://schemas.microsoft.com/office/powerpoint/2010/main" val="31019626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0D3CF0-5BBA-4079-966A-E8872A6F6EE9}" type="slidenum">
              <a:rPr lang="en-US" smtClean="0"/>
              <a:t>13</a:t>
            </a:fld>
            <a:endParaRPr lang="en-US"/>
          </a:p>
        </p:txBody>
      </p:sp>
    </p:spTree>
    <p:extLst>
      <p:ext uri="{BB962C8B-B14F-4D97-AF65-F5344CB8AC3E}">
        <p14:creationId xmlns:p14="http://schemas.microsoft.com/office/powerpoint/2010/main" val="4002351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0D3CF0-5BBA-4079-966A-E8872A6F6EE9}" type="slidenum">
              <a:rPr lang="en-US" smtClean="0"/>
              <a:t>14</a:t>
            </a:fld>
            <a:endParaRPr lang="en-US"/>
          </a:p>
        </p:txBody>
      </p:sp>
    </p:spTree>
    <p:extLst>
      <p:ext uri="{BB962C8B-B14F-4D97-AF65-F5344CB8AC3E}">
        <p14:creationId xmlns:p14="http://schemas.microsoft.com/office/powerpoint/2010/main" val="8334172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0D3CF0-5BBA-4079-966A-E8872A6F6EE9}" type="slidenum">
              <a:rPr lang="en-US" smtClean="0"/>
              <a:t>15</a:t>
            </a:fld>
            <a:endParaRPr lang="en-US"/>
          </a:p>
        </p:txBody>
      </p:sp>
    </p:spTree>
    <p:extLst>
      <p:ext uri="{BB962C8B-B14F-4D97-AF65-F5344CB8AC3E}">
        <p14:creationId xmlns:p14="http://schemas.microsoft.com/office/powerpoint/2010/main" val="13555430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0D3CF0-5BBA-4079-966A-E8872A6F6EE9}" type="slidenum">
              <a:rPr lang="en-US" smtClean="0"/>
              <a:t>16</a:t>
            </a:fld>
            <a:endParaRPr lang="en-US"/>
          </a:p>
        </p:txBody>
      </p:sp>
    </p:spTree>
    <p:extLst>
      <p:ext uri="{BB962C8B-B14F-4D97-AF65-F5344CB8AC3E}">
        <p14:creationId xmlns:p14="http://schemas.microsoft.com/office/powerpoint/2010/main" val="21061190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0D3CF0-5BBA-4079-966A-E8872A6F6EE9}" type="slidenum">
              <a:rPr lang="en-US" smtClean="0"/>
              <a:t>17</a:t>
            </a:fld>
            <a:endParaRPr lang="en-US"/>
          </a:p>
        </p:txBody>
      </p:sp>
    </p:spTree>
    <p:extLst>
      <p:ext uri="{BB962C8B-B14F-4D97-AF65-F5344CB8AC3E}">
        <p14:creationId xmlns:p14="http://schemas.microsoft.com/office/powerpoint/2010/main" val="5695164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0D3CF0-5BBA-4079-966A-E8872A6F6EE9}" type="slidenum">
              <a:rPr lang="en-US" smtClean="0"/>
              <a:t>18</a:t>
            </a:fld>
            <a:endParaRPr lang="en-US"/>
          </a:p>
        </p:txBody>
      </p:sp>
    </p:spTree>
    <p:extLst>
      <p:ext uri="{BB962C8B-B14F-4D97-AF65-F5344CB8AC3E}">
        <p14:creationId xmlns:p14="http://schemas.microsoft.com/office/powerpoint/2010/main" val="5288814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0D3CF0-5BBA-4079-966A-E8872A6F6EE9}" type="slidenum">
              <a:rPr lang="en-US" smtClean="0"/>
              <a:t>19</a:t>
            </a:fld>
            <a:endParaRPr lang="en-US"/>
          </a:p>
        </p:txBody>
      </p:sp>
    </p:spTree>
    <p:extLst>
      <p:ext uri="{BB962C8B-B14F-4D97-AF65-F5344CB8AC3E}">
        <p14:creationId xmlns:p14="http://schemas.microsoft.com/office/powerpoint/2010/main" val="997016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0D3CF0-5BBA-4079-966A-E8872A6F6EE9}" type="slidenum">
              <a:rPr lang="en-US" smtClean="0"/>
              <a:t>2</a:t>
            </a:fld>
            <a:endParaRPr lang="en-US"/>
          </a:p>
        </p:txBody>
      </p:sp>
    </p:spTree>
    <p:extLst>
      <p:ext uri="{BB962C8B-B14F-4D97-AF65-F5344CB8AC3E}">
        <p14:creationId xmlns:p14="http://schemas.microsoft.com/office/powerpoint/2010/main" val="17732169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0D3CF0-5BBA-4079-966A-E8872A6F6EE9}" type="slidenum">
              <a:rPr lang="en-US" smtClean="0"/>
              <a:t>20</a:t>
            </a:fld>
            <a:endParaRPr lang="en-US"/>
          </a:p>
        </p:txBody>
      </p:sp>
    </p:spTree>
    <p:extLst>
      <p:ext uri="{BB962C8B-B14F-4D97-AF65-F5344CB8AC3E}">
        <p14:creationId xmlns:p14="http://schemas.microsoft.com/office/powerpoint/2010/main" val="29400074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0D3CF0-5BBA-4079-966A-E8872A6F6EE9}" type="slidenum">
              <a:rPr lang="en-US" smtClean="0"/>
              <a:t>21</a:t>
            </a:fld>
            <a:endParaRPr lang="en-US"/>
          </a:p>
        </p:txBody>
      </p:sp>
    </p:spTree>
    <p:extLst>
      <p:ext uri="{BB962C8B-B14F-4D97-AF65-F5344CB8AC3E}">
        <p14:creationId xmlns:p14="http://schemas.microsoft.com/office/powerpoint/2010/main" val="4763538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0D3CF0-5BBA-4079-966A-E8872A6F6EE9}" type="slidenum">
              <a:rPr lang="en-US" smtClean="0"/>
              <a:t>22</a:t>
            </a:fld>
            <a:endParaRPr lang="en-US"/>
          </a:p>
        </p:txBody>
      </p:sp>
    </p:spTree>
    <p:extLst>
      <p:ext uri="{BB962C8B-B14F-4D97-AF65-F5344CB8AC3E}">
        <p14:creationId xmlns:p14="http://schemas.microsoft.com/office/powerpoint/2010/main" val="260675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0D3CF0-5BBA-4079-966A-E8872A6F6EE9}" type="slidenum">
              <a:rPr lang="en-US" smtClean="0"/>
              <a:t>3</a:t>
            </a:fld>
            <a:endParaRPr lang="en-US"/>
          </a:p>
        </p:txBody>
      </p:sp>
    </p:spTree>
    <p:extLst>
      <p:ext uri="{BB962C8B-B14F-4D97-AF65-F5344CB8AC3E}">
        <p14:creationId xmlns:p14="http://schemas.microsoft.com/office/powerpoint/2010/main" val="1826642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0D3CF0-5BBA-4079-966A-E8872A6F6EE9}" type="slidenum">
              <a:rPr lang="en-US" smtClean="0"/>
              <a:t>4</a:t>
            </a:fld>
            <a:endParaRPr lang="en-US"/>
          </a:p>
        </p:txBody>
      </p:sp>
    </p:spTree>
    <p:extLst>
      <p:ext uri="{BB962C8B-B14F-4D97-AF65-F5344CB8AC3E}">
        <p14:creationId xmlns:p14="http://schemas.microsoft.com/office/powerpoint/2010/main" val="2089756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0D3CF0-5BBA-4079-966A-E8872A6F6EE9}" type="slidenum">
              <a:rPr lang="en-US" smtClean="0"/>
              <a:t>5</a:t>
            </a:fld>
            <a:endParaRPr lang="en-US"/>
          </a:p>
        </p:txBody>
      </p:sp>
    </p:spTree>
    <p:extLst>
      <p:ext uri="{BB962C8B-B14F-4D97-AF65-F5344CB8AC3E}">
        <p14:creationId xmlns:p14="http://schemas.microsoft.com/office/powerpoint/2010/main" val="2093410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0D3CF0-5BBA-4079-966A-E8872A6F6EE9}" type="slidenum">
              <a:rPr lang="en-US" smtClean="0"/>
              <a:t>6</a:t>
            </a:fld>
            <a:endParaRPr lang="en-US"/>
          </a:p>
        </p:txBody>
      </p:sp>
    </p:spTree>
    <p:extLst>
      <p:ext uri="{BB962C8B-B14F-4D97-AF65-F5344CB8AC3E}">
        <p14:creationId xmlns:p14="http://schemas.microsoft.com/office/powerpoint/2010/main" val="1726625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0D3CF0-5BBA-4079-966A-E8872A6F6EE9}" type="slidenum">
              <a:rPr lang="en-US" smtClean="0"/>
              <a:t>7</a:t>
            </a:fld>
            <a:endParaRPr lang="en-US"/>
          </a:p>
        </p:txBody>
      </p:sp>
    </p:spTree>
    <p:extLst>
      <p:ext uri="{BB962C8B-B14F-4D97-AF65-F5344CB8AC3E}">
        <p14:creationId xmlns:p14="http://schemas.microsoft.com/office/powerpoint/2010/main" val="4548281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0D3CF0-5BBA-4079-966A-E8872A6F6EE9}" type="slidenum">
              <a:rPr lang="en-US" smtClean="0"/>
              <a:t>8</a:t>
            </a:fld>
            <a:endParaRPr lang="en-US"/>
          </a:p>
        </p:txBody>
      </p:sp>
    </p:spTree>
    <p:extLst>
      <p:ext uri="{BB962C8B-B14F-4D97-AF65-F5344CB8AC3E}">
        <p14:creationId xmlns:p14="http://schemas.microsoft.com/office/powerpoint/2010/main" val="14020140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0D3CF0-5BBA-4079-966A-E8872A6F6EE9}" type="slidenum">
              <a:rPr lang="en-US" smtClean="0"/>
              <a:t>9</a:t>
            </a:fld>
            <a:endParaRPr lang="en-US"/>
          </a:p>
        </p:txBody>
      </p:sp>
    </p:spTree>
    <p:extLst>
      <p:ext uri="{BB962C8B-B14F-4D97-AF65-F5344CB8AC3E}">
        <p14:creationId xmlns:p14="http://schemas.microsoft.com/office/powerpoint/2010/main" val="1458874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974287"/>
            <a:ext cx="7772400" cy="1470025"/>
          </a:xfrm>
        </p:spPr>
        <p:txBody>
          <a:bodyPr/>
          <a:lstStyle/>
          <a:p>
            <a:r>
              <a:rPr lang="en-US" dirty="0"/>
              <a:t>Click to add title</a:t>
            </a:r>
          </a:p>
        </p:txBody>
      </p:sp>
      <p:sp>
        <p:nvSpPr>
          <p:cNvPr id="3" name="Subtitle 2"/>
          <p:cNvSpPr>
            <a:spLocks noGrp="1"/>
          </p:cNvSpPr>
          <p:nvPr>
            <p:ph type="subTitle" idx="1" hasCustomPrompt="1"/>
          </p:nvPr>
        </p:nvSpPr>
        <p:spPr>
          <a:xfrm>
            <a:off x="1371600" y="30099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pic>
        <p:nvPicPr>
          <p:cNvPr id="10" name="Picture 9" descr="PowerPoint templates for UNF-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447242"/>
            <a:ext cx="9144000" cy="1419225"/>
          </a:xfrm>
          <a:prstGeom prst="rect">
            <a:avLst/>
          </a:prstGeom>
        </p:spPr>
      </p:pic>
    </p:spTree>
    <p:extLst>
      <p:ext uri="{BB962C8B-B14F-4D97-AF65-F5344CB8AC3E}">
        <p14:creationId xmlns:p14="http://schemas.microsoft.com/office/powerpoint/2010/main" val="4000428296"/>
      </p:ext>
    </p:extLst>
  </p:cSld>
  <p:clrMapOvr>
    <a:masterClrMapping/>
  </p:clrMapOvr>
  <p:transition xmlns:p14="http://schemas.microsoft.com/office/powerpoint/2010/mai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1B45D5-1FF1-3444-9B58-558E80D7363B}" type="datetimeFigureOut">
              <a:rPr lang="en-US" smtClean="0"/>
              <a:t>2/12/18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9111F-877B-1B46-805A-DF6BB7876DFE}" type="slidenum">
              <a:rPr lang="en-US" smtClean="0"/>
              <a:t>‹#›</a:t>
            </a:fld>
            <a:endParaRPr lang="en-US"/>
          </a:p>
        </p:txBody>
      </p:sp>
    </p:spTree>
    <p:extLst>
      <p:ext uri="{BB962C8B-B14F-4D97-AF65-F5344CB8AC3E}">
        <p14:creationId xmlns:p14="http://schemas.microsoft.com/office/powerpoint/2010/main" val="1354979511"/>
      </p:ext>
    </p:extLst>
  </p:cSld>
  <p:clrMapOvr>
    <a:masterClrMapping/>
  </p:clrMapOvr>
  <p:transition xmlns:p14="http://schemas.microsoft.com/office/powerpoint/2010/mai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1B45D5-1FF1-3444-9B58-558E80D7363B}" type="datetimeFigureOut">
              <a:rPr lang="en-US" smtClean="0"/>
              <a:t>2/12/18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9111F-877B-1B46-805A-DF6BB7876DFE}" type="slidenum">
              <a:rPr lang="en-US" smtClean="0"/>
              <a:t>‹#›</a:t>
            </a:fld>
            <a:endParaRPr lang="en-US"/>
          </a:p>
        </p:txBody>
      </p:sp>
    </p:spTree>
    <p:extLst>
      <p:ext uri="{BB962C8B-B14F-4D97-AF65-F5344CB8AC3E}">
        <p14:creationId xmlns:p14="http://schemas.microsoft.com/office/powerpoint/2010/main" val="2050642840"/>
      </p:ext>
    </p:extLst>
  </p:cSld>
  <p:clrMapOvr>
    <a:masterClrMapping/>
  </p:clrMapOvr>
  <p:transition xmlns:p14="http://schemas.microsoft.com/office/powerpoint/2010/mai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1B45D5-1FF1-3444-9B58-558E80D7363B}" type="datetimeFigureOut">
              <a:rPr lang="en-US" smtClean="0"/>
              <a:t>2/12/18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9111F-877B-1B46-805A-DF6BB7876DFE}" type="slidenum">
              <a:rPr lang="en-US" smtClean="0"/>
              <a:t>‹#›</a:t>
            </a:fld>
            <a:endParaRPr lang="en-US"/>
          </a:p>
        </p:txBody>
      </p:sp>
    </p:spTree>
    <p:extLst>
      <p:ext uri="{BB962C8B-B14F-4D97-AF65-F5344CB8AC3E}">
        <p14:creationId xmlns:p14="http://schemas.microsoft.com/office/powerpoint/2010/main" val="868427586"/>
      </p:ext>
    </p:extLst>
  </p:cSld>
  <p:clrMapOvr>
    <a:masterClrMapping/>
  </p:clrMapOvr>
  <p:transition xmlns:p14="http://schemas.microsoft.com/office/powerpoint/2010/mai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1B45D5-1FF1-3444-9B58-558E80D7363B}" type="datetimeFigureOut">
              <a:rPr lang="en-US" smtClean="0"/>
              <a:t>2/12/18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9111F-877B-1B46-805A-DF6BB7876DFE}" type="slidenum">
              <a:rPr lang="en-US" smtClean="0"/>
              <a:t>‹#›</a:t>
            </a:fld>
            <a:endParaRPr lang="en-US"/>
          </a:p>
        </p:txBody>
      </p:sp>
    </p:spTree>
    <p:extLst>
      <p:ext uri="{BB962C8B-B14F-4D97-AF65-F5344CB8AC3E}">
        <p14:creationId xmlns:p14="http://schemas.microsoft.com/office/powerpoint/2010/main" val="32580775"/>
      </p:ext>
    </p:extLst>
  </p:cSld>
  <p:clrMapOvr>
    <a:masterClrMapping/>
  </p:clrMapOvr>
  <p:transition xmlns:p14="http://schemas.microsoft.com/office/powerpoint/2010/mai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01B45D5-1FF1-3444-9B58-558E80D7363B}" type="datetimeFigureOut">
              <a:rPr lang="en-US" smtClean="0"/>
              <a:t>2/12/18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B9111F-877B-1B46-805A-DF6BB7876DFE}" type="slidenum">
              <a:rPr lang="en-US" smtClean="0"/>
              <a:t>‹#›</a:t>
            </a:fld>
            <a:endParaRPr lang="en-US"/>
          </a:p>
        </p:txBody>
      </p:sp>
    </p:spTree>
    <p:extLst>
      <p:ext uri="{BB962C8B-B14F-4D97-AF65-F5344CB8AC3E}">
        <p14:creationId xmlns:p14="http://schemas.microsoft.com/office/powerpoint/2010/main" val="753185788"/>
      </p:ext>
    </p:extLst>
  </p:cSld>
  <p:clrMapOvr>
    <a:masterClrMapping/>
  </p:clrMapOvr>
  <p:transition xmlns:p14="http://schemas.microsoft.com/office/powerpoint/2010/mai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01B45D5-1FF1-3444-9B58-558E80D7363B}" type="datetimeFigureOut">
              <a:rPr lang="en-US" smtClean="0"/>
              <a:t>2/12/18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B9111F-877B-1B46-805A-DF6BB7876DFE}" type="slidenum">
              <a:rPr lang="en-US" smtClean="0"/>
              <a:t>‹#›</a:t>
            </a:fld>
            <a:endParaRPr lang="en-US"/>
          </a:p>
        </p:txBody>
      </p:sp>
    </p:spTree>
    <p:extLst>
      <p:ext uri="{BB962C8B-B14F-4D97-AF65-F5344CB8AC3E}">
        <p14:creationId xmlns:p14="http://schemas.microsoft.com/office/powerpoint/2010/main" val="812942901"/>
      </p:ext>
    </p:extLst>
  </p:cSld>
  <p:clrMapOvr>
    <a:masterClrMapping/>
  </p:clrMapOvr>
  <p:transition xmlns:p14="http://schemas.microsoft.com/office/powerpoint/2010/mai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01B45D5-1FF1-3444-9B58-558E80D7363B}" type="datetimeFigureOut">
              <a:rPr lang="en-US" smtClean="0"/>
              <a:t>2/12/18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B9111F-877B-1B46-805A-DF6BB7876DFE}" type="slidenum">
              <a:rPr lang="en-US" smtClean="0"/>
              <a:t>‹#›</a:t>
            </a:fld>
            <a:endParaRPr lang="en-US"/>
          </a:p>
        </p:txBody>
      </p:sp>
    </p:spTree>
    <p:extLst>
      <p:ext uri="{BB962C8B-B14F-4D97-AF65-F5344CB8AC3E}">
        <p14:creationId xmlns:p14="http://schemas.microsoft.com/office/powerpoint/2010/main" val="4163798197"/>
      </p:ext>
    </p:extLst>
  </p:cSld>
  <p:clrMapOvr>
    <a:masterClrMapping/>
  </p:clrMapOvr>
  <p:transition xmlns:p14="http://schemas.microsoft.com/office/powerpoint/2010/mai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1B45D5-1FF1-3444-9B58-558E80D7363B}" type="datetimeFigureOut">
              <a:rPr lang="en-US" smtClean="0"/>
              <a:t>2/12/18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B9111F-877B-1B46-805A-DF6BB7876DFE}" type="slidenum">
              <a:rPr lang="en-US" smtClean="0"/>
              <a:t>‹#›</a:t>
            </a:fld>
            <a:endParaRPr lang="en-US"/>
          </a:p>
        </p:txBody>
      </p:sp>
    </p:spTree>
    <p:extLst>
      <p:ext uri="{BB962C8B-B14F-4D97-AF65-F5344CB8AC3E}">
        <p14:creationId xmlns:p14="http://schemas.microsoft.com/office/powerpoint/2010/main" val="2874264371"/>
      </p:ext>
    </p:extLst>
  </p:cSld>
  <p:clrMapOvr>
    <a:masterClrMapping/>
  </p:clrMapOvr>
  <p:transition xmlns:p14="http://schemas.microsoft.com/office/powerpoint/2010/mai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1B45D5-1FF1-3444-9B58-558E80D7363B}" type="datetimeFigureOut">
              <a:rPr lang="en-US" smtClean="0"/>
              <a:t>2/12/18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B9111F-877B-1B46-805A-DF6BB7876DFE}" type="slidenum">
              <a:rPr lang="en-US" smtClean="0"/>
              <a:t>‹#›</a:t>
            </a:fld>
            <a:endParaRPr lang="en-US"/>
          </a:p>
        </p:txBody>
      </p:sp>
    </p:spTree>
    <p:extLst>
      <p:ext uri="{BB962C8B-B14F-4D97-AF65-F5344CB8AC3E}">
        <p14:creationId xmlns:p14="http://schemas.microsoft.com/office/powerpoint/2010/main" val="565648106"/>
      </p:ext>
    </p:extLst>
  </p:cSld>
  <p:clrMapOvr>
    <a:masterClrMapping/>
  </p:clrMapOvr>
  <p:transition xmlns:p14="http://schemas.microsoft.com/office/powerpoint/2010/mai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1B45D5-1FF1-3444-9B58-558E80D7363B}" type="datetimeFigureOut">
              <a:rPr lang="en-US" smtClean="0"/>
              <a:t>2/12/18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B9111F-877B-1B46-805A-DF6BB7876DFE}" type="slidenum">
              <a:rPr lang="en-US" smtClean="0"/>
              <a:t>‹#›</a:t>
            </a:fld>
            <a:endParaRPr lang="en-US"/>
          </a:p>
        </p:txBody>
      </p:sp>
    </p:spTree>
    <p:extLst>
      <p:ext uri="{BB962C8B-B14F-4D97-AF65-F5344CB8AC3E}">
        <p14:creationId xmlns:p14="http://schemas.microsoft.com/office/powerpoint/2010/main" val="448673908"/>
      </p:ext>
    </p:extLst>
  </p:cSld>
  <p:clrMapOvr>
    <a:masterClrMapping/>
  </p:clrMapOvr>
  <p:transition xmlns:p14="http://schemas.microsoft.com/office/powerpoint/2010/main" spd="slow">
    <p:push dir="u"/>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PowerPoint templates for UNF-2.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447242"/>
            <a:ext cx="9144000" cy="1419225"/>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1B45D5-1FF1-3444-9B58-558E80D7363B}" type="datetimeFigureOut">
              <a:rPr lang="en-US" smtClean="0"/>
              <a:t>2/12/18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B9111F-877B-1B46-805A-DF6BB7876DFE}" type="slidenum">
              <a:rPr lang="en-US" smtClean="0"/>
              <a:t>‹#›</a:t>
            </a:fld>
            <a:endParaRPr lang="en-US"/>
          </a:p>
        </p:txBody>
      </p:sp>
    </p:spTree>
    <p:extLst>
      <p:ext uri="{BB962C8B-B14F-4D97-AF65-F5344CB8AC3E}">
        <p14:creationId xmlns:p14="http://schemas.microsoft.com/office/powerpoint/2010/main" val="2406438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spd="slow">
    <p:push dir="u"/>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 Id="rId3"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 Id="rId3"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 Id="rId3"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0417"/>
            <a:ext cx="7772400" cy="1232314"/>
          </a:xfrm>
        </p:spPr>
        <p:txBody>
          <a:bodyPr>
            <a:normAutofit/>
          </a:bodyPr>
          <a:lstStyle/>
          <a:p>
            <a:r>
              <a:rPr lang="en-US" sz="3600" b="1" dirty="0">
                <a:solidFill>
                  <a:schemeClr val="tx2"/>
                </a:solidFill>
              </a:rPr>
              <a:t>A Survey of COSMA Accreditation Programs</a:t>
            </a:r>
          </a:p>
        </p:txBody>
      </p:sp>
      <p:pic>
        <p:nvPicPr>
          <p:cNvPr id="7" name="Picture 6">
            <a:extLst>
              <a:ext uri="{FF2B5EF4-FFF2-40B4-BE49-F238E27FC236}">
                <a16:creationId xmlns="" xmlns:a16="http://schemas.microsoft.com/office/drawing/2014/main" id="{4B98A8C1-43CB-4D12-BD8F-61D132090809}"/>
              </a:ext>
            </a:extLst>
          </p:cNvPr>
          <p:cNvPicPr>
            <a:picLocks noChangeAspect="1"/>
          </p:cNvPicPr>
          <p:nvPr/>
        </p:nvPicPr>
        <p:blipFill>
          <a:blip r:embed="rId3"/>
          <a:stretch>
            <a:fillRect/>
          </a:stretch>
        </p:blipFill>
        <p:spPr>
          <a:xfrm>
            <a:off x="4355970" y="4253802"/>
            <a:ext cx="4404438" cy="1213344"/>
          </a:xfrm>
          <a:prstGeom prst="rect">
            <a:avLst/>
          </a:prstGeom>
        </p:spPr>
      </p:pic>
      <p:pic>
        <p:nvPicPr>
          <p:cNvPr id="10" name="Picture 9">
            <a:extLst>
              <a:ext uri="{FF2B5EF4-FFF2-40B4-BE49-F238E27FC236}">
                <a16:creationId xmlns="" xmlns:a16="http://schemas.microsoft.com/office/drawing/2014/main" id="{EC429829-419A-4ECD-9678-1092CA437FDF}"/>
              </a:ext>
            </a:extLst>
          </p:cNvPr>
          <p:cNvPicPr>
            <a:picLocks noChangeAspect="1"/>
          </p:cNvPicPr>
          <p:nvPr/>
        </p:nvPicPr>
        <p:blipFill>
          <a:blip r:embed="rId4"/>
          <a:stretch>
            <a:fillRect/>
          </a:stretch>
        </p:blipFill>
        <p:spPr>
          <a:xfrm>
            <a:off x="357612" y="4253802"/>
            <a:ext cx="3521529" cy="1032172"/>
          </a:xfrm>
          <a:prstGeom prst="rect">
            <a:avLst/>
          </a:prstGeom>
        </p:spPr>
      </p:pic>
      <p:sp>
        <p:nvSpPr>
          <p:cNvPr id="13" name="Title 1">
            <a:extLst>
              <a:ext uri="{FF2B5EF4-FFF2-40B4-BE49-F238E27FC236}">
                <a16:creationId xmlns="" xmlns:a16="http://schemas.microsoft.com/office/drawing/2014/main" id="{76CA516B-7ADD-4BB4-B39B-E193B72FF15D}"/>
              </a:ext>
            </a:extLst>
          </p:cNvPr>
          <p:cNvSpPr txBox="1">
            <a:spLocks/>
          </p:cNvSpPr>
          <p:nvPr/>
        </p:nvSpPr>
        <p:spPr>
          <a:xfrm>
            <a:off x="685800" y="1566245"/>
            <a:ext cx="7772400" cy="2424729"/>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accent1"/>
                </a:solidFill>
              </a:rPr>
              <a:t>Gil Fried, Professor/Chair, University of New Haven- </a:t>
            </a:r>
          </a:p>
          <a:p>
            <a:r>
              <a:rPr lang="en-US" sz="2000" dirty="0">
                <a:solidFill>
                  <a:schemeClr val="accent1"/>
                </a:solidFill>
              </a:rPr>
              <a:t>COSMA Finance Director</a:t>
            </a:r>
          </a:p>
          <a:p>
            <a:r>
              <a:rPr lang="en-US" sz="2000" dirty="0">
                <a:solidFill>
                  <a:schemeClr val="accent1"/>
                </a:solidFill>
              </a:rPr>
              <a:t>Brittany Jacobs, Sport Administration Doctoral Candidate, University of Northern Colorado </a:t>
            </a:r>
            <a:r>
              <a:rPr lang="mr-IN" sz="2000" dirty="0">
                <a:solidFill>
                  <a:schemeClr val="accent1"/>
                </a:solidFill>
              </a:rPr>
              <a:t>–</a:t>
            </a:r>
            <a:r>
              <a:rPr lang="en-US" sz="2000" dirty="0">
                <a:solidFill>
                  <a:schemeClr val="accent1"/>
                </a:solidFill>
              </a:rPr>
              <a:t> COSMA Student Director</a:t>
            </a:r>
          </a:p>
          <a:p>
            <a:r>
              <a:rPr lang="en-US" sz="2000" dirty="0">
                <a:solidFill>
                  <a:schemeClr val="accent1"/>
                </a:solidFill>
              </a:rPr>
              <a:t>Jennifer Kane, Ph.D., Associate Dean/Professor, University of North Florida </a:t>
            </a:r>
            <a:r>
              <a:rPr lang="mr-IN" sz="2000" dirty="0">
                <a:solidFill>
                  <a:schemeClr val="accent1"/>
                </a:solidFill>
              </a:rPr>
              <a:t>–</a:t>
            </a:r>
            <a:r>
              <a:rPr lang="en-US" sz="2000" dirty="0">
                <a:solidFill>
                  <a:schemeClr val="accent1"/>
                </a:solidFill>
              </a:rPr>
              <a:t> </a:t>
            </a:r>
          </a:p>
          <a:p>
            <a:r>
              <a:rPr lang="en-US" sz="2000" dirty="0">
                <a:solidFill>
                  <a:schemeClr val="accent1"/>
                </a:solidFill>
              </a:rPr>
              <a:t>COSMA Secretary Director</a:t>
            </a:r>
          </a:p>
          <a:p>
            <a:r>
              <a:rPr lang="en-US" sz="2000" dirty="0" smtClean="0">
                <a:solidFill>
                  <a:schemeClr val="accent1"/>
                </a:solidFill>
              </a:rPr>
              <a:t>Clay </a:t>
            </a:r>
            <a:r>
              <a:rPr lang="en-US" sz="2000" dirty="0">
                <a:solidFill>
                  <a:schemeClr val="accent1"/>
                </a:solidFill>
              </a:rPr>
              <a:t>Stoldt, </a:t>
            </a:r>
            <a:r>
              <a:rPr lang="en-US" sz="2000" dirty="0" err="1">
                <a:solidFill>
                  <a:schemeClr val="accent1"/>
                </a:solidFill>
              </a:rPr>
              <a:t>Ed.D</a:t>
            </a:r>
            <a:r>
              <a:rPr lang="en-US" sz="2000" dirty="0">
                <a:solidFill>
                  <a:schemeClr val="accent1"/>
                </a:solidFill>
              </a:rPr>
              <a:t>., Associate Dean/Professor, Wichita State University </a:t>
            </a:r>
            <a:r>
              <a:rPr lang="mr-IN" sz="2000" dirty="0">
                <a:solidFill>
                  <a:schemeClr val="accent1"/>
                </a:solidFill>
              </a:rPr>
              <a:t>–</a:t>
            </a:r>
            <a:r>
              <a:rPr lang="en-US" sz="2000" dirty="0">
                <a:solidFill>
                  <a:schemeClr val="accent1"/>
                </a:solidFill>
              </a:rPr>
              <a:t> </a:t>
            </a:r>
          </a:p>
          <a:p>
            <a:r>
              <a:rPr lang="en-US" sz="2000" dirty="0">
                <a:solidFill>
                  <a:schemeClr val="accent1"/>
                </a:solidFill>
              </a:rPr>
              <a:t>COSMA Program Director, </a:t>
            </a:r>
            <a:r>
              <a:rPr lang="en-US" sz="2000" dirty="0" smtClean="0">
                <a:solidFill>
                  <a:schemeClr val="accent1"/>
                </a:solidFill>
              </a:rPr>
              <a:t>Chair</a:t>
            </a:r>
          </a:p>
          <a:p>
            <a:r>
              <a:rPr lang="en-US" sz="2000" dirty="0">
                <a:solidFill>
                  <a:schemeClr val="accent1"/>
                </a:solidFill>
              </a:rPr>
              <a:t>Mark Vermillion, </a:t>
            </a:r>
            <a:r>
              <a:rPr lang="en-US" sz="2000" dirty="0" err="1">
                <a:solidFill>
                  <a:schemeClr val="accent1"/>
                </a:solidFill>
              </a:rPr>
              <a:t>Ph.D</a:t>
            </a:r>
            <a:r>
              <a:rPr lang="en-US" sz="2000" dirty="0">
                <a:solidFill>
                  <a:schemeClr val="accent1"/>
                </a:solidFill>
              </a:rPr>
              <a:t>, Chair/Associate Professor, Wichita State University</a:t>
            </a:r>
          </a:p>
          <a:p>
            <a:endParaRPr lang="en-US" sz="2000" dirty="0">
              <a:solidFill>
                <a:schemeClr val="accent1"/>
              </a:solidFill>
            </a:endParaRPr>
          </a:p>
        </p:txBody>
      </p:sp>
    </p:spTree>
    <p:extLst>
      <p:ext uri="{BB962C8B-B14F-4D97-AF65-F5344CB8AC3E}">
        <p14:creationId xmlns:p14="http://schemas.microsoft.com/office/powerpoint/2010/main" val="2319481417"/>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7AB3BC-87F8-42DB-90C4-19DDAE4AFBC1}"/>
              </a:ext>
            </a:extLst>
          </p:cNvPr>
          <p:cNvSpPr>
            <a:spLocks noGrp="1"/>
          </p:cNvSpPr>
          <p:nvPr>
            <p:ph type="title"/>
          </p:nvPr>
        </p:nvSpPr>
        <p:spPr>
          <a:xfrm>
            <a:off x="457200" y="274638"/>
            <a:ext cx="8229600" cy="1143000"/>
          </a:xfrm>
        </p:spPr>
        <p:txBody>
          <a:bodyPr>
            <a:noAutofit/>
          </a:bodyPr>
          <a:lstStyle/>
          <a:p>
            <a:r>
              <a:rPr lang="en-US" sz="3200" dirty="0"/>
              <a:t>What specific resources have been leveraged directly from obtaining COSMA accreditation?</a:t>
            </a:r>
          </a:p>
        </p:txBody>
      </p:sp>
      <p:sp>
        <p:nvSpPr>
          <p:cNvPr id="3" name="TextBox 2">
            <a:extLst>
              <a:ext uri="{FF2B5EF4-FFF2-40B4-BE49-F238E27FC236}">
                <a16:creationId xmlns="" xmlns:a16="http://schemas.microsoft.com/office/drawing/2014/main" id="{A1DC764C-818E-47C8-BFBE-722FB964822C}"/>
              </a:ext>
            </a:extLst>
          </p:cNvPr>
          <p:cNvSpPr txBox="1"/>
          <p:nvPr/>
        </p:nvSpPr>
        <p:spPr>
          <a:xfrm>
            <a:off x="457200" y="1791478"/>
            <a:ext cx="8229600" cy="3447098"/>
          </a:xfrm>
          <a:prstGeom prst="rect">
            <a:avLst/>
          </a:prstGeom>
          <a:noFill/>
        </p:spPr>
        <p:txBody>
          <a:bodyPr wrap="square" rtlCol="0">
            <a:spAutoFit/>
          </a:bodyPr>
          <a:lstStyle/>
          <a:p>
            <a:r>
              <a:rPr lang="en-US" sz="2000" dirty="0"/>
              <a:t>Resources specifically related to faculty were most commonly cited. Also common were responses regarding funding. </a:t>
            </a:r>
          </a:p>
          <a:p>
            <a:endParaRPr lang="en-US" sz="2000" dirty="0"/>
          </a:p>
          <a:p>
            <a:pPr marL="342900" indent="-342900">
              <a:buFont typeface="Arial" panose="020B0604020202020204" pitchFamily="34" charset="0"/>
              <a:buChar char="•"/>
            </a:pPr>
            <a:r>
              <a:rPr lang="en-US" sz="2000" i="1" dirty="0"/>
              <a:t>New faculty line</a:t>
            </a:r>
          </a:p>
          <a:p>
            <a:pPr marL="342900" indent="-342900">
              <a:buFont typeface="Arial" panose="020B0604020202020204" pitchFamily="34" charset="0"/>
              <a:buChar char="•"/>
            </a:pPr>
            <a:r>
              <a:rPr lang="en-US" sz="2000" i="1" dirty="0"/>
              <a:t>None</a:t>
            </a:r>
          </a:p>
          <a:p>
            <a:pPr marL="342900" indent="-342900">
              <a:buFont typeface="Arial" panose="020B0604020202020204" pitchFamily="34" charset="0"/>
              <a:buChar char="•"/>
            </a:pPr>
            <a:r>
              <a:rPr lang="en-US" sz="2000" i="1" dirty="0"/>
              <a:t>More full time faculty hired, independent budget allocated</a:t>
            </a:r>
          </a:p>
          <a:p>
            <a:pPr marL="342900" indent="-342900">
              <a:buFont typeface="Arial" panose="020B0604020202020204" pitchFamily="34" charset="0"/>
              <a:buChar char="•"/>
            </a:pPr>
            <a:r>
              <a:rPr lang="en-US" sz="2000" i="1" dirty="0"/>
              <a:t>Leading up to accreditation—developing a Sport Management Advisory Board and then funding that board was leveraged and continues to be</a:t>
            </a:r>
          </a:p>
          <a:p>
            <a:pPr marL="342900" indent="-342900">
              <a:buFont typeface="Arial" panose="020B0604020202020204" pitchFamily="34" charset="0"/>
              <a:buChar char="•"/>
            </a:pPr>
            <a:r>
              <a:rPr lang="en-US" sz="2000" i="1" dirty="0"/>
              <a:t>Funding for work experience site visits; funding for industry speakers; funding for travel to annual COSMA conferences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472101847"/>
      </p:ext>
    </p:extLst>
  </p:cSld>
  <p:clrMapOvr>
    <a:masterClrMapping/>
  </p:clrMapOvr>
  <p:transition xmlns:p14="http://schemas.microsoft.com/office/powerpoint/2010/mai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7AB3BC-87F8-42DB-90C4-19DDAE4AFBC1}"/>
              </a:ext>
            </a:extLst>
          </p:cNvPr>
          <p:cNvSpPr>
            <a:spLocks noGrp="1"/>
          </p:cNvSpPr>
          <p:nvPr>
            <p:ph type="title"/>
          </p:nvPr>
        </p:nvSpPr>
        <p:spPr>
          <a:xfrm>
            <a:off x="457200" y="274638"/>
            <a:ext cx="8229600" cy="1143000"/>
          </a:xfrm>
        </p:spPr>
        <p:txBody>
          <a:bodyPr>
            <a:noAutofit/>
          </a:bodyPr>
          <a:lstStyle/>
          <a:p>
            <a:r>
              <a:rPr lang="en-US" sz="3200" dirty="0"/>
              <a:t>What specific resources have been leveraged directly from obtaining COSMA accreditation?</a:t>
            </a:r>
          </a:p>
        </p:txBody>
      </p:sp>
      <p:sp>
        <p:nvSpPr>
          <p:cNvPr id="3" name="TextBox 2">
            <a:extLst>
              <a:ext uri="{FF2B5EF4-FFF2-40B4-BE49-F238E27FC236}">
                <a16:creationId xmlns="" xmlns:a16="http://schemas.microsoft.com/office/drawing/2014/main" id="{A1DC764C-818E-47C8-BFBE-722FB964822C}"/>
              </a:ext>
            </a:extLst>
          </p:cNvPr>
          <p:cNvSpPr txBox="1"/>
          <p:nvPr/>
        </p:nvSpPr>
        <p:spPr>
          <a:xfrm>
            <a:off x="457200" y="1791478"/>
            <a:ext cx="8229600" cy="2862322"/>
          </a:xfrm>
          <a:prstGeom prst="rect">
            <a:avLst/>
          </a:prstGeom>
          <a:noFill/>
        </p:spPr>
        <p:txBody>
          <a:bodyPr wrap="square" rtlCol="0">
            <a:spAutoFit/>
          </a:bodyPr>
          <a:lstStyle/>
          <a:p>
            <a:r>
              <a:rPr lang="en-US" sz="2000" dirty="0"/>
              <a:t>Resources specifically related to faculty were most commonly cited. Also common were responses regarding funding. </a:t>
            </a:r>
          </a:p>
          <a:p>
            <a:endParaRPr lang="en-US" sz="2000" dirty="0"/>
          </a:p>
          <a:p>
            <a:pPr marL="342900" indent="-342900">
              <a:buFont typeface="Arial" panose="020B0604020202020204" pitchFamily="34" charset="0"/>
              <a:buChar char="•"/>
            </a:pPr>
            <a:r>
              <a:rPr lang="en-US" sz="2000" i="1" dirty="0"/>
              <a:t>Director of the graduate program that is separate from the undergraduate program</a:t>
            </a:r>
          </a:p>
          <a:p>
            <a:pPr marL="342900" indent="-342900">
              <a:buFont typeface="Arial" panose="020B0604020202020204" pitchFamily="34" charset="0"/>
              <a:buChar char="•"/>
            </a:pPr>
            <a:r>
              <a:rPr lang="en-US" sz="2000" i="1" dirty="0"/>
              <a:t>Release time for faculty, supplemental pay for accreditation duties, faculty line made a priority at the dean’s level</a:t>
            </a:r>
          </a:p>
          <a:p>
            <a:pPr marL="342900" indent="-342900">
              <a:buFont typeface="Arial" panose="020B0604020202020204" pitchFamily="34" charset="0"/>
              <a:buChar char="•"/>
            </a:pPr>
            <a:r>
              <a:rPr lang="en-US" sz="2000" i="1" dirty="0"/>
              <a:t>Two new faculty lines (search beginning for the second this year) directly tied to COSMA accreditation… </a:t>
            </a:r>
            <a:endParaRPr lang="en-US" dirty="0"/>
          </a:p>
        </p:txBody>
      </p:sp>
    </p:spTree>
    <p:extLst>
      <p:ext uri="{BB962C8B-B14F-4D97-AF65-F5344CB8AC3E}">
        <p14:creationId xmlns:p14="http://schemas.microsoft.com/office/powerpoint/2010/main" val="570929658"/>
      </p:ext>
    </p:extLst>
  </p:cSld>
  <p:clrMapOvr>
    <a:masterClrMapping/>
  </p:clrMapOvr>
  <p:transition xmlns:p14="http://schemas.microsoft.com/office/powerpoint/2010/mai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7AB3BC-87F8-42DB-90C4-19DDAE4AFBC1}"/>
              </a:ext>
            </a:extLst>
          </p:cNvPr>
          <p:cNvSpPr>
            <a:spLocks noGrp="1"/>
          </p:cNvSpPr>
          <p:nvPr>
            <p:ph type="title"/>
          </p:nvPr>
        </p:nvSpPr>
        <p:spPr>
          <a:xfrm>
            <a:off x="139960" y="274638"/>
            <a:ext cx="8658808" cy="1143000"/>
          </a:xfrm>
        </p:spPr>
        <p:txBody>
          <a:bodyPr>
            <a:noAutofit/>
          </a:bodyPr>
          <a:lstStyle/>
          <a:p>
            <a:r>
              <a:rPr lang="en-US" sz="3400" dirty="0"/>
              <a:t>In what ways can COSMA assist sport management programs in leveraging resources?</a:t>
            </a:r>
          </a:p>
        </p:txBody>
      </p:sp>
      <p:sp>
        <p:nvSpPr>
          <p:cNvPr id="3" name="TextBox 2">
            <a:extLst>
              <a:ext uri="{FF2B5EF4-FFF2-40B4-BE49-F238E27FC236}">
                <a16:creationId xmlns="" xmlns:a16="http://schemas.microsoft.com/office/drawing/2014/main" id="{A1DC764C-818E-47C8-BFBE-722FB964822C}"/>
              </a:ext>
            </a:extLst>
          </p:cNvPr>
          <p:cNvSpPr txBox="1"/>
          <p:nvPr/>
        </p:nvSpPr>
        <p:spPr>
          <a:xfrm>
            <a:off x="457200" y="1492886"/>
            <a:ext cx="8229600" cy="4708981"/>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1" u="none" strike="noStrike" kern="1200" cap="none" spc="0" normalizeH="0" baseline="0" noProof="0" dirty="0">
                <a:ln>
                  <a:noFill/>
                </a:ln>
                <a:solidFill>
                  <a:prstClr val="black"/>
                </a:solidFill>
                <a:effectLst/>
                <a:uLnTx/>
                <a:uFillTx/>
                <a:latin typeface="Calibri"/>
                <a:ea typeface="+mn-ea"/>
                <a:cs typeface="+mn-cs"/>
              </a:rPr>
              <a:t>Do a </a:t>
            </a:r>
            <a:r>
              <a:rPr lang="en-US" sz="2000" i="1" dirty="0">
                <a:solidFill>
                  <a:prstClr val="black"/>
                </a:solidFill>
                <a:latin typeface="Calibri"/>
              </a:rPr>
              <a:t>public relations campaign to the sport public (especially parents and high school students) about the value of COSMA accreditation</a:t>
            </a: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1" u="none" strike="noStrike" kern="1200" cap="none" spc="0" normalizeH="0" baseline="0" noProof="0" dirty="0">
                <a:ln>
                  <a:noFill/>
                </a:ln>
                <a:solidFill>
                  <a:prstClr val="black"/>
                </a:solidFill>
                <a:effectLst/>
                <a:uLnTx/>
                <a:uFillTx/>
                <a:latin typeface="Calibri"/>
                <a:ea typeface="+mn-ea"/>
                <a:cs typeface="+mn-cs"/>
              </a:rPr>
              <a:t>Continue developing research on accredited programs—faculty, salary, professional development resource</a:t>
            </a:r>
            <a:r>
              <a:rPr lang="en-US" sz="2000" i="1" dirty="0">
                <a:solidFill>
                  <a:prstClr val="black"/>
                </a:solidFill>
                <a:latin typeface="Calibri"/>
              </a:rPr>
              <a:t>s, faculty lines within a program, etc.</a:t>
            </a: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1" u="none" strike="noStrike" kern="1200" cap="none" spc="0" normalizeH="0" baseline="0" noProof="0" dirty="0">
                <a:ln>
                  <a:noFill/>
                </a:ln>
                <a:solidFill>
                  <a:prstClr val="black"/>
                </a:solidFill>
                <a:effectLst/>
                <a:uLnTx/>
                <a:uFillTx/>
                <a:latin typeface="Calibri"/>
                <a:ea typeface="+mn-ea"/>
                <a:cs typeface="+mn-cs"/>
              </a:rPr>
              <a:t>Consider </a:t>
            </a:r>
            <a:r>
              <a:rPr lang="en-US" sz="2000" i="1" dirty="0">
                <a:solidFill>
                  <a:prstClr val="black"/>
                </a:solidFill>
                <a:latin typeface="Calibri"/>
              </a:rPr>
              <a:t>“release time” as a mandate for those in charge of accreditation; Make a statement supporting the use of full-time vs. affiliate faculty</a:t>
            </a: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1" u="none" strike="noStrike" kern="1200" cap="none" spc="0" normalizeH="0" baseline="0" noProof="0" dirty="0">
                <a:ln>
                  <a:noFill/>
                </a:ln>
                <a:solidFill>
                  <a:prstClr val="black"/>
                </a:solidFill>
                <a:effectLst/>
                <a:uLnTx/>
                <a:uFillTx/>
                <a:latin typeface="Calibri"/>
                <a:ea typeface="+mn-ea"/>
                <a:cs typeface="+mn-cs"/>
              </a:rPr>
              <a:t>I don’t believe COSMA can leverage resources…</a:t>
            </a: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i="1" dirty="0">
                <a:solidFill>
                  <a:prstClr val="black"/>
                </a:solidFill>
                <a:latin typeface="Calibri"/>
              </a:rPr>
              <a:t>Faculty, space, fiscal support, and/or autonomy</a:t>
            </a: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1" u="none" strike="noStrike" kern="1200" cap="none" spc="0" normalizeH="0" baseline="0" noProof="0" dirty="0">
                <a:ln>
                  <a:noFill/>
                </a:ln>
                <a:solidFill>
                  <a:prstClr val="black"/>
                </a:solidFill>
                <a:effectLst/>
                <a:uLnTx/>
                <a:uFillTx/>
                <a:latin typeface="Calibri"/>
                <a:ea typeface="+mn-ea"/>
                <a:cs typeface="+mn-cs"/>
              </a:rPr>
              <a:t>Feedback from review teams and BOC regarding number of </a:t>
            </a:r>
            <a:r>
              <a:rPr kumimoji="0" lang="en-US" sz="2000" b="0" i="1" u="none" strike="noStrike" kern="1200" cap="none" spc="0" normalizeH="0" baseline="0" noProof="0" dirty="0" err="1">
                <a:ln>
                  <a:noFill/>
                </a:ln>
                <a:solidFill>
                  <a:prstClr val="black"/>
                </a:solidFill>
                <a:effectLst/>
                <a:uLnTx/>
                <a:uFillTx/>
                <a:latin typeface="Calibri"/>
                <a:ea typeface="+mn-ea"/>
                <a:cs typeface="+mn-cs"/>
              </a:rPr>
              <a:t>facul</a:t>
            </a:r>
            <a:r>
              <a:rPr lang="en-US" sz="2000" i="1" dirty="0">
                <a:solidFill>
                  <a:prstClr val="black"/>
                </a:solidFill>
                <a:latin typeface="Calibri"/>
              </a:rPr>
              <a:t>ty/staff, salaries, and program support. Beyond self-studies, annual reports and informal dialogue between COSMA and programs serve as critical exchanges in identifying program needs and resource issues</a:t>
            </a: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1" u="none" strike="noStrike" kern="1200" cap="none" spc="0" normalizeH="0" baseline="0" noProof="0" dirty="0">
                <a:ln>
                  <a:noFill/>
                </a:ln>
                <a:solidFill>
                  <a:prstClr val="black"/>
                </a:solidFill>
                <a:effectLst/>
                <a:uLnTx/>
                <a:uFillTx/>
                <a:latin typeface="Calibri"/>
                <a:ea typeface="+mn-ea"/>
                <a:cs typeface="+mn-cs"/>
              </a:rPr>
              <a:t>COSMA accreditation can provide an external and reputable voice for the faculty when dealing with university politics and resource allocation</a:t>
            </a:r>
          </a:p>
          <a:p>
            <a:pPr marL="800100" marR="0" lvl="1"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61905500"/>
      </p:ext>
    </p:extLst>
  </p:cSld>
  <p:clrMapOvr>
    <a:masterClrMapping/>
  </p:clrMapOvr>
  <p:transition xmlns:p14="http://schemas.microsoft.com/office/powerpoint/2010/mai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7AB3BC-87F8-42DB-90C4-19DDAE4AFBC1}"/>
              </a:ext>
            </a:extLst>
          </p:cNvPr>
          <p:cNvSpPr>
            <a:spLocks noGrp="1"/>
          </p:cNvSpPr>
          <p:nvPr>
            <p:ph type="title"/>
          </p:nvPr>
        </p:nvSpPr>
        <p:spPr>
          <a:xfrm>
            <a:off x="457200" y="274638"/>
            <a:ext cx="8229600" cy="1143000"/>
          </a:xfrm>
        </p:spPr>
        <p:txBody>
          <a:bodyPr>
            <a:noAutofit/>
          </a:bodyPr>
          <a:lstStyle/>
          <a:p>
            <a:r>
              <a:rPr lang="en-US" sz="3600" dirty="0"/>
              <a:t>To what degree has COSMA accreditation had a positive impact on your programs?</a:t>
            </a:r>
          </a:p>
        </p:txBody>
      </p:sp>
      <p:sp>
        <p:nvSpPr>
          <p:cNvPr id="3" name="TextBox 2">
            <a:extLst>
              <a:ext uri="{FF2B5EF4-FFF2-40B4-BE49-F238E27FC236}">
                <a16:creationId xmlns="" xmlns:a16="http://schemas.microsoft.com/office/drawing/2014/main" id="{A1DC764C-818E-47C8-BFBE-722FB964822C}"/>
              </a:ext>
            </a:extLst>
          </p:cNvPr>
          <p:cNvSpPr txBox="1"/>
          <p:nvPr/>
        </p:nvSpPr>
        <p:spPr>
          <a:xfrm>
            <a:off x="457200" y="1791478"/>
            <a:ext cx="8229600" cy="1015663"/>
          </a:xfrm>
          <a:prstGeom prst="rect">
            <a:avLst/>
          </a:prstGeom>
          <a:noFill/>
        </p:spPr>
        <p:txBody>
          <a:bodyPr wrap="square" rtlCol="0">
            <a:spAutoFit/>
          </a:bodyPr>
          <a:lstStyle/>
          <a:p>
            <a:r>
              <a:rPr lang="en-US" sz="2000" dirty="0"/>
              <a:t>Overwhelmingly, more than half (10) of the respondents felt that COSMA accreditation had a positive impact on their programs. Only 1 program felt that it had a negative impact.</a:t>
            </a:r>
          </a:p>
        </p:txBody>
      </p:sp>
      <p:pic>
        <p:nvPicPr>
          <p:cNvPr id="5" name="Picture 4">
            <a:extLst>
              <a:ext uri="{FF2B5EF4-FFF2-40B4-BE49-F238E27FC236}">
                <a16:creationId xmlns="" xmlns:a16="http://schemas.microsoft.com/office/drawing/2014/main" id="{0B2E083C-257E-4B70-9843-3BD3C4279499}"/>
              </a:ext>
            </a:extLst>
          </p:cNvPr>
          <p:cNvPicPr>
            <a:picLocks noChangeAspect="1"/>
          </p:cNvPicPr>
          <p:nvPr/>
        </p:nvPicPr>
        <p:blipFill rotWithShape="1">
          <a:blip r:embed="rId3"/>
          <a:srcRect t="4438"/>
          <a:stretch/>
        </p:blipFill>
        <p:spPr>
          <a:xfrm>
            <a:off x="1506107" y="2929812"/>
            <a:ext cx="6131786" cy="3013531"/>
          </a:xfrm>
          <a:prstGeom prst="rect">
            <a:avLst/>
          </a:prstGeom>
        </p:spPr>
      </p:pic>
    </p:spTree>
    <p:extLst>
      <p:ext uri="{BB962C8B-B14F-4D97-AF65-F5344CB8AC3E}">
        <p14:creationId xmlns:p14="http://schemas.microsoft.com/office/powerpoint/2010/main" val="3515616438"/>
      </p:ext>
    </p:extLst>
  </p:cSld>
  <p:clrMapOvr>
    <a:masterClrMapping/>
  </p:clrMapOvr>
  <p:transition xmlns:p14="http://schemas.microsoft.com/office/powerpoint/2010/mai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7AB3BC-87F8-42DB-90C4-19DDAE4AFBC1}"/>
              </a:ext>
            </a:extLst>
          </p:cNvPr>
          <p:cNvSpPr>
            <a:spLocks noGrp="1"/>
          </p:cNvSpPr>
          <p:nvPr>
            <p:ph type="title"/>
          </p:nvPr>
        </p:nvSpPr>
        <p:spPr/>
        <p:txBody>
          <a:bodyPr>
            <a:noAutofit/>
          </a:bodyPr>
          <a:lstStyle/>
          <a:p>
            <a:r>
              <a:rPr lang="en-US" sz="2800" dirty="0"/>
              <a:t>How likely are you to recommend COSMA accreditation to other sport management programs?</a:t>
            </a:r>
          </a:p>
        </p:txBody>
      </p:sp>
      <p:sp>
        <p:nvSpPr>
          <p:cNvPr id="3" name="TextBox 2">
            <a:extLst>
              <a:ext uri="{FF2B5EF4-FFF2-40B4-BE49-F238E27FC236}">
                <a16:creationId xmlns="" xmlns:a16="http://schemas.microsoft.com/office/drawing/2014/main" id="{A1DC764C-818E-47C8-BFBE-722FB964822C}"/>
              </a:ext>
            </a:extLst>
          </p:cNvPr>
          <p:cNvSpPr txBox="1"/>
          <p:nvPr/>
        </p:nvSpPr>
        <p:spPr>
          <a:xfrm>
            <a:off x="457200" y="1567544"/>
            <a:ext cx="8229600" cy="707886"/>
          </a:xfrm>
          <a:prstGeom prst="rect">
            <a:avLst/>
          </a:prstGeom>
          <a:noFill/>
        </p:spPr>
        <p:txBody>
          <a:bodyPr wrap="square" rtlCol="0">
            <a:spAutoFit/>
          </a:bodyPr>
          <a:lstStyle/>
          <a:p>
            <a:r>
              <a:rPr lang="en-US" sz="2000" dirty="0"/>
              <a:t>Of the programs, 11 responded that they would recommend COSMA accreditation to other programs. 2 responded that they would not.</a:t>
            </a:r>
          </a:p>
        </p:txBody>
      </p:sp>
      <p:pic>
        <p:nvPicPr>
          <p:cNvPr id="5" name="Picture 4">
            <a:extLst>
              <a:ext uri="{FF2B5EF4-FFF2-40B4-BE49-F238E27FC236}">
                <a16:creationId xmlns="" xmlns:a16="http://schemas.microsoft.com/office/drawing/2014/main" id="{F2663912-D127-483A-8543-3954E2066958}"/>
              </a:ext>
            </a:extLst>
          </p:cNvPr>
          <p:cNvPicPr>
            <a:picLocks noChangeAspect="1"/>
          </p:cNvPicPr>
          <p:nvPr/>
        </p:nvPicPr>
        <p:blipFill>
          <a:blip r:embed="rId3"/>
          <a:stretch>
            <a:fillRect/>
          </a:stretch>
        </p:blipFill>
        <p:spPr>
          <a:xfrm>
            <a:off x="1324946" y="2425336"/>
            <a:ext cx="6486400" cy="3571405"/>
          </a:xfrm>
          <a:prstGeom prst="rect">
            <a:avLst/>
          </a:prstGeom>
        </p:spPr>
      </p:pic>
    </p:spTree>
    <p:extLst>
      <p:ext uri="{BB962C8B-B14F-4D97-AF65-F5344CB8AC3E}">
        <p14:creationId xmlns:p14="http://schemas.microsoft.com/office/powerpoint/2010/main" val="2269689064"/>
      </p:ext>
    </p:extLst>
  </p:cSld>
  <p:clrMapOvr>
    <a:masterClrMapping/>
  </p:clrMapOvr>
  <p:transition xmlns:p14="http://schemas.microsoft.com/office/powerpoint/2010/mai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7AB3BC-87F8-42DB-90C4-19DDAE4AFBC1}"/>
              </a:ext>
            </a:extLst>
          </p:cNvPr>
          <p:cNvSpPr>
            <a:spLocks noGrp="1"/>
          </p:cNvSpPr>
          <p:nvPr>
            <p:ph type="title"/>
          </p:nvPr>
        </p:nvSpPr>
        <p:spPr/>
        <p:txBody>
          <a:bodyPr>
            <a:noAutofit/>
          </a:bodyPr>
          <a:lstStyle/>
          <a:p>
            <a:r>
              <a:rPr lang="en-US" sz="3600" dirty="0"/>
              <a:t>What is the view of your university administration on COSMA accreditation?</a:t>
            </a:r>
          </a:p>
        </p:txBody>
      </p:sp>
      <p:sp>
        <p:nvSpPr>
          <p:cNvPr id="3" name="TextBox 2">
            <a:extLst>
              <a:ext uri="{FF2B5EF4-FFF2-40B4-BE49-F238E27FC236}">
                <a16:creationId xmlns="" xmlns:a16="http://schemas.microsoft.com/office/drawing/2014/main" id="{A1DC764C-818E-47C8-BFBE-722FB964822C}"/>
              </a:ext>
            </a:extLst>
          </p:cNvPr>
          <p:cNvSpPr txBox="1"/>
          <p:nvPr/>
        </p:nvSpPr>
        <p:spPr>
          <a:xfrm>
            <a:off x="457200" y="1791478"/>
            <a:ext cx="8229600" cy="1938992"/>
          </a:xfrm>
          <a:prstGeom prst="rect">
            <a:avLst/>
          </a:prstGeom>
          <a:noFill/>
        </p:spPr>
        <p:txBody>
          <a:bodyPr wrap="square" rtlCol="0">
            <a:spAutoFit/>
          </a:bodyPr>
          <a:lstStyle/>
          <a:p>
            <a:r>
              <a:rPr lang="en-US" sz="2000" dirty="0"/>
              <a:t>The vast majority of programs indicated that COSMA accreditation was “highly encouraged.”</a:t>
            </a:r>
          </a:p>
          <a:p>
            <a:endParaRPr lang="en-US" sz="2000" dirty="0"/>
          </a:p>
          <a:p>
            <a:pPr marL="742950" lvl="1" indent="-285750">
              <a:buFont typeface="Arial" panose="020B0604020202020204" pitchFamily="34" charset="0"/>
              <a:buChar char="•"/>
            </a:pPr>
            <a:r>
              <a:rPr lang="en-US" sz="2000" dirty="0"/>
              <a:t>It is mandatory: 2</a:t>
            </a:r>
          </a:p>
          <a:p>
            <a:pPr marL="742950" lvl="1" indent="-285750">
              <a:buFont typeface="Arial" panose="020B0604020202020204" pitchFamily="34" charset="0"/>
              <a:buChar char="•"/>
            </a:pPr>
            <a:r>
              <a:rPr lang="en-US" sz="2000" dirty="0"/>
              <a:t>It is highly encouraged: 11</a:t>
            </a:r>
          </a:p>
          <a:p>
            <a:pPr marL="742950" lvl="1" indent="-285750">
              <a:buFont typeface="Arial" panose="020B0604020202020204" pitchFamily="34" charset="0"/>
              <a:buChar char="•"/>
            </a:pPr>
            <a:r>
              <a:rPr lang="en-US" sz="2000" dirty="0"/>
              <a:t>It is nice but not really recognized by university administration: 1</a:t>
            </a:r>
          </a:p>
        </p:txBody>
      </p:sp>
    </p:spTree>
    <p:extLst>
      <p:ext uri="{BB962C8B-B14F-4D97-AF65-F5344CB8AC3E}">
        <p14:creationId xmlns:p14="http://schemas.microsoft.com/office/powerpoint/2010/main" val="322740310"/>
      </p:ext>
    </p:extLst>
  </p:cSld>
  <p:clrMapOvr>
    <a:masterClrMapping/>
  </p:clrMapOvr>
  <p:transition xmlns:p14="http://schemas.microsoft.com/office/powerpoint/2010/mai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7AB3BC-87F8-42DB-90C4-19DDAE4AFBC1}"/>
              </a:ext>
            </a:extLst>
          </p:cNvPr>
          <p:cNvSpPr>
            <a:spLocks noGrp="1"/>
          </p:cNvSpPr>
          <p:nvPr>
            <p:ph type="title"/>
          </p:nvPr>
        </p:nvSpPr>
        <p:spPr/>
        <p:txBody>
          <a:bodyPr>
            <a:noAutofit/>
          </a:bodyPr>
          <a:lstStyle/>
          <a:p>
            <a:r>
              <a:rPr lang="en-US" sz="2400" dirty="0"/>
              <a:t>The CHEA recognizes institutional and programmatic accrediting organizations, like COSMA. How likely is it that CHEA recognition of COSMA would increase the value of COSMA accreditation?</a:t>
            </a:r>
          </a:p>
        </p:txBody>
      </p:sp>
      <p:sp>
        <p:nvSpPr>
          <p:cNvPr id="3" name="TextBox 2">
            <a:extLst>
              <a:ext uri="{FF2B5EF4-FFF2-40B4-BE49-F238E27FC236}">
                <a16:creationId xmlns="" xmlns:a16="http://schemas.microsoft.com/office/drawing/2014/main" id="{A1DC764C-818E-47C8-BFBE-722FB964822C}"/>
              </a:ext>
            </a:extLst>
          </p:cNvPr>
          <p:cNvSpPr txBox="1"/>
          <p:nvPr/>
        </p:nvSpPr>
        <p:spPr>
          <a:xfrm>
            <a:off x="457200" y="1791478"/>
            <a:ext cx="8229600" cy="707886"/>
          </a:xfrm>
          <a:prstGeom prst="rect">
            <a:avLst/>
          </a:prstGeom>
          <a:noFill/>
        </p:spPr>
        <p:txBody>
          <a:bodyPr wrap="square" rtlCol="0">
            <a:spAutoFit/>
          </a:bodyPr>
          <a:lstStyle/>
          <a:p>
            <a:r>
              <a:rPr lang="en-US" sz="2000" dirty="0"/>
              <a:t>The majority of respondents (11) felt that CHEA recognition of COSMA would likely increase the value of COSMA accreditation. </a:t>
            </a:r>
          </a:p>
        </p:txBody>
      </p:sp>
      <p:pic>
        <p:nvPicPr>
          <p:cNvPr id="5" name="Picture 4">
            <a:extLst>
              <a:ext uri="{FF2B5EF4-FFF2-40B4-BE49-F238E27FC236}">
                <a16:creationId xmlns="" xmlns:a16="http://schemas.microsoft.com/office/drawing/2014/main" id="{59458E80-F93A-4556-AA23-1E223D5CA991}"/>
              </a:ext>
            </a:extLst>
          </p:cNvPr>
          <p:cNvPicPr>
            <a:picLocks noChangeAspect="1"/>
          </p:cNvPicPr>
          <p:nvPr/>
        </p:nvPicPr>
        <p:blipFill rotWithShape="1">
          <a:blip r:embed="rId3"/>
          <a:srcRect t="3126"/>
          <a:stretch/>
        </p:blipFill>
        <p:spPr>
          <a:xfrm>
            <a:off x="909551" y="2677886"/>
            <a:ext cx="7324898" cy="3508491"/>
          </a:xfrm>
          <a:prstGeom prst="rect">
            <a:avLst/>
          </a:prstGeom>
        </p:spPr>
      </p:pic>
    </p:spTree>
    <p:extLst>
      <p:ext uri="{BB962C8B-B14F-4D97-AF65-F5344CB8AC3E}">
        <p14:creationId xmlns:p14="http://schemas.microsoft.com/office/powerpoint/2010/main" val="3150769068"/>
      </p:ext>
    </p:extLst>
  </p:cSld>
  <p:clrMapOvr>
    <a:masterClrMapping/>
  </p:clrMapOvr>
  <p:transition xmlns:p14="http://schemas.microsoft.com/office/powerpoint/2010/mai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7AB3BC-87F8-42DB-90C4-19DDAE4AFBC1}"/>
              </a:ext>
            </a:extLst>
          </p:cNvPr>
          <p:cNvSpPr>
            <a:spLocks noGrp="1"/>
          </p:cNvSpPr>
          <p:nvPr>
            <p:ph type="title"/>
          </p:nvPr>
        </p:nvSpPr>
        <p:spPr>
          <a:xfrm>
            <a:off x="354563" y="274638"/>
            <a:ext cx="8434873" cy="1143000"/>
          </a:xfrm>
        </p:spPr>
        <p:txBody>
          <a:bodyPr>
            <a:noAutofit/>
          </a:bodyPr>
          <a:lstStyle/>
          <a:p>
            <a:r>
              <a:rPr lang="en-US" sz="3200" dirty="0"/>
              <a:t>If your program(s) is accredited, by what methods do you advertise your accreditation status?</a:t>
            </a:r>
          </a:p>
        </p:txBody>
      </p:sp>
      <p:sp>
        <p:nvSpPr>
          <p:cNvPr id="3" name="TextBox 2">
            <a:extLst>
              <a:ext uri="{FF2B5EF4-FFF2-40B4-BE49-F238E27FC236}">
                <a16:creationId xmlns="" xmlns:a16="http://schemas.microsoft.com/office/drawing/2014/main" id="{A1DC764C-818E-47C8-BFBE-722FB964822C}"/>
              </a:ext>
            </a:extLst>
          </p:cNvPr>
          <p:cNvSpPr txBox="1"/>
          <p:nvPr/>
        </p:nvSpPr>
        <p:spPr>
          <a:xfrm>
            <a:off x="457200" y="1791478"/>
            <a:ext cx="8229600" cy="3447098"/>
          </a:xfrm>
          <a:prstGeom prst="rect">
            <a:avLst/>
          </a:prstGeom>
          <a:noFill/>
        </p:spPr>
        <p:txBody>
          <a:bodyPr wrap="square" rtlCol="0">
            <a:spAutoFit/>
          </a:bodyPr>
          <a:lstStyle/>
          <a:p>
            <a:r>
              <a:rPr lang="en-US" sz="2000" dirty="0"/>
              <a:t>Most respondents indicated that they advertised their accreditation status via their website, social media, and student information sessions. Only 1 reported the utilization of paid advertisements.</a:t>
            </a:r>
          </a:p>
          <a:p>
            <a:endParaRPr lang="en-US" sz="2000" dirty="0"/>
          </a:p>
          <a:p>
            <a:pPr marL="742950" lvl="1" indent="-285750">
              <a:buFont typeface="Arial" panose="020B0604020202020204" pitchFamily="34" charset="0"/>
              <a:buChar char="•"/>
            </a:pPr>
            <a:r>
              <a:rPr lang="en-US" sz="2000" dirty="0"/>
              <a:t>Website: 13</a:t>
            </a:r>
          </a:p>
          <a:p>
            <a:pPr marL="742950" lvl="1" indent="-285750">
              <a:buFont typeface="Arial" panose="020B0604020202020204" pitchFamily="34" charset="0"/>
              <a:buChar char="•"/>
            </a:pPr>
            <a:r>
              <a:rPr lang="en-US" sz="2000" dirty="0"/>
              <a:t>Newsletter: 6</a:t>
            </a:r>
          </a:p>
          <a:p>
            <a:pPr marL="742950" lvl="1" indent="-285750">
              <a:buFont typeface="Arial" panose="020B0604020202020204" pitchFamily="34" charset="0"/>
              <a:buChar char="•"/>
            </a:pPr>
            <a:r>
              <a:rPr lang="en-US" sz="2000" dirty="0"/>
              <a:t>Social media: 8</a:t>
            </a:r>
          </a:p>
          <a:p>
            <a:pPr marL="742950" lvl="1" indent="-285750">
              <a:buFont typeface="Arial" panose="020B0604020202020204" pitchFamily="34" charset="0"/>
              <a:buChar char="•"/>
            </a:pPr>
            <a:r>
              <a:rPr lang="en-US" sz="2000" dirty="0"/>
              <a:t>Paid advertisements: 1</a:t>
            </a:r>
          </a:p>
          <a:p>
            <a:pPr marL="742950" lvl="1" indent="-285750">
              <a:buFont typeface="Arial" panose="020B0604020202020204" pitchFamily="34" charset="0"/>
              <a:buChar char="•"/>
            </a:pPr>
            <a:r>
              <a:rPr lang="en-US" sz="2000" dirty="0"/>
              <a:t>Student information sessions: 11</a:t>
            </a:r>
          </a:p>
          <a:p>
            <a:pPr marL="742950" lvl="1" indent="-285750">
              <a:buFont typeface="Arial" panose="020B0604020202020204" pitchFamily="34" charset="0"/>
              <a:buChar char="•"/>
            </a:pPr>
            <a:r>
              <a:rPr lang="en-US" sz="2000" dirty="0"/>
              <a:t>Other: 2</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363713997"/>
      </p:ext>
    </p:extLst>
  </p:cSld>
  <p:clrMapOvr>
    <a:masterClrMapping/>
  </p:clrMapOvr>
  <p:transition xmlns:p14="http://schemas.microsoft.com/office/powerpoint/2010/mai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7AB3BC-87F8-42DB-90C4-19DDAE4AFBC1}"/>
              </a:ext>
            </a:extLst>
          </p:cNvPr>
          <p:cNvSpPr>
            <a:spLocks noGrp="1"/>
          </p:cNvSpPr>
          <p:nvPr>
            <p:ph type="title"/>
          </p:nvPr>
        </p:nvSpPr>
        <p:spPr/>
        <p:txBody>
          <a:bodyPr>
            <a:noAutofit/>
          </a:bodyPr>
          <a:lstStyle/>
          <a:p>
            <a:r>
              <a:rPr lang="en-US" sz="3200" dirty="0"/>
              <a:t>Provide any additional information on COSMA accreditation valuation you wish to share.</a:t>
            </a:r>
          </a:p>
        </p:txBody>
      </p:sp>
      <p:sp>
        <p:nvSpPr>
          <p:cNvPr id="3" name="TextBox 2">
            <a:extLst>
              <a:ext uri="{FF2B5EF4-FFF2-40B4-BE49-F238E27FC236}">
                <a16:creationId xmlns="" xmlns:a16="http://schemas.microsoft.com/office/drawing/2014/main" id="{A1DC764C-818E-47C8-BFBE-722FB964822C}"/>
              </a:ext>
            </a:extLst>
          </p:cNvPr>
          <p:cNvSpPr txBox="1"/>
          <p:nvPr/>
        </p:nvSpPr>
        <p:spPr>
          <a:xfrm>
            <a:off x="457200" y="1791478"/>
            <a:ext cx="8229600" cy="3693319"/>
          </a:xfrm>
          <a:prstGeom prst="rect">
            <a:avLst/>
          </a:prstGeom>
          <a:noFill/>
        </p:spPr>
        <p:txBody>
          <a:bodyPr wrap="square" rtlCol="0">
            <a:spAutoFit/>
          </a:bodyPr>
          <a:lstStyle/>
          <a:p>
            <a:pPr marL="285750" indent="-285750">
              <a:buFont typeface="Arial" panose="020B0604020202020204" pitchFamily="34" charset="0"/>
              <a:buChar char="•"/>
            </a:pPr>
            <a:r>
              <a:rPr lang="en-US" i="1" dirty="0"/>
              <a:t>Prestige—value added for our university and sport management college of business </a:t>
            </a:r>
          </a:p>
          <a:p>
            <a:pPr marL="285750" indent="-285750">
              <a:buFont typeface="Arial" panose="020B0604020202020204" pitchFamily="34" charset="0"/>
              <a:buChar char="•"/>
            </a:pPr>
            <a:r>
              <a:rPr lang="en-US" i="1" dirty="0"/>
              <a:t>I think that it is very important that COSMA provide clear data about there being a relationship between having it and students getting jobs. Are employers seeking out students that attended schools with the distinction? I am still not clear on the advantages, it feels like our program is less creative now…</a:t>
            </a:r>
          </a:p>
          <a:p>
            <a:pPr marL="285750" indent="-285750">
              <a:buFont typeface="Arial" panose="020B0604020202020204" pitchFamily="34" charset="0"/>
              <a:buChar char="•"/>
            </a:pPr>
            <a:r>
              <a:rPr lang="en-US" i="1" dirty="0"/>
              <a:t>…I still think the linkage between COSMA accreditation and valued program outcomes is often indirect. Many prospective students and parents don’t know much about accreditation, but are more likely to recognize the quality associated with a program that is accredited…The same goes for grads getting jobs. Practitioners usually aren’t highly knowledgeable about accreditation or COSMA specifically, but they do often know which programs are better than others…</a:t>
            </a:r>
          </a:p>
          <a:p>
            <a:pPr marL="285750" indent="-285750">
              <a:buFont typeface="Arial" panose="020B0604020202020204" pitchFamily="34" charset="0"/>
              <a:buChar char="•"/>
            </a:pPr>
            <a:r>
              <a:rPr lang="en-US" i="1" dirty="0"/>
              <a:t>I think the biggest value is in having programs review and assess what they are doing—the accountability in providing outcomes assessment data.</a:t>
            </a:r>
          </a:p>
        </p:txBody>
      </p:sp>
    </p:spTree>
    <p:extLst>
      <p:ext uri="{BB962C8B-B14F-4D97-AF65-F5344CB8AC3E}">
        <p14:creationId xmlns:p14="http://schemas.microsoft.com/office/powerpoint/2010/main" val="1387597737"/>
      </p:ext>
    </p:extLst>
  </p:cSld>
  <p:clrMapOvr>
    <a:masterClrMapping/>
  </p:clrMapOvr>
  <p:transition xmlns:p14="http://schemas.microsoft.com/office/powerpoint/2010/mai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F0812C4-C61E-DE4C-AC63-17A9F283B2E0}"/>
              </a:ext>
            </a:extLst>
          </p:cNvPr>
          <p:cNvSpPr>
            <a:spLocks noGrp="1"/>
          </p:cNvSpPr>
          <p:nvPr>
            <p:ph type="title"/>
          </p:nvPr>
        </p:nvSpPr>
        <p:spPr/>
        <p:txBody>
          <a:bodyPr/>
          <a:lstStyle/>
          <a:p>
            <a:r>
              <a:rPr lang="en-US" dirty="0"/>
              <a:t>Key Takeaways</a:t>
            </a:r>
          </a:p>
        </p:txBody>
      </p:sp>
      <p:sp>
        <p:nvSpPr>
          <p:cNvPr id="3" name="Content Placeholder 2">
            <a:extLst>
              <a:ext uri="{FF2B5EF4-FFF2-40B4-BE49-F238E27FC236}">
                <a16:creationId xmlns="" xmlns:a16="http://schemas.microsoft.com/office/drawing/2014/main" id="{B9E9F49E-5A22-904F-9079-2D4D04CD1EE9}"/>
              </a:ext>
            </a:extLst>
          </p:cNvPr>
          <p:cNvSpPr>
            <a:spLocks noGrp="1"/>
          </p:cNvSpPr>
          <p:nvPr>
            <p:ph idx="1"/>
          </p:nvPr>
        </p:nvSpPr>
        <p:spPr/>
        <p:txBody>
          <a:bodyPr/>
          <a:lstStyle/>
          <a:p>
            <a:r>
              <a:rPr lang="en-US" dirty="0"/>
              <a:t>Prestige provided by COSMA must be leveraged by institutions</a:t>
            </a:r>
          </a:p>
          <a:p>
            <a:r>
              <a:rPr lang="en-US" dirty="0"/>
              <a:t>Variety of gains in institutional resources</a:t>
            </a:r>
          </a:p>
          <a:p>
            <a:r>
              <a:rPr lang="en-US" dirty="0"/>
              <a:t>Linkage to graduate employment may be present but likely indirect</a:t>
            </a:r>
          </a:p>
        </p:txBody>
      </p:sp>
    </p:spTree>
    <p:extLst>
      <p:ext uri="{BB962C8B-B14F-4D97-AF65-F5344CB8AC3E}">
        <p14:creationId xmlns:p14="http://schemas.microsoft.com/office/powerpoint/2010/main" val="1079805360"/>
      </p:ext>
    </p:extLst>
  </p:cSld>
  <p:clrMapOvr>
    <a:masterClrMapping/>
  </p:clrMapOvr>
  <p:transition xmlns:p14="http://schemas.microsoft.com/office/powerpoint/2010/mai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CBC512-8CEE-4CEF-80F9-2698F7A25210}"/>
              </a:ext>
            </a:extLst>
          </p:cNvPr>
          <p:cNvSpPr>
            <a:spLocks noGrp="1"/>
          </p:cNvSpPr>
          <p:nvPr>
            <p:ph type="title"/>
          </p:nvPr>
        </p:nvSpPr>
        <p:spPr/>
        <p:txBody>
          <a:bodyPr/>
          <a:lstStyle/>
          <a:p>
            <a:r>
              <a:rPr lang="en-US" dirty="0"/>
              <a:t>What is COSMA?</a:t>
            </a:r>
          </a:p>
        </p:txBody>
      </p:sp>
      <p:sp>
        <p:nvSpPr>
          <p:cNvPr id="3" name="Content Placeholder 2">
            <a:extLst>
              <a:ext uri="{FF2B5EF4-FFF2-40B4-BE49-F238E27FC236}">
                <a16:creationId xmlns="" xmlns:a16="http://schemas.microsoft.com/office/drawing/2014/main" id="{0D844A8D-4B4D-46EA-B661-A1D9523042A5}"/>
              </a:ext>
            </a:extLst>
          </p:cNvPr>
          <p:cNvSpPr>
            <a:spLocks noGrp="1"/>
          </p:cNvSpPr>
          <p:nvPr>
            <p:ph idx="1"/>
          </p:nvPr>
        </p:nvSpPr>
        <p:spPr/>
        <p:txBody>
          <a:bodyPr/>
          <a:lstStyle/>
          <a:p>
            <a:pPr marL="0" indent="0">
              <a:buNone/>
            </a:pPr>
            <a:r>
              <a:rPr lang="en-US" dirty="0"/>
              <a:t>The Commission on Sport Management Accreditation (COSMA) is a specialized accrediting body whose purpose is to promote and recognize excellence in sport management education worldwide in colleges and universities at the baccalaureate and master’s levels through specialized accreditation. </a:t>
            </a:r>
          </a:p>
        </p:txBody>
      </p:sp>
    </p:spTree>
    <p:extLst>
      <p:ext uri="{BB962C8B-B14F-4D97-AF65-F5344CB8AC3E}">
        <p14:creationId xmlns:p14="http://schemas.microsoft.com/office/powerpoint/2010/main" val="1555651884"/>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F0812C4-C61E-DE4C-AC63-17A9F283B2E0}"/>
              </a:ext>
            </a:extLst>
          </p:cNvPr>
          <p:cNvSpPr>
            <a:spLocks noGrp="1"/>
          </p:cNvSpPr>
          <p:nvPr>
            <p:ph type="title"/>
          </p:nvPr>
        </p:nvSpPr>
        <p:spPr/>
        <p:txBody>
          <a:bodyPr/>
          <a:lstStyle/>
          <a:p>
            <a:r>
              <a:rPr lang="en-US" dirty="0"/>
              <a:t>Key Takeaways</a:t>
            </a:r>
          </a:p>
        </p:txBody>
      </p:sp>
      <p:sp>
        <p:nvSpPr>
          <p:cNvPr id="3" name="Content Placeholder 2">
            <a:extLst>
              <a:ext uri="{FF2B5EF4-FFF2-40B4-BE49-F238E27FC236}">
                <a16:creationId xmlns="" xmlns:a16="http://schemas.microsoft.com/office/drawing/2014/main" id="{B9E9F49E-5A22-904F-9079-2D4D04CD1EE9}"/>
              </a:ext>
            </a:extLst>
          </p:cNvPr>
          <p:cNvSpPr>
            <a:spLocks noGrp="1"/>
          </p:cNvSpPr>
          <p:nvPr>
            <p:ph idx="1"/>
          </p:nvPr>
        </p:nvSpPr>
        <p:spPr/>
        <p:txBody>
          <a:bodyPr/>
          <a:lstStyle/>
          <a:p>
            <a:r>
              <a:rPr lang="en-US" dirty="0"/>
              <a:t>Work to do in advancing COSMA brand with employers</a:t>
            </a:r>
          </a:p>
          <a:p>
            <a:pPr lvl="1"/>
            <a:r>
              <a:rPr lang="en-US" dirty="0"/>
              <a:t>Institutions</a:t>
            </a:r>
          </a:p>
          <a:p>
            <a:pPr lvl="1"/>
            <a:r>
              <a:rPr lang="en-US" dirty="0"/>
              <a:t>COSMA</a:t>
            </a:r>
          </a:p>
          <a:p>
            <a:endParaRPr lang="en-US" dirty="0"/>
          </a:p>
        </p:txBody>
      </p:sp>
    </p:spTree>
    <p:extLst>
      <p:ext uri="{BB962C8B-B14F-4D97-AF65-F5344CB8AC3E}">
        <p14:creationId xmlns:p14="http://schemas.microsoft.com/office/powerpoint/2010/main" val="3098940164"/>
      </p:ext>
    </p:extLst>
  </p:cSld>
  <p:clrMapOvr>
    <a:masterClrMapping/>
  </p:clrMapOvr>
  <p:transition xmlns:p14="http://schemas.microsoft.com/office/powerpoint/2010/mai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BA8E58D-D4E5-B549-9E43-8C91E3FC40D5}"/>
              </a:ext>
            </a:extLst>
          </p:cNvPr>
          <p:cNvSpPr>
            <a:spLocks noGrp="1"/>
          </p:cNvSpPr>
          <p:nvPr>
            <p:ph type="title"/>
          </p:nvPr>
        </p:nvSpPr>
        <p:spPr/>
        <p:txBody>
          <a:bodyPr/>
          <a:lstStyle/>
          <a:p>
            <a:r>
              <a:rPr lang="en-US" dirty="0"/>
              <a:t>Ideas for Consideration</a:t>
            </a:r>
          </a:p>
        </p:txBody>
      </p:sp>
      <p:sp>
        <p:nvSpPr>
          <p:cNvPr id="3" name="Content Placeholder 2">
            <a:extLst>
              <a:ext uri="{FF2B5EF4-FFF2-40B4-BE49-F238E27FC236}">
                <a16:creationId xmlns="" xmlns:a16="http://schemas.microsoft.com/office/drawing/2014/main" id="{FFEA54CE-07D9-C945-8BBF-5AF30A534DA7}"/>
              </a:ext>
            </a:extLst>
          </p:cNvPr>
          <p:cNvSpPr>
            <a:spLocks noGrp="1"/>
          </p:cNvSpPr>
          <p:nvPr>
            <p:ph idx="1"/>
          </p:nvPr>
        </p:nvSpPr>
        <p:spPr/>
        <p:txBody>
          <a:bodyPr/>
          <a:lstStyle/>
          <a:p>
            <a:r>
              <a:rPr lang="en-US" dirty="0"/>
              <a:t>Better frame expectations of COSMA members</a:t>
            </a:r>
          </a:p>
          <a:p>
            <a:r>
              <a:rPr lang="en-US" dirty="0"/>
              <a:t>COSMA presence at industry events</a:t>
            </a:r>
          </a:p>
          <a:p>
            <a:r>
              <a:rPr lang="en-US" dirty="0"/>
              <a:t>Increase COSMA social media engagement with practitioners/hiring organizations</a:t>
            </a:r>
          </a:p>
          <a:p>
            <a:r>
              <a:rPr lang="en-US" dirty="0"/>
              <a:t>Business membership as a tool to increase awareness and engagement</a:t>
            </a:r>
          </a:p>
        </p:txBody>
      </p:sp>
    </p:spTree>
    <p:extLst>
      <p:ext uri="{BB962C8B-B14F-4D97-AF65-F5344CB8AC3E}">
        <p14:creationId xmlns:p14="http://schemas.microsoft.com/office/powerpoint/2010/main" val="3346277052"/>
      </p:ext>
    </p:extLst>
  </p:cSld>
  <p:clrMapOvr>
    <a:masterClrMapping/>
  </p:clrMapOvr>
  <p:transition xmlns:p14="http://schemas.microsoft.com/office/powerpoint/2010/mai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B7584F-D182-124D-9895-374224B74B32}"/>
              </a:ext>
            </a:extLst>
          </p:cNvPr>
          <p:cNvSpPr>
            <a:spLocks noGrp="1"/>
          </p:cNvSpPr>
          <p:nvPr>
            <p:ph type="title"/>
          </p:nvPr>
        </p:nvSpPr>
        <p:spPr/>
        <p:txBody>
          <a:bodyPr/>
          <a:lstStyle/>
          <a:p>
            <a:r>
              <a:rPr lang="en-US" dirty="0"/>
              <a:t>What Can You Do?</a:t>
            </a:r>
          </a:p>
        </p:txBody>
      </p:sp>
      <p:sp>
        <p:nvSpPr>
          <p:cNvPr id="3" name="Content Placeholder 2">
            <a:extLst>
              <a:ext uri="{FF2B5EF4-FFF2-40B4-BE49-F238E27FC236}">
                <a16:creationId xmlns="" xmlns:a16="http://schemas.microsoft.com/office/drawing/2014/main" id="{1F0887BE-83CF-B240-9F7F-DE6B27370C00}"/>
              </a:ext>
            </a:extLst>
          </p:cNvPr>
          <p:cNvSpPr>
            <a:spLocks noGrp="1"/>
          </p:cNvSpPr>
          <p:nvPr>
            <p:ph idx="1"/>
          </p:nvPr>
        </p:nvSpPr>
        <p:spPr/>
        <p:txBody>
          <a:bodyPr>
            <a:normAutofit lnSpcReduction="10000"/>
          </a:bodyPr>
          <a:lstStyle/>
          <a:p>
            <a:r>
              <a:rPr lang="en-US" dirty="0"/>
              <a:t>Get involved</a:t>
            </a:r>
          </a:p>
          <a:p>
            <a:pPr lvl="1"/>
            <a:r>
              <a:rPr lang="en-US" dirty="0"/>
              <a:t>Reviewers</a:t>
            </a:r>
          </a:p>
          <a:p>
            <a:pPr lvl="1"/>
            <a:r>
              <a:rPr lang="en-US" dirty="0"/>
              <a:t>Board (directors, commissioners) service</a:t>
            </a:r>
          </a:p>
          <a:p>
            <a:pPr lvl="1"/>
            <a:r>
              <a:rPr lang="en-US" dirty="0"/>
              <a:t>Volunteer (conference, CSM)</a:t>
            </a:r>
          </a:p>
          <a:p>
            <a:r>
              <a:rPr lang="en-US" dirty="0"/>
              <a:t>Advocate</a:t>
            </a:r>
          </a:p>
          <a:p>
            <a:pPr lvl="1"/>
            <a:r>
              <a:rPr lang="en-US" dirty="0"/>
              <a:t>Students</a:t>
            </a:r>
          </a:p>
          <a:p>
            <a:pPr lvl="1"/>
            <a:r>
              <a:rPr lang="en-US" dirty="0"/>
              <a:t>Faculty/administrators on campus</a:t>
            </a:r>
          </a:p>
          <a:p>
            <a:pPr lvl="1"/>
            <a:r>
              <a:rPr lang="en-US" dirty="0"/>
              <a:t>Peers in sport management</a:t>
            </a:r>
          </a:p>
          <a:p>
            <a:pPr lvl="1"/>
            <a:r>
              <a:rPr lang="en-US" dirty="0"/>
              <a:t>Industry partners</a:t>
            </a:r>
          </a:p>
        </p:txBody>
      </p:sp>
    </p:spTree>
    <p:extLst>
      <p:ext uri="{BB962C8B-B14F-4D97-AF65-F5344CB8AC3E}">
        <p14:creationId xmlns:p14="http://schemas.microsoft.com/office/powerpoint/2010/main" val="104590320"/>
      </p:ext>
    </p:extLst>
  </p:cSld>
  <p:clrMapOvr>
    <a:masterClrMapping/>
  </p:clrMapOvr>
  <p:transition xmlns:p14="http://schemas.microsoft.com/office/powerpoint/2010/mai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7AB3BC-87F8-42DB-90C4-19DDAE4AFBC1}"/>
              </a:ext>
            </a:extLst>
          </p:cNvPr>
          <p:cNvSpPr>
            <a:spLocks noGrp="1"/>
          </p:cNvSpPr>
          <p:nvPr>
            <p:ph type="title"/>
          </p:nvPr>
        </p:nvSpPr>
        <p:spPr/>
        <p:txBody>
          <a:bodyPr>
            <a:normAutofit fontScale="90000"/>
          </a:bodyPr>
          <a:lstStyle/>
          <a:p>
            <a:r>
              <a:rPr lang="en-US" dirty="0"/>
              <a:t>What year was your program COSMA accredited?</a:t>
            </a:r>
          </a:p>
        </p:txBody>
      </p:sp>
      <p:sp>
        <p:nvSpPr>
          <p:cNvPr id="3" name="TextBox 2">
            <a:extLst>
              <a:ext uri="{FF2B5EF4-FFF2-40B4-BE49-F238E27FC236}">
                <a16:creationId xmlns="" xmlns:a16="http://schemas.microsoft.com/office/drawing/2014/main" id="{A1DC764C-818E-47C8-BFBE-722FB964822C}"/>
              </a:ext>
            </a:extLst>
          </p:cNvPr>
          <p:cNvSpPr txBox="1"/>
          <p:nvPr/>
        </p:nvSpPr>
        <p:spPr>
          <a:xfrm>
            <a:off x="457200" y="1791478"/>
            <a:ext cx="8229600" cy="4062651"/>
          </a:xfrm>
          <a:prstGeom prst="rect">
            <a:avLst/>
          </a:prstGeom>
          <a:noFill/>
        </p:spPr>
        <p:txBody>
          <a:bodyPr wrap="square" rtlCol="0">
            <a:spAutoFit/>
          </a:bodyPr>
          <a:lstStyle/>
          <a:p>
            <a:r>
              <a:rPr lang="en-US" sz="2000" dirty="0"/>
              <a:t>Of the programs that responded to the survey, responses ranged from the years 2010 to 2017, as well as candidacy status. </a:t>
            </a:r>
          </a:p>
          <a:p>
            <a:endParaRPr lang="en-US" sz="2000" dirty="0"/>
          </a:p>
          <a:p>
            <a:pPr marL="742950" lvl="1" indent="-285750">
              <a:buFont typeface="Arial" panose="020B0604020202020204" pitchFamily="34" charset="0"/>
              <a:buChar char="•"/>
            </a:pPr>
            <a:r>
              <a:rPr lang="en-US" sz="2000" dirty="0"/>
              <a:t>Candidacy Status: 3</a:t>
            </a:r>
          </a:p>
          <a:p>
            <a:pPr marL="742950" lvl="1" indent="-285750">
              <a:buFont typeface="Arial" panose="020B0604020202020204" pitchFamily="34" charset="0"/>
              <a:buChar char="•"/>
            </a:pPr>
            <a:r>
              <a:rPr lang="en-US" sz="2000" dirty="0"/>
              <a:t>2010: 1</a:t>
            </a:r>
          </a:p>
          <a:p>
            <a:pPr marL="742950" lvl="1" indent="-285750">
              <a:buFont typeface="Arial" panose="020B0604020202020204" pitchFamily="34" charset="0"/>
              <a:buChar char="•"/>
            </a:pPr>
            <a:r>
              <a:rPr lang="en-US" sz="2000" dirty="0"/>
              <a:t>2011: 0</a:t>
            </a:r>
          </a:p>
          <a:p>
            <a:pPr marL="742950" lvl="1" indent="-285750">
              <a:buFont typeface="Arial" panose="020B0604020202020204" pitchFamily="34" charset="0"/>
              <a:buChar char="•"/>
            </a:pPr>
            <a:r>
              <a:rPr lang="en-US" sz="2000" dirty="0"/>
              <a:t>2012: 2</a:t>
            </a:r>
          </a:p>
          <a:p>
            <a:pPr marL="742950" lvl="1" indent="-285750">
              <a:buFont typeface="Arial" panose="020B0604020202020204" pitchFamily="34" charset="0"/>
              <a:buChar char="•"/>
            </a:pPr>
            <a:r>
              <a:rPr lang="en-US" sz="2000" dirty="0"/>
              <a:t>2013: 2</a:t>
            </a:r>
          </a:p>
          <a:p>
            <a:pPr marL="742950" lvl="1" indent="-285750">
              <a:buFont typeface="Arial" panose="020B0604020202020204" pitchFamily="34" charset="0"/>
              <a:buChar char="•"/>
            </a:pPr>
            <a:r>
              <a:rPr lang="en-US" sz="2000" dirty="0"/>
              <a:t>2014: 1</a:t>
            </a:r>
          </a:p>
          <a:p>
            <a:pPr marL="742950" lvl="1" indent="-285750">
              <a:buFont typeface="Arial" panose="020B0604020202020204" pitchFamily="34" charset="0"/>
              <a:buChar char="•"/>
            </a:pPr>
            <a:r>
              <a:rPr lang="en-US" sz="2000" dirty="0"/>
              <a:t>2015: 2</a:t>
            </a:r>
          </a:p>
          <a:p>
            <a:pPr marL="742950" lvl="1" indent="-285750">
              <a:buFont typeface="Arial" panose="020B0604020202020204" pitchFamily="34" charset="0"/>
              <a:buChar char="•"/>
            </a:pPr>
            <a:r>
              <a:rPr lang="en-US" sz="2000" dirty="0"/>
              <a:t>2016: 0</a:t>
            </a:r>
          </a:p>
          <a:p>
            <a:pPr marL="742950" lvl="1" indent="-285750">
              <a:buFont typeface="Arial" panose="020B0604020202020204" pitchFamily="34" charset="0"/>
              <a:buChar char="•"/>
            </a:pPr>
            <a:r>
              <a:rPr lang="en-US" sz="2000" dirty="0"/>
              <a:t>2017: 2</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009262085"/>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7AB3BC-87F8-42DB-90C4-19DDAE4AFBC1}"/>
              </a:ext>
            </a:extLst>
          </p:cNvPr>
          <p:cNvSpPr>
            <a:spLocks noGrp="1"/>
          </p:cNvSpPr>
          <p:nvPr>
            <p:ph type="title"/>
          </p:nvPr>
        </p:nvSpPr>
        <p:spPr/>
        <p:txBody>
          <a:bodyPr>
            <a:normAutofit fontScale="90000"/>
          </a:bodyPr>
          <a:lstStyle/>
          <a:p>
            <a:r>
              <a:rPr lang="en-US" dirty="0"/>
              <a:t>Which program level is COSMA accredited? </a:t>
            </a:r>
          </a:p>
        </p:txBody>
      </p:sp>
      <p:sp>
        <p:nvSpPr>
          <p:cNvPr id="3" name="TextBox 2">
            <a:extLst>
              <a:ext uri="{FF2B5EF4-FFF2-40B4-BE49-F238E27FC236}">
                <a16:creationId xmlns="" xmlns:a16="http://schemas.microsoft.com/office/drawing/2014/main" id="{A1DC764C-818E-47C8-BFBE-722FB964822C}"/>
              </a:ext>
            </a:extLst>
          </p:cNvPr>
          <p:cNvSpPr txBox="1"/>
          <p:nvPr/>
        </p:nvSpPr>
        <p:spPr>
          <a:xfrm>
            <a:off x="457200" y="1651521"/>
            <a:ext cx="8229600" cy="1323439"/>
          </a:xfrm>
          <a:prstGeom prst="rect">
            <a:avLst/>
          </a:prstGeom>
          <a:noFill/>
        </p:spPr>
        <p:txBody>
          <a:bodyPr wrap="square" rtlCol="0">
            <a:spAutoFit/>
          </a:bodyPr>
          <a:lstStyle/>
          <a:p>
            <a:r>
              <a:rPr lang="en-US" sz="2000" dirty="0"/>
              <a:t>Respondents were asked to indicate which of the program(s) were COSMA accredited. The majority had Undergraduate accreditation (61%).  33% of the programs had Master’s accreditation, and only 6% (1 program) had Doctoral accreditation. </a:t>
            </a:r>
          </a:p>
        </p:txBody>
      </p:sp>
      <p:pic>
        <p:nvPicPr>
          <p:cNvPr id="5" name="Picture 4">
            <a:extLst>
              <a:ext uri="{FF2B5EF4-FFF2-40B4-BE49-F238E27FC236}">
                <a16:creationId xmlns="" xmlns:a16="http://schemas.microsoft.com/office/drawing/2014/main" id="{0D2BA903-0F7F-4EA3-829A-112652C240FD}"/>
              </a:ext>
            </a:extLst>
          </p:cNvPr>
          <p:cNvPicPr>
            <a:picLocks noChangeAspect="1"/>
          </p:cNvPicPr>
          <p:nvPr/>
        </p:nvPicPr>
        <p:blipFill rotWithShape="1">
          <a:blip r:embed="rId3"/>
          <a:srcRect t="7108"/>
          <a:stretch/>
        </p:blipFill>
        <p:spPr>
          <a:xfrm>
            <a:off x="915817" y="3144415"/>
            <a:ext cx="7052526" cy="2599670"/>
          </a:xfrm>
          <a:prstGeom prst="rect">
            <a:avLst/>
          </a:prstGeom>
        </p:spPr>
      </p:pic>
    </p:spTree>
    <p:extLst>
      <p:ext uri="{BB962C8B-B14F-4D97-AF65-F5344CB8AC3E}">
        <p14:creationId xmlns:p14="http://schemas.microsoft.com/office/powerpoint/2010/main" val="612762465"/>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7AB3BC-87F8-42DB-90C4-19DDAE4AFBC1}"/>
              </a:ext>
            </a:extLst>
          </p:cNvPr>
          <p:cNvSpPr>
            <a:spLocks noGrp="1"/>
          </p:cNvSpPr>
          <p:nvPr>
            <p:ph type="title"/>
          </p:nvPr>
        </p:nvSpPr>
        <p:spPr/>
        <p:txBody>
          <a:bodyPr>
            <a:noAutofit/>
          </a:bodyPr>
          <a:lstStyle/>
          <a:p>
            <a:r>
              <a:rPr lang="en-US" sz="3600" dirty="0"/>
              <a:t>In which of the following ways has COSMA accreditation impacted your program(s)?</a:t>
            </a:r>
          </a:p>
        </p:txBody>
      </p:sp>
      <p:sp>
        <p:nvSpPr>
          <p:cNvPr id="3" name="TextBox 2">
            <a:extLst>
              <a:ext uri="{FF2B5EF4-FFF2-40B4-BE49-F238E27FC236}">
                <a16:creationId xmlns="" xmlns:a16="http://schemas.microsoft.com/office/drawing/2014/main" id="{A1DC764C-818E-47C8-BFBE-722FB964822C}"/>
              </a:ext>
            </a:extLst>
          </p:cNvPr>
          <p:cNvSpPr txBox="1"/>
          <p:nvPr/>
        </p:nvSpPr>
        <p:spPr>
          <a:xfrm>
            <a:off x="457200" y="1791478"/>
            <a:ext cx="8229600" cy="3447098"/>
          </a:xfrm>
          <a:prstGeom prst="rect">
            <a:avLst/>
          </a:prstGeom>
          <a:noFill/>
        </p:spPr>
        <p:txBody>
          <a:bodyPr wrap="square" rtlCol="0">
            <a:spAutoFit/>
          </a:bodyPr>
          <a:lstStyle/>
          <a:p>
            <a:r>
              <a:rPr lang="en-US" sz="2000" dirty="0"/>
              <a:t>“Greater Prestige” was the most common response to the question. The least common response was “Higher Faculty Salaries”.</a:t>
            </a:r>
          </a:p>
          <a:p>
            <a:endParaRPr lang="en-US" sz="2000" dirty="0"/>
          </a:p>
          <a:p>
            <a:pPr marL="742950" lvl="1" indent="-285750">
              <a:buFont typeface="Arial" panose="020B0604020202020204" pitchFamily="34" charset="0"/>
              <a:buChar char="•"/>
            </a:pPr>
            <a:r>
              <a:rPr lang="en-US" sz="2000" dirty="0"/>
              <a:t>Increased enrollment: 2</a:t>
            </a:r>
          </a:p>
          <a:p>
            <a:pPr marL="742950" lvl="1" indent="-285750">
              <a:buFont typeface="Arial" panose="020B0604020202020204" pitchFamily="34" charset="0"/>
              <a:buChar char="•"/>
            </a:pPr>
            <a:r>
              <a:rPr lang="en-US" sz="2000" dirty="0"/>
              <a:t>Increased faculty lines: 4</a:t>
            </a:r>
          </a:p>
          <a:p>
            <a:pPr marL="742950" lvl="1" indent="-285750">
              <a:buFont typeface="Arial" panose="020B0604020202020204" pitchFamily="34" charset="0"/>
              <a:buChar char="•"/>
            </a:pPr>
            <a:r>
              <a:rPr lang="en-US" sz="2000" dirty="0"/>
              <a:t>Graduates find employment opportunities after graduation: 2</a:t>
            </a:r>
          </a:p>
          <a:p>
            <a:pPr marL="742950" lvl="1" indent="-285750">
              <a:buFont typeface="Arial" panose="020B0604020202020204" pitchFamily="34" charset="0"/>
              <a:buChar char="•"/>
            </a:pPr>
            <a:r>
              <a:rPr lang="en-US" sz="2000" dirty="0"/>
              <a:t>Higher faculty salaries: 1</a:t>
            </a:r>
          </a:p>
          <a:p>
            <a:pPr marL="742950" lvl="1" indent="-285750">
              <a:buFont typeface="Arial" panose="020B0604020202020204" pitchFamily="34" charset="0"/>
              <a:buChar char="•"/>
            </a:pPr>
            <a:r>
              <a:rPr lang="en-US" sz="2000" dirty="0"/>
              <a:t>Increased resources (i.e. administrative assistance): 5</a:t>
            </a:r>
          </a:p>
          <a:p>
            <a:pPr marL="742950" lvl="1" indent="-285750">
              <a:buFont typeface="Arial" panose="020B0604020202020204" pitchFamily="34" charset="0"/>
              <a:buChar char="•"/>
            </a:pPr>
            <a:r>
              <a:rPr lang="en-US" sz="2000" dirty="0"/>
              <a:t>Greater prestige: 8</a:t>
            </a:r>
          </a:p>
          <a:p>
            <a:pPr marL="742950" lvl="1" indent="-285750">
              <a:buFont typeface="Arial" panose="020B0604020202020204" pitchFamily="34" charset="0"/>
              <a:buChar char="•"/>
            </a:pPr>
            <a:r>
              <a:rPr lang="en-US" sz="2000" dirty="0"/>
              <a:t>Other: 4</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847385652"/>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7AB3BC-87F8-42DB-90C4-19DDAE4AFBC1}"/>
              </a:ext>
            </a:extLst>
          </p:cNvPr>
          <p:cNvSpPr>
            <a:spLocks noGrp="1"/>
          </p:cNvSpPr>
          <p:nvPr>
            <p:ph type="title"/>
          </p:nvPr>
        </p:nvSpPr>
        <p:spPr/>
        <p:txBody>
          <a:bodyPr>
            <a:noAutofit/>
          </a:bodyPr>
          <a:lstStyle/>
          <a:p>
            <a:r>
              <a:rPr lang="en-US" sz="3600" dirty="0"/>
              <a:t>What percentage of your graduates are employed in the sport industry?</a:t>
            </a:r>
          </a:p>
        </p:txBody>
      </p:sp>
      <p:sp>
        <p:nvSpPr>
          <p:cNvPr id="3" name="TextBox 2">
            <a:extLst>
              <a:ext uri="{FF2B5EF4-FFF2-40B4-BE49-F238E27FC236}">
                <a16:creationId xmlns="" xmlns:a16="http://schemas.microsoft.com/office/drawing/2014/main" id="{A1DC764C-818E-47C8-BFBE-722FB964822C}"/>
              </a:ext>
            </a:extLst>
          </p:cNvPr>
          <p:cNvSpPr txBox="1"/>
          <p:nvPr/>
        </p:nvSpPr>
        <p:spPr>
          <a:xfrm>
            <a:off x="457200" y="1791478"/>
            <a:ext cx="8229600" cy="707886"/>
          </a:xfrm>
          <a:prstGeom prst="rect">
            <a:avLst/>
          </a:prstGeom>
          <a:noFill/>
        </p:spPr>
        <p:txBody>
          <a:bodyPr wrap="square" rtlCol="0">
            <a:spAutoFit/>
          </a:bodyPr>
          <a:lstStyle/>
          <a:p>
            <a:r>
              <a:rPr lang="en-US" sz="2000" dirty="0"/>
              <a:t>Nearly half (6) of the respondents indicated that at least 80% of their graduates held employment in the sport industry. </a:t>
            </a:r>
          </a:p>
        </p:txBody>
      </p:sp>
      <p:pic>
        <p:nvPicPr>
          <p:cNvPr id="5" name="Picture 4">
            <a:extLst>
              <a:ext uri="{FF2B5EF4-FFF2-40B4-BE49-F238E27FC236}">
                <a16:creationId xmlns="" xmlns:a16="http://schemas.microsoft.com/office/drawing/2014/main" id="{B0E7F7AD-964C-4AEB-B8D5-FFEDA2864F8C}"/>
              </a:ext>
            </a:extLst>
          </p:cNvPr>
          <p:cNvPicPr>
            <a:picLocks noChangeAspect="1"/>
          </p:cNvPicPr>
          <p:nvPr/>
        </p:nvPicPr>
        <p:blipFill rotWithShape="1">
          <a:blip r:embed="rId3"/>
          <a:srcRect t="5269"/>
          <a:stretch/>
        </p:blipFill>
        <p:spPr>
          <a:xfrm>
            <a:off x="1279710" y="2649264"/>
            <a:ext cx="6584580" cy="3396047"/>
          </a:xfrm>
          <a:prstGeom prst="rect">
            <a:avLst/>
          </a:prstGeom>
        </p:spPr>
      </p:pic>
    </p:spTree>
    <p:extLst>
      <p:ext uri="{BB962C8B-B14F-4D97-AF65-F5344CB8AC3E}">
        <p14:creationId xmlns:p14="http://schemas.microsoft.com/office/powerpoint/2010/main" val="2147225800"/>
      </p:ext>
    </p:extLst>
  </p:cSld>
  <p:clrMapOvr>
    <a:masterClrMapping/>
  </p:clrMapOvr>
  <p:transition xmlns:p14="http://schemas.microsoft.com/office/powerpoint/2010/mai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7AB3BC-87F8-42DB-90C4-19DDAE4AFBC1}"/>
              </a:ext>
            </a:extLst>
          </p:cNvPr>
          <p:cNvSpPr>
            <a:spLocks noGrp="1"/>
          </p:cNvSpPr>
          <p:nvPr>
            <p:ph type="title"/>
          </p:nvPr>
        </p:nvSpPr>
        <p:spPr>
          <a:xfrm>
            <a:off x="233265" y="274638"/>
            <a:ext cx="8705461" cy="1647468"/>
          </a:xfrm>
        </p:spPr>
        <p:txBody>
          <a:bodyPr>
            <a:noAutofit/>
          </a:bodyPr>
          <a:lstStyle/>
          <a:p>
            <a:r>
              <a:rPr lang="en-US" sz="2800" dirty="0"/>
              <a:t>Do you believe COSMA accreditation assists your graduates in obtaining employment in the sport industry?</a:t>
            </a:r>
          </a:p>
        </p:txBody>
      </p:sp>
      <p:sp>
        <p:nvSpPr>
          <p:cNvPr id="3" name="TextBox 2">
            <a:extLst>
              <a:ext uri="{FF2B5EF4-FFF2-40B4-BE49-F238E27FC236}">
                <a16:creationId xmlns="" xmlns:a16="http://schemas.microsoft.com/office/drawing/2014/main" id="{A1DC764C-818E-47C8-BFBE-722FB964822C}"/>
              </a:ext>
            </a:extLst>
          </p:cNvPr>
          <p:cNvSpPr txBox="1"/>
          <p:nvPr/>
        </p:nvSpPr>
        <p:spPr>
          <a:xfrm>
            <a:off x="457200" y="2080727"/>
            <a:ext cx="8229600" cy="3785652"/>
          </a:xfrm>
          <a:prstGeom prst="rect">
            <a:avLst/>
          </a:prstGeom>
          <a:noFill/>
        </p:spPr>
        <p:txBody>
          <a:bodyPr wrap="square" rtlCol="0">
            <a:spAutoFit/>
          </a:bodyPr>
          <a:lstStyle/>
          <a:p>
            <a:r>
              <a:rPr lang="en-US" sz="2000" dirty="0"/>
              <a:t>More than half of the respondents were not sure whether or not COSMA accreditation helped their program’s graduates obtain employment in the sport industry, indicated by the selection of the response “might or might not.” None of the respondents selected the option “definitely yes.”</a:t>
            </a:r>
          </a:p>
          <a:p>
            <a:endParaRPr lang="en-US" sz="2000" dirty="0"/>
          </a:p>
          <a:p>
            <a:pPr marL="742950" lvl="1" indent="-285750">
              <a:buFont typeface="Arial" panose="020B0604020202020204" pitchFamily="34" charset="0"/>
              <a:buChar char="•"/>
            </a:pPr>
            <a:r>
              <a:rPr lang="en-US" sz="2000" dirty="0"/>
              <a:t>Definitely yes: 0</a:t>
            </a:r>
          </a:p>
          <a:p>
            <a:pPr marL="742950" lvl="1" indent="-285750">
              <a:buFont typeface="Arial" panose="020B0604020202020204" pitchFamily="34" charset="0"/>
              <a:buChar char="•"/>
            </a:pPr>
            <a:r>
              <a:rPr lang="en-US" sz="2000" dirty="0"/>
              <a:t>Probably yes: 2</a:t>
            </a:r>
          </a:p>
          <a:p>
            <a:pPr marL="742950" lvl="1" indent="-285750">
              <a:buFont typeface="Arial" panose="020B0604020202020204" pitchFamily="34" charset="0"/>
              <a:buChar char="•"/>
            </a:pPr>
            <a:r>
              <a:rPr lang="en-US" sz="2000" dirty="0"/>
              <a:t>Might or might not: 7</a:t>
            </a:r>
          </a:p>
          <a:p>
            <a:pPr marL="742950" lvl="1" indent="-285750">
              <a:buFont typeface="Arial" panose="020B0604020202020204" pitchFamily="34" charset="0"/>
              <a:buChar char="•"/>
            </a:pPr>
            <a:r>
              <a:rPr lang="en-US" sz="2000" dirty="0"/>
              <a:t>Probably not: 3</a:t>
            </a:r>
          </a:p>
          <a:p>
            <a:pPr marL="742950" lvl="1" indent="-285750">
              <a:buFont typeface="Arial" panose="020B0604020202020204" pitchFamily="34" charset="0"/>
              <a:buChar char="•"/>
            </a:pPr>
            <a:r>
              <a:rPr lang="en-US" sz="2000" dirty="0"/>
              <a:t>Definitely not: 2</a:t>
            </a:r>
          </a:p>
          <a:p>
            <a:pPr marL="742950" lvl="1" indent="-285750">
              <a:buFont typeface="Arial" panose="020B0604020202020204" pitchFamily="34" charset="0"/>
              <a:buChar char="•"/>
            </a:pPr>
            <a:endParaRPr lang="en-US" sz="2000" dirty="0"/>
          </a:p>
          <a:p>
            <a:pPr lvl="1"/>
            <a:r>
              <a:rPr lang="en-US" sz="2000" dirty="0"/>
              <a:t>				Participants were then asked to elaborate…</a:t>
            </a:r>
          </a:p>
        </p:txBody>
      </p:sp>
    </p:spTree>
    <p:extLst>
      <p:ext uri="{BB962C8B-B14F-4D97-AF65-F5344CB8AC3E}">
        <p14:creationId xmlns:p14="http://schemas.microsoft.com/office/powerpoint/2010/main" val="83401704"/>
      </p:ext>
    </p:extLst>
  </p:cSld>
  <p:clrMapOvr>
    <a:masterClrMapping/>
  </p:clrMapOvr>
  <p:transition xmlns:p14="http://schemas.microsoft.com/office/powerpoint/2010/mai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7AB3BC-87F8-42DB-90C4-19DDAE4AFBC1}"/>
              </a:ext>
            </a:extLst>
          </p:cNvPr>
          <p:cNvSpPr>
            <a:spLocks noGrp="1"/>
          </p:cNvSpPr>
          <p:nvPr>
            <p:ph type="title"/>
          </p:nvPr>
        </p:nvSpPr>
        <p:spPr>
          <a:xfrm>
            <a:off x="233265" y="274638"/>
            <a:ext cx="8705461" cy="1647468"/>
          </a:xfrm>
        </p:spPr>
        <p:txBody>
          <a:bodyPr>
            <a:noAutofit/>
          </a:bodyPr>
          <a:lstStyle/>
          <a:p>
            <a:r>
              <a:rPr lang="en-US" sz="2800" dirty="0"/>
              <a:t>Do you believe COSMA accreditation assists your graduates in obtaining employment in the sport industry?</a:t>
            </a:r>
          </a:p>
        </p:txBody>
      </p:sp>
      <p:sp>
        <p:nvSpPr>
          <p:cNvPr id="3" name="TextBox 2">
            <a:extLst>
              <a:ext uri="{FF2B5EF4-FFF2-40B4-BE49-F238E27FC236}">
                <a16:creationId xmlns="" xmlns:a16="http://schemas.microsoft.com/office/drawing/2014/main" id="{A1DC764C-818E-47C8-BFBE-722FB964822C}"/>
              </a:ext>
            </a:extLst>
          </p:cNvPr>
          <p:cNvSpPr txBox="1"/>
          <p:nvPr/>
        </p:nvSpPr>
        <p:spPr>
          <a:xfrm>
            <a:off x="-139959" y="2080727"/>
            <a:ext cx="8994710" cy="3477875"/>
          </a:xfrm>
          <a:prstGeom prst="rect">
            <a:avLst/>
          </a:prstGeom>
          <a:noFill/>
        </p:spPr>
        <p:txBody>
          <a:bodyPr wrap="square" rtlCol="0">
            <a:spAutoFit/>
          </a:bodyPr>
          <a:lstStyle/>
          <a:p>
            <a:pPr marL="800100" lvl="1" indent="-342900">
              <a:buFont typeface="Arial" panose="020B0604020202020204" pitchFamily="34" charset="0"/>
              <a:buChar char="•"/>
            </a:pPr>
            <a:r>
              <a:rPr lang="en-US" sz="2000" i="1" dirty="0"/>
              <a:t>I’m not sure if people in the industry know the value of COSMA accreditation. Alumni from our program that work in the sports industry do, however.</a:t>
            </a:r>
          </a:p>
          <a:p>
            <a:pPr marL="800100" lvl="1" indent="-342900">
              <a:buFont typeface="Arial" panose="020B0604020202020204" pitchFamily="34" charset="0"/>
              <a:buChar char="•"/>
            </a:pPr>
            <a:r>
              <a:rPr lang="en-US" sz="2000" i="1" dirty="0"/>
              <a:t>Employers have never stated any knowledge of COSMA. </a:t>
            </a:r>
          </a:p>
          <a:p>
            <a:pPr marL="800100" lvl="1" indent="-342900">
              <a:buFont typeface="Arial" panose="020B0604020202020204" pitchFamily="34" charset="0"/>
              <a:buChar char="•"/>
            </a:pPr>
            <a:r>
              <a:rPr lang="en-US" sz="2000" i="1" dirty="0"/>
              <a:t>Not sure if the general public understands what “accreditation” really is for value of a degree.</a:t>
            </a:r>
          </a:p>
          <a:p>
            <a:pPr marL="800100" lvl="1" indent="-342900">
              <a:buFont typeface="Arial" panose="020B0604020202020204" pitchFamily="34" charset="0"/>
              <a:buChar char="•"/>
            </a:pPr>
            <a:r>
              <a:rPr lang="en-US" sz="2000" i="1" dirty="0"/>
              <a:t>As we go through the accreditation process, I think the administrators are gaining a better understanding of the sport management discipline… </a:t>
            </a:r>
          </a:p>
          <a:p>
            <a:pPr marL="800100" lvl="1" indent="-342900">
              <a:buFont typeface="Arial" panose="020B0604020202020204" pitchFamily="34" charset="0"/>
              <a:buChar char="•"/>
            </a:pPr>
            <a:r>
              <a:rPr lang="en-US" sz="2000" i="1" dirty="0"/>
              <a:t>I’m not sure how employers would know that students come from an accredited program. It’s not printed on their diploma, transcript, or resume…</a:t>
            </a:r>
          </a:p>
          <a:p>
            <a:pPr marL="800100" lvl="1" indent="-342900">
              <a:buFont typeface="Arial" panose="020B0604020202020204" pitchFamily="34" charset="0"/>
              <a:buChar char="•"/>
            </a:pPr>
            <a:r>
              <a:rPr lang="en-US" sz="2000" i="1" dirty="0"/>
              <a:t>Our students want to learn more from practitioners than academics…all employment gains for our students have come from the practitioners.</a:t>
            </a:r>
          </a:p>
        </p:txBody>
      </p:sp>
    </p:spTree>
    <p:extLst>
      <p:ext uri="{BB962C8B-B14F-4D97-AF65-F5344CB8AC3E}">
        <p14:creationId xmlns:p14="http://schemas.microsoft.com/office/powerpoint/2010/main" val="1403936542"/>
      </p:ext>
    </p:extLst>
  </p:cSld>
  <p:clrMapOvr>
    <a:masterClrMapping/>
  </p:clrMapOvr>
  <p:transition xmlns:p14="http://schemas.microsoft.com/office/powerpoint/2010/mai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7AB3BC-87F8-42DB-90C4-19DDAE4AFBC1}"/>
              </a:ext>
            </a:extLst>
          </p:cNvPr>
          <p:cNvSpPr>
            <a:spLocks noGrp="1"/>
          </p:cNvSpPr>
          <p:nvPr>
            <p:ph type="title"/>
          </p:nvPr>
        </p:nvSpPr>
        <p:spPr>
          <a:xfrm>
            <a:off x="233265" y="274638"/>
            <a:ext cx="8705461" cy="1647468"/>
          </a:xfrm>
        </p:spPr>
        <p:txBody>
          <a:bodyPr>
            <a:noAutofit/>
          </a:bodyPr>
          <a:lstStyle/>
          <a:p>
            <a:r>
              <a:rPr lang="en-US" sz="2800" dirty="0"/>
              <a:t>Do you believe COSMA accreditation assists your graduates in obtaining employment in the sport industry?</a:t>
            </a:r>
          </a:p>
        </p:txBody>
      </p:sp>
      <p:sp>
        <p:nvSpPr>
          <p:cNvPr id="3" name="TextBox 2">
            <a:extLst>
              <a:ext uri="{FF2B5EF4-FFF2-40B4-BE49-F238E27FC236}">
                <a16:creationId xmlns="" xmlns:a16="http://schemas.microsoft.com/office/drawing/2014/main" id="{A1DC764C-818E-47C8-BFBE-722FB964822C}"/>
              </a:ext>
            </a:extLst>
          </p:cNvPr>
          <p:cNvSpPr txBox="1"/>
          <p:nvPr/>
        </p:nvSpPr>
        <p:spPr>
          <a:xfrm>
            <a:off x="-139959" y="2080727"/>
            <a:ext cx="8994710" cy="2862322"/>
          </a:xfrm>
          <a:prstGeom prst="rect">
            <a:avLst/>
          </a:prstGeom>
          <a:noFill/>
        </p:spPr>
        <p:txBody>
          <a:bodyPr wrap="square" rtlCol="0">
            <a:spAutoFit/>
          </a:bodyPr>
          <a:lstStyle/>
          <a:p>
            <a:pPr marL="800100" lvl="1" indent="-342900">
              <a:buFont typeface="Arial" panose="020B0604020202020204" pitchFamily="34" charset="0"/>
              <a:buChar char="•"/>
            </a:pPr>
            <a:r>
              <a:rPr lang="en-US" sz="2000" i="1" dirty="0"/>
              <a:t>Industry professionals and students do not inquire about COSMA—many do not know what it is—if students are assisted in obtaining employment it is because of faculty, our relationships in the community, and our location.</a:t>
            </a:r>
          </a:p>
          <a:p>
            <a:pPr marL="800100" lvl="1" indent="-342900">
              <a:buFont typeface="Arial" panose="020B0604020202020204" pitchFamily="34" charset="0"/>
              <a:buChar char="•"/>
            </a:pPr>
            <a:r>
              <a:rPr lang="en-US" sz="2000" i="1" dirty="0"/>
              <a:t>Our graduates and faculty use it as a selling point, but I’m not sure if it resonates with the practitioners. They’re focused on capabilities and experience, which are of course related to having been in a COSMA program.</a:t>
            </a:r>
          </a:p>
          <a:p>
            <a:pPr marL="800100" lvl="1" indent="-342900">
              <a:buFont typeface="Arial" panose="020B0604020202020204" pitchFamily="34" charset="0"/>
              <a:buChar char="•"/>
            </a:pPr>
            <a:r>
              <a:rPr lang="en-US" sz="2000" i="1" dirty="0"/>
              <a:t>Unfortunately we have not collected data directly linking COSMA accreditation to job/career attainment.</a:t>
            </a:r>
          </a:p>
          <a:p>
            <a:pPr marL="800100" lvl="1" indent="-342900">
              <a:buFont typeface="Arial" panose="020B0604020202020204" pitchFamily="34" charset="0"/>
              <a:buChar char="•"/>
            </a:pPr>
            <a:r>
              <a:rPr lang="en-US" sz="2000" i="1" dirty="0"/>
              <a:t>Our students do not include on their resume that we are accredited.</a:t>
            </a:r>
          </a:p>
        </p:txBody>
      </p:sp>
    </p:spTree>
    <p:extLst>
      <p:ext uri="{BB962C8B-B14F-4D97-AF65-F5344CB8AC3E}">
        <p14:creationId xmlns:p14="http://schemas.microsoft.com/office/powerpoint/2010/main" val="3121025654"/>
      </p:ext>
    </p:extLst>
  </p:cSld>
  <p:clrMapOvr>
    <a:masterClrMapping/>
  </p:clrMapOvr>
  <p:transition xmlns:p14="http://schemas.microsoft.com/office/powerpoint/2010/main" spd="slow">
    <p:push dir="u"/>
  </p:transition>
</p:sld>
</file>

<file path=ppt/theme/theme1.xml><?xml version="1.0" encoding="utf-8"?>
<a:theme xmlns:a="http://schemas.openxmlformats.org/drawingml/2006/main" name="unfpresentation_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unfpresentation_2</Template>
  <TotalTime>1903</TotalTime>
  <Words>1629</Words>
  <Application>Microsoft Macintosh PowerPoint</Application>
  <PresentationFormat>On-screen Show (4:3)</PresentationFormat>
  <Paragraphs>152</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unfpresentation_2</vt:lpstr>
      <vt:lpstr>A Survey of COSMA Accreditation Programs</vt:lpstr>
      <vt:lpstr>What is COSMA?</vt:lpstr>
      <vt:lpstr>What year was your program COSMA accredited?</vt:lpstr>
      <vt:lpstr>Which program level is COSMA accredited? </vt:lpstr>
      <vt:lpstr>In which of the following ways has COSMA accreditation impacted your program(s)?</vt:lpstr>
      <vt:lpstr>What percentage of your graduates are employed in the sport industry?</vt:lpstr>
      <vt:lpstr>Do you believe COSMA accreditation assists your graduates in obtaining employment in the sport industry?</vt:lpstr>
      <vt:lpstr>Do you believe COSMA accreditation assists your graduates in obtaining employment in the sport industry?</vt:lpstr>
      <vt:lpstr>Do you believe COSMA accreditation assists your graduates in obtaining employment in the sport industry?</vt:lpstr>
      <vt:lpstr>What specific resources have been leveraged directly from obtaining COSMA accreditation?</vt:lpstr>
      <vt:lpstr>What specific resources have been leveraged directly from obtaining COSMA accreditation?</vt:lpstr>
      <vt:lpstr>In what ways can COSMA assist sport management programs in leveraging resources?</vt:lpstr>
      <vt:lpstr>To what degree has COSMA accreditation had a positive impact on your programs?</vt:lpstr>
      <vt:lpstr>How likely are you to recommend COSMA accreditation to other sport management programs?</vt:lpstr>
      <vt:lpstr>What is the view of your university administration on COSMA accreditation?</vt:lpstr>
      <vt:lpstr>The CHEA recognizes institutional and programmatic accrediting organizations, like COSMA. How likely is it that CHEA recognition of COSMA would increase the value of COSMA accreditation?</vt:lpstr>
      <vt:lpstr>If your program(s) is accredited, by what methods do you advertise your accreditation status?</vt:lpstr>
      <vt:lpstr>Provide any additional information on COSMA accreditation valuation you wish to share.</vt:lpstr>
      <vt:lpstr>Key Takeaways</vt:lpstr>
      <vt:lpstr>Key Takeaways</vt:lpstr>
      <vt:lpstr>Ideas for Consideration</vt:lpstr>
      <vt:lpstr>What Can You Do?</vt:lpstr>
    </vt:vector>
  </TitlesOfParts>
  <Manager/>
  <Company>University of North Florida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Spruell, Jamie</dc:creator>
  <cp:keywords/>
  <dc:description/>
  <cp:lastModifiedBy>Heather Alderman</cp:lastModifiedBy>
  <cp:revision>44</cp:revision>
  <cp:lastPrinted>2018-02-06T17:03:51Z</cp:lastPrinted>
  <dcterms:created xsi:type="dcterms:W3CDTF">2013-03-26T20:59:24Z</dcterms:created>
  <dcterms:modified xsi:type="dcterms:W3CDTF">2018-02-12T20:22:25Z</dcterms:modified>
  <cp:category/>
</cp:coreProperties>
</file>