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56" r:id="rId2"/>
    <p:sldId id="257" r:id="rId3"/>
    <p:sldId id="258" r:id="rId4"/>
    <p:sldId id="266"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13"/>
    <p:restoredTop sz="92928"/>
  </p:normalViewPr>
  <p:slideViewPr>
    <p:cSldViewPr snapToGrid="0" snapToObjects="1">
      <p:cViewPr>
        <p:scale>
          <a:sx n="65" d="100"/>
          <a:sy n="65" d="100"/>
        </p:scale>
        <p:origin x="-2992" y="-1656"/>
      </p:cViewPr>
      <p:guideLst>
        <p:guide orient="horz" pos="2160"/>
        <p:guide pos="3840"/>
      </p:guideLst>
    </p:cSldViewPr>
  </p:slideViewPr>
  <p:notesTextViewPr>
    <p:cViewPr>
      <p:scale>
        <a:sx n="1" d="1"/>
        <a:sy n="1" d="1"/>
      </p:scale>
      <p:origin x="0" y="0"/>
    </p:cViewPr>
  </p:notesTextViewPr>
  <p:notesViewPr>
    <p:cSldViewPr snapToGrid="0" snapToObjects="1">
      <p:cViewPr varScale="1">
        <p:scale>
          <a:sx n="79" d="100"/>
          <a:sy n="79" d="100"/>
        </p:scale>
        <p:origin x="3528" y="216"/>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55E549EA-A729-3D45-8B4D-22B7EBF5C6D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4B97E04D-ECCF-9144-940C-119F342EF95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B43F512-30E2-3F46-8010-5659AF98CC34}" type="datetimeFigureOut">
              <a:rPr lang="en-US" smtClean="0"/>
              <a:t>2/11/19</a:t>
            </a:fld>
            <a:endParaRPr lang="en-US"/>
          </a:p>
        </p:txBody>
      </p:sp>
      <p:sp>
        <p:nvSpPr>
          <p:cNvPr id="4" name="Footer Placeholder 3">
            <a:extLst>
              <a:ext uri="{FF2B5EF4-FFF2-40B4-BE49-F238E27FC236}">
                <a16:creationId xmlns:a16="http://schemas.microsoft.com/office/drawing/2014/main" xmlns="" id="{AA0344F1-5767-0541-B208-C6A9788E858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176DBA68-A779-A547-8605-413DDCAEB5E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37A2CB1-9001-FD49-B675-3F6AB6B0DB25}" type="slidenum">
              <a:rPr lang="en-US" smtClean="0"/>
              <a:t>‹#›</a:t>
            </a:fld>
            <a:endParaRPr lang="en-US"/>
          </a:p>
        </p:txBody>
      </p:sp>
    </p:spTree>
    <p:extLst>
      <p:ext uri="{BB962C8B-B14F-4D97-AF65-F5344CB8AC3E}">
        <p14:creationId xmlns:p14="http://schemas.microsoft.com/office/powerpoint/2010/main" val="32210826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3E9FAA-CE99-9243-980C-708A50330DCB}" type="datetimeFigureOut">
              <a:rPr lang="en-US" smtClean="0"/>
              <a:t>2/11/19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66AF33-FE8D-0F43-AD85-A52C3F99EDA1}" type="slidenum">
              <a:rPr lang="en-US" smtClean="0"/>
              <a:t>‹#›</a:t>
            </a:fld>
            <a:endParaRPr lang="en-US"/>
          </a:p>
        </p:txBody>
      </p:sp>
    </p:spTree>
    <p:extLst>
      <p:ext uri="{BB962C8B-B14F-4D97-AF65-F5344CB8AC3E}">
        <p14:creationId xmlns:p14="http://schemas.microsoft.com/office/powerpoint/2010/main" val="377618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Clay</a:t>
            </a:r>
          </a:p>
        </p:txBody>
      </p:sp>
      <p:sp>
        <p:nvSpPr>
          <p:cNvPr id="4" name="Slide Number Placeholder 3"/>
          <p:cNvSpPr>
            <a:spLocks noGrp="1"/>
          </p:cNvSpPr>
          <p:nvPr>
            <p:ph type="sldNum" sz="quarter" idx="5"/>
          </p:nvPr>
        </p:nvSpPr>
        <p:spPr/>
        <p:txBody>
          <a:bodyPr/>
          <a:lstStyle/>
          <a:p>
            <a:fld id="{4566AF33-FE8D-0F43-AD85-A52C3F99EDA1}" type="slidenum">
              <a:rPr lang="en-US" smtClean="0"/>
              <a:t>1</a:t>
            </a:fld>
            <a:endParaRPr lang="en-US"/>
          </a:p>
        </p:txBody>
      </p:sp>
    </p:spTree>
    <p:extLst>
      <p:ext uri="{BB962C8B-B14F-4D97-AF65-F5344CB8AC3E}">
        <p14:creationId xmlns:p14="http://schemas.microsoft.com/office/powerpoint/2010/main" val="37129107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a:t>
            </a:r>
          </a:p>
        </p:txBody>
      </p:sp>
      <p:sp>
        <p:nvSpPr>
          <p:cNvPr id="4" name="Slide Number Placeholder 3"/>
          <p:cNvSpPr>
            <a:spLocks noGrp="1"/>
          </p:cNvSpPr>
          <p:nvPr>
            <p:ph type="sldNum" sz="quarter" idx="5"/>
          </p:nvPr>
        </p:nvSpPr>
        <p:spPr/>
        <p:txBody>
          <a:bodyPr/>
          <a:lstStyle/>
          <a:p>
            <a:fld id="{4566AF33-FE8D-0F43-AD85-A52C3F99EDA1}" type="slidenum">
              <a:rPr lang="en-US" smtClean="0"/>
              <a:t>10</a:t>
            </a:fld>
            <a:endParaRPr lang="en-US"/>
          </a:p>
        </p:txBody>
      </p:sp>
    </p:spTree>
    <p:extLst>
      <p:ext uri="{BB962C8B-B14F-4D97-AF65-F5344CB8AC3E}">
        <p14:creationId xmlns:p14="http://schemas.microsoft.com/office/powerpoint/2010/main" val="1966174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a:t>
            </a:r>
          </a:p>
        </p:txBody>
      </p:sp>
      <p:sp>
        <p:nvSpPr>
          <p:cNvPr id="4" name="Slide Number Placeholder 3"/>
          <p:cNvSpPr>
            <a:spLocks noGrp="1"/>
          </p:cNvSpPr>
          <p:nvPr>
            <p:ph type="sldNum" sz="quarter" idx="5"/>
          </p:nvPr>
        </p:nvSpPr>
        <p:spPr/>
        <p:txBody>
          <a:bodyPr/>
          <a:lstStyle/>
          <a:p>
            <a:fld id="{4566AF33-FE8D-0F43-AD85-A52C3F99EDA1}" type="slidenum">
              <a:rPr lang="en-US" smtClean="0"/>
              <a:t>2</a:t>
            </a:fld>
            <a:endParaRPr lang="en-US"/>
          </a:p>
        </p:txBody>
      </p:sp>
    </p:spTree>
    <p:extLst>
      <p:ext uri="{BB962C8B-B14F-4D97-AF65-F5344CB8AC3E}">
        <p14:creationId xmlns:p14="http://schemas.microsoft.com/office/powerpoint/2010/main" val="3099244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a:t>
            </a:r>
          </a:p>
        </p:txBody>
      </p:sp>
      <p:sp>
        <p:nvSpPr>
          <p:cNvPr id="4" name="Slide Number Placeholder 3"/>
          <p:cNvSpPr>
            <a:spLocks noGrp="1"/>
          </p:cNvSpPr>
          <p:nvPr>
            <p:ph type="sldNum" sz="quarter" idx="5"/>
          </p:nvPr>
        </p:nvSpPr>
        <p:spPr/>
        <p:txBody>
          <a:bodyPr/>
          <a:lstStyle/>
          <a:p>
            <a:fld id="{4566AF33-FE8D-0F43-AD85-A52C3F99EDA1}" type="slidenum">
              <a:rPr lang="en-US" smtClean="0"/>
              <a:t>3</a:t>
            </a:fld>
            <a:endParaRPr lang="en-US"/>
          </a:p>
        </p:txBody>
      </p:sp>
    </p:spTree>
    <p:extLst>
      <p:ext uri="{BB962C8B-B14F-4D97-AF65-F5344CB8AC3E}">
        <p14:creationId xmlns:p14="http://schemas.microsoft.com/office/powerpoint/2010/main" val="2799424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Heather</a:t>
            </a:r>
          </a:p>
        </p:txBody>
      </p:sp>
      <p:sp>
        <p:nvSpPr>
          <p:cNvPr id="4" name="Slide Number Placeholder 3"/>
          <p:cNvSpPr>
            <a:spLocks noGrp="1"/>
          </p:cNvSpPr>
          <p:nvPr>
            <p:ph type="sldNum" sz="quarter" idx="5"/>
          </p:nvPr>
        </p:nvSpPr>
        <p:spPr/>
        <p:txBody>
          <a:bodyPr/>
          <a:lstStyle/>
          <a:p>
            <a:fld id="{4566AF33-FE8D-0F43-AD85-A52C3F99EDA1}" type="slidenum">
              <a:rPr lang="en-US" smtClean="0"/>
              <a:t>4</a:t>
            </a:fld>
            <a:endParaRPr lang="en-US"/>
          </a:p>
        </p:txBody>
      </p:sp>
    </p:spTree>
    <p:extLst>
      <p:ext uri="{BB962C8B-B14F-4D97-AF65-F5344CB8AC3E}">
        <p14:creationId xmlns:p14="http://schemas.microsoft.com/office/powerpoint/2010/main" val="30156851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Heather</a:t>
            </a:r>
          </a:p>
        </p:txBody>
      </p:sp>
      <p:sp>
        <p:nvSpPr>
          <p:cNvPr id="4" name="Slide Number Placeholder 3"/>
          <p:cNvSpPr>
            <a:spLocks noGrp="1"/>
          </p:cNvSpPr>
          <p:nvPr>
            <p:ph type="sldNum" sz="quarter" idx="5"/>
          </p:nvPr>
        </p:nvSpPr>
        <p:spPr/>
        <p:txBody>
          <a:bodyPr/>
          <a:lstStyle/>
          <a:p>
            <a:fld id="{4566AF33-FE8D-0F43-AD85-A52C3F99EDA1}" type="slidenum">
              <a:rPr lang="en-US" smtClean="0"/>
              <a:t>5</a:t>
            </a:fld>
            <a:endParaRPr lang="en-US"/>
          </a:p>
        </p:txBody>
      </p:sp>
    </p:spTree>
    <p:extLst>
      <p:ext uri="{BB962C8B-B14F-4D97-AF65-F5344CB8AC3E}">
        <p14:creationId xmlns:p14="http://schemas.microsoft.com/office/powerpoint/2010/main" val="10945858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Heather</a:t>
            </a:r>
          </a:p>
        </p:txBody>
      </p:sp>
      <p:sp>
        <p:nvSpPr>
          <p:cNvPr id="4" name="Slide Number Placeholder 3"/>
          <p:cNvSpPr>
            <a:spLocks noGrp="1"/>
          </p:cNvSpPr>
          <p:nvPr>
            <p:ph type="sldNum" sz="quarter" idx="5"/>
          </p:nvPr>
        </p:nvSpPr>
        <p:spPr/>
        <p:txBody>
          <a:bodyPr/>
          <a:lstStyle/>
          <a:p>
            <a:fld id="{4566AF33-FE8D-0F43-AD85-A52C3F99EDA1}" type="slidenum">
              <a:rPr lang="en-US" smtClean="0"/>
              <a:t>6</a:t>
            </a:fld>
            <a:endParaRPr lang="en-US"/>
          </a:p>
        </p:txBody>
      </p:sp>
    </p:spTree>
    <p:extLst>
      <p:ext uri="{BB962C8B-B14F-4D97-AF65-F5344CB8AC3E}">
        <p14:creationId xmlns:p14="http://schemas.microsoft.com/office/powerpoint/2010/main" val="20305024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Clay AACSB provides quality assurance, business education intelligence, and professional development services to over 1,600 member organizations and more than 800 accredited business schools worldwide. </a:t>
            </a:r>
          </a:p>
        </p:txBody>
      </p:sp>
      <p:sp>
        <p:nvSpPr>
          <p:cNvPr id="4" name="Slide Number Placeholder 3"/>
          <p:cNvSpPr>
            <a:spLocks noGrp="1"/>
          </p:cNvSpPr>
          <p:nvPr>
            <p:ph type="sldNum" sz="quarter" idx="5"/>
          </p:nvPr>
        </p:nvSpPr>
        <p:spPr/>
        <p:txBody>
          <a:bodyPr/>
          <a:lstStyle/>
          <a:p>
            <a:fld id="{4566AF33-FE8D-0F43-AD85-A52C3F99EDA1}" type="slidenum">
              <a:rPr lang="en-US" smtClean="0"/>
              <a:t>7</a:t>
            </a:fld>
            <a:endParaRPr lang="en-US"/>
          </a:p>
        </p:txBody>
      </p:sp>
    </p:spTree>
    <p:extLst>
      <p:ext uri="{BB962C8B-B14F-4D97-AF65-F5344CB8AC3E}">
        <p14:creationId xmlns:p14="http://schemas.microsoft.com/office/powerpoint/2010/main" val="5522300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Currently, more than 850 educator preparation providers participate in the CAEP accreditation system, including many grandfathered into accreditation under former standards.</a:t>
            </a:r>
          </a:p>
        </p:txBody>
      </p:sp>
      <p:sp>
        <p:nvSpPr>
          <p:cNvPr id="4" name="Slide Number Placeholder 3"/>
          <p:cNvSpPr>
            <a:spLocks noGrp="1"/>
          </p:cNvSpPr>
          <p:nvPr>
            <p:ph type="sldNum" sz="quarter" idx="5"/>
          </p:nvPr>
        </p:nvSpPr>
        <p:spPr/>
        <p:txBody>
          <a:bodyPr/>
          <a:lstStyle/>
          <a:p>
            <a:fld id="{4566AF33-FE8D-0F43-AD85-A52C3F99EDA1}" type="slidenum">
              <a:rPr lang="en-US" smtClean="0"/>
              <a:t>8</a:t>
            </a:fld>
            <a:endParaRPr lang="en-US"/>
          </a:p>
        </p:txBody>
      </p:sp>
    </p:spTree>
    <p:extLst>
      <p:ext uri="{BB962C8B-B14F-4D97-AF65-F5344CB8AC3E}">
        <p14:creationId xmlns:p14="http://schemas.microsoft.com/office/powerpoint/2010/main" val="1514545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Heather-Recommendation 1, Mark-Recommendation 2, Clay-Recommendation 3</a:t>
            </a:r>
          </a:p>
        </p:txBody>
      </p:sp>
      <p:sp>
        <p:nvSpPr>
          <p:cNvPr id="4" name="Slide Number Placeholder 3"/>
          <p:cNvSpPr>
            <a:spLocks noGrp="1"/>
          </p:cNvSpPr>
          <p:nvPr>
            <p:ph type="sldNum" sz="quarter" idx="5"/>
          </p:nvPr>
        </p:nvSpPr>
        <p:spPr/>
        <p:txBody>
          <a:bodyPr/>
          <a:lstStyle/>
          <a:p>
            <a:fld id="{4566AF33-FE8D-0F43-AD85-A52C3F99EDA1}" type="slidenum">
              <a:rPr lang="en-US" smtClean="0"/>
              <a:t>9</a:t>
            </a:fld>
            <a:endParaRPr lang="en-US"/>
          </a:p>
        </p:txBody>
      </p:sp>
    </p:spTree>
    <p:extLst>
      <p:ext uri="{BB962C8B-B14F-4D97-AF65-F5344CB8AC3E}">
        <p14:creationId xmlns:p14="http://schemas.microsoft.com/office/powerpoint/2010/main" val="3078333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 Id="rId3"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 Id="rId3" Type="http://schemas.openxmlformats.org/officeDocument/2006/relationships/image" Target="../media/image4.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 Id="rId3" Type="http://schemas.openxmlformats.org/officeDocument/2006/relationships/image" Target="../media/image4.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 Id="rId3" Type="http://schemas.openxmlformats.org/officeDocument/2006/relationships/image" Target="../media/image4.emf"/></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E02AFA-44D0-F744-8BDD-C2802771C1EF}"/>
              </a:ext>
            </a:extLst>
          </p:cNvPr>
          <p:cNvSpPr>
            <a:spLocks noGrp="1"/>
          </p:cNvSpPr>
          <p:nvPr>
            <p:ph type="ctrTitle" hasCustomPrompt="1"/>
          </p:nvPr>
        </p:nvSpPr>
        <p:spPr>
          <a:xfrm>
            <a:off x="1524000" y="2503487"/>
            <a:ext cx="9144000" cy="1006475"/>
          </a:xfrm>
        </p:spPr>
        <p:txBody>
          <a:bodyPr anchor="b"/>
          <a:lstStyle>
            <a:lvl1pPr algn="ctr">
              <a:defRPr sz="6000"/>
            </a:lvl1pPr>
          </a:lstStyle>
          <a:p>
            <a:r>
              <a:rPr lang="en-US" dirty="0"/>
              <a:t>Title of Presentation</a:t>
            </a:r>
          </a:p>
        </p:txBody>
      </p:sp>
      <p:sp>
        <p:nvSpPr>
          <p:cNvPr id="3" name="Subtitle 2">
            <a:extLst>
              <a:ext uri="{FF2B5EF4-FFF2-40B4-BE49-F238E27FC236}">
                <a16:creationId xmlns:a16="http://schemas.microsoft.com/office/drawing/2014/main" xmlns="" id="{B1ABA64A-8634-5140-B60F-09086C669D5C}"/>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Presenter’s Name</a:t>
            </a:r>
          </a:p>
          <a:p>
            <a:r>
              <a:rPr lang="en-US" dirty="0"/>
              <a:t>Title, Department</a:t>
            </a:r>
          </a:p>
          <a:p>
            <a:r>
              <a:rPr lang="en-US" dirty="0"/>
              <a:t>Date</a:t>
            </a:r>
          </a:p>
        </p:txBody>
      </p:sp>
      <p:sp>
        <p:nvSpPr>
          <p:cNvPr id="4" name="Date Placeholder 3">
            <a:extLst>
              <a:ext uri="{FF2B5EF4-FFF2-40B4-BE49-F238E27FC236}">
                <a16:creationId xmlns:a16="http://schemas.microsoft.com/office/drawing/2014/main" xmlns="" id="{A0E3B9D1-8415-1B44-B6D1-308A9D4A6CD9}"/>
              </a:ext>
            </a:extLst>
          </p:cNvPr>
          <p:cNvSpPr>
            <a:spLocks noGrp="1"/>
          </p:cNvSpPr>
          <p:nvPr>
            <p:ph type="dt" sz="half" idx="10"/>
          </p:nvPr>
        </p:nvSpPr>
        <p:spPr/>
        <p:txBody>
          <a:bodyPr/>
          <a:lstStyle/>
          <a:p>
            <a:fld id="{8254A545-610A-3246-BBF7-82AC132EB6A8}" type="datetimeFigureOut">
              <a:rPr lang="en-US" smtClean="0"/>
              <a:t>2/11/19</a:t>
            </a:fld>
            <a:endParaRPr lang="en-US"/>
          </a:p>
        </p:txBody>
      </p:sp>
      <p:sp>
        <p:nvSpPr>
          <p:cNvPr id="5" name="Footer Placeholder 4">
            <a:extLst>
              <a:ext uri="{FF2B5EF4-FFF2-40B4-BE49-F238E27FC236}">
                <a16:creationId xmlns:a16="http://schemas.microsoft.com/office/drawing/2014/main" xmlns="" id="{1DF19443-4DC4-404B-8FFB-AAEF9ABDEC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01D4938-7FDF-B04D-A213-F8160A6F1A95}"/>
              </a:ext>
            </a:extLst>
          </p:cNvPr>
          <p:cNvSpPr>
            <a:spLocks noGrp="1"/>
          </p:cNvSpPr>
          <p:nvPr>
            <p:ph type="sldNum" sz="quarter" idx="12"/>
          </p:nvPr>
        </p:nvSpPr>
        <p:spPr/>
        <p:txBody>
          <a:bodyPr/>
          <a:lstStyle/>
          <a:p>
            <a:fld id="{8EF147F3-F4BF-2C46-AC54-645A1178D8F6}" type="slidenum">
              <a:rPr lang="en-US" smtClean="0"/>
              <a:t>‹#›</a:t>
            </a:fld>
            <a:endParaRPr lang="en-US"/>
          </a:p>
        </p:txBody>
      </p:sp>
      <p:pic>
        <p:nvPicPr>
          <p:cNvPr id="9" name="Picture 8" descr="The logo for Wichita State University." title="Wichita State University Logo">
            <a:extLst>
              <a:ext uri="{FF2B5EF4-FFF2-40B4-BE49-F238E27FC236}">
                <a16:creationId xmlns:a16="http://schemas.microsoft.com/office/drawing/2014/main" xmlns="" id="{1ADE4355-A3B2-6449-9D1C-9F7D8F17891B}"/>
              </a:ext>
            </a:extLst>
          </p:cNvPr>
          <p:cNvPicPr>
            <a:picLocks noChangeAspect="1"/>
          </p:cNvPicPr>
          <p:nvPr userDrawn="1"/>
        </p:nvPicPr>
        <p:blipFill>
          <a:blip r:embed="rId3"/>
          <a:stretch>
            <a:fillRect/>
          </a:stretch>
        </p:blipFill>
        <p:spPr>
          <a:xfrm>
            <a:off x="4001073" y="1192211"/>
            <a:ext cx="4189854" cy="965202"/>
          </a:xfrm>
          <a:prstGeom prst="rect">
            <a:avLst/>
          </a:prstGeom>
        </p:spPr>
      </p:pic>
    </p:spTree>
    <p:extLst>
      <p:ext uri="{BB962C8B-B14F-4D97-AF65-F5344CB8AC3E}">
        <p14:creationId xmlns:p14="http://schemas.microsoft.com/office/powerpoint/2010/main" val="1939129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D4AE9C-BCE1-134F-9AA5-36AC0166BAB7}"/>
              </a:ext>
            </a:extLst>
          </p:cNvPr>
          <p:cNvSpPr>
            <a:spLocks noGrp="1"/>
          </p:cNvSpPr>
          <p:nvPr>
            <p:ph type="title" hasCustomPrompt="1"/>
          </p:nvPr>
        </p:nvSpPr>
        <p:spPr>
          <a:xfrm>
            <a:off x="2857500" y="300039"/>
            <a:ext cx="8503920" cy="957262"/>
          </a:xfrm>
        </p:spPr>
        <p:txBody>
          <a:bodyPr/>
          <a:lstStyle>
            <a:lvl1pPr>
              <a:defRPr>
                <a:solidFill>
                  <a:schemeClr val="bg1"/>
                </a:solidFill>
              </a:defRPr>
            </a:lvl1pPr>
          </a:lstStyle>
          <a:p>
            <a:r>
              <a:rPr lang="en-US" dirty="0"/>
              <a:t>1-Column Slide</a:t>
            </a:r>
          </a:p>
        </p:txBody>
      </p:sp>
      <p:sp>
        <p:nvSpPr>
          <p:cNvPr id="3" name="Content Placeholder 2">
            <a:extLst>
              <a:ext uri="{FF2B5EF4-FFF2-40B4-BE49-F238E27FC236}">
                <a16:creationId xmlns:a16="http://schemas.microsoft.com/office/drawing/2014/main" xmlns="" id="{5052DADA-DA3F-374B-8A2B-B0B5F1A463F1}"/>
              </a:ext>
            </a:extLst>
          </p:cNvPr>
          <p:cNvSpPr>
            <a:spLocks noGrp="1"/>
          </p:cNvSpPr>
          <p:nvPr>
            <p:ph idx="1" hasCustomPrompt="1"/>
          </p:nvPr>
        </p:nvSpPr>
        <p:spPr/>
        <p:txBody>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C6B57CC7-E80B-4E43-9A8C-58FE70FDAF35}"/>
              </a:ext>
            </a:extLst>
          </p:cNvPr>
          <p:cNvSpPr>
            <a:spLocks noGrp="1"/>
          </p:cNvSpPr>
          <p:nvPr>
            <p:ph type="dt" sz="half" idx="10"/>
          </p:nvPr>
        </p:nvSpPr>
        <p:spPr/>
        <p:txBody>
          <a:bodyPr/>
          <a:lstStyle/>
          <a:p>
            <a:fld id="{8254A545-610A-3246-BBF7-82AC132EB6A8}" type="datetimeFigureOut">
              <a:rPr lang="en-US" smtClean="0"/>
              <a:t>2/11/19</a:t>
            </a:fld>
            <a:endParaRPr lang="en-US"/>
          </a:p>
        </p:txBody>
      </p:sp>
      <p:sp>
        <p:nvSpPr>
          <p:cNvPr id="5" name="Footer Placeholder 4">
            <a:extLst>
              <a:ext uri="{FF2B5EF4-FFF2-40B4-BE49-F238E27FC236}">
                <a16:creationId xmlns:a16="http://schemas.microsoft.com/office/drawing/2014/main" xmlns="" id="{06D4C005-7FB8-3D4C-96BE-CD8E4D1363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F4D0C98-1C77-A04F-96D7-2FB871DF47C4}"/>
              </a:ext>
            </a:extLst>
          </p:cNvPr>
          <p:cNvSpPr>
            <a:spLocks noGrp="1"/>
          </p:cNvSpPr>
          <p:nvPr>
            <p:ph type="sldNum" sz="quarter" idx="12"/>
          </p:nvPr>
        </p:nvSpPr>
        <p:spPr/>
        <p:txBody>
          <a:bodyPr/>
          <a:lstStyle/>
          <a:p>
            <a:fld id="{8EF147F3-F4BF-2C46-AC54-645A1178D8F6}" type="slidenum">
              <a:rPr lang="en-US" smtClean="0"/>
              <a:t>‹#›</a:t>
            </a:fld>
            <a:endParaRPr lang="en-US"/>
          </a:p>
        </p:txBody>
      </p:sp>
      <p:pic>
        <p:nvPicPr>
          <p:cNvPr id="8" name="Picture 7" descr="&quot;WSU&quot; logo for Wichita State University." title="WSU Logo">
            <a:extLst>
              <a:ext uri="{FF2B5EF4-FFF2-40B4-BE49-F238E27FC236}">
                <a16:creationId xmlns:a16="http://schemas.microsoft.com/office/drawing/2014/main" xmlns="" id="{33B1789B-D0E4-4F47-8C64-CCCFE5CB8907}"/>
              </a:ext>
            </a:extLst>
          </p:cNvPr>
          <p:cNvPicPr>
            <a:picLocks noChangeAspect="1"/>
          </p:cNvPicPr>
          <p:nvPr userDrawn="1"/>
        </p:nvPicPr>
        <p:blipFill rotWithShape="1">
          <a:blip r:embed="rId3">
            <a:alphaModFix/>
          </a:blip>
          <a:srcRect b="37252"/>
          <a:stretch/>
        </p:blipFill>
        <p:spPr>
          <a:xfrm>
            <a:off x="-28576" y="111919"/>
            <a:ext cx="2030521" cy="1131094"/>
          </a:xfrm>
          <a:prstGeom prst="rect">
            <a:avLst/>
          </a:prstGeom>
        </p:spPr>
      </p:pic>
    </p:spTree>
    <p:extLst>
      <p:ext uri="{BB962C8B-B14F-4D97-AF65-F5344CB8AC3E}">
        <p14:creationId xmlns:p14="http://schemas.microsoft.com/office/powerpoint/2010/main" val="2497457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CDDA10-D4F1-1246-AC76-4E99217B7F15}"/>
              </a:ext>
            </a:extLst>
          </p:cNvPr>
          <p:cNvSpPr>
            <a:spLocks noGrp="1"/>
          </p:cNvSpPr>
          <p:nvPr>
            <p:ph type="title" hasCustomPrompt="1"/>
          </p:nvPr>
        </p:nvSpPr>
        <p:spPr>
          <a:xfrm>
            <a:off x="2857500" y="301752"/>
            <a:ext cx="8503920" cy="960120"/>
          </a:xfrm>
        </p:spPr>
        <p:txBody>
          <a:bodyPr/>
          <a:lstStyle>
            <a:lvl1pPr>
              <a:defRPr>
                <a:solidFill>
                  <a:schemeClr val="bg1"/>
                </a:solidFill>
              </a:defRPr>
            </a:lvl1pPr>
          </a:lstStyle>
          <a:p>
            <a:r>
              <a:rPr lang="en-US" dirty="0"/>
              <a:t>2-Column Slide</a:t>
            </a:r>
          </a:p>
        </p:txBody>
      </p:sp>
      <p:sp>
        <p:nvSpPr>
          <p:cNvPr id="3" name="Content Placeholder 2">
            <a:extLst>
              <a:ext uri="{FF2B5EF4-FFF2-40B4-BE49-F238E27FC236}">
                <a16:creationId xmlns:a16="http://schemas.microsoft.com/office/drawing/2014/main" xmlns="" id="{7AB7A247-7DFC-E446-938A-2CA021AE3EDD}"/>
              </a:ext>
            </a:extLst>
          </p:cNvPr>
          <p:cNvSpPr>
            <a:spLocks noGrp="1"/>
          </p:cNvSpPr>
          <p:nvPr>
            <p:ph sz="half" idx="1" hasCustomPrompt="1"/>
          </p:nvPr>
        </p:nvSpPr>
        <p:spPr>
          <a:xfrm>
            <a:off x="838200" y="1825625"/>
            <a:ext cx="5181600" cy="4351338"/>
          </a:xfrm>
        </p:spPr>
        <p:txBody>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xmlns="" id="{04B5206B-3FC0-CE41-90B0-155B2B1C6F2F}"/>
              </a:ext>
            </a:extLst>
          </p:cNvPr>
          <p:cNvSpPr>
            <a:spLocks noGrp="1"/>
          </p:cNvSpPr>
          <p:nvPr>
            <p:ph sz="half" idx="2" hasCustomPrompt="1"/>
          </p:nvPr>
        </p:nvSpPr>
        <p:spPr>
          <a:xfrm>
            <a:off x="6172200" y="1825625"/>
            <a:ext cx="5181600" cy="4351338"/>
          </a:xfrm>
        </p:spPr>
        <p:txBody>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xmlns="" id="{DDF86D33-CD83-4040-BB1F-306A4D9B8E6E}"/>
              </a:ext>
            </a:extLst>
          </p:cNvPr>
          <p:cNvSpPr>
            <a:spLocks noGrp="1"/>
          </p:cNvSpPr>
          <p:nvPr>
            <p:ph type="dt" sz="half" idx="10"/>
          </p:nvPr>
        </p:nvSpPr>
        <p:spPr/>
        <p:txBody>
          <a:bodyPr/>
          <a:lstStyle/>
          <a:p>
            <a:fld id="{8254A545-610A-3246-BBF7-82AC132EB6A8}" type="datetimeFigureOut">
              <a:rPr lang="en-US" smtClean="0"/>
              <a:t>2/11/19</a:t>
            </a:fld>
            <a:endParaRPr lang="en-US"/>
          </a:p>
        </p:txBody>
      </p:sp>
      <p:sp>
        <p:nvSpPr>
          <p:cNvPr id="6" name="Footer Placeholder 5">
            <a:extLst>
              <a:ext uri="{FF2B5EF4-FFF2-40B4-BE49-F238E27FC236}">
                <a16:creationId xmlns:a16="http://schemas.microsoft.com/office/drawing/2014/main" xmlns="" id="{E4CB5D88-544F-964C-84FC-051762122A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4A67E06-089A-6846-8B48-B3A0F23DC958}"/>
              </a:ext>
            </a:extLst>
          </p:cNvPr>
          <p:cNvSpPr>
            <a:spLocks noGrp="1"/>
          </p:cNvSpPr>
          <p:nvPr>
            <p:ph type="sldNum" sz="quarter" idx="12"/>
          </p:nvPr>
        </p:nvSpPr>
        <p:spPr/>
        <p:txBody>
          <a:bodyPr/>
          <a:lstStyle/>
          <a:p>
            <a:fld id="{8EF147F3-F4BF-2C46-AC54-645A1178D8F6}" type="slidenum">
              <a:rPr lang="en-US" smtClean="0"/>
              <a:t>‹#›</a:t>
            </a:fld>
            <a:endParaRPr lang="en-US"/>
          </a:p>
        </p:txBody>
      </p:sp>
      <p:pic>
        <p:nvPicPr>
          <p:cNvPr id="8" name="Picture 7" descr="&quot;WSU&quot; logo for Wichita State University." title="WSU Logo">
            <a:extLst>
              <a:ext uri="{FF2B5EF4-FFF2-40B4-BE49-F238E27FC236}">
                <a16:creationId xmlns:a16="http://schemas.microsoft.com/office/drawing/2014/main" xmlns="" id="{BC3239E5-4689-FA43-AAF6-CE4F83EE41AC}"/>
              </a:ext>
            </a:extLst>
          </p:cNvPr>
          <p:cNvPicPr>
            <a:picLocks noChangeAspect="1"/>
          </p:cNvPicPr>
          <p:nvPr userDrawn="1"/>
        </p:nvPicPr>
        <p:blipFill rotWithShape="1">
          <a:blip r:embed="rId3">
            <a:alphaModFix/>
          </a:blip>
          <a:srcRect b="37252"/>
          <a:stretch/>
        </p:blipFill>
        <p:spPr>
          <a:xfrm>
            <a:off x="-28576" y="111919"/>
            <a:ext cx="2030521" cy="1131094"/>
          </a:xfrm>
          <a:prstGeom prst="rect">
            <a:avLst/>
          </a:prstGeom>
        </p:spPr>
      </p:pic>
    </p:spTree>
    <p:extLst>
      <p:ext uri="{BB962C8B-B14F-4D97-AF65-F5344CB8AC3E}">
        <p14:creationId xmlns:p14="http://schemas.microsoft.com/office/powerpoint/2010/main" val="180698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DB0318-CC45-A342-AEE3-670F36387ECF}"/>
              </a:ext>
            </a:extLst>
          </p:cNvPr>
          <p:cNvSpPr>
            <a:spLocks noGrp="1"/>
          </p:cNvSpPr>
          <p:nvPr>
            <p:ph type="title" hasCustomPrompt="1"/>
          </p:nvPr>
        </p:nvSpPr>
        <p:spPr>
          <a:xfrm>
            <a:off x="831850" y="1709738"/>
            <a:ext cx="10515600" cy="2852737"/>
          </a:xfrm>
        </p:spPr>
        <p:txBody>
          <a:bodyPr anchor="b"/>
          <a:lstStyle>
            <a:lvl1pPr>
              <a:defRPr sz="6000"/>
            </a:lvl1pPr>
          </a:lstStyle>
          <a:p>
            <a:r>
              <a:rPr lang="en-US" dirty="0"/>
              <a:t>Divider Slide</a:t>
            </a:r>
          </a:p>
        </p:txBody>
      </p:sp>
      <p:sp>
        <p:nvSpPr>
          <p:cNvPr id="3" name="Text Placeholder 2">
            <a:extLst>
              <a:ext uri="{FF2B5EF4-FFF2-40B4-BE49-F238E27FC236}">
                <a16:creationId xmlns:a16="http://schemas.microsoft.com/office/drawing/2014/main" xmlns="" id="{DAA57E59-4F7B-3B4C-B9E7-67DE80EDB614}"/>
              </a:ext>
            </a:extLst>
          </p:cNvPr>
          <p:cNvSpPr>
            <a:spLocks noGrp="1"/>
          </p:cNvSpPr>
          <p:nvPr>
            <p:ph type="body" idx="1" hasCustomPrompt="1"/>
          </p:nvPr>
        </p:nvSpPr>
        <p:spPr>
          <a:xfrm>
            <a:off x="831850" y="4589463"/>
            <a:ext cx="10515600" cy="1500187"/>
          </a:xfrm>
        </p:spPr>
        <p:txBody>
          <a:bodyPr/>
          <a:lstStyle>
            <a:lvl1pPr marL="0" indent="0">
              <a:buNone/>
              <a:defRPr sz="240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Or Alternative Title Slide</a:t>
            </a:r>
          </a:p>
        </p:txBody>
      </p:sp>
      <p:sp>
        <p:nvSpPr>
          <p:cNvPr id="4" name="Date Placeholder 3">
            <a:extLst>
              <a:ext uri="{FF2B5EF4-FFF2-40B4-BE49-F238E27FC236}">
                <a16:creationId xmlns:a16="http://schemas.microsoft.com/office/drawing/2014/main" xmlns="" id="{0A8DE7E8-47E7-104E-BF54-359C263C9962}"/>
              </a:ext>
            </a:extLst>
          </p:cNvPr>
          <p:cNvSpPr>
            <a:spLocks noGrp="1"/>
          </p:cNvSpPr>
          <p:nvPr>
            <p:ph type="dt" sz="half" idx="10"/>
          </p:nvPr>
        </p:nvSpPr>
        <p:spPr/>
        <p:txBody>
          <a:bodyPr/>
          <a:lstStyle/>
          <a:p>
            <a:fld id="{8254A545-610A-3246-BBF7-82AC132EB6A8}" type="datetimeFigureOut">
              <a:rPr lang="en-US" smtClean="0"/>
              <a:t>2/11/19</a:t>
            </a:fld>
            <a:endParaRPr lang="en-US"/>
          </a:p>
        </p:txBody>
      </p:sp>
      <p:sp>
        <p:nvSpPr>
          <p:cNvPr id="5" name="Footer Placeholder 4">
            <a:extLst>
              <a:ext uri="{FF2B5EF4-FFF2-40B4-BE49-F238E27FC236}">
                <a16:creationId xmlns:a16="http://schemas.microsoft.com/office/drawing/2014/main" xmlns="" id="{7F2DE16E-EEEB-F04D-B629-FBE01C97F9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4247F99-D730-2641-86EF-84BCC74BAAFB}"/>
              </a:ext>
            </a:extLst>
          </p:cNvPr>
          <p:cNvSpPr>
            <a:spLocks noGrp="1"/>
          </p:cNvSpPr>
          <p:nvPr>
            <p:ph type="sldNum" sz="quarter" idx="12"/>
          </p:nvPr>
        </p:nvSpPr>
        <p:spPr/>
        <p:txBody>
          <a:bodyPr/>
          <a:lstStyle/>
          <a:p>
            <a:fld id="{8EF147F3-F4BF-2C46-AC54-645A1178D8F6}" type="slidenum">
              <a:rPr lang="en-US" smtClean="0"/>
              <a:t>‹#›</a:t>
            </a:fld>
            <a:endParaRPr lang="en-US"/>
          </a:p>
        </p:txBody>
      </p:sp>
      <p:pic>
        <p:nvPicPr>
          <p:cNvPr id="7" name="Picture 6" descr="&quot;WSU&quot; logo for Wichita State University." title="WSU Logo">
            <a:extLst>
              <a:ext uri="{FF2B5EF4-FFF2-40B4-BE49-F238E27FC236}">
                <a16:creationId xmlns:a16="http://schemas.microsoft.com/office/drawing/2014/main" xmlns="" id="{0747E5A0-53E7-3649-A4F4-D53323CF508A}"/>
              </a:ext>
            </a:extLst>
          </p:cNvPr>
          <p:cNvPicPr>
            <a:picLocks noChangeAspect="1"/>
          </p:cNvPicPr>
          <p:nvPr userDrawn="1"/>
        </p:nvPicPr>
        <p:blipFill rotWithShape="1">
          <a:blip r:embed="rId3">
            <a:alphaModFix/>
          </a:blip>
          <a:srcRect b="37252"/>
          <a:stretch/>
        </p:blipFill>
        <p:spPr>
          <a:xfrm>
            <a:off x="-28576" y="111919"/>
            <a:ext cx="2030521" cy="1131094"/>
          </a:xfrm>
          <a:prstGeom prst="rect">
            <a:avLst/>
          </a:prstGeom>
        </p:spPr>
      </p:pic>
    </p:spTree>
    <p:extLst>
      <p:ext uri="{BB962C8B-B14F-4D97-AF65-F5344CB8AC3E}">
        <p14:creationId xmlns:p14="http://schemas.microsoft.com/office/powerpoint/2010/main" val="22895504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EEE8205-8020-9E43-BDC9-8F0646FB42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5DAD0D22-4086-394C-A571-C6BB444D3D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C13091FC-EF27-E34B-B5FE-194D933C90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54A545-610A-3246-BBF7-82AC132EB6A8}" type="datetimeFigureOut">
              <a:rPr lang="en-US" smtClean="0"/>
              <a:t>2/11/19</a:t>
            </a:fld>
            <a:endParaRPr lang="en-US"/>
          </a:p>
        </p:txBody>
      </p:sp>
      <p:sp>
        <p:nvSpPr>
          <p:cNvPr id="5" name="Footer Placeholder 4">
            <a:extLst>
              <a:ext uri="{FF2B5EF4-FFF2-40B4-BE49-F238E27FC236}">
                <a16:creationId xmlns:a16="http://schemas.microsoft.com/office/drawing/2014/main" xmlns="" id="{EB871301-3F06-5A49-A699-BBCBCEEE5F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FA74BA5A-8069-9D49-A99F-3AD1783CEA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147F3-F4BF-2C46-AC54-645A1178D8F6}" type="slidenum">
              <a:rPr lang="en-US" smtClean="0"/>
              <a:t>‹#›</a:t>
            </a:fld>
            <a:endParaRPr lang="en-US"/>
          </a:p>
        </p:txBody>
      </p:sp>
    </p:spTree>
    <p:extLst>
      <p:ext uri="{BB962C8B-B14F-4D97-AF65-F5344CB8AC3E}">
        <p14:creationId xmlns:p14="http://schemas.microsoft.com/office/powerpoint/2010/main" val="4226485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1"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s://www.cosmaweb.org/about-cosma.html" TargetMode="External"/><Relationship Id="rId4" Type="http://schemas.openxmlformats.org/officeDocument/2006/relationships/hyperlink" Target="http://caepnet.org/working-together/education-field" TargetMode="External"/><Relationship Id="rId5" Type="http://schemas.openxmlformats.org/officeDocument/2006/relationships/hyperlink" Target="http://caepnet.org/working-together/education-field/research" TargetMode="External"/><Relationship Id="rId6" Type="http://schemas.openxmlformats.org/officeDocument/2006/relationships/hyperlink" Target="http://chea.org/userfiles/CHEA%20Fact%20Sheets/fact_sheet_5_operation.pdf" TargetMode="External"/><Relationship Id="rId7" Type="http://schemas.openxmlformats.org/officeDocument/2006/relationships/hyperlink" Target="https://www.chea.org/revised-chea-recognition-policy-and-procedures-0" TargetMode="External"/><Relationship Id="rId1" Type="http://schemas.openxmlformats.org/officeDocument/2006/relationships/slideLayout" Target="../slideLayouts/slideLayout2.xml"/><Relationship Id="rId2" Type="http://schemas.openxmlformats.org/officeDocument/2006/relationships/hyperlink" Target="http://www.aacsb.edu/-/media/aacsb/publications/white-papers/wp-quality-issues-in-distance-edu.ashx?la=e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hyperlink" Target="https://www.cosmaweb.org/dashboard-data.html" TargetMode="External"/><Relationship Id="rId4" Type="http://schemas.openxmlformats.org/officeDocument/2006/relationships/image" Target="../media/image6.jp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4" Type="http://schemas.openxmlformats.org/officeDocument/2006/relationships/hyperlink" Target="https://www.aacsb.edu/publications/researchreports" TargetMode="External"/><Relationship Id="rId5" Type="http://schemas.openxmlformats.org/officeDocument/2006/relationships/hyperlink" Target="https://www.aacsb.edu/blog" TargetMode="External"/><Relationship Id="rId6" Type="http://schemas.openxmlformats.org/officeDocument/2006/relationships/hyperlink" Target="https://bized.aacsb.edu/" TargetMode="External"/><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hyperlink" Target="http://caepnet.org/working-together/research/research" TargetMode="External"/><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FAB1D9-831F-0B44-B7DF-FF6D868378DC}"/>
              </a:ext>
            </a:extLst>
          </p:cNvPr>
          <p:cNvSpPr>
            <a:spLocks noGrp="1"/>
          </p:cNvSpPr>
          <p:nvPr>
            <p:ph type="ctrTitle"/>
          </p:nvPr>
        </p:nvSpPr>
        <p:spPr>
          <a:xfrm>
            <a:off x="1524000" y="2882053"/>
            <a:ext cx="9144000" cy="1620939"/>
          </a:xfrm>
        </p:spPr>
        <p:txBody>
          <a:bodyPr>
            <a:normAutofit fontScale="90000"/>
          </a:bodyPr>
          <a:lstStyle/>
          <a:p>
            <a:r>
              <a:rPr lang="en-US" dirty="0"/>
              <a:t>COSMA’s Role in Advancing </a:t>
            </a:r>
            <a:br>
              <a:rPr lang="en-US" dirty="0"/>
            </a:br>
            <a:r>
              <a:rPr lang="en-US" dirty="0"/>
              <a:t>the Field Through Research</a:t>
            </a:r>
          </a:p>
        </p:txBody>
      </p:sp>
      <p:sp>
        <p:nvSpPr>
          <p:cNvPr id="3" name="Subtitle 2">
            <a:extLst>
              <a:ext uri="{FF2B5EF4-FFF2-40B4-BE49-F238E27FC236}">
                <a16:creationId xmlns:a16="http://schemas.microsoft.com/office/drawing/2014/main" xmlns="" id="{55D4A66C-A4DF-4747-A9FD-A259C3C36C64}"/>
              </a:ext>
            </a:extLst>
          </p:cNvPr>
          <p:cNvSpPr>
            <a:spLocks noGrp="1"/>
          </p:cNvSpPr>
          <p:nvPr>
            <p:ph type="subTitle" idx="1"/>
          </p:nvPr>
        </p:nvSpPr>
        <p:spPr>
          <a:xfrm>
            <a:off x="1524000" y="4904626"/>
            <a:ext cx="9144000" cy="2666621"/>
          </a:xfrm>
        </p:spPr>
        <p:txBody>
          <a:bodyPr/>
          <a:lstStyle/>
          <a:p>
            <a:r>
              <a:rPr lang="en-US" dirty="0"/>
              <a:t>G Clayton Stoldt</a:t>
            </a:r>
          </a:p>
          <a:p>
            <a:r>
              <a:rPr lang="en-US" dirty="0"/>
              <a:t>Heather Alderman</a:t>
            </a:r>
          </a:p>
          <a:p>
            <a:r>
              <a:rPr lang="en-US" dirty="0"/>
              <a:t>Mark Vermillion</a:t>
            </a:r>
          </a:p>
        </p:txBody>
      </p:sp>
    </p:spTree>
    <p:extLst>
      <p:ext uri="{BB962C8B-B14F-4D97-AF65-F5344CB8AC3E}">
        <p14:creationId xmlns:p14="http://schemas.microsoft.com/office/powerpoint/2010/main" val="2826804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3F9590-58F2-854E-BFC7-EC8239C875A2}"/>
              </a:ext>
            </a:extLst>
          </p:cNvPr>
          <p:cNvSpPr>
            <a:spLocks noGrp="1"/>
          </p:cNvSpPr>
          <p:nvPr>
            <p:ph type="title"/>
          </p:nvPr>
        </p:nvSpPr>
        <p:spPr/>
        <p:txBody>
          <a:bodyPr/>
          <a:lstStyle/>
          <a:p>
            <a:r>
              <a:rPr lang="en-US" dirty="0"/>
              <a:t>Discussion Questions</a:t>
            </a:r>
          </a:p>
        </p:txBody>
      </p:sp>
      <p:sp>
        <p:nvSpPr>
          <p:cNvPr id="3" name="Content Placeholder 2">
            <a:extLst>
              <a:ext uri="{FF2B5EF4-FFF2-40B4-BE49-F238E27FC236}">
                <a16:creationId xmlns:a16="http://schemas.microsoft.com/office/drawing/2014/main" xmlns="" id="{7C5691C4-1266-134B-BB61-42A4F5C3BAC7}"/>
              </a:ext>
            </a:extLst>
          </p:cNvPr>
          <p:cNvSpPr>
            <a:spLocks noGrp="1"/>
          </p:cNvSpPr>
          <p:nvPr>
            <p:ph idx="1"/>
          </p:nvPr>
        </p:nvSpPr>
        <p:spPr/>
        <p:txBody>
          <a:bodyPr/>
          <a:lstStyle/>
          <a:p>
            <a:r>
              <a:rPr lang="en-US" dirty="0"/>
              <a:t>What other ideas regarding how COSMA might advance the field via research?</a:t>
            </a:r>
          </a:p>
          <a:p>
            <a:r>
              <a:rPr lang="en-US" dirty="0"/>
              <a:t>What type of research topics is/would be of most value?</a:t>
            </a:r>
          </a:p>
          <a:p>
            <a:r>
              <a:rPr lang="en-US" dirty="0"/>
              <a:t>How could COSMA maximize its impact given the resources available?</a:t>
            </a:r>
          </a:p>
          <a:p>
            <a:r>
              <a:rPr lang="en-US" dirty="0"/>
              <a:t>What partnership opportunities should COSMA pursue?</a:t>
            </a:r>
          </a:p>
          <a:p>
            <a:endParaRPr lang="en-US" dirty="0"/>
          </a:p>
          <a:p>
            <a:endParaRPr lang="en-US" dirty="0"/>
          </a:p>
        </p:txBody>
      </p:sp>
    </p:spTree>
    <p:extLst>
      <p:ext uri="{BB962C8B-B14F-4D97-AF65-F5344CB8AC3E}">
        <p14:creationId xmlns:p14="http://schemas.microsoft.com/office/powerpoint/2010/main" val="683060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56295E-9B6A-8644-BAFD-BE1F3DE97DBC}"/>
              </a:ext>
            </a:extLst>
          </p:cNvPr>
          <p:cNvSpPr>
            <a:spLocks noGrp="1"/>
          </p:cNvSpPr>
          <p:nvPr>
            <p:ph type="title"/>
          </p:nvPr>
        </p:nvSpPr>
        <p:spPr/>
        <p:txBody>
          <a:bodyPr/>
          <a:lstStyle/>
          <a:p>
            <a:r>
              <a:rPr lang="en-US" dirty="0"/>
              <a:t>Sources</a:t>
            </a:r>
          </a:p>
        </p:txBody>
      </p:sp>
      <p:sp>
        <p:nvSpPr>
          <p:cNvPr id="3" name="Content Placeholder 2">
            <a:extLst>
              <a:ext uri="{FF2B5EF4-FFF2-40B4-BE49-F238E27FC236}">
                <a16:creationId xmlns:a16="http://schemas.microsoft.com/office/drawing/2014/main" xmlns="" id="{DAB0DB73-82ED-774D-BED5-80E9AAFAA7FC}"/>
              </a:ext>
            </a:extLst>
          </p:cNvPr>
          <p:cNvSpPr>
            <a:spLocks noGrp="1"/>
          </p:cNvSpPr>
          <p:nvPr>
            <p:ph idx="1"/>
          </p:nvPr>
        </p:nvSpPr>
        <p:spPr>
          <a:xfrm>
            <a:off x="838200" y="1825624"/>
            <a:ext cx="10515600" cy="5032375"/>
          </a:xfrm>
        </p:spPr>
        <p:txBody>
          <a:bodyPr>
            <a:normAutofit fontScale="47500" lnSpcReduction="20000"/>
          </a:bodyPr>
          <a:lstStyle/>
          <a:p>
            <a:r>
              <a:rPr lang="en-US" dirty="0"/>
              <a:t>Association to Advance Collegiate Schools of Business (AACSB).  (2007). </a:t>
            </a:r>
            <a:r>
              <a:rPr lang="en-US" i="1" dirty="0"/>
              <a:t>Quality issues in distance learning. </a:t>
            </a:r>
            <a:r>
              <a:rPr lang="en-US" dirty="0"/>
              <a:t>Retrieved from </a:t>
            </a:r>
            <a:r>
              <a:rPr lang="en-US" u="sng" dirty="0">
                <a:hlinkClick r:id="rId2"/>
              </a:rPr>
              <a:t>http://www.aacsb.edu/-/media/aacsb/publications/white-papers/wp-quality-issues-in-distance-edu.ashx?la=en</a:t>
            </a:r>
            <a:r>
              <a:rPr lang="en-US" dirty="0"/>
              <a:t> </a:t>
            </a:r>
          </a:p>
          <a:p>
            <a:r>
              <a:rPr lang="en-US" dirty="0"/>
              <a:t>Commission on Sport Management Accreditation (COSMA). (2015). Vision, mission and core values of COSMA. Retrieved from </a:t>
            </a:r>
            <a:r>
              <a:rPr lang="en-US" u="sng" dirty="0">
                <a:hlinkClick r:id="rId3"/>
              </a:rPr>
              <a:t>https://www.cosmaweb.org/about-cosma.html</a:t>
            </a:r>
            <a:r>
              <a:rPr lang="en-US" dirty="0"/>
              <a:t> </a:t>
            </a:r>
          </a:p>
          <a:p>
            <a:r>
              <a:rPr lang="en-US" dirty="0"/>
              <a:t>Council for the Accreditation of Educator Preparation (CAEP). (n.d.-a). Education field. Retrieved from </a:t>
            </a:r>
            <a:r>
              <a:rPr lang="en-US" u="sng" dirty="0">
                <a:hlinkClick r:id="rId4"/>
              </a:rPr>
              <a:t>http://caepnet.org/working-together/education-field</a:t>
            </a:r>
            <a:r>
              <a:rPr lang="en-US" dirty="0"/>
              <a:t> </a:t>
            </a:r>
          </a:p>
          <a:p>
            <a:r>
              <a:rPr lang="en-US" dirty="0"/>
              <a:t>Council for the Accreditation of Educator Preparation (CAEP). (n.d.-b). Research. Retrieved from </a:t>
            </a:r>
            <a:r>
              <a:rPr lang="en-US" u="sng" dirty="0">
                <a:hlinkClick r:id="rId5"/>
              </a:rPr>
              <a:t>http://caepnet.org/working-together/education-field/research</a:t>
            </a:r>
            <a:r>
              <a:rPr lang="en-US" dirty="0"/>
              <a:t> </a:t>
            </a:r>
          </a:p>
          <a:p>
            <a:r>
              <a:rPr lang="en-US" dirty="0"/>
              <a:t>Council for Higher Education Accreditation (CHEA). (2006, April ). </a:t>
            </a:r>
            <a:r>
              <a:rPr lang="en-US" i="1" dirty="0"/>
              <a:t>Fact sheet #5 – Accrediting organizations in the United States: How do they operate to assure quality? </a:t>
            </a:r>
            <a:r>
              <a:rPr lang="en-US" dirty="0"/>
              <a:t>Retrieved from </a:t>
            </a:r>
            <a:r>
              <a:rPr lang="en-US" u="sng" dirty="0">
                <a:hlinkClick r:id="rId6"/>
              </a:rPr>
              <a:t>http://chea.org/userfiles/CHEA%20Fact%20Sheets/fact_sheet_5_operation.pdf</a:t>
            </a:r>
            <a:r>
              <a:rPr lang="en-US" dirty="0"/>
              <a:t> </a:t>
            </a:r>
          </a:p>
          <a:p>
            <a:r>
              <a:rPr lang="en-US" dirty="0"/>
              <a:t>Council for Higher Education Accreditation (CHEA). (2019). </a:t>
            </a:r>
            <a:r>
              <a:rPr lang="en-US" i="1" dirty="0"/>
              <a:t>Recognition of </a:t>
            </a:r>
            <a:r>
              <a:rPr lang="en-US" i="1" dirty="0" err="1"/>
              <a:t>Accreditating</a:t>
            </a:r>
            <a:r>
              <a:rPr lang="en-US" i="1" dirty="0"/>
              <a:t> Organizations Policy and Procedures. </a:t>
            </a:r>
            <a:r>
              <a:rPr lang="en-US" dirty="0"/>
              <a:t>Retrieved from </a:t>
            </a:r>
            <a:r>
              <a:rPr lang="en-US" u="sng" dirty="0">
                <a:hlinkClick r:id="rId7"/>
              </a:rPr>
              <a:t>https://www.chea.org/revised-chea-recognition-policy-and-procedures-0</a:t>
            </a:r>
            <a:r>
              <a:rPr lang="en-US" u="sng" dirty="0"/>
              <a:t> </a:t>
            </a:r>
            <a:endParaRPr lang="en-US" dirty="0"/>
          </a:p>
          <a:p>
            <a:r>
              <a:rPr lang="en-US" dirty="0"/>
              <a:t>Gentile, D. &amp;Alderman, H. (2017, June 3). </a:t>
            </a:r>
            <a:r>
              <a:rPr lang="en-US" i="1" dirty="0"/>
              <a:t>Sport management accreditation: Trends and opportunities.</a:t>
            </a:r>
            <a:r>
              <a:rPr lang="en-US" dirty="0"/>
              <a:t> Paper presented at the North American Society for Sport Management Conference, Denver, CO.</a:t>
            </a:r>
          </a:p>
          <a:p>
            <a:r>
              <a:rPr lang="en-US" dirty="0"/>
              <a:t>Kane, J., Jacobs, B., &amp; Alderman, H., (2018). </a:t>
            </a:r>
            <a:r>
              <a:rPr lang="en-US" i="1" dirty="0"/>
              <a:t>A survey of COSMA Accreditation Programs.</a:t>
            </a:r>
            <a:r>
              <a:rPr lang="en-US" dirty="0"/>
              <a:t> Manuscript under development.</a:t>
            </a:r>
          </a:p>
          <a:p>
            <a:r>
              <a:rPr lang="en-US" dirty="0"/>
              <a:t>Laird, C., Johnson, D.A., &amp; Alderman, H. (2015). Aligning assessments for COSMA accreditation. </a:t>
            </a:r>
            <a:r>
              <a:rPr lang="en-US" i="1" dirty="0"/>
              <a:t>Journal of Physical Education, Recreation and Dance. 86</a:t>
            </a:r>
            <a:r>
              <a:rPr lang="en-US" dirty="0"/>
              <a:t>(8), 27-33.</a:t>
            </a:r>
          </a:p>
          <a:p>
            <a:r>
              <a:rPr lang="en-US" dirty="0"/>
              <a:t>Stoldt, G.C., Vermillion, M., Alderman, H., &amp; Curtin, K. (2017). </a:t>
            </a:r>
            <a:r>
              <a:rPr lang="en-US" i="1" dirty="0"/>
              <a:t>2016 Faculty Salary Survey</a:t>
            </a:r>
            <a:r>
              <a:rPr lang="en-US" dirty="0"/>
              <a:t>. COSMA: Authors.</a:t>
            </a:r>
          </a:p>
          <a:p>
            <a:r>
              <a:rPr lang="en-US" dirty="0" err="1"/>
              <a:t>Yiamouyiannis</a:t>
            </a:r>
            <a:r>
              <a:rPr lang="en-US" dirty="0"/>
              <a:t>, A., Bower, G.G., Williams, J., Gentile, D., &amp; Alderman, H. (2013). Sport management education: Accreditation, accountability and direct learning outcome assessments. </a:t>
            </a:r>
            <a:r>
              <a:rPr lang="en-US" i="1" dirty="0"/>
              <a:t>Sport Management Education Journal, 7</a:t>
            </a:r>
            <a:r>
              <a:rPr lang="en-US" dirty="0"/>
              <a:t>(1), 51-59.</a:t>
            </a:r>
          </a:p>
          <a:p>
            <a:r>
              <a:rPr lang="en-US" dirty="0" err="1"/>
              <a:t>Zaharia</a:t>
            </a:r>
            <a:r>
              <a:rPr lang="en-US" dirty="0"/>
              <a:t>, N., </a:t>
            </a:r>
            <a:r>
              <a:rPr lang="en-US" dirty="0" err="1"/>
              <a:t>Kaburakis</a:t>
            </a:r>
            <a:r>
              <a:rPr lang="en-US" dirty="0"/>
              <a:t>, A., &amp; Pierce, D. (2016). U.S. sport management programs in business schools: Trends and key issues. </a:t>
            </a:r>
            <a:r>
              <a:rPr lang="en-US" i="1" dirty="0"/>
              <a:t>Sport Management Education Journal, 10</a:t>
            </a:r>
            <a:r>
              <a:rPr lang="en-US" dirty="0"/>
              <a:t>(1), 13-28.</a:t>
            </a:r>
          </a:p>
        </p:txBody>
      </p:sp>
    </p:spTree>
    <p:extLst>
      <p:ext uri="{BB962C8B-B14F-4D97-AF65-F5344CB8AC3E}">
        <p14:creationId xmlns:p14="http://schemas.microsoft.com/office/powerpoint/2010/main" val="2416457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42136C-2B21-5349-A390-AB93557242FC}"/>
              </a:ext>
            </a:extLst>
          </p:cNvPr>
          <p:cNvSpPr>
            <a:spLocks noGrp="1"/>
          </p:cNvSpPr>
          <p:nvPr>
            <p:ph type="title"/>
          </p:nvPr>
        </p:nvSpPr>
        <p:spPr/>
        <p:txBody>
          <a:bodyPr/>
          <a:lstStyle/>
          <a:p>
            <a:r>
              <a:rPr lang="en-US" dirty="0"/>
              <a:t>Purpose</a:t>
            </a:r>
          </a:p>
        </p:txBody>
      </p:sp>
      <p:sp>
        <p:nvSpPr>
          <p:cNvPr id="3" name="Content Placeholder 2">
            <a:extLst>
              <a:ext uri="{FF2B5EF4-FFF2-40B4-BE49-F238E27FC236}">
                <a16:creationId xmlns:a16="http://schemas.microsoft.com/office/drawing/2014/main" xmlns="" id="{C9068993-2800-4342-8917-6CDA5782D059}"/>
              </a:ext>
            </a:extLst>
          </p:cNvPr>
          <p:cNvSpPr>
            <a:spLocks noGrp="1"/>
          </p:cNvSpPr>
          <p:nvPr>
            <p:ph idx="1"/>
          </p:nvPr>
        </p:nvSpPr>
        <p:spPr/>
        <p:txBody>
          <a:bodyPr/>
          <a:lstStyle/>
          <a:p>
            <a:r>
              <a:rPr lang="en-US" dirty="0"/>
              <a:t>Summarize COSMA-initiated research activity to date</a:t>
            </a:r>
          </a:p>
          <a:p>
            <a:r>
              <a:rPr lang="en-US" dirty="0"/>
              <a:t>Identify prospective pathways for advancing its impact on the field via new research initiatives </a:t>
            </a:r>
          </a:p>
        </p:txBody>
      </p:sp>
    </p:spTree>
    <p:extLst>
      <p:ext uri="{BB962C8B-B14F-4D97-AF65-F5344CB8AC3E}">
        <p14:creationId xmlns:p14="http://schemas.microsoft.com/office/powerpoint/2010/main" val="1189748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28F1FB-4D5A-8442-8773-B06EB4A5E2F3}"/>
              </a:ext>
            </a:extLst>
          </p:cNvPr>
          <p:cNvSpPr>
            <a:spLocks noGrp="1"/>
          </p:cNvSpPr>
          <p:nvPr>
            <p:ph type="title"/>
          </p:nvPr>
        </p:nvSpPr>
        <p:spPr/>
        <p:txBody>
          <a:bodyPr/>
          <a:lstStyle/>
          <a:p>
            <a:r>
              <a:rPr lang="en-US" dirty="0"/>
              <a:t>Accrediting Bodies</a:t>
            </a:r>
          </a:p>
        </p:txBody>
      </p:sp>
      <p:sp>
        <p:nvSpPr>
          <p:cNvPr id="3" name="Content Placeholder 2">
            <a:extLst>
              <a:ext uri="{FF2B5EF4-FFF2-40B4-BE49-F238E27FC236}">
                <a16:creationId xmlns:a16="http://schemas.microsoft.com/office/drawing/2014/main" xmlns="" id="{9EC73E47-8F29-1649-9680-82155B31CF4C}"/>
              </a:ext>
            </a:extLst>
          </p:cNvPr>
          <p:cNvSpPr>
            <a:spLocks noGrp="1"/>
          </p:cNvSpPr>
          <p:nvPr>
            <p:ph sz="half" idx="1"/>
          </p:nvPr>
        </p:nvSpPr>
        <p:spPr>
          <a:xfrm>
            <a:off x="419747" y="1825625"/>
            <a:ext cx="5181600" cy="4351338"/>
          </a:xfrm>
        </p:spPr>
        <p:txBody>
          <a:bodyPr/>
          <a:lstStyle/>
          <a:p>
            <a:pPr marL="0" indent="0" algn="ctr">
              <a:buNone/>
            </a:pPr>
            <a:r>
              <a:rPr lang="en-US" b="1" u="sng" dirty="0"/>
              <a:t>Core Function</a:t>
            </a:r>
          </a:p>
          <a:p>
            <a:pPr marL="0" indent="0">
              <a:buNone/>
            </a:pPr>
            <a:r>
              <a:rPr lang="en-US" dirty="0"/>
              <a:t>Facilitate excellence within their defined disciplines via the establishment of quality standards and review and, when warranted, recognition of institutions that meet those standards </a:t>
            </a:r>
            <a:r>
              <a:rPr lang="en-US" sz="1800" dirty="0"/>
              <a:t>(CHEA, 2006) </a:t>
            </a:r>
          </a:p>
        </p:txBody>
      </p:sp>
      <p:sp>
        <p:nvSpPr>
          <p:cNvPr id="4" name="Content Placeholder 3">
            <a:extLst>
              <a:ext uri="{FF2B5EF4-FFF2-40B4-BE49-F238E27FC236}">
                <a16:creationId xmlns:a16="http://schemas.microsoft.com/office/drawing/2014/main" xmlns="" id="{8D1F5CAB-37E0-474E-A25D-7F37AA46BCD3}"/>
              </a:ext>
            </a:extLst>
          </p:cNvPr>
          <p:cNvSpPr>
            <a:spLocks noGrp="1"/>
          </p:cNvSpPr>
          <p:nvPr>
            <p:ph sz="half" idx="2"/>
          </p:nvPr>
        </p:nvSpPr>
        <p:spPr>
          <a:xfrm>
            <a:off x="5753747" y="1825625"/>
            <a:ext cx="5181600" cy="4351338"/>
          </a:xfrm>
        </p:spPr>
        <p:txBody>
          <a:bodyPr/>
          <a:lstStyle/>
          <a:p>
            <a:pPr marL="0" indent="0" algn="ctr">
              <a:buNone/>
            </a:pPr>
            <a:r>
              <a:rPr lang="en-US" b="1" u="sng" dirty="0"/>
              <a:t>Supplemental Functions*</a:t>
            </a:r>
          </a:p>
          <a:p>
            <a:r>
              <a:rPr lang="en-US" dirty="0"/>
              <a:t>Provide data and reports regarding their members and/or recognized institutions</a:t>
            </a:r>
          </a:p>
          <a:p>
            <a:r>
              <a:rPr lang="en-US" dirty="0"/>
              <a:t>Conduct research on various facets of related education quality </a:t>
            </a:r>
            <a:r>
              <a:rPr lang="en-US" sz="1600" dirty="0"/>
              <a:t>(see, e.g., AACSB, 2007; CAEP, n.d.-a, n.d.-b)</a:t>
            </a:r>
          </a:p>
        </p:txBody>
      </p:sp>
    </p:spTree>
    <p:extLst>
      <p:ext uri="{BB962C8B-B14F-4D97-AF65-F5344CB8AC3E}">
        <p14:creationId xmlns:p14="http://schemas.microsoft.com/office/powerpoint/2010/main" val="176536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3B5FCA-2F3D-1646-8990-09ED653648AC}"/>
              </a:ext>
            </a:extLst>
          </p:cNvPr>
          <p:cNvSpPr>
            <a:spLocks noGrp="1"/>
          </p:cNvSpPr>
          <p:nvPr>
            <p:ph type="title"/>
          </p:nvPr>
        </p:nvSpPr>
        <p:spPr/>
        <p:txBody>
          <a:bodyPr/>
          <a:lstStyle/>
          <a:p>
            <a:r>
              <a:rPr lang="en-US" dirty="0"/>
              <a:t>CHEA Standard </a:t>
            </a:r>
            <a:r>
              <a:rPr lang="en-US" sz="1600" dirty="0"/>
              <a:t>(2019)</a:t>
            </a:r>
            <a:endParaRPr lang="en-US" dirty="0"/>
          </a:p>
        </p:txBody>
      </p:sp>
      <p:sp>
        <p:nvSpPr>
          <p:cNvPr id="4" name="Content Placeholder 3">
            <a:extLst>
              <a:ext uri="{FF2B5EF4-FFF2-40B4-BE49-F238E27FC236}">
                <a16:creationId xmlns:a16="http://schemas.microsoft.com/office/drawing/2014/main" xmlns="" id="{6BBB2687-0DC1-9A49-BFBA-38363BFAF284}"/>
              </a:ext>
            </a:extLst>
          </p:cNvPr>
          <p:cNvSpPr>
            <a:spLocks noGrp="1"/>
          </p:cNvSpPr>
          <p:nvPr>
            <p:ph sz="half" idx="1"/>
          </p:nvPr>
        </p:nvSpPr>
        <p:spPr>
          <a:xfrm>
            <a:off x="838200" y="1825625"/>
            <a:ext cx="7620000" cy="4351338"/>
          </a:xfrm>
        </p:spPr>
        <p:txBody>
          <a:bodyPr>
            <a:normAutofit lnSpcReduction="10000"/>
          </a:bodyPr>
          <a:lstStyle/>
          <a:p>
            <a:pPr marL="0" indent="0">
              <a:buNone/>
            </a:pPr>
            <a:r>
              <a:rPr lang="en-US" dirty="0"/>
              <a:t>For purposes of promoting effective practice in the future, engages in regular critical self-evaluation of its performance, standards, policies and impact by the: </a:t>
            </a:r>
          </a:p>
          <a:p>
            <a:pPr marL="0" indent="0">
              <a:buNone/>
            </a:pPr>
            <a:r>
              <a:rPr lang="en-US" dirty="0"/>
              <a:t>1. Review of aggregate information regarding the extent to which the accredited institutions or programs are achieving their expectations for student learning; and</a:t>
            </a:r>
            <a:br>
              <a:rPr lang="en-US" dirty="0"/>
            </a:br>
            <a:r>
              <a:rPr lang="en-US" b="1" dirty="0"/>
              <a:t>2. Collection and review of evidence that the accrediting organization’s own performance promotes academic quality and student success and serves both higher education and the public.</a:t>
            </a:r>
          </a:p>
        </p:txBody>
      </p:sp>
      <p:pic>
        <p:nvPicPr>
          <p:cNvPr id="7" name="Content Placeholder 6">
            <a:extLst>
              <a:ext uri="{FF2B5EF4-FFF2-40B4-BE49-F238E27FC236}">
                <a16:creationId xmlns:a16="http://schemas.microsoft.com/office/drawing/2014/main" xmlns="" id="{A2715115-BB99-EB4F-85C3-F63B5BA40C56}"/>
              </a:ext>
            </a:extLst>
          </p:cNvPr>
          <p:cNvPicPr>
            <a:picLocks noGrp="1" noChangeAspect="1"/>
          </p:cNvPicPr>
          <p:nvPr>
            <p:ph sz="half" idx="2"/>
          </p:nvPr>
        </p:nvPicPr>
        <p:blipFill>
          <a:blip r:embed="rId3"/>
          <a:stretch>
            <a:fillRect/>
          </a:stretch>
        </p:blipFill>
        <p:spPr>
          <a:xfrm>
            <a:off x="9116219" y="2731294"/>
            <a:ext cx="2540000" cy="2540000"/>
          </a:xfrm>
        </p:spPr>
      </p:pic>
    </p:spTree>
    <p:extLst>
      <p:ext uri="{BB962C8B-B14F-4D97-AF65-F5344CB8AC3E}">
        <p14:creationId xmlns:p14="http://schemas.microsoft.com/office/powerpoint/2010/main" val="4284192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AFD98F-D533-2740-BA9E-B41C92313D26}"/>
              </a:ext>
            </a:extLst>
          </p:cNvPr>
          <p:cNvSpPr>
            <a:spLocks noGrp="1"/>
          </p:cNvSpPr>
          <p:nvPr>
            <p:ph type="title"/>
          </p:nvPr>
        </p:nvSpPr>
        <p:spPr/>
        <p:txBody>
          <a:bodyPr/>
          <a:lstStyle/>
          <a:p>
            <a:r>
              <a:rPr lang="en-US" dirty="0"/>
              <a:t>COSMA: Meeting the CHEA Standard</a:t>
            </a:r>
          </a:p>
        </p:txBody>
      </p:sp>
      <p:sp>
        <p:nvSpPr>
          <p:cNvPr id="3" name="Content Placeholder 2">
            <a:extLst>
              <a:ext uri="{FF2B5EF4-FFF2-40B4-BE49-F238E27FC236}">
                <a16:creationId xmlns:a16="http://schemas.microsoft.com/office/drawing/2014/main" xmlns="" id="{D69486FC-DECE-1347-BE14-58FFC1646EB2}"/>
              </a:ext>
            </a:extLst>
          </p:cNvPr>
          <p:cNvSpPr>
            <a:spLocks noGrp="1"/>
          </p:cNvSpPr>
          <p:nvPr>
            <p:ph idx="1"/>
          </p:nvPr>
        </p:nvSpPr>
        <p:spPr>
          <a:xfrm>
            <a:off x="4325189" y="1885035"/>
            <a:ext cx="7036231" cy="4351338"/>
          </a:xfrm>
        </p:spPr>
        <p:txBody>
          <a:bodyPr/>
          <a:lstStyle/>
          <a:p>
            <a:r>
              <a:rPr lang="en-US" dirty="0"/>
              <a:t>Annual member survey and related reports (e.g., </a:t>
            </a:r>
            <a:r>
              <a:rPr lang="en-US" dirty="0">
                <a:hlinkClick r:id="rId3"/>
              </a:rPr>
              <a:t>data dashboard</a:t>
            </a:r>
            <a:r>
              <a:rPr lang="en-US" dirty="0"/>
              <a:t>)</a:t>
            </a:r>
            <a:endParaRPr lang="en-US" sz="1600" dirty="0"/>
          </a:p>
          <a:p>
            <a:r>
              <a:rPr lang="en-US" dirty="0"/>
              <a:t>Ongoing, sporadic research initiatives</a:t>
            </a:r>
          </a:p>
          <a:p>
            <a:pPr lvl="1"/>
            <a:r>
              <a:rPr lang="en-US" dirty="0"/>
              <a:t>Report on faculty salaries </a:t>
            </a:r>
            <a:r>
              <a:rPr lang="en-US" sz="1200" dirty="0"/>
              <a:t>(Stoldt, Vermillion, Alderman, &amp; Curtin, 2017) </a:t>
            </a:r>
          </a:p>
          <a:p>
            <a:pPr lvl="1"/>
            <a:r>
              <a:rPr lang="en-US" dirty="0"/>
              <a:t>Member survey to ascertain the benefits programs may or may not be realizing as a result of their COSMA accreditation </a:t>
            </a:r>
            <a:r>
              <a:rPr lang="en-US" sz="1200" dirty="0"/>
              <a:t>(Kane, Jacobs, &amp; Alderman, 2018)</a:t>
            </a:r>
          </a:p>
          <a:p>
            <a:pPr lvl="1"/>
            <a:endParaRPr lang="en-US" dirty="0"/>
          </a:p>
        </p:txBody>
      </p:sp>
      <p:pic>
        <p:nvPicPr>
          <p:cNvPr id="5" name="Picture 4">
            <a:extLst>
              <a:ext uri="{FF2B5EF4-FFF2-40B4-BE49-F238E27FC236}">
                <a16:creationId xmlns:a16="http://schemas.microsoft.com/office/drawing/2014/main" xmlns="" id="{0CEC3796-A8E0-EB48-84FA-3034A655A016}"/>
              </a:ext>
            </a:extLst>
          </p:cNvPr>
          <p:cNvPicPr>
            <a:picLocks noChangeAspect="1"/>
          </p:cNvPicPr>
          <p:nvPr/>
        </p:nvPicPr>
        <p:blipFill>
          <a:blip r:embed="rId4"/>
          <a:stretch>
            <a:fillRect/>
          </a:stretch>
        </p:blipFill>
        <p:spPr>
          <a:xfrm>
            <a:off x="747577" y="1732635"/>
            <a:ext cx="3228909" cy="887063"/>
          </a:xfrm>
          <a:prstGeom prst="rect">
            <a:avLst/>
          </a:prstGeom>
        </p:spPr>
      </p:pic>
    </p:spTree>
    <p:extLst>
      <p:ext uri="{BB962C8B-B14F-4D97-AF65-F5344CB8AC3E}">
        <p14:creationId xmlns:p14="http://schemas.microsoft.com/office/powerpoint/2010/main" val="4076944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0501BD-F5FA-434D-9CE1-D177A5A2CE37}"/>
              </a:ext>
            </a:extLst>
          </p:cNvPr>
          <p:cNvSpPr>
            <a:spLocks noGrp="1"/>
          </p:cNvSpPr>
          <p:nvPr>
            <p:ph type="title"/>
          </p:nvPr>
        </p:nvSpPr>
        <p:spPr/>
        <p:txBody>
          <a:bodyPr/>
          <a:lstStyle/>
          <a:p>
            <a:r>
              <a:rPr lang="en-US" dirty="0"/>
              <a:t>COSMA-Related External Research </a:t>
            </a:r>
          </a:p>
        </p:txBody>
      </p:sp>
      <p:sp>
        <p:nvSpPr>
          <p:cNvPr id="3" name="Content Placeholder 2">
            <a:extLst>
              <a:ext uri="{FF2B5EF4-FFF2-40B4-BE49-F238E27FC236}">
                <a16:creationId xmlns:a16="http://schemas.microsoft.com/office/drawing/2014/main" xmlns="" id="{F83F98BC-ECB3-4D4E-B7C2-C2BBA7573F05}"/>
              </a:ext>
            </a:extLst>
          </p:cNvPr>
          <p:cNvSpPr>
            <a:spLocks noGrp="1"/>
          </p:cNvSpPr>
          <p:nvPr>
            <p:ph idx="1"/>
          </p:nvPr>
        </p:nvSpPr>
        <p:spPr/>
        <p:txBody>
          <a:bodyPr>
            <a:normAutofit/>
          </a:bodyPr>
          <a:lstStyle/>
          <a:p>
            <a:r>
              <a:rPr lang="en-US" dirty="0"/>
              <a:t>COSMA does not “control” research being done but allows sport management scholars to tell it what is important, what issues are most immediate and what scholars in the field look to the accrediting body to assist with or support</a:t>
            </a:r>
          </a:p>
          <a:p>
            <a:r>
              <a:rPr lang="en-US" dirty="0"/>
              <a:t>See, for example, Gentile &amp; Alderman, 2016; Laird, Johnson, &amp; Alderman, 2015; </a:t>
            </a:r>
            <a:r>
              <a:rPr lang="en-US" dirty="0" err="1"/>
              <a:t>Yiamouyiannis</a:t>
            </a:r>
            <a:r>
              <a:rPr lang="en-US" dirty="0"/>
              <a:t>, Bower, Williams, Gentile, &amp; Alderman, 2013; </a:t>
            </a:r>
            <a:r>
              <a:rPr lang="en-US" dirty="0" err="1"/>
              <a:t>Zaharia</a:t>
            </a:r>
            <a:r>
              <a:rPr lang="en-US" dirty="0"/>
              <a:t>, </a:t>
            </a:r>
            <a:r>
              <a:rPr lang="en-US" dirty="0" err="1"/>
              <a:t>Kaburakis</a:t>
            </a:r>
            <a:r>
              <a:rPr lang="en-US" dirty="0"/>
              <a:t>, &amp; Pierce, 2016.</a:t>
            </a:r>
          </a:p>
        </p:txBody>
      </p:sp>
    </p:spTree>
    <p:extLst>
      <p:ext uri="{BB962C8B-B14F-4D97-AF65-F5344CB8AC3E}">
        <p14:creationId xmlns:p14="http://schemas.microsoft.com/office/powerpoint/2010/main" val="3401697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86E888-F591-7A40-B7ED-4809AC44BE9C}"/>
              </a:ext>
            </a:extLst>
          </p:cNvPr>
          <p:cNvSpPr>
            <a:spLocks noGrp="1"/>
          </p:cNvSpPr>
          <p:nvPr>
            <p:ph type="title"/>
          </p:nvPr>
        </p:nvSpPr>
        <p:spPr/>
        <p:txBody>
          <a:bodyPr/>
          <a:lstStyle/>
          <a:p>
            <a:r>
              <a:rPr lang="en-US" dirty="0"/>
              <a:t>Other Accrediting Bodies</a:t>
            </a:r>
          </a:p>
        </p:txBody>
      </p:sp>
      <p:pic>
        <p:nvPicPr>
          <p:cNvPr id="5" name="Content Placeholder 4">
            <a:extLst>
              <a:ext uri="{FF2B5EF4-FFF2-40B4-BE49-F238E27FC236}">
                <a16:creationId xmlns:a16="http://schemas.microsoft.com/office/drawing/2014/main" xmlns="" id="{BBB246DF-66A4-344F-84D4-4D9F9B8B1F2D}"/>
              </a:ext>
            </a:extLst>
          </p:cNvPr>
          <p:cNvPicPr>
            <a:picLocks noGrp="1" noChangeAspect="1"/>
          </p:cNvPicPr>
          <p:nvPr>
            <p:ph sz="half" idx="1"/>
          </p:nvPr>
        </p:nvPicPr>
        <p:blipFill>
          <a:blip r:embed="rId3"/>
          <a:stretch>
            <a:fillRect/>
          </a:stretch>
        </p:blipFill>
        <p:spPr>
          <a:xfrm>
            <a:off x="694625" y="2413794"/>
            <a:ext cx="2530165" cy="2530165"/>
          </a:xfrm>
        </p:spPr>
      </p:pic>
      <p:sp>
        <p:nvSpPr>
          <p:cNvPr id="6" name="Content Placeholder 5">
            <a:extLst>
              <a:ext uri="{FF2B5EF4-FFF2-40B4-BE49-F238E27FC236}">
                <a16:creationId xmlns:a16="http://schemas.microsoft.com/office/drawing/2014/main" xmlns="" id="{F2FE7782-4298-894E-AC29-C3670855BA04}"/>
              </a:ext>
            </a:extLst>
          </p:cNvPr>
          <p:cNvSpPr>
            <a:spLocks noGrp="1"/>
          </p:cNvSpPr>
          <p:nvPr>
            <p:ph sz="half" idx="2"/>
          </p:nvPr>
        </p:nvSpPr>
        <p:spPr>
          <a:xfrm>
            <a:off x="4007215" y="1841123"/>
            <a:ext cx="6906207" cy="4351338"/>
          </a:xfrm>
        </p:spPr>
        <p:txBody>
          <a:bodyPr>
            <a:normAutofit/>
          </a:bodyPr>
          <a:lstStyle/>
          <a:p>
            <a:r>
              <a:rPr lang="en-US" dirty="0">
                <a:hlinkClick r:id="rId4"/>
              </a:rPr>
              <a:t>Research reports </a:t>
            </a:r>
            <a:r>
              <a:rPr lang="en-US" dirty="0"/>
              <a:t>on topics including the future of business education, innovation and globalization</a:t>
            </a:r>
          </a:p>
          <a:p>
            <a:r>
              <a:rPr lang="en-US" dirty="0"/>
              <a:t>White papers on various AACSB-related topics such as </a:t>
            </a:r>
            <a:r>
              <a:rPr lang="en-US" i="1" dirty="0"/>
              <a:t>Quality Issues in Distance Learning</a:t>
            </a:r>
            <a:r>
              <a:rPr lang="en-US" dirty="0"/>
              <a:t> </a:t>
            </a:r>
            <a:r>
              <a:rPr lang="en-US" sz="1600" dirty="0"/>
              <a:t>(AACSB, 2007)</a:t>
            </a:r>
          </a:p>
          <a:p>
            <a:r>
              <a:rPr lang="en-US" dirty="0">
                <a:hlinkClick r:id="rId5"/>
              </a:rPr>
              <a:t>Blogs</a:t>
            </a:r>
            <a:r>
              <a:rPr lang="en-US" dirty="0"/>
              <a:t> for business educators and students</a:t>
            </a:r>
          </a:p>
          <a:p>
            <a:r>
              <a:rPr lang="en-US" i="1" dirty="0" err="1">
                <a:hlinkClick r:id="rId6"/>
              </a:rPr>
              <a:t>BizEd</a:t>
            </a:r>
            <a:r>
              <a:rPr lang="en-US" dirty="0"/>
              <a:t>, a bi-monthly publication that, while not a research journal, contributes to knowledge specific to business education</a:t>
            </a:r>
          </a:p>
        </p:txBody>
      </p:sp>
    </p:spTree>
    <p:extLst>
      <p:ext uri="{BB962C8B-B14F-4D97-AF65-F5344CB8AC3E}">
        <p14:creationId xmlns:p14="http://schemas.microsoft.com/office/powerpoint/2010/main" val="1529168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3337A2-6425-EF44-ACC4-9A1CD8654334}"/>
              </a:ext>
            </a:extLst>
          </p:cNvPr>
          <p:cNvSpPr>
            <a:spLocks noGrp="1"/>
          </p:cNvSpPr>
          <p:nvPr>
            <p:ph type="title"/>
          </p:nvPr>
        </p:nvSpPr>
        <p:spPr/>
        <p:txBody>
          <a:bodyPr/>
          <a:lstStyle/>
          <a:p>
            <a:r>
              <a:rPr lang="en-US" dirty="0"/>
              <a:t>Other Accrediting Bodies</a:t>
            </a:r>
          </a:p>
        </p:txBody>
      </p:sp>
      <p:pic>
        <p:nvPicPr>
          <p:cNvPr id="6" name="Content Placeholder 5">
            <a:extLst>
              <a:ext uri="{FF2B5EF4-FFF2-40B4-BE49-F238E27FC236}">
                <a16:creationId xmlns:a16="http://schemas.microsoft.com/office/drawing/2014/main" xmlns="" id="{E2D18897-F251-1E4A-99EC-73D66758497D}"/>
              </a:ext>
            </a:extLst>
          </p:cNvPr>
          <p:cNvPicPr>
            <a:picLocks noGrp="1" noChangeAspect="1"/>
          </p:cNvPicPr>
          <p:nvPr>
            <p:ph sz="half" idx="1"/>
          </p:nvPr>
        </p:nvPicPr>
        <p:blipFill>
          <a:blip r:embed="rId3"/>
          <a:stretch>
            <a:fillRect/>
          </a:stretch>
        </p:blipFill>
        <p:spPr>
          <a:xfrm>
            <a:off x="6653076" y="2095432"/>
            <a:ext cx="2568415" cy="2568415"/>
          </a:xfrm>
        </p:spPr>
      </p:pic>
      <p:sp>
        <p:nvSpPr>
          <p:cNvPr id="4" name="Content Placeholder 3">
            <a:extLst>
              <a:ext uri="{FF2B5EF4-FFF2-40B4-BE49-F238E27FC236}">
                <a16:creationId xmlns:a16="http://schemas.microsoft.com/office/drawing/2014/main" xmlns="" id="{D9B61FF4-0DD0-3E42-AFAF-958751F46DF9}"/>
              </a:ext>
            </a:extLst>
          </p:cNvPr>
          <p:cNvSpPr>
            <a:spLocks noGrp="1"/>
          </p:cNvSpPr>
          <p:nvPr>
            <p:ph sz="half" idx="2"/>
          </p:nvPr>
        </p:nvSpPr>
        <p:spPr>
          <a:xfrm>
            <a:off x="695701" y="1754039"/>
            <a:ext cx="5181600" cy="4351338"/>
          </a:xfrm>
        </p:spPr>
        <p:txBody>
          <a:bodyPr/>
          <a:lstStyle/>
          <a:p>
            <a:r>
              <a:rPr lang="en-US" dirty="0">
                <a:hlinkClick r:id="rId4"/>
              </a:rPr>
              <a:t>Research vision</a:t>
            </a:r>
            <a:endParaRPr lang="en-US" dirty="0"/>
          </a:p>
          <a:p>
            <a:r>
              <a:rPr lang="en-US" dirty="0"/>
              <a:t>Calls for proposals for third-parties to address other CAEP priority research projects</a:t>
            </a:r>
          </a:p>
          <a:p>
            <a:r>
              <a:rPr lang="en-US" dirty="0"/>
              <a:t>Partnering with other education-related organizations (i.e., professional organizations, foundations) on other projects</a:t>
            </a:r>
          </a:p>
        </p:txBody>
      </p:sp>
    </p:spTree>
    <p:extLst>
      <p:ext uri="{BB962C8B-B14F-4D97-AF65-F5344CB8AC3E}">
        <p14:creationId xmlns:p14="http://schemas.microsoft.com/office/powerpoint/2010/main" val="4156156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F8479D-6DF1-2344-A4DA-05AF27FD4533}"/>
              </a:ext>
            </a:extLst>
          </p:cNvPr>
          <p:cNvSpPr>
            <a:spLocks noGrp="1"/>
          </p:cNvSpPr>
          <p:nvPr>
            <p:ph type="title"/>
          </p:nvPr>
        </p:nvSpPr>
        <p:spPr/>
        <p:txBody>
          <a:bodyPr/>
          <a:lstStyle/>
          <a:p>
            <a:r>
              <a:rPr lang="en-US" dirty="0"/>
              <a:t>Recommendations for COSMA*</a:t>
            </a:r>
          </a:p>
        </p:txBody>
      </p:sp>
      <p:sp>
        <p:nvSpPr>
          <p:cNvPr id="3" name="Content Placeholder 2">
            <a:extLst>
              <a:ext uri="{FF2B5EF4-FFF2-40B4-BE49-F238E27FC236}">
                <a16:creationId xmlns:a16="http://schemas.microsoft.com/office/drawing/2014/main" xmlns="" id="{A0D1E8D9-AFE7-C543-A538-EAD31C36D863}"/>
              </a:ext>
            </a:extLst>
          </p:cNvPr>
          <p:cNvSpPr>
            <a:spLocks noGrp="1"/>
          </p:cNvSpPr>
          <p:nvPr>
            <p:ph idx="1"/>
          </p:nvPr>
        </p:nvSpPr>
        <p:spPr/>
        <p:txBody>
          <a:bodyPr/>
          <a:lstStyle/>
          <a:p>
            <a:r>
              <a:rPr lang="en-US" dirty="0"/>
              <a:t>Continue to conduct its own research initiatives (e.g., member data reports, periodic salary surveys, impact of accreditation)</a:t>
            </a:r>
          </a:p>
          <a:p>
            <a:r>
              <a:rPr lang="en-US" dirty="0"/>
              <a:t>Seek third-party execution of other research priorities (i.e., grants)</a:t>
            </a:r>
          </a:p>
          <a:p>
            <a:r>
              <a:rPr lang="en-US" dirty="0"/>
              <a:t>Pursue partnerships with other organizations within sport management to identify areas of mutual interest</a:t>
            </a:r>
          </a:p>
          <a:p>
            <a:pPr lvl="1"/>
            <a:r>
              <a:rPr lang="en-US" dirty="0"/>
              <a:t>Collaboration on focused research initiatives</a:t>
            </a:r>
          </a:p>
          <a:p>
            <a:pPr lvl="1"/>
            <a:r>
              <a:rPr lang="en-US" dirty="0"/>
              <a:t>Exploration of opportunities for special issues of sport management academic publications focusing on accreditation</a:t>
            </a:r>
          </a:p>
          <a:p>
            <a:pPr marL="457200" lvl="1" indent="0">
              <a:buNone/>
            </a:pPr>
            <a:endParaRPr lang="en-US" dirty="0"/>
          </a:p>
          <a:p>
            <a:pPr marL="0" indent="0">
              <a:buNone/>
            </a:pPr>
            <a:r>
              <a:rPr lang="en-US" dirty="0"/>
              <a:t>* As appropriate </a:t>
            </a:r>
            <a:r>
              <a:rPr lang="en-US"/>
              <a:t>given resources</a:t>
            </a:r>
            <a:endParaRPr lang="en-US" dirty="0"/>
          </a:p>
        </p:txBody>
      </p:sp>
    </p:spTree>
    <p:extLst>
      <p:ext uri="{BB962C8B-B14F-4D97-AF65-F5344CB8AC3E}">
        <p14:creationId xmlns:p14="http://schemas.microsoft.com/office/powerpoint/2010/main" val="2092324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WSU Template - Accessible" id="{C9EEBB27-A160-0549-93BB-57AA507F1703}" vid="{32148866-FC3F-5F4F-BF9C-13255541B68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170</TotalTime>
  <Words>1127</Words>
  <Application>Microsoft Macintosh PowerPoint</Application>
  <PresentationFormat>Custom</PresentationFormat>
  <Paragraphs>79</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COSMA’s Role in Advancing  the Field Through Research</vt:lpstr>
      <vt:lpstr>Purpose</vt:lpstr>
      <vt:lpstr>Accrediting Bodies</vt:lpstr>
      <vt:lpstr>CHEA Standard (2019)</vt:lpstr>
      <vt:lpstr>COSMA: Meeting the CHEA Standard</vt:lpstr>
      <vt:lpstr>COSMA-Related External Research </vt:lpstr>
      <vt:lpstr>Other Accrediting Bodies</vt:lpstr>
      <vt:lpstr>Other Accrediting Bodies</vt:lpstr>
      <vt:lpstr>Recommendations for COSMA*</vt:lpstr>
      <vt:lpstr>Discussion Questions</vt:lpstr>
      <vt:lpstr>Sources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COSMA’s Role in Advancing  the Field Through Research</dc:title>
  <dc:creator>Stoldt, G</dc:creator>
  <cp:lastModifiedBy>Heather Alderman</cp:lastModifiedBy>
  <cp:revision>17</cp:revision>
  <dcterms:created xsi:type="dcterms:W3CDTF">2019-02-01T02:30:27Z</dcterms:created>
  <dcterms:modified xsi:type="dcterms:W3CDTF">2019-02-11T21:01:50Z</dcterms:modified>
</cp:coreProperties>
</file>