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ＭＳ Ｐゴシック"/>
        <a:cs typeface="ＭＳ Ｐゴシック"/>
      </a:defRPr>
    </a:lvl1pPr>
    <a:lvl2pPr marL="457200" algn="l" rtl="0" fontAlgn="base">
      <a:spcBef>
        <a:spcPct val="0"/>
      </a:spcBef>
      <a:spcAft>
        <a:spcPct val="0"/>
      </a:spcAft>
      <a:defRPr sz="2400" kern="1200">
        <a:solidFill>
          <a:schemeClr val="tx1"/>
        </a:solidFill>
        <a:latin typeface="Times" pitchFamily="18" charset="0"/>
        <a:ea typeface="ＭＳ Ｐゴシック"/>
        <a:cs typeface="ＭＳ Ｐゴシック"/>
      </a:defRPr>
    </a:lvl2pPr>
    <a:lvl3pPr marL="914400" algn="l" rtl="0" fontAlgn="base">
      <a:spcBef>
        <a:spcPct val="0"/>
      </a:spcBef>
      <a:spcAft>
        <a:spcPct val="0"/>
      </a:spcAft>
      <a:defRPr sz="2400" kern="1200">
        <a:solidFill>
          <a:schemeClr val="tx1"/>
        </a:solidFill>
        <a:latin typeface="Times" pitchFamily="18" charset="0"/>
        <a:ea typeface="ＭＳ Ｐゴシック"/>
        <a:cs typeface="ＭＳ Ｐゴシック"/>
      </a:defRPr>
    </a:lvl3pPr>
    <a:lvl4pPr marL="1371600" algn="l" rtl="0" fontAlgn="base">
      <a:spcBef>
        <a:spcPct val="0"/>
      </a:spcBef>
      <a:spcAft>
        <a:spcPct val="0"/>
      </a:spcAft>
      <a:defRPr sz="2400" kern="1200">
        <a:solidFill>
          <a:schemeClr val="tx1"/>
        </a:solidFill>
        <a:latin typeface="Times" pitchFamily="18" charset="0"/>
        <a:ea typeface="ＭＳ Ｐゴシック"/>
        <a:cs typeface="ＭＳ Ｐゴシック"/>
      </a:defRPr>
    </a:lvl4pPr>
    <a:lvl5pPr marL="1828800" algn="l" rtl="0" fontAlgn="base">
      <a:spcBef>
        <a:spcPct val="0"/>
      </a:spcBef>
      <a:spcAft>
        <a:spcPct val="0"/>
      </a:spcAft>
      <a:defRPr sz="2400" kern="1200">
        <a:solidFill>
          <a:schemeClr val="tx1"/>
        </a:solidFill>
        <a:latin typeface="Times" pitchFamily="18" charset="0"/>
        <a:ea typeface="ＭＳ Ｐゴシック"/>
        <a:cs typeface="ＭＳ Ｐゴシック"/>
      </a:defRPr>
    </a:lvl5pPr>
    <a:lvl6pPr marL="2286000" algn="l" defTabSz="914400" rtl="0" eaLnBrk="1" latinLnBrk="0" hangingPunct="1">
      <a:defRPr sz="2400" kern="1200">
        <a:solidFill>
          <a:schemeClr val="tx1"/>
        </a:solidFill>
        <a:latin typeface="Times" pitchFamily="18" charset="0"/>
        <a:ea typeface="ＭＳ Ｐゴシック"/>
        <a:cs typeface="ＭＳ Ｐゴシック"/>
      </a:defRPr>
    </a:lvl6pPr>
    <a:lvl7pPr marL="2743200" algn="l" defTabSz="914400" rtl="0" eaLnBrk="1" latinLnBrk="0" hangingPunct="1">
      <a:defRPr sz="2400" kern="1200">
        <a:solidFill>
          <a:schemeClr val="tx1"/>
        </a:solidFill>
        <a:latin typeface="Times" pitchFamily="18" charset="0"/>
        <a:ea typeface="ＭＳ Ｐゴシック"/>
        <a:cs typeface="ＭＳ Ｐゴシック"/>
      </a:defRPr>
    </a:lvl7pPr>
    <a:lvl8pPr marL="3200400" algn="l" defTabSz="914400" rtl="0" eaLnBrk="1" latinLnBrk="0" hangingPunct="1">
      <a:defRPr sz="2400" kern="1200">
        <a:solidFill>
          <a:schemeClr val="tx1"/>
        </a:solidFill>
        <a:latin typeface="Times" pitchFamily="18" charset="0"/>
        <a:ea typeface="ＭＳ Ｐゴシック"/>
        <a:cs typeface="ＭＳ Ｐゴシック"/>
      </a:defRPr>
    </a:lvl8pPr>
    <a:lvl9pPr marL="3657600" algn="l" defTabSz="914400" rtl="0" eaLnBrk="1" latinLnBrk="0" hangingPunct="1">
      <a:defRPr sz="2400" kern="1200">
        <a:solidFill>
          <a:schemeClr val="tx1"/>
        </a:solidFill>
        <a:latin typeface="Times" pitchFamily="18" charset="0"/>
        <a:ea typeface="ＭＳ Ｐゴシック"/>
        <a:cs typeface="ＭＳ Ｐゴシック"/>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2"/>
    <p:restoredTop sz="68224" autoAdjust="0"/>
  </p:normalViewPr>
  <p:slideViewPr>
    <p:cSldViewPr>
      <p:cViewPr varScale="1">
        <p:scale>
          <a:sx n="99" d="100"/>
          <a:sy n="99" d="100"/>
        </p:scale>
        <p:origin x="-25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eaLnBrk="0" hangingPunct="0">
              <a:defRPr sz="1200">
                <a:latin typeface="Times" pitchFamily="-107" charset="0"/>
                <a:ea typeface="ＭＳ Ｐゴシック" pitchFamily="-107"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Times" pitchFamily="-107" charset="0"/>
                <a:ea typeface="ＭＳ Ｐゴシック" pitchFamily="-107" charset="-128"/>
                <a:cs typeface="+mn-cs"/>
              </a:defRPr>
            </a:lvl1pPr>
          </a:lstStyle>
          <a:p>
            <a:pPr>
              <a:defRPr/>
            </a:pPr>
            <a:fld id="{430478AF-68FF-40C4-A2C3-900DAB0284C0}" type="datetime1">
              <a:rPr lang="en-US"/>
              <a:pPr>
                <a:defRPr/>
              </a:pPr>
              <a:t>2/12/19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eaLnBrk="0" hangingPunct="0">
              <a:defRPr sz="1200">
                <a:latin typeface="Times" pitchFamily="-107" charset="0"/>
                <a:ea typeface="ＭＳ Ｐゴシック" pitchFamily="-107"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Times" pitchFamily="-107" charset="0"/>
                <a:ea typeface="ＭＳ Ｐゴシック" pitchFamily="-107" charset="-128"/>
                <a:cs typeface="+mn-cs"/>
              </a:defRPr>
            </a:lvl1pPr>
          </a:lstStyle>
          <a:p>
            <a:pPr>
              <a:defRPr/>
            </a:pPr>
            <a:fld id="{DD3D52C1-3198-4AA8-8A56-990316958D3A}" type="slidenum">
              <a:rPr lang="en-US"/>
              <a:pPr>
                <a:defRPr/>
              </a:pPr>
              <a:t>‹#›</a:t>
            </a:fld>
            <a:endParaRPr lang="en-US"/>
          </a:p>
        </p:txBody>
      </p:sp>
    </p:spTree>
    <p:extLst>
      <p:ext uri="{BB962C8B-B14F-4D97-AF65-F5344CB8AC3E}">
        <p14:creationId xmlns:p14="http://schemas.microsoft.com/office/powerpoint/2010/main" val="38542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pitchFamily="-107" charset="0"/>
                <a:ea typeface="ＭＳ Ｐゴシック" pitchFamily="-107"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pitchFamily="-107" charset="0"/>
                <a:ea typeface="ＭＳ Ｐゴシック" pitchFamily="-107" charset="-128"/>
                <a:cs typeface="+mn-cs"/>
              </a:defRPr>
            </a:lvl1pPr>
          </a:lstStyle>
          <a:p>
            <a:pPr>
              <a:defRPr/>
            </a:pPr>
            <a:fld id="{47B84C2C-C20B-4181-867A-607C2C89E311}" type="datetimeFigureOut">
              <a:rPr lang="en-US"/>
              <a:pPr>
                <a:defRPr/>
              </a:pPr>
              <a:t>2/12/19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pitchFamily="-107" charset="0"/>
                <a:ea typeface="ＭＳ Ｐゴシック" pitchFamily="-107"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pitchFamily="-107" charset="0"/>
                <a:ea typeface="ＭＳ Ｐゴシック" pitchFamily="-107" charset="-128"/>
                <a:cs typeface="+mn-cs"/>
              </a:defRPr>
            </a:lvl1pPr>
          </a:lstStyle>
          <a:p>
            <a:pPr>
              <a:defRPr/>
            </a:pPr>
            <a:fld id="{7FB0A5B8-2B6D-4195-991B-34A56C06D264}" type="slidenum">
              <a:rPr lang="en-US"/>
              <a:pPr>
                <a:defRPr/>
              </a:pPr>
              <a:t>‹#›</a:t>
            </a:fld>
            <a:endParaRPr lang="en-US"/>
          </a:p>
        </p:txBody>
      </p:sp>
    </p:spTree>
    <p:extLst>
      <p:ext uri="{BB962C8B-B14F-4D97-AF65-F5344CB8AC3E}">
        <p14:creationId xmlns:p14="http://schemas.microsoft.com/office/powerpoint/2010/main" val="4085955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Image Placeholder 1"/>
          <p:cNvSpPr>
            <a:spLocks noGrp="1" noRot="1" noChangeAspect="1" noTextEdit="1"/>
          </p:cNvSpPr>
          <p:nvPr>
            <p:ph type="sldImg"/>
          </p:nvPr>
        </p:nvSpPr>
        <p:spPr bwMode="auto">
          <a:noFill/>
          <a:ln>
            <a:solidFill>
              <a:srgbClr val="000000"/>
            </a:solidFill>
            <a:miter lim="800000"/>
            <a:headEnd/>
            <a:tailEnd/>
          </a:ln>
        </p:spPr>
      </p:sp>
      <p:sp>
        <p:nvSpPr>
          <p:cNvPr id="3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70A07C-551F-427A-815D-947832C1C194}" type="slidenum">
              <a:rPr lang="en-US" smtClean="0">
                <a:latin typeface="Times" pitchFamily="18" charset="0"/>
                <a:ea typeface="ＭＳ Ｐゴシック"/>
                <a:cs typeface="ＭＳ Ｐゴシック"/>
              </a:rPr>
              <a:pPr/>
              <a:t>1</a:t>
            </a:fld>
            <a:endParaRPr lang="en-US" smtClean="0">
              <a:latin typeface="Times" pitchFamily="18"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1minute</a:t>
            </a:r>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B6EB09-177A-40E7-A187-2C8AD9608F49}" type="slidenum">
              <a:rPr lang="en-US" smtClean="0">
                <a:latin typeface="Times" pitchFamily="18" charset="0"/>
                <a:ea typeface="ＭＳ Ｐゴシック"/>
                <a:cs typeface="ＭＳ Ｐゴシック"/>
              </a:rPr>
              <a:pPr/>
              <a:t>2</a:t>
            </a:fld>
            <a:endParaRPr lang="en-US" smtClean="0">
              <a:latin typeface="Times" pitchFamily="18"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endParaRPr lang="en-US" dirty="0"/>
          </a:p>
        </p:txBody>
      </p:sp>
      <p:sp>
        <p:nvSpPr>
          <p:cNvPr id="4" name="Slide Number Placeholder 3"/>
          <p:cNvSpPr>
            <a:spLocks noGrp="1"/>
          </p:cNvSpPr>
          <p:nvPr>
            <p:ph type="sldNum" sz="quarter" idx="10"/>
          </p:nvPr>
        </p:nvSpPr>
        <p:spPr/>
        <p:txBody>
          <a:bodyPr/>
          <a:lstStyle/>
          <a:p>
            <a:pPr>
              <a:defRPr/>
            </a:pPr>
            <a:fld id="{7FB0A5B8-2B6D-4195-991B-34A56C06D264}" type="slidenum">
              <a:rPr lang="en-US" smtClean="0"/>
              <a:pPr>
                <a:defRPr/>
              </a:pPr>
              <a:t>3</a:t>
            </a:fld>
            <a:endParaRPr lang="en-US"/>
          </a:p>
        </p:txBody>
      </p:sp>
    </p:spTree>
    <p:extLst>
      <p:ext uri="{BB962C8B-B14F-4D97-AF65-F5344CB8AC3E}">
        <p14:creationId xmlns:p14="http://schemas.microsoft.com/office/powerpoint/2010/main" val="181267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1minute</a:t>
            </a:r>
            <a:endParaRPr lang="en-US" dirty="0"/>
          </a:p>
        </p:txBody>
      </p:sp>
      <p:sp>
        <p:nvSpPr>
          <p:cNvPr id="4" name="Slide Number Placeholder 3"/>
          <p:cNvSpPr>
            <a:spLocks noGrp="1"/>
          </p:cNvSpPr>
          <p:nvPr>
            <p:ph type="sldNum" sz="quarter" idx="10"/>
          </p:nvPr>
        </p:nvSpPr>
        <p:spPr/>
        <p:txBody>
          <a:bodyPr/>
          <a:lstStyle/>
          <a:p>
            <a:pPr>
              <a:defRPr/>
            </a:pPr>
            <a:fld id="{7FB0A5B8-2B6D-4195-991B-34A56C06D264}" type="slidenum">
              <a:rPr lang="en-US" smtClean="0"/>
              <a:pPr>
                <a:defRPr/>
              </a:pPr>
              <a:t>4</a:t>
            </a:fld>
            <a:endParaRPr lang="en-US"/>
          </a:p>
        </p:txBody>
      </p:sp>
    </p:spTree>
    <p:extLst>
      <p:ext uri="{BB962C8B-B14F-4D97-AF65-F5344CB8AC3E}">
        <p14:creationId xmlns:p14="http://schemas.microsoft.com/office/powerpoint/2010/main" val="54229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4 minutes</a:t>
            </a:r>
          </a:p>
          <a:p>
            <a:pPr lvl="0"/>
            <a:r>
              <a:rPr lang="en-US" sz="1200" kern="1200" dirty="0" smtClean="0">
                <a:solidFill>
                  <a:schemeClr val="tx1"/>
                </a:solidFill>
                <a:effectLst/>
                <a:latin typeface="+mn-lt"/>
                <a:ea typeface="+mn-ea"/>
                <a:cs typeface="+mn-cs"/>
              </a:rPr>
              <a:t>We currently have a partnership with SOIN that</a:t>
            </a:r>
            <a:r>
              <a:rPr lang="en-US" sz="1200" kern="1200" baseline="0" dirty="0" smtClean="0">
                <a:solidFill>
                  <a:schemeClr val="tx1"/>
                </a:solidFill>
                <a:effectLst/>
                <a:latin typeface="+mn-lt"/>
                <a:ea typeface="+mn-ea"/>
                <a:cs typeface="+mn-cs"/>
              </a:rPr>
              <a:t> provides experiential learning experiences for 2 different courses.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Background of the partnership with SOIN</a:t>
            </a:r>
          </a:p>
          <a:p>
            <a:pPr lvl="1"/>
            <a:r>
              <a:rPr lang="en-US" sz="1200" kern="1200" dirty="0" smtClean="0">
                <a:solidFill>
                  <a:schemeClr val="tx1"/>
                </a:solidFill>
                <a:effectLst/>
                <a:latin typeface="+mn-lt"/>
                <a:ea typeface="+mn-ea"/>
                <a:cs typeface="+mn-cs"/>
              </a:rPr>
              <a:t>Started with discussions during an internship site visit</a:t>
            </a:r>
          </a:p>
          <a:p>
            <a:pPr lvl="1"/>
            <a:r>
              <a:rPr lang="en-US" sz="1200" kern="1200" dirty="0" smtClean="0">
                <a:solidFill>
                  <a:schemeClr val="tx1"/>
                </a:solidFill>
                <a:effectLst/>
                <a:latin typeface="+mn-lt"/>
                <a:ea typeface="+mn-ea"/>
                <a:cs typeface="+mn-cs"/>
              </a:rPr>
              <a:t>SOIN decided what they needed – </a:t>
            </a:r>
            <a:r>
              <a:rPr lang="en-US" sz="1200" kern="1200" dirty="0" err="1" smtClean="0">
                <a:solidFill>
                  <a:schemeClr val="tx1"/>
                </a:solidFill>
                <a:effectLst/>
                <a:latin typeface="+mn-lt"/>
                <a:ea typeface="+mn-ea"/>
                <a:cs typeface="+mn-cs"/>
              </a:rPr>
              <a:t>UIndy</a:t>
            </a:r>
            <a:r>
              <a:rPr lang="en-US" sz="1200" kern="1200" dirty="0" smtClean="0">
                <a:solidFill>
                  <a:schemeClr val="tx1"/>
                </a:solidFill>
                <a:effectLst/>
                <a:latin typeface="+mn-lt"/>
                <a:ea typeface="+mn-ea"/>
                <a:cs typeface="+mn-cs"/>
              </a:rPr>
              <a:t> decided the course/parameters</a:t>
            </a:r>
          </a:p>
          <a:p>
            <a:pPr lvl="1"/>
            <a:r>
              <a:rPr lang="en-US" sz="1200" kern="1200" dirty="0" smtClean="0">
                <a:solidFill>
                  <a:schemeClr val="tx1"/>
                </a:solidFill>
                <a:effectLst/>
                <a:latin typeface="+mn-lt"/>
                <a:ea typeface="+mn-ea"/>
                <a:cs typeface="+mn-cs"/>
              </a:rPr>
              <a:t>Signed MOU in December 2009;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class in 2010</a:t>
            </a:r>
          </a:p>
          <a:p>
            <a:endParaRPr lang="en-US" dirty="0"/>
          </a:p>
        </p:txBody>
      </p:sp>
      <p:sp>
        <p:nvSpPr>
          <p:cNvPr id="4" name="Slide Number Placeholder 3"/>
          <p:cNvSpPr>
            <a:spLocks noGrp="1"/>
          </p:cNvSpPr>
          <p:nvPr>
            <p:ph type="sldNum" sz="quarter" idx="10"/>
          </p:nvPr>
        </p:nvSpPr>
        <p:spPr/>
        <p:txBody>
          <a:bodyPr/>
          <a:lstStyle/>
          <a:p>
            <a:pPr>
              <a:defRPr/>
            </a:pPr>
            <a:fld id="{7FB0A5B8-2B6D-4195-991B-34A56C06D264}" type="slidenum">
              <a:rPr lang="en-US" smtClean="0"/>
              <a:pPr>
                <a:defRPr/>
              </a:pPr>
              <a:t>5</a:t>
            </a:fld>
            <a:endParaRPr lang="en-US"/>
          </a:p>
        </p:txBody>
      </p:sp>
    </p:spTree>
    <p:extLst>
      <p:ext uri="{BB962C8B-B14F-4D97-AF65-F5344CB8AC3E}">
        <p14:creationId xmlns:p14="http://schemas.microsoft.com/office/powerpoint/2010/main" val="209032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4 minutes</a:t>
            </a:r>
          </a:p>
          <a:p>
            <a:pPr lvl="1"/>
            <a:r>
              <a:rPr lang="en-US" sz="1200" kern="1200" dirty="0" smtClean="0">
                <a:solidFill>
                  <a:schemeClr val="tx1"/>
                </a:solidFill>
                <a:effectLst/>
                <a:latin typeface="+mn-lt"/>
                <a:ea typeface="+mn-ea"/>
                <a:cs typeface="+mn-cs"/>
              </a:rPr>
              <a:t>Class is responsible for planning &amp; organizing Special Olympics State Youth Basketball Tournament</a:t>
            </a:r>
          </a:p>
          <a:p>
            <a:pPr lvl="1"/>
            <a:r>
              <a:rPr lang="en-US" sz="1200" kern="1200" dirty="0" smtClean="0">
                <a:solidFill>
                  <a:schemeClr val="tx1"/>
                </a:solidFill>
                <a:effectLst/>
                <a:latin typeface="+mn-lt"/>
                <a:ea typeface="+mn-ea"/>
                <a:cs typeface="+mn-cs"/>
              </a:rPr>
              <a:t>Special Olympics Indiana provides teams/athletes for the tournament; guidance on SO rules and policies; pays facility costs</a:t>
            </a:r>
          </a:p>
          <a:p>
            <a:pPr lvl="1"/>
            <a:r>
              <a:rPr lang="en-US" sz="1200" kern="1200" dirty="0" smtClean="0">
                <a:solidFill>
                  <a:schemeClr val="tx1"/>
                </a:solidFill>
                <a:effectLst/>
                <a:latin typeface="+mn-lt"/>
                <a:ea typeface="+mn-ea"/>
                <a:cs typeface="+mn-cs"/>
              </a:rPr>
              <a:t>1 day event</a:t>
            </a:r>
          </a:p>
          <a:p>
            <a:pPr lvl="1"/>
            <a:r>
              <a:rPr lang="en-US" sz="1200" kern="1200" dirty="0" err="1" smtClean="0">
                <a:solidFill>
                  <a:schemeClr val="tx1"/>
                </a:solidFill>
                <a:effectLst/>
                <a:latin typeface="+mn-lt"/>
                <a:ea typeface="+mn-ea"/>
                <a:cs typeface="+mn-cs"/>
              </a:rPr>
              <a:t>UIndy</a:t>
            </a:r>
            <a:r>
              <a:rPr lang="en-US" sz="1200" kern="1200" dirty="0" smtClean="0">
                <a:solidFill>
                  <a:schemeClr val="tx1"/>
                </a:solidFill>
                <a:effectLst/>
                <a:latin typeface="+mn-lt"/>
                <a:ea typeface="+mn-ea"/>
                <a:cs typeface="+mn-cs"/>
              </a:rPr>
              <a:t> students create game &amp; referee schedule, recruit and manage volunteers, solicit donations for hospitality, manage facility needs/issues, gather all needed equipment, implement the event, and evaluate the event.</a:t>
            </a:r>
          </a:p>
          <a:p>
            <a:endParaRPr lang="en-US" dirty="0"/>
          </a:p>
        </p:txBody>
      </p:sp>
      <p:sp>
        <p:nvSpPr>
          <p:cNvPr id="4" name="Slide Number Placeholder 3"/>
          <p:cNvSpPr>
            <a:spLocks noGrp="1"/>
          </p:cNvSpPr>
          <p:nvPr>
            <p:ph type="sldNum" sz="quarter" idx="10"/>
          </p:nvPr>
        </p:nvSpPr>
        <p:spPr/>
        <p:txBody>
          <a:bodyPr/>
          <a:lstStyle/>
          <a:p>
            <a:pPr>
              <a:defRPr/>
            </a:pPr>
            <a:fld id="{7FB0A5B8-2B6D-4195-991B-34A56C06D264}" type="slidenum">
              <a:rPr lang="en-US" smtClean="0"/>
              <a:pPr>
                <a:defRPr/>
              </a:pPr>
              <a:t>6</a:t>
            </a:fld>
            <a:endParaRPr lang="en-US"/>
          </a:p>
        </p:txBody>
      </p:sp>
    </p:spTree>
    <p:extLst>
      <p:ext uri="{BB962C8B-B14F-4D97-AF65-F5344CB8AC3E}">
        <p14:creationId xmlns:p14="http://schemas.microsoft.com/office/powerpoint/2010/main" val="148428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4 minutes</a:t>
            </a:r>
          </a:p>
          <a:p>
            <a:pPr lvl="1"/>
            <a:r>
              <a:rPr lang="en-US" sz="1200" kern="1200" dirty="0" smtClean="0">
                <a:solidFill>
                  <a:schemeClr val="tx1"/>
                </a:solidFill>
                <a:effectLst/>
                <a:latin typeface="+mn-lt"/>
                <a:ea typeface="+mn-ea"/>
                <a:cs typeface="+mn-cs"/>
              </a:rPr>
              <a:t>Class is responsible for developing a code of conduct handbook for the Special Olympics State Youth Basketball Tournament</a:t>
            </a:r>
          </a:p>
          <a:p>
            <a:pPr lvl="1"/>
            <a:r>
              <a:rPr lang="en-US" sz="1200" kern="1200" dirty="0" smtClean="0">
                <a:solidFill>
                  <a:schemeClr val="tx1"/>
                </a:solidFill>
                <a:effectLst/>
                <a:latin typeface="+mn-lt"/>
                <a:ea typeface="+mn-ea"/>
                <a:cs typeface="+mn-cs"/>
              </a:rPr>
              <a:t>The contents of the handbook include:</a:t>
            </a:r>
          </a:p>
          <a:p>
            <a:pPr lvl="2"/>
            <a:r>
              <a:rPr lang="en-US" sz="1200" kern="1200" dirty="0" smtClean="0">
                <a:solidFill>
                  <a:schemeClr val="tx1"/>
                </a:solidFill>
                <a:effectLst/>
                <a:latin typeface="+mn-lt"/>
                <a:ea typeface="+mn-ea"/>
                <a:cs typeface="+mn-cs"/>
              </a:rPr>
              <a:t> Mission statement for the event</a:t>
            </a:r>
          </a:p>
          <a:p>
            <a:pPr lvl="2"/>
            <a:r>
              <a:rPr lang="en-US" sz="1200" kern="1200" dirty="0" smtClean="0">
                <a:solidFill>
                  <a:schemeClr val="tx1"/>
                </a:solidFill>
                <a:effectLst/>
                <a:latin typeface="+mn-lt"/>
                <a:ea typeface="+mn-ea"/>
                <a:cs typeface="+mn-cs"/>
              </a:rPr>
              <a:t>A code of conduct for volunteers</a:t>
            </a:r>
          </a:p>
          <a:p>
            <a:pPr lvl="2"/>
            <a:r>
              <a:rPr lang="en-US" sz="1200" kern="1200" dirty="0" smtClean="0">
                <a:solidFill>
                  <a:schemeClr val="tx1"/>
                </a:solidFill>
                <a:effectLst/>
                <a:latin typeface="+mn-lt"/>
                <a:ea typeface="+mn-ea"/>
                <a:cs typeface="+mn-cs"/>
              </a:rPr>
              <a:t>A mock presentation for volunteer training which includes potential unethical scenarios</a:t>
            </a:r>
          </a:p>
          <a:p>
            <a:pPr lvl="2"/>
            <a:r>
              <a:rPr lang="en-US" sz="1200" kern="1200" dirty="0" smtClean="0">
                <a:solidFill>
                  <a:schemeClr val="tx1"/>
                </a:solidFill>
                <a:effectLst/>
                <a:latin typeface="+mn-lt"/>
                <a:ea typeface="+mn-ea"/>
                <a:cs typeface="+mn-cs"/>
              </a:rPr>
              <a:t>Code of conduct violation form to document and report incidents that go against the codes that are created for the handbook.</a:t>
            </a:r>
          </a:p>
          <a:p>
            <a:pPr lvl="1"/>
            <a:r>
              <a:rPr lang="en-US" sz="1200" kern="1200" dirty="0" smtClean="0">
                <a:solidFill>
                  <a:schemeClr val="tx1"/>
                </a:solidFill>
                <a:effectLst/>
                <a:latin typeface="+mn-lt"/>
                <a:ea typeface="+mn-ea"/>
                <a:cs typeface="+mn-cs"/>
              </a:rPr>
              <a:t>The students present their mock volunteer training session to the Applied Event Sport Management Course and Special Olympics employees</a:t>
            </a:r>
          </a:p>
          <a:p>
            <a:pPr lvl="1"/>
            <a:r>
              <a:rPr lang="en-US" sz="1200" kern="1200" dirty="0" smtClean="0">
                <a:solidFill>
                  <a:schemeClr val="tx1"/>
                </a:solidFill>
                <a:effectLst/>
                <a:latin typeface="+mn-lt"/>
                <a:ea typeface="+mn-ea"/>
                <a:cs typeface="+mn-cs"/>
              </a:rPr>
              <a:t>Project reflection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FB0A5B8-2B6D-4195-991B-34A56C06D264}" type="slidenum">
              <a:rPr lang="en-US" smtClean="0"/>
              <a:pPr>
                <a:defRPr/>
              </a:pPr>
              <a:t>7</a:t>
            </a:fld>
            <a:endParaRPr lang="en-US"/>
          </a:p>
        </p:txBody>
      </p:sp>
    </p:spTree>
    <p:extLst>
      <p:ext uri="{BB962C8B-B14F-4D97-AF65-F5344CB8AC3E}">
        <p14:creationId xmlns:p14="http://schemas.microsoft.com/office/powerpoint/2010/main" val="204564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p>
          <a:p>
            <a:endParaRPr lang="en-US" dirty="0"/>
          </a:p>
        </p:txBody>
      </p:sp>
      <p:sp>
        <p:nvSpPr>
          <p:cNvPr id="4" name="Slide Number Placeholder 3"/>
          <p:cNvSpPr>
            <a:spLocks noGrp="1"/>
          </p:cNvSpPr>
          <p:nvPr>
            <p:ph type="sldNum" sz="quarter" idx="10"/>
          </p:nvPr>
        </p:nvSpPr>
        <p:spPr/>
        <p:txBody>
          <a:bodyPr/>
          <a:lstStyle/>
          <a:p>
            <a:pPr>
              <a:defRPr/>
            </a:pPr>
            <a:fld id="{7FB0A5B8-2B6D-4195-991B-34A56C06D264}" type="slidenum">
              <a:rPr lang="en-US" smtClean="0"/>
              <a:pPr>
                <a:defRPr/>
              </a:pPr>
              <a:t>8</a:t>
            </a:fld>
            <a:endParaRPr lang="en-US"/>
          </a:p>
        </p:txBody>
      </p:sp>
    </p:spTree>
    <p:extLst>
      <p:ext uri="{BB962C8B-B14F-4D97-AF65-F5344CB8AC3E}">
        <p14:creationId xmlns:p14="http://schemas.microsoft.com/office/powerpoint/2010/main" val="124796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2 minutes</a:t>
            </a:r>
          </a:p>
          <a:p>
            <a:pPr lvl="1"/>
            <a:r>
              <a:rPr lang="en-US" sz="1200" kern="1200" dirty="0" smtClean="0">
                <a:solidFill>
                  <a:schemeClr val="tx1"/>
                </a:solidFill>
                <a:effectLst/>
                <a:latin typeface="+mn-lt"/>
                <a:ea typeface="+mn-ea"/>
                <a:cs typeface="+mn-cs"/>
              </a:rPr>
              <a:t>Questions???</a:t>
            </a:r>
          </a:p>
          <a:p>
            <a:pPr lvl="1"/>
            <a:r>
              <a:rPr lang="en-US" sz="1200" kern="1200" dirty="0" smtClean="0">
                <a:solidFill>
                  <a:schemeClr val="tx1"/>
                </a:solidFill>
                <a:effectLst/>
                <a:latin typeface="+mn-lt"/>
                <a:ea typeface="+mn-ea"/>
                <a:cs typeface="+mn-cs"/>
              </a:rPr>
              <a:t>Go back to the poll – ask anyone using multiple classes to briefly share</a:t>
            </a:r>
          </a:p>
          <a:p>
            <a:pPr lvl="1"/>
            <a:r>
              <a:rPr lang="en-US" sz="1200" kern="1200" dirty="0" smtClean="0">
                <a:solidFill>
                  <a:schemeClr val="tx1"/>
                </a:solidFill>
                <a:effectLst/>
                <a:latin typeface="+mn-lt"/>
                <a:ea typeface="+mn-ea"/>
                <a:cs typeface="+mn-cs"/>
              </a:rPr>
              <a:t>Identify 2 courses in your curriculum that might be able to share a project</a:t>
            </a:r>
          </a:p>
          <a:p>
            <a:pPr lvl="1"/>
            <a:r>
              <a:rPr lang="en-US" sz="1200" kern="1200" dirty="0" smtClean="0">
                <a:solidFill>
                  <a:schemeClr val="tx1"/>
                </a:solidFill>
                <a:effectLst/>
                <a:latin typeface="+mn-lt"/>
                <a:ea typeface="+mn-ea"/>
                <a:cs typeface="+mn-cs"/>
              </a:rPr>
              <a:t>brainstorm/share about current service-learning (experiential learning) projects – how could you spread this project across your curriculum? Or brainstorm a new project idea that might lead to use in multiple classes. </a:t>
            </a:r>
          </a:p>
          <a:p>
            <a:endParaRPr lang="en-US" dirty="0"/>
          </a:p>
        </p:txBody>
      </p:sp>
      <p:sp>
        <p:nvSpPr>
          <p:cNvPr id="4" name="Slide Number Placeholder 3"/>
          <p:cNvSpPr>
            <a:spLocks noGrp="1"/>
          </p:cNvSpPr>
          <p:nvPr>
            <p:ph type="sldNum" sz="quarter" idx="10"/>
          </p:nvPr>
        </p:nvSpPr>
        <p:spPr/>
        <p:txBody>
          <a:bodyPr/>
          <a:lstStyle/>
          <a:p>
            <a:pPr>
              <a:defRPr/>
            </a:pPr>
            <a:fld id="{7FB0A5B8-2B6D-4195-991B-34A56C06D264}" type="slidenum">
              <a:rPr lang="en-US" smtClean="0"/>
              <a:pPr>
                <a:defRPr/>
              </a:pPr>
              <a:t>9</a:t>
            </a:fld>
            <a:endParaRPr lang="en-US"/>
          </a:p>
        </p:txBody>
      </p:sp>
    </p:spTree>
    <p:extLst>
      <p:ext uri="{BB962C8B-B14F-4D97-AF65-F5344CB8AC3E}">
        <p14:creationId xmlns:p14="http://schemas.microsoft.com/office/powerpoint/2010/main" val="149647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0FCE3B-49BB-4EDA-B964-4E3D7A29A8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253DA8-12F1-4574-9B75-A070AF27C4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E36AB0-DCC0-432D-A7DD-786F4C8CA6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45DBF0-AD7B-4675-93E2-C7CF5412FE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0A0C22-144A-44C9-B152-905E070F01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8CBFC8-70F8-4051-9082-12F6345B4B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AF865CB-0468-4DBA-A6A9-A8DA5A333B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60BFB5-5539-4310-B685-F65B4DC9F1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486BFF-3085-459A-9B16-EE8196DCF2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A6E4E-ACC7-4525-A509-D640BE7EFC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BE9DCB-87B5-4D49-8B4D-9E1698EAB9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0" hangingPunct="0">
              <a:defRPr sz="1200">
                <a:solidFill>
                  <a:srgbClr val="898989"/>
                </a:solidFill>
                <a:latin typeface="Times" pitchFamily="-107" charset="0"/>
                <a:ea typeface="ＭＳ Ｐゴシック" pitchFamily="-107"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Times" pitchFamily="-107" charset="0"/>
                <a:ea typeface="ＭＳ Ｐゴシック" pitchFamily="-107"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Times" pitchFamily="-107" charset="0"/>
                <a:ea typeface="ＭＳ Ｐゴシック" pitchFamily="-107" charset="-128"/>
                <a:cs typeface="+mn-cs"/>
              </a:defRPr>
            </a:lvl1pPr>
          </a:lstStyle>
          <a:p>
            <a:pPr>
              <a:defRPr/>
            </a:pPr>
            <a:fld id="{5468C2BF-F46A-4ED7-B5C3-0421605795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7"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7"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mailto:millsi@uindy.edu" TargetMode="External"/><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hyperlink" Target="mailto:jvansickle@uindy.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2 for 1: The effective use of double-dipping to provide real-world application in a sport management </a:t>
            </a:r>
            <a:r>
              <a:rPr lang="en-US" b="1" dirty="0" smtClean="0"/>
              <a:t>curriculum</a:t>
            </a:r>
            <a:r>
              <a:rPr lang="en-US" dirty="0" smtClean="0"/>
              <a:t> </a:t>
            </a:r>
            <a:endParaRPr lang="en-US" dirty="0"/>
          </a:p>
        </p:txBody>
      </p:sp>
      <p:sp>
        <p:nvSpPr>
          <p:cNvPr id="3" name="Subtitle 2"/>
          <p:cNvSpPr>
            <a:spLocks noGrp="1"/>
          </p:cNvSpPr>
          <p:nvPr>
            <p:ph type="subTitle" idx="1"/>
          </p:nvPr>
        </p:nvSpPr>
        <p:spPr>
          <a:xfrm>
            <a:off x="1371600" y="4419600"/>
            <a:ext cx="6400800" cy="1752600"/>
          </a:xfrm>
        </p:spPr>
        <p:txBody>
          <a:bodyPr/>
          <a:lstStyle/>
          <a:p>
            <a:r>
              <a:rPr lang="en-US" dirty="0"/>
              <a:t>Jennifer L. VanSickle</a:t>
            </a:r>
          </a:p>
          <a:p>
            <a:r>
              <a:rPr lang="en-US" dirty="0"/>
              <a:t>Isabell Mills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endParaRPr lang="en-US" dirty="0" smtClean="0"/>
          </a:p>
          <a:p>
            <a:endParaRPr lang="en-US" dirty="0"/>
          </a:p>
          <a:p>
            <a:pPr marL="0" indent="0">
              <a:buNone/>
            </a:pPr>
            <a:endParaRPr lang="en-US" dirty="0" smtClean="0"/>
          </a:p>
          <a:p>
            <a:r>
              <a:rPr lang="en-US" dirty="0" smtClean="0"/>
              <a:t>Jennifer VanSickle </a:t>
            </a:r>
            <a:r>
              <a:rPr lang="mr-IN" dirty="0" smtClean="0"/>
              <a:t>–</a:t>
            </a:r>
            <a:r>
              <a:rPr lang="en-US" dirty="0" smtClean="0"/>
              <a:t> </a:t>
            </a:r>
            <a:r>
              <a:rPr lang="en-US" dirty="0" smtClean="0">
                <a:hlinkClick r:id="rId2"/>
              </a:rPr>
              <a:t>jvansickle@uindy.edu</a:t>
            </a:r>
            <a:r>
              <a:rPr lang="en-US" dirty="0" smtClean="0"/>
              <a:t>;</a:t>
            </a:r>
          </a:p>
          <a:p>
            <a:pPr marL="0" indent="0">
              <a:buNone/>
            </a:pPr>
            <a:r>
              <a:rPr lang="en-US" dirty="0" smtClean="0"/>
              <a:t>@</a:t>
            </a:r>
            <a:r>
              <a:rPr lang="en-US" dirty="0" err="1" smtClean="0"/>
              <a:t>DrJenVanSickle</a:t>
            </a:r>
            <a:endParaRPr lang="en-US" dirty="0" smtClean="0"/>
          </a:p>
          <a:p>
            <a:r>
              <a:rPr lang="en-US" dirty="0" smtClean="0"/>
              <a:t>Isabell Mills </a:t>
            </a:r>
            <a:r>
              <a:rPr lang="mr-IN" dirty="0" smtClean="0"/>
              <a:t>–</a:t>
            </a:r>
            <a:r>
              <a:rPr lang="en-US" dirty="0" smtClean="0"/>
              <a:t> </a:t>
            </a:r>
            <a:r>
              <a:rPr lang="en-US" dirty="0" smtClean="0">
                <a:hlinkClick r:id="rId3"/>
              </a:rPr>
              <a:t>millsi@uindy.edu</a:t>
            </a:r>
            <a:r>
              <a:rPr lang="en-US" dirty="0" smtClean="0"/>
              <a:t>; </a:t>
            </a:r>
          </a:p>
          <a:p>
            <a:pPr marL="0" indent="0">
              <a:buNone/>
            </a:pPr>
            <a:r>
              <a:rPr lang="en-US" dirty="0" smtClean="0"/>
              <a:t>@IzzyBizzy11</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0059" y="1219200"/>
            <a:ext cx="3123881" cy="2457124"/>
          </a:xfrm>
          <a:prstGeom prst="rect">
            <a:avLst/>
          </a:prstGeom>
        </p:spPr>
      </p:pic>
    </p:spTree>
    <p:extLst>
      <p:ext uri="{BB962C8B-B14F-4D97-AF65-F5344CB8AC3E}">
        <p14:creationId xmlns:p14="http://schemas.microsoft.com/office/powerpoint/2010/main" val="84950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342900" lvl="2" indent="-342900"/>
            <a:r>
              <a:rPr lang="en-US" sz="4000" dirty="0" smtClean="0"/>
              <a:t>I currently teach at least one course that incorporates a </a:t>
            </a:r>
            <a:r>
              <a:rPr lang="en-US" sz="4000" dirty="0"/>
              <a:t>service-learning or experiential learning project </a:t>
            </a:r>
            <a:r>
              <a:rPr lang="en-US" sz="4000" dirty="0" smtClean="0"/>
              <a:t>with an </a:t>
            </a:r>
            <a:r>
              <a:rPr lang="en-US" sz="4000" dirty="0"/>
              <a:t>outside organization</a:t>
            </a:r>
            <a:r>
              <a:rPr lang="en-US" sz="4000" dirty="0" smtClean="0"/>
              <a:t>? </a:t>
            </a:r>
            <a:endParaRPr lang="en-US" sz="4000"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400" dirty="0" smtClean="0"/>
              <a:t>How </a:t>
            </a:r>
            <a:r>
              <a:rPr lang="en-US" sz="4400" dirty="0"/>
              <a:t>many service-learning  or experiential learning projects will be a part of your curriculum this year?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sz="4000" dirty="0"/>
              <a:t>I currently involve multiple classes with one partner/service-learning project in the same </a:t>
            </a:r>
            <a:r>
              <a:rPr lang="en-US" sz="4000" dirty="0" smtClean="0"/>
              <a:t>semester </a:t>
            </a:r>
            <a:endParaRPr lang="en-US" sz="4000" dirty="0"/>
          </a:p>
        </p:txBody>
      </p:sp>
    </p:spTree>
    <p:extLst>
      <p:ext uri="{BB962C8B-B14F-4D97-AF65-F5344CB8AC3E}">
        <p14:creationId xmlns:p14="http://schemas.microsoft.com/office/powerpoint/2010/main" val="201963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09600"/>
            <a:ext cx="8229600" cy="1143000"/>
          </a:xfrm>
        </p:spPr>
        <p:txBody>
          <a:bodyPr/>
          <a:lstStyle/>
          <a:p>
            <a:r>
              <a:rPr lang="en-US" smtClean="0"/>
              <a:t>Background</a:t>
            </a: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1584" y="1981200"/>
            <a:ext cx="4673600" cy="2336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155003"/>
            <a:ext cx="3962400" cy="3758374"/>
          </a:xfrm>
          <a:prstGeom prst="rect">
            <a:avLst/>
          </a:prstGeom>
        </p:spPr>
      </p:pic>
    </p:spTree>
    <p:extLst>
      <p:ext uri="{BB962C8B-B14F-4D97-AF65-F5344CB8AC3E}">
        <p14:creationId xmlns:p14="http://schemas.microsoft.com/office/powerpoint/2010/main" val="8899459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Applied Event </a:t>
            </a:r>
            <a:r>
              <a:rPr lang="en-US" smtClean="0"/>
              <a:t>Management course</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99845" y="2924602"/>
            <a:ext cx="2895599" cy="19231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 y="1587888"/>
            <a:ext cx="3487220" cy="26154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44"/>
            <a:ext cx="3551171" cy="2358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5608069" y="1644035"/>
            <a:ext cx="3412357" cy="255926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4542" y="4460944"/>
            <a:ext cx="3551170" cy="2358613"/>
          </a:xfrm>
          <a:prstGeom prst="rect">
            <a:avLst/>
          </a:prstGeom>
        </p:spPr>
      </p:pic>
    </p:spTree>
    <p:extLst>
      <p:ext uri="{BB962C8B-B14F-4D97-AF65-F5344CB8AC3E}">
        <p14:creationId xmlns:p14="http://schemas.microsoft.com/office/powerpoint/2010/main" val="973080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685800"/>
            <a:ext cx="8229600" cy="1143000"/>
          </a:xfrm>
        </p:spPr>
        <p:txBody>
          <a:bodyPr/>
          <a:lstStyle/>
          <a:p>
            <a:r>
              <a:rPr lang="en-US" dirty="0"/>
              <a:t>Governance/Ethics project </a:t>
            </a:r>
          </a:p>
        </p:txBody>
      </p:sp>
      <p:pic>
        <p:nvPicPr>
          <p:cNvPr id="1026" name="Picture 2" descr="https://lh4.googleusercontent.com/-3-fb4lHc36eUc8tIwQHWNrgahjIzopFIhjsw1SePDVSpZVVcWWLQPgCmxg_5tG887LSGOYp7jbVWbzaGC785xI5ntcDhLAL-rrhmUqhqXYYjwo7z275cFY0Bgvg5A65qeJOd07Qv7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3458355" cy="42846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1676400"/>
            <a:ext cx="2895600" cy="4216539"/>
          </a:xfrm>
          <a:prstGeom prst="rect">
            <a:avLst/>
          </a:prstGeom>
          <a:noFill/>
        </p:spPr>
        <p:txBody>
          <a:bodyPr wrap="square" rtlCol="0">
            <a:spAutoFit/>
          </a:bodyPr>
          <a:lstStyle/>
          <a:p>
            <a:r>
              <a:rPr lang="en-US" sz="1600" b="1" u="sng" dirty="0" smtClean="0">
                <a:latin typeface="+mj-lt"/>
              </a:rPr>
              <a:t>Project reflection comments:</a:t>
            </a:r>
          </a:p>
          <a:p>
            <a:endParaRPr lang="en-US" sz="1200" b="1" u="sng" dirty="0" smtClean="0">
              <a:latin typeface="+mj-lt"/>
            </a:endParaRPr>
          </a:p>
          <a:p>
            <a:r>
              <a:rPr lang="en-US" sz="1200" dirty="0" smtClean="0">
                <a:latin typeface="+mj-lt"/>
              </a:rPr>
              <a:t>“….. </a:t>
            </a:r>
            <a:r>
              <a:rPr lang="en-US" sz="1200" dirty="0">
                <a:latin typeface="+mj-lt"/>
              </a:rPr>
              <a:t>having an individual that was one of the Special Olympics Basketball Tournament Directors the previous year come to the class and share their experiences, as well as answer questions about how the tournament is conducted. </a:t>
            </a:r>
            <a:r>
              <a:rPr lang="en-US" sz="1200" dirty="0" smtClean="0">
                <a:latin typeface="+mj-lt"/>
              </a:rPr>
              <a:t>“</a:t>
            </a:r>
          </a:p>
          <a:p>
            <a:endParaRPr lang="en-US" sz="1200" dirty="0" smtClean="0">
              <a:latin typeface="+mj-lt"/>
            </a:endParaRPr>
          </a:p>
          <a:p>
            <a:r>
              <a:rPr lang="en-US" sz="1200" dirty="0" smtClean="0">
                <a:latin typeface="+mj-lt"/>
              </a:rPr>
              <a:t>“This </a:t>
            </a:r>
            <a:r>
              <a:rPr lang="en-US" sz="1200" dirty="0">
                <a:latin typeface="+mj-lt"/>
              </a:rPr>
              <a:t>projected helped me see the overall importance of having a code of conduct in place for those “sticky” but sometimes inevitable situations that no one may expect</a:t>
            </a:r>
            <a:r>
              <a:rPr lang="en-US" sz="1200" dirty="0" smtClean="0">
                <a:latin typeface="+mj-lt"/>
              </a:rPr>
              <a:t>.“</a:t>
            </a:r>
          </a:p>
          <a:p>
            <a:endParaRPr lang="en-US" sz="1200" dirty="0" smtClean="0">
              <a:latin typeface="+mj-lt"/>
            </a:endParaRPr>
          </a:p>
          <a:p>
            <a:r>
              <a:rPr lang="en-US" sz="1200" dirty="0" smtClean="0">
                <a:latin typeface="+mj-lt"/>
              </a:rPr>
              <a:t>“</a:t>
            </a:r>
            <a:r>
              <a:rPr lang="en-US" sz="1200" dirty="0">
                <a:latin typeface="+mj-lt"/>
              </a:rPr>
              <a:t>I felt it worked on our cooperation and communication skills, and this allowed for some of us to step outside our comfort zone to work with others.  I felt it gave me a real experience scenario that might be found at a job</a:t>
            </a:r>
            <a:r>
              <a:rPr lang="en-US" sz="1200" dirty="0" smtClean="0">
                <a:latin typeface="+mj-lt"/>
              </a:rPr>
              <a:t>.”</a:t>
            </a:r>
            <a:endParaRPr lang="en-US" sz="1200" dirty="0">
              <a:latin typeface="+mj-lt"/>
            </a:endParaRPr>
          </a:p>
          <a:p>
            <a:endParaRPr lang="en-US" sz="1200" dirty="0">
              <a:latin typeface="+mj-lt"/>
            </a:endParaRPr>
          </a:p>
        </p:txBody>
      </p:sp>
    </p:spTree>
    <p:extLst>
      <p:ext uri="{BB962C8B-B14F-4D97-AF65-F5344CB8AC3E}">
        <p14:creationId xmlns:p14="http://schemas.microsoft.com/office/powerpoint/2010/main" val="12207527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lstStyle/>
          <a:p>
            <a:pPr lvl="0"/>
            <a:r>
              <a:rPr lang="en-US" dirty="0" smtClean="0"/>
              <a:t>Results</a:t>
            </a:r>
            <a:r>
              <a:rPr lang="en-US" dirty="0"/>
              <a:t/>
            </a:r>
            <a:br>
              <a:rPr lang="en-US" dirty="0"/>
            </a:br>
            <a:endParaRPr lang="en-US" dirty="0"/>
          </a:p>
        </p:txBody>
      </p:sp>
      <p:sp>
        <p:nvSpPr>
          <p:cNvPr id="3" name="Content Placeholder 2"/>
          <p:cNvSpPr>
            <a:spLocks noGrp="1"/>
          </p:cNvSpPr>
          <p:nvPr>
            <p:ph idx="1"/>
          </p:nvPr>
        </p:nvSpPr>
        <p:spPr/>
        <p:txBody>
          <a:bodyPr/>
          <a:lstStyle/>
          <a:p>
            <a:pPr lvl="1"/>
            <a:r>
              <a:rPr lang="en-US" dirty="0"/>
              <a:t>A variety of students (upper and lower level) are exposed to service-learning projects </a:t>
            </a:r>
          </a:p>
          <a:p>
            <a:pPr lvl="1"/>
            <a:r>
              <a:rPr lang="en-US" dirty="0" smtClean="0"/>
              <a:t>Positive student </a:t>
            </a:r>
            <a:r>
              <a:rPr lang="en-US" dirty="0"/>
              <a:t>feedback </a:t>
            </a:r>
            <a:endParaRPr lang="en-US" dirty="0" smtClean="0"/>
          </a:p>
          <a:p>
            <a:pPr lvl="2"/>
            <a:r>
              <a:rPr lang="en-US" dirty="0" smtClean="0"/>
              <a:t>Including suggestions for </a:t>
            </a:r>
            <a:r>
              <a:rPr lang="en-US" dirty="0"/>
              <a:t>next class</a:t>
            </a:r>
          </a:p>
          <a:p>
            <a:pPr lvl="1"/>
            <a:r>
              <a:rPr lang="en-US" dirty="0"/>
              <a:t>The lower level project </a:t>
            </a:r>
            <a:r>
              <a:rPr lang="en-US" dirty="0" smtClean="0"/>
              <a:t>creates awareness </a:t>
            </a:r>
            <a:r>
              <a:rPr lang="en-US" dirty="0"/>
              <a:t>of the event and upper level course </a:t>
            </a:r>
            <a:r>
              <a:rPr lang="en-US" dirty="0" smtClean="0"/>
              <a:t>opportunity </a:t>
            </a:r>
            <a:endParaRPr lang="en-US" dirty="0"/>
          </a:p>
          <a:p>
            <a:pPr lvl="1"/>
            <a:r>
              <a:rPr lang="en-US" dirty="0"/>
              <a:t>S</a:t>
            </a:r>
            <a:r>
              <a:rPr lang="en-US" dirty="0" smtClean="0"/>
              <a:t>tudents </a:t>
            </a:r>
            <a:r>
              <a:rPr lang="en-US" dirty="0"/>
              <a:t>allowed to display knowledge and oral communication skills to partner employees </a:t>
            </a:r>
          </a:p>
          <a:p>
            <a:pPr lvl="2"/>
            <a:r>
              <a:rPr lang="en-US" dirty="0"/>
              <a:t>Networking opportunity</a:t>
            </a:r>
          </a:p>
          <a:p>
            <a:endParaRPr lang="en-US" dirty="0"/>
          </a:p>
        </p:txBody>
      </p:sp>
    </p:spTree>
    <p:extLst>
      <p:ext uri="{BB962C8B-B14F-4D97-AF65-F5344CB8AC3E}">
        <p14:creationId xmlns:p14="http://schemas.microsoft.com/office/powerpoint/2010/main" val="1325041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1143000"/>
          </a:xfrm>
        </p:spPr>
        <p:txBody>
          <a:bodyPr/>
          <a:lstStyle/>
          <a:p>
            <a:r>
              <a:rPr lang="en-US" smtClean="0"/>
              <a:t>Your turn</a:t>
            </a: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9592" y="2057399"/>
            <a:ext cx="5007008" cy="3750423"/>
          </a:xfrm>
        </p:spPr>
      </p:pic>
    </p:spTree>
    <p:extLst>
      <p:ext uri="{BB962C8B-B14F-4D97-AF65-F5344CB8AC3E}">
        <p14:creationId xmlns:p14="http://schemas.microsoft.com/office/powerpoint/2010/main" val="1320375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609</Words>
  <Application>Microsoft Macintosh PowerPoint</Application>
  <PresentationFormat>On-screen Show (4:3)</PresentationFormat>
  <Paragraphs>71</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2 for 1: The effective use of double-dipping to provide real-world application in a sport management curriculum </vt:lpstr>
      <vt:lpstr>PowerPoint Presentation</vt:lpstr>
      <vt:lpstr>PowerPoint Presentation</vt:lpstr>
      <vt:lpstr>PowerPoint Presentation</vt:lpstr>
      <vt:lpstr>Background</vt:lpstr>
      <vt:lpstr>Applied Event Management course</vt:lpstr>
      <vt:lpstr>Governance/Ethics project </vt:lpstr>
      <vt:lpstr>Results </vt:lpstr>
      <vt:lpstr>Your turn</vt:lpstr>
      <vt:lpstr>PowerPoint Presentation</vt:lpstr>
    </vt:vector>
  </TitlesOfParts>
  <Company>_x0008_ᖨ]狴뿿_뿿_</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 Services</dc:creator>
  <cp:lastModifiedBy>Heather Alderman</cp:lastModifiedBy>
  <cp:revision>24</cp:revision>
  <dcterms:created xsi:type="dcterms:W3CDTF">2005-09-07T13:48:52Z</dcterms:created>
  <dcterms:modified xsi:type="dcterms:W3CDTF">2019-02-12T15:23:37Z</dcterms:modified>
</cp:coreProperties>
</file>