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57" r:id="rId7"/>
    <p:sldId id="263" r:id="rId8"/>
    <p:sldId id="265" r:id="rId9"/>
    <p:sldId id="266" r:id="rId10"/>
    <p:sldId id="267" r:id="rId11"/>
    <p:sldId id="269" r:id="rId12"/>
    <p:sldId id="270" r:id="rId13"/>
    <p:sldId id="271" r:id="rId14"/>
    <p:sldId id="273" r:id="rId15"/>
    <p:sldId id="272" r:id="rId16"/>
    <p:sldId id="278"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75" autoAdjust="0"/>
    <p:restoredTop sz="94660"/>
  </p:normalViewPr>
  <p:slideViewPr>
    <p:cSldViewPr snapToGrid="0">
      <p:cViewPr varScale="1">
        <p:scale>
          <a:sx n="143" d="100"/>
          <a:sy n="143" d="100"/>
        </p:scale>
        <p:origin x="-96" y="-2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76ED4-4DFC-4D1A-9571-BC6AE6FD3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D865B9-71CE-4311-B79D-7CDB893AF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CA24AC9-67CD-4631-9511-7A58DB2767E1}"/>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5" name="Footer Placeholder 4">
            <a:extLst>
              <a:ext uri="{FF2B5EF4-FFF2-40B4-BE49-F238E27FC236}">
                <a16:creationId xmlns:a16="http://schemas.microsoft.com/office/drawing/2014/main" xmlns="" id="{A8C66E26-BB0D-41EF-85DC-4DBE98735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216D0A6-6916-4DC6-BF41-EFE452A9E730}"/>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383692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3EA0F-FD2F-4975-87DC-F5956D128B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C878BCB-27B8-40C1-8D2F-949A9FDBA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D6E20F-35C6-4D1D-B786-0F5E7CAE86C0}"/>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5" name="Footer Placeholder 4">
            <a:extLst>
              <a:ext uri="{FF2B5EF4-FFF2-40B4-BE49-F238E27FC236}">
                <a16:creationId xmlns:a16="http://schemas.microsoft.com/office/drawing/2014/main" xmlns="" id="{7C3F70F7-A7DD-4B18-BB58-EE4445C825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C5A01B7-909F-415B-B9FC-594E3D9852FC}"/>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108783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C8E10C5-A5E1-46AC-A9F7-FBAFE4BEB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EA6B44-4FE3-488A-BCA2-61F1DF6DED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708A6E-B4A1-4FD0-8C54-96EFB455C02F}"/>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5" name="Footer Placeholder 4">
            <a:extLst>
              <a:ext uri="{FF2B5EF4-FFF2-40B4-BE49-F238E27FC236}">
                <a16:creationId xmlns:a16="http://schemas.microsoft.com/office/drawing/2014/main" xmlns="" id="{7D30884E-889B-4339-9E4C-789005E56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C6E5083-7E00-4BC7-8F65-AB78C3D1FE30}"/>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316554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25BEB-3DAB-45C5-95B8-2707C8E71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84578A3-8F06-4890-AC0D-A1B9EAC94A7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008BDF-A46F-4856-A2B3-0DFB59A37719}"/>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5" name="Footer Placeholder 4">
            <a:extLst>
              <a:ext uri="{FF2B5EF4-FFF2-40B4-BE49-F238E27FC236}">
                <a16:creationId xmlns:a16="http://schemas.microsoft.com/office/drawing/2014/main" xmlns="" id="{CDFFDDA7-96F0-4740-895E-8837E01A33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1149EE2-B0C3-441D-9BC5-B897F1406C96}"/>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301887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60AC7B-52DA-4C56-A0B4-CF50E22E09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CFEE9A5-5C8C-41AB-9746-210249F4DD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7CE209F-D4E3-429F-BE53-B1137ECF6A1F}"/>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5" name="Footer Placeholder 4">
            <a:extLst>
              <a:ext uri="{FF2B5EF4-FFF2-40B4-BE49-F238E27FC236}">
                <a16:creationId xmlns:a16="http://schemas.microsoft.com/office/drawing/2014/main" xmlns="" id="{F1D308D1-E2D3-47F5-ACAB-B45B09B1E6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A8BB890-5825-4D71-A532-F5FAABEFABD7}"/>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396101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4101EC-DF3B-419F-B874-09820CEE4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7A26901-5FF9-47FB-BBB9-2D82C7AED5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98F3F2C-C9DA-40F4-8EE9-A8D26DBE80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6F04D4E-4D9E-47F1-8FBB-57CA48669FF7}"/>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6" name="Footer Placeholder 5">
            <a:extLst>
              <a:ext uri="{FF2B5EF4-FFF2-40B4-BE49-F238E27FC236}">
                <a16:creationId xmlns:a16="http://schemas.microsoft.com/office/drawing/2014/main" xmlns="" id="{52D3E9E3-9F20-49F7-A85E-E73F11CA3E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AB2AE9A-8AAB-4C47-B3B0-26742F95754C}"/>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45904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00C718-4D43-4FC1-97E8-2AA9590E2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AEB0FE0-529E-4069-8D4E-CF200CB3F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127F7D9-633C-4F2C-B4FC-0572B272F0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812188E-D0ED-441B-A988-1B00F3FB67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52810CF-BEB4-4E9B-ADEC-058ABE5B5A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EDBE7E-0A05-42AA-B995-5A78CFCEACD7}"/>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8" name="Footer Placeholder 7">
            <a:extLst>
              <a:ext uri="{FF2B5EF4-FFF2-40B4-BE49-F238E27FC236}">
                <a16:creationId xmlns:a16="http://schemas.microsoft.com/office/drawing/2014/main" xmlns="" id="{9ED2BD4C-81A4-4A6C-8126-1104C6A3763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B6AB4A0-C9C2-4AC7-B018-7CDAEC53BF72}"/>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148912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46F76-B705-43A5-85FF-A463B02B9B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87B44E5-334B-43F6-9703-C976EC7A6A93}"/>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4" name="Footer Placeholder 3">
            <a:extLst>
              <a:ext uri="{FF2B5EF4-FFF2-40B4-BE49-F238E27FC236}">
                <a16:creationId xmlns:a16="http://schemas.microsoft.com/office/drawing/2014/main" xmlns="" id="{61410170-B2AD-499E-81D4-FE88F273890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E284255A-1C4A-47F3-8E20-F1DCDFC5BE6A}"/>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282655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1541E0-E444-4222-8DB4-52F9C39575CC}"/>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3" name="Footer Placeholder 2">
            <a:extLst>
              <a:ext uri="{FF2B5EF4-FFF2-40B4-BE49-F238E27FC236}">
                <a16:creationId xmlns:a16="http://schemas.microsoft.com/office/drawing/2014/main" xmlns="" id="{2936F492-DF0B-400E-AE9C-6AD5A08D8D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CC68374D-B0D9-4136-9961-F91DB1BB6130}"/>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127336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BFBCA8-1655-4D95-9F5C-9240B9B75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CDE7B8B-E454-44E7-90A9-3D5EE65851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F511F77-392F-4144-A033-BC539B62B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D432869-5598-4C31-B2A5-9DCF8E104104}"/>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6" name="Footer Placeholder 5">
            <a:extLst>
              <a:ext uri="{FF2B5EF4-FFF2-40B4-BE49-F238E27FC236}">
                <a16:creationId xmlns:a16="http://schemas.microsoft.com/office/drawing/2014/main" xmlns="" id="{93BB798A-FC28-4269-A02A-6502C9E0E0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6BE930C-FF9F-4BB6-8CAD-1AE1383A778D}"/>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180867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C8ACEC-234C-4E76-B0B2-F3A3EDB8A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C5BEF22-5F87-4191-9B46-E546440C1F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BE79A58-C5A9-4F83-9095-467B0FDA7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FD5802A-C074-45A6-94F7-AB3B34EC4E27}"/>
              </a:ext>
            </a:extLst>
          </p:cNvPr>
          <p:cNvSpPr>
            <a:spLocks noGrp="1"/>
          </p:cNvSpPr>
          <p:nvPr>
            <p:ph type="dt" sz="half" idx="10"/>
          </p:nvPr>
        </p:nvSpPr>
        <p:spPr/>
        <p:txBody>
          <a:bodyPr/>
          <a:lstStyle/>
          <a:p>
            <a:fld id="{DF3E7859-3E0E-44BB-8F51-3E67E2615CA3}" type="datetimeFigureOut">
              <a:rPr lang="en-US" smtClean="0"/>
              <a:t>2/11/19</a:t>
            </a:fld>
            <a:endParaRPr lang="en-US" dirty="0"/>
          </a:p>
        </p:txBody>
      </p:sp>
      <p:sp>
        <p:nvSpPr>
          <p:cNvPr id="6" name="Footer Placeholder 5">
            <a:extLst>
              <a:ext uri="{FF2B5EF4-FFF2-40B4-BE49-F238E27FC236}">
                <a16:creationId xmlns:a16="http://schemas.microsoft.com/office/drawing/2014/main" xmlns="" id="{BE416DD6-78A0-4241-92CB-64F6CDFBC5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D29C0A-00C2-436C-8702-2A0FCC8847C1}"/>
              </a:ext>
            </a:extLst>
          </p:cNvPr>
          <p:cNvSpPr>
            <a:spLocks noGrp="1"/>
          </p:cNvSpPr>
          <p:nvPr>
            <p:ph type="sldNum" sz="quarter" idx="12"/>
          </p:nvPr>
        </p:nvSpPr>
        <p:spPr/>
        <p:txBody>
          <a:bodyPr/>
          <a:lstStyle/>
          <a:p>
            <a:fld id="{0512F1E5-4132-4FE0-855B-F1A59B993384}" type="slidenum">
              <a:rPr lang="en-US" smtClean="0"/>
              <a:t>‹#›</a:t>
            </a:fld>
            <a:endParaRPr lang="en-US" dirty="0"/>
          </a:p>
        </p:txBody>
      </p:sp>
    </p:spTree>
    <p:extLst>
      <p:ext uri="{BB962C8B-B14F-4D97-AF65-F5344CB8AC3E}">
        <p14:creationId xmlns:p14="http://schemas.microsoft.com/office/powerpoint/2010/main" val="30618453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52AEE94-46E2-4C3B-A00E-EC0EFF3EB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621EA4B-A002-446F-A17B-91D652051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B910F7-FEAF-4000-AFA7-1972AB2897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E7859-3E0E-44BB-8F51-3E67E2615CA3}" type="datetimeFigureOut">
              <a:rPr lang="en-US" smtClean="0"/>
              <a:t>2/11/19</a:t>
            </a:fld>
            <a:endParaRPr lang="en-US" dirty="0"/>
          </a:p>
        </p:txBody>
      </p:sp>
      <p:sp>
        <p:nvSpPr>
          <p:cNvPr id="5" name="Footer Placeholder 4">
            <a:extLst>
              <a:ext uri="{FF2B5EF4-FFF2-40B4-BE49-F238E27FC236}">
                <a16:creationId xmlns:a16="http://schemas.microsoft.com/office/drawing/2014/main" xmlns="" id="{F449080A-F482-4AC6-B788-B6B0EAF5B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98F85A4-097D-412C-9D69-A59360890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2F1E5-4132-4FE0-855B-F1A59B993384}" type="slidenum">
              <a:rPr lang="en-US" smtClean="0"/>
              <a:t>‹#›</a:t>
            </a:fld>
            <a:endParaRPr lang="en-US" dirty="0"/>
          </a:p>
        </p:txBody>
      </p:sp>
    </p:spTree>
    <p:extLst>
      <p:ext uri="{BB962C8B-B14F-4D97-AF65-F5344CB8AC3E}">
        <p14:creationId xmlns:p14="http://schemas.microsoft.com/office/powerpoint/2010/main" val="105568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bowers@southeastern.edu" TargetMode="External"/><Relationship Id="rId4" Type="http://schemas.openxmlformats.org/officeDocument/2006/relationships/hyperlink" Target="mailto:jill.sharp@southeastern.edu" TargetMode="External"/><Relationship Id="rId5" Type="http://schemas.openxmlformats.org/officeDocument/2006/relationships/hyperlink" Target="mailto:nismith@fiu.edu" TargetMode="External"/><Relationship Id="rId6" Type="http://schemas.openxmlformats.org/officeDocument/2006/relationships/image" Target="../media/image11.tiff"/><Relationship Id="rId7"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hyperlink" Target="mailto:ehebert@southeaster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2448A-1204-4C65-83F5-E5681E66B5D2}"/>
              </a:ext>
            </a:extLst>
          </p:cNvPr>
          <p:cNvSpPr>
            <a:spLocks noGrp="1"/>
          </p:cNvSpPr>
          <p:nvPr>
            <p:ph type="ctrTitle"/>
          </p:nvPr>
        </p:nvSpPr>
        <p:spPr>
          <a:xfrm>
            <a:off x="1998921" y="327788"/>
            <a:ext cx="9144000" cy="2387600"/>
          </a:xfrm>
        </p:spPr>
        <p:txBody>
          <a:bodyPr>
            <a:normAutofit/>
          </a:bodyPr>
          <a:lstStyle/>
          <a:p>
            <a:r>
              <a:rPr lang="en-US" sz="6600" b="1" i="1" dirty="0"/>
              <a:t>Efficacy of Sport Management Faculty </a:t>
            </a:r>
          </a:p>
        </p:txBody>
      </p:sp>
      <p:sp>
        <p:nvSpPr>
          <p:cNvPr id="3" name="Subtitle 2">
            <a:extLst>
              <a:ext uri="{FF2B5EF4-FFF2-40B4-BE49-F238E27FC236}">
                <a16:creationId xmlns:a16="http://schemas.microsoft.com/office/drawing/2014/main" xmlns="" id="{537A3064-5F79-4A9D-A398-9B54EC84E721}"/>
              </a:ext>
            </a:extLst>
          </p:cNvPr>
          <p:cNvSpPr>
            <a:spLocks noGrp="1"/>
          </p:cNvSpPr>
          <p:nvPr>
            <p:ph type="subTitle" idx="1"/>
          </p:nvPr>
        </p:nvSpPr>
        <p:spPr>
          <a:xfrm>
            <a:off x="1261730" y="2951336"/>
            <a:ext cx="10022960" cy="1655762"/>
          </a:xfrm>
        </p:spPr>
        <p:txBody>
          <a:bodyPr/>
          <a:lstStyle/>
          <a:p>
            <a:r>
              <a:rPr lang="en-US" dirty="0"/>
              <a:t>Eddie Hebert PhD, Ashley Bowers, PhD., Jill Sharp MS, Nicholas Smith MA*, Jessica </a:t>
            </a:r>
            <a:r>
              <a:rPr lang="en-US" dirty="0" err="1"/>
              <a:t>Royen</a:t>
            </a:r>
            <a:endParaRPr lang="en-US" dirty="0"/>
          </a:p>
        </p:txBody>
      </p:sp>
      <p:pic>
        <p:nvPicPr>
          <p:cNvPr id="4" name="Picture 3">
            <a:extLst>
              <a:ext uri="{FF2B5EF4-FFF2-40B4-BE49-F238E27FC236}">
                <a16:creationId xmlns:a16="http://schemas.microsoft.com/office/drawing/2014/main" xmlns="" id="{FF7F727F-67C4-CF42-84D0-1731747D6672}"/>
              </a:ext>
            </a:extLst>
          </p:cNvPr>
          <p:cNvPicPr/>
          <p:nvPr/>
        </p:nvPicPr>
        <p:blipFill rotWithShape="1">
          <a:blip r:embed="rId2">
            <a:extLst>
              <a:ext uri="{28A0092B-C50C-407E-A947-70E740481C1C}">
                <a14:useLocalDpi xmlns:a14="http://schemas.microsoft.com/office/drawing/2010/main" val="0"/>
              </a:ext>
            </a:extLst>
          </a:blip>
          <a:srcRect b="28501"/>
          <a:stretch/>
        </p:blipFill>
        <p:spPr bwMode="auto">
          <a:xfrm>
            <a:off x="6570921" y="5078995"/>
            <a:ext cx="4713769" cy="905814"/>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xmlns="" id="{58992AA5-D835-FB40-A2ED-6E0A2099E068}"/>
              </a:ext>
            </a:extLst>
          </p:cNvPr>
          <p:cNvPicPr>
            <a:picLocks noChangeAspect="1"/>
          </p:cNvPicPr>
          <p:nvPr/>
        </p:nvPicPr>
        <p:blipFill>
          <a:blip r:embed="rId3"/>
          <a:stretch>
            <a:fillRect/>
          </a:stretch>
        </p:blipFill>
        <p:spPr>
          <a:xfrm>
            <a:off x="907310" y="4196425"/>
            <a:ext cx="4189229" cy="1788384"/>
          </a:xfrm>
          <a:prstGeom prst="rect">
            <a:avLst/>
          </a:prstGeom>
        </p:spPr>
      </p:pic>
      <p:sp>
        <p:nvSpPr>
          <p:cNvPr id="6" name="TextBox 5">
            <a:extLst>
              <a:ext uri="{FF2B5EF4-FFF2-40B4-BE49-F238E27FC236}">
                <a16:creationId xmlns:a16="http://schemas.microsoft.com/office/drawing/2014/main" xmlns="" id="{FC321DDF-C257-E74E-AB8B-9AB9EE78A351}"/>
              </a:ext>
            </a:extLst>
          </p:cNvPr>
          <p:cNvSpPr txBox="1"/>
          <p:nvPr/>
        </p:nvSpPr>
        <p:spPr>
          <a:xfrm>
            <a:off x="6370982" y="5078995"/>
            <a:ext cx="606287"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235490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3A7704-71C5-4034-A0FA-036C51AD4E02}"/>
              </a:ext>
            </a:extLst>
          </p:cNvPr>
          <p:cNvSpPr>
            <a:spLocks noGrp="1"/>
          </p:cNvSpPr>
          <p:nvPr>
            <p:ph type="title"/>
          </p:nvPr>
        </p:nvSpPr>
        <p:spPr/>
        <p:txBody>
          <a:bodyPr/>
          <a:lstStyle/>
          <a:p>
            <a:r>
              <a:rPr lang="en-US" dirty="0"/>
              <a:t>Survey			</a:t>
            </a:r>
          </a:p>
        </p:txBody>
      </p:sp>
      <p:sp>
        <p:nvSpPr>
          <p:cNvPr id="3" name="Content Placeholder 2">
            <a:extLst>
              <a:ext uri="{FF2B5EF4-FFF2-40B4-BE49-F238E27FC236}">
                <a16:creationId xmlns:a16="http://schemas.microsoft.com/office/drawing/2014/main" xmlns="" id="{FDE2E1AA-F2CF-4072-8D9A-3E677BD712F7}"/>
              </a:ext>
            </a:extLst>
          </p:cNvPr>
          <p:cNvSpPr>
            <a:spLocks noGrp="1"/>
          </p:cNvSpPr>
          <p:nvPr>
            <p:ph idx="1"/>
          </p:nvPr>
        </p:nvSpPr>
        <p:spPr>
          <a:xfrm>
            <a:off x="427382" y="1393185"/>
            <a:ext cx="4634948" cy="4351338"/>
          </a:xfrm>
        </p:spPr>
        <p:txBody>
          <a:bodyPr/>
          <a:lstStyle/>
          <a:p>
            <a:endParaRPr lang="en-US" dirty="0"/>
          </a:p>
          <a:p>
            <a:endParaRPr lang="en-US" dirty="0"/>
          </a:p>
          <a:p>
            <a:r>
              <a:rPr lang="en-US" dirty="0"/>
              <a:t>Q. 53-55</a:t>
            </a:r>
          </a:p>
          <a:p>
            <a:r>
              <a:rPr lang="en-US" dirty="0"/>
              <a:t>Q. 56-63</a:t>
            </a:r>
          </a:p>
          <a:p>
            <a:pPr lvl="1"/>
            <a:r>
              <a:rPr lang="en-US" dirty="0"/>
              <a:t>Training and Mentoring</a:t>
            </a:r>
          </a:p>
          <a:p>
            <a:pPr lvl="2"/>
            <a:r>
              <a:rPr lang="en-US" dirty="0"/>
              <a:t>Graduate assistantship, research collaboration </a:t>
            </a:r>
          </a:p>
          <a:p>
            <a:pPr lvl="2"/>
            <a:r>
              <a:rPr lang="en-US" dirty="0"/>
              <a:t>Previous observation of and from peers, superiors</a:t>
            </a:r>
          </a:p>
          <a:p>
            <a:pPr lvl="2"/>
            <a:r>
              <a:rPr lang="en-US" dirty="0"/>
              <a:t>Leadership positions</a:t>
            </a:r>
          </a:p>
          <a:p>
            <a:endParaRPr lang="en-US" dirty="0"/>
          </a:p>
        </p:txBody>
      </p:sp>
      <p:pic>
        <p:nvPicPr>
          <p:cNvPr id="4" name="Picture 3">
            <a:extLst>
              <a:ext uri="{FF2B5EF4-FFF2-40B4-BE49-F238E27FC236}">
                <a16:creationId xmlns:a16="http://schemas.microsoft.com/office/drawing/2014/main" xmlns="" id="{0292D81F-48E1-40D3-8765-361E8F3D68EC}"/>
              </a:ext>
            </a:extLst>
          </p:cNvPr>
          <p:cNvPicPr>
            <a:picLocks noChangeAspect="1"/>
          </p:cNvPicPr>
          <p:nvPr/>
        </p:nvPicPr>
        <p:blipFill>
          <a:blip r:embed="rId2"/>
          <a:stretch>
            <a:fillRect/>
          </a:stretch>
        </p:blipFill>
        <p:spPr>
          <a:xfrm>
            <a:off x="4568201" y="504979"/>
            <a:ext cx="7534347" cy="6127749"/>
          </a:xfrm>
          <a:prstGeom prst="rect">
            <a:avLst/>
          </a:prstGeom>
        </p:spPr>
      </p:pic>
      <p:sp>
        <p:nvSpPr>
          <p:cNvPr id="5" name="TextBox 4">
            <a:extLst>
              <a:ext uri="{FF2B5EF4-FFF2-40B4-BE49-F238E27FC236}">
                <a16:creationId xmlns:a16="http://schemas.microsoft.com/office/drawing/2014/main" xmlns="" id="{44517340-B80D-C044-A325-B5316A3AF8DC}"/>
              </a:ext>
            </a:extLst>
          </p:cNvPr>
          <p:cNvSpPr txBox="1"/>
          <p:nvPr/>
        </p:nvSpPr>
        <p:spPr>
          <a:xfrm>
            <a:off x="11151705" y="6488668"/>
            <a:ext cx="725556" cy="369332"/>
          </a:xfrm>
          <a:prstGeom prst="rect">
            <a:avLst/>
          </a:prstGeom>
          <a:noFill/>
        </p:spPr>
        <p:txBody>
          <a:bodyPr wrap="square" rtlCol="0">
            <a:spAutoFit/>
          </a:bodyPr>
          <a:lstStyle/>
          <a:p>
            <a:r>
              <a:rPr lang="en-US" dirty="0"/>
              <a:t>J</a:t>
            </a:r>
          </a:p>
        </p:txBody>
      </p:sp>
    </p:spTree>
    <p:extLst>
      <p:ext uri="{BB962C8B-B14F-4D97-AF65-F5344CB8AC3E}">
        <p14:creationId xmlns:p14="http://schemas.microsoft.com/office/powerpoint/2010/main" val="1052270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7FA10-5210-467B-AAFB-A8701C9B5E56}"/>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xmlns="" id="{9115DA71-DA13-4ECE-8707-152177A86368}"/>
              </a:ext>
            </a:extLst>
          </p:cNvPr>
          <p:cNvSpPr txBox="1"/>
          <p:nvPr/>
        </p:nvSpPr>
        <p:spPr>
          <a:xfrm>
            <a:off x="8799444" y="6096000"/>
            <a:ext cx="1484243" cy="383623"/>
          </a:xfrm>
          <a:prstGeom prst="rect">
            <a:avLst/>
          </a:prstGeom>
          <a:noFill/>
        </p:spPr>
        <p:txBody>
          <a:bodyPr wrap="square" rtlCol="0">
            <a:spAutoFit/>
          </a:bodyPr>
          <a:lstStyle/>
          <a:p>
            <a:endParaRPr lang="en-US" dirty="0"/>
          </a:p>
        </p:txBody>
      </p:sp>
      <p:pic>
        <p:nvPicPr>
          <p:cNvPr id="15" name="Content Placeholder 14">
            <a:extLst>
              <a:ext uri="{FF2B5EF4-FFF2-40B4-BE49-F238E27FC236}">
                <a16:creationId xmlns:a16="http://schemas.microsoft.com/office/drawing/2014/main" xmlns="" id="{7EB07E34-6456-4099-894C-E6981F698401}"/>
              </a:ext>
            </a:extLst>
          </p:cNvPr>
          <p:cNvPicPr>
            <a:picLocks noGrp="1" noChangeAspect="1"/>
          </p:cNvPicPr>
          <p:nvPr>
            <p:ph idx="1"/>
          </p:nvPr>
        </p:nvPicPr>
        <p:blipFill>
          <a:blip r:embed="rId2"/>
          <a:stretch>
            <a:fillRect/>
          </a:stretch>
        </p:blipFill>
        <p:spPr>
          <a:xfrm>
            <a:off x="435631" y="182834"/>
            <a:ext cx="11105585" cy="6675166"/>
          </a:xfrm>
          <a:prstGeom prst="rect">
            <a:avLst/>
          </a:prstGeom>
        </p:spPr>
      </p:pic>
      <p:sp>
        <p:nvSpPr>
          <p:cNvPr id="3" name="TextBox 2">
            <a:extLst>
              <a:ext uri="{FF2B5EF4-FFF2-40B4-BE49-F238E27FC236}">
                <a16:creationId xmlns:a16="http://schemas.microsoft.com/office/drawing/2014/main" xmlns="" id="{D91A127B-22AD-7848-B67F-E32CEAB85FD6}"/>
              </a:ext>
            </a:extLst>
          </p:cNvPr>
          <p:cNvSpPr txBox="1"/>
          <p:nvPr/>
        </p:nvSpPr>
        <p:spPr>
          <a:xfrm>
            <a:off x="11857383" y="6096000"/>
            <a:ext cx="334617" cy="369332"/>
          </a:xfrm>
          <a:prstGeom prst="rect">
            <a:avLst/>
          </a:prstGeom>
          <a:noFill/>
        </p:spPr>
        <p:txBody>
          <a:bodyPr wrap="square" rtlCol="0">
            <a:spAutoFit/>
          </a:bodyPr>
          <a:lstStyle/>
          <a:p>
            <a:r>
              <a:rPr lang="en-US" dirty="0"/>
              <a:t>A</a:t>
            </a:r>
          </a:p>
        </p:txBody>
      </p:sp>
      <p:sp>
        <p:nvSpPr>
          <p:cNvPr id="4" name="TextBox 3">
            <a:extLst>
              <a:ext uri="{FF2B5EF4-FFF2-40B4-BE49-F238E27FC236}">
                <a16:creationId xmlns:a16="http://schemas.microsoft.com/office/drawing/2014/main" xmlns="" id="{C0F409A7-BF58-DD49-976B-763DA815357C}"/>
              </a:ext>
            </a:extLst>
          </p:cNvPr>
          <p:cNvSpPr txBox="1"/>
          <p:nvPr/>
        </p:nvSpPr>
        <p:spPr>
          <a:xfrm>
            <a:off x="2805649" y="477860"/>
            <a:ext cx="7478038" cy="584775"/>
          </a:xfrm>
          <a:prstGeom prst="rect">
            <a:avLst/>
          </a:prstGeom>
          <a:solidFill>
            <a:schemeClr val="accent1"/>
          </a:solidFill>
        </p:spPr>
        <p:txBody>
          <a:bodyPr wrap="square" rtlCol="0">
            <a:spAutoFit/>
          </a:bodyPr>
          <a:lstStyle/>
          <a:p>
            <a:pPr algn="ctr"/>
            <a:r>
              <a:rPr lang="en-US" sz="3200" b="1" dirty="0">
                <a:solidFill>
                  <a:schemeClr val="bg1"/>
                </a:solidFill>
              </a:rPr>
              <a:t>Confidence to Teach Content/Courses</a:t>
            </a:r>
          </a:p>
        </p:txBody>
      </p:sp>
    </p:spTree>
    <p:extLst>
      <p:ext uri="{BB962C8B-B14F-4D97-AF65-F5344CB8AC3E}">
        <p14:creationId xmlns:p14="http://schemas.microsoft.com/office/powerpoint/2010/main" val="3863298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F0076E-4D5C-41F5-87D6-6242E6A7BC3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xmlns="" id="{5DD1F0FE-ABE5-4A28-AD32-4F79A16C052E}"/>
              </a:ext>
            </a:extLst>
          </p:cNvPr>
          <p:cNvPicPr>
            <a:picLocks noGrp="1" noChangeAspect="1"/>
          </p:cNvPicPr>
          <p:nvPr>
            <p:ph idx="1"/>
          </p:nvPr>
        </p:nvPicPr>
        <p:blipFill>
          <a:blip r:embed="rId2"/>
          <a:stretch>
            <a:fillRect/>
          </a:stretch>
        </p:blipFill>
        <p:spPr>
          <a:xfrm>
            <a:off x="442323" y="61558"/>
            <a:ext cx="11307353" cy="6796442"/>
          </a:xfrm>
          <a:prstGeom prst="rect">
            <a:avLst/>
          </a:prstGeom>
        </p:spPr>
      </p:pic>
      <p:sp>
        <p:nvSpPr>
          <p:cNvPr id="4" name="TextBox 3">
            <a:extLst>
              <a:ext uri="{FF2B5EF4-FFF2-40B4-BE49-F238E27FC236}">
                <a16:creationId xmlns:a16="http://schemas.microsoft.com/office/drawing/2014/main" xmlns="" id="{B15307AC-96D0-3546-AC28-8120CE611C42}"/>
              </a:ext>
            </a:extLst>
          </p:cNvPr>
          <p:cNvSpPr txBox="1"/>
          <p:nvPr/>
        </p:nvSpPr>
        <p:spPr>
          <a:xfrm>
            <a:off x="11857383" y="6096000"/>
            <a:ext cx="33461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85450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31506-4AC9-4F9F-AE44-10F4E0F181C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D74A88AC-953E-44CD-AC77-713C1BACC0D5}"/>
              </a:ext>
            </a:extLst>
          </p:cNvPr>
          <p:cNvPicPr>
            <a:picLocks noGrp="1" noChangeAspect="1"/>
          </p:cNvPicPr>
          <p:nvPr>
            <p:ph idx="1"/>
          </p:nvPr>
        </p:nvPicPr>
        <p:blipFill>
          <a:blip r:embed="rId2"/>
          <a:stretch>
            <a:fillRect/>
          </a:stretch>
        </p:blipFill>
        <p:spPr>
          <a:xfrm>
            <a:off x="478155" y="104632"/>
            <a:ext cx="11235690" cy="6753368"/>
          </a:xfrm>
          <a:prstGeom prst="rect">
            <a:avLst/>
          </a:prstGeom>
        </p:spPr>
      </p:pic>
      <p:sp>
        <p:nvSpPr>
          <p:cNvPr id="5" name="TextBox 4">
            <a:extLst>
              <a:ext uri="{FF2B5EF4-FFF2-40B4-BE49-F238E27FC236}">
                <a16:creationId xmlns:a16="http://schemas.microsoft.com/office/drawing/2014/main" xmlns="" id="{75C9D820-ABBE-9241-AE70-3BDA92E1281A}"/>
              </a:ext>
            </a:extLst>
          </p:cNvPr>
          <p:cNvSpPr txBox="1"/>
          <p:nvPr/>
        </p:nvSpPr>
        <p:spPr>
          <a:xfrm>
            <a:off x="11857383" y="6096000"/>
            <a:ext cx="33461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205712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02D4B4-20B1-4351-B511-75915425F758}"/>
              </a:ext>
            </a:extLst>
          </p:cNvPr>
          <p:cNvSpPr>
            <a:spLocks noGrp="1"/>
          </p:cNvSpPr>
          <p:nvPr>
            <p:ph type="title"/>
          </p:nvPr>
        </p:nvSpPr>
        <p:spPr>
          <a:xfrm>
            <a:off x="838200" y="145633"/>
            <a:ext cx="10515600" cy="1325563"/>
          </a:xfrm>
        </p:spPr>
        <p:txBody>
          <a:bodyPr/>
          <a:lstStyle/>
          <a:p>
            <a:r>
              <a:rPr lang="en-US" dirty="0"/>
              <a:t>Findings</a:t>
            </a:r>
          </a:p>
        </p:txBody>
      </p:sp>
      <p:sp>
        <p:nvSpPr>
          <p:cNvPr id="3" name="Content Placeholder 2">
            <a:extLst>
              <a:ext uri="{FF2B5EF4-FFF2-40B4-BE49-F238E27FC236}">
                <a16:creationId xmlns:a16="http://schemas.microsoft.com/office/drawing/2014/main" xmlns="" id="{DBA30241-988B-496D-BD0B-5BA42A64AA0F}"/>
              </a:ext>
            </a:extLst>
          </p:cNvPr>
          <p:cNvSpPr>
            <a:spLocks noGrp="1"/>
          </p:cNvSpPr>
          <p:nvPr>
            <p:ph idx="1"/>
          </p:nvPr>
        </p:nvSpPr>
        <p:spPr>
          <a:xfrm>
            <a:off x="240632" y="1251284"/>
            <a:ext cx="11766884" cy="4925679"/>
          </a:xfrm>
        </p:spPr>
        <p:txBody>
          <a:bodyPr/>
          <a:lstStyle/>
          <a:p>
            <a:r>
              <a:rPr lang="en-US" dirty="0"/>
              <a:t>Negative correlation between years of professional sports management experience and reason for students performing poorly.</a:t>
            </a:r>
          </a:p>
          <a:p>
            <a:pPr lvl="1"/>
            <a:r>
              <a:rPr lang="en-US" dirty="0"/>
              <a:t>r=-.551, p=.008</a:t>
            </a:r>
          </a:p>
          <a:p>
            <a:pPr lvl="1"/>
            <a:endParaRPr lang="en-US" dirty="0"/>
          </a:p>
          <a:p>
            <a:endParaRPr lang="en-US" dirty="0"/>
          </a:p>
          <a:p>
            <a:endParaRPr lang="en-US" dirty="0"/>
          </a:p>
          <a:p>
            <a:r>
              <a:rPr lang="en-US" dirty="0"/>
              <a:t>Positive correlation between years of professional sports management experience and helping low-achieving students improve their performance.</a:t>
            </a:r>
          </a:p>
          <a:p>
            <a:pPr lvl="1"/>
            <a:r>
              <a:rPr lang="en-US" dirty="0"/>
              <a:t>r=.400, p=.035</a:t>
            </a:r>
          </a:p>
        </p:txBody>
      </p:sp>
      <p:pic>
        <p:nvPicPr>
          <p:cNvPr id="4" name="Picture 3">
            <a:extLst>
              <a:ext uri="{FF2B5EF4-FFF2-40B4-BE49-F238E27FC236}">
                <a16:creationId xmlns:a16="http://schemas.microsoft.com/office/drawing/2014/main" xmlns="" id="{441027C3-6EFA-455C-B790-DEB7CBAF8C72}"/>
              </a:ext>
            </a:extLst>
          </p:cNvPr>
          <p:cNvPicPr>
            <a:picLocks noChangeAspect="1"/>
          </p:cNvPicPr>
          <p:nvPr/>
        </p:nvPicPr>
        <p:blipFill>
          <a:blip r:embed="rId2"/>
          <a:stretch>
            <a:fillRect/>
          </a:stretch>
        </p:blipFill>
        <p:spPr>
          <a:xfrm>
            <a:off x="3585411" y="2158574"/>
            <a:ext cx="7768389" cy="1665505"/>
          </a:xfrm>
          <a:prstGeom prst="rect">
            <a:avLst/>
          </a:prstGeom>
        </p:spPr>
      </p:pic>
      <p:sp>
        <p:nvSpPr>
          <p:cNvPr id="5" name="TextBox 4">
            <a:extLst>
              <a:ext uri="{FF2B5EF4-FFF2-40B4-BE49-F238E27FC236}">
                <a16:creationId xmlns:a16="http://schemas.microsoft.com/office/drawing/2014/main" xmlns="" id="{B1C1EE45-E9C3-164C-8FF2-F407A5F4C761}"/>
              </a:ext>
            </a:extLst>
          </p:cNvPr>
          <p:cNvSpPr txBox="1"/>
          <p:nvPr/>
        </p:nvSpPr>
        <p:spPr>
          <a:xfrm>
            <a:off x="11533049" y="5992297"/>
            <a:ext cx="334617"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3640868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300FBF-3928-4B3B-960A-69410853A73B}"/>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xmlns="" id="{E742101E-F568-4E8B-B175-C5476DF4AC9C}"/>
              </a:ext>
            </a:extLst>
          </p:cNvPr>
          <p:cNvSpPr>
            <a:spLocks noGrp="1"/>
          </p:cNvSpPr>
          <p:nvPr>
            <p:ph idx="1"/>
          </p:nvPr>
        </p:nvSpPr>
        <p:spPr/>
        <p:txBody>
          <a:bodyPr/>
          <a:lstStyle/>
          <a:p>
            <a:r>
              <a:rPr lang="en-US" dirty="0"/>
              <a:t>Negative correlation between years of professional sport management experience and..</a:t>
            </a:r>
          </a:p>
          <a:p>
            <a:pPr lvl="1"/>
            <a:r>
              <a:rPr lang="en-US" dirty="0"/>
              <a:t>Confidence to engage in research in sport management</a:t>
            </a:r>
          </a:p>
          <a:p>
            <a:pPr lvl="2"/>
            <a:r>
              <a:rPr lang="en-US" dirty="0"/>
              <a:t>r=-.466, p=.016</a:t>
            </a:r>
          </a:p>
          <a:p>
            <a:pPr lvl="1"/>
            <a:r>
              <a:rPr lang="en-US" dirty="0"/>
              <a:t>Confidence to present at professional conferences</a:t>
            </a:r>
          </a:p>
          <a:p>
            <a:pPr lvl="2"/>
            <a:r>
              <a:rPr lang="en-US" dirty="0"/>
              <a:t>r=-.564, p=.003</a:t>
            </a:r>
          </a:p>
          <a:p>
            <a:pPr lvl="1"/>
            <a:r>
              <a:rPr lang="en-US" dirty="0"/>
              <a:t>Confidence to publish in academic journals</a:t>
            </a:r>
          </a:p>
          <a:p>
            <a:pPr lvl="2"/>
            <a:r>
              <a:rPr lang="en-US" dirty="0"/>
              <a:t>r=-.498, p=.010</a:t>
            </a:r>
          </a:p>
        </p:txBody>
      </p:sp>
      <p:sp>
        <p:nvSpPr>
          <p:cNvPr id="4" name="TextBox 3">
            <a:extLst>
              <a:ext uri="{FF2B5EF4-FFF2-40B4-BE49-F238E27FC236}">
                <a16:creationId xmlns:a16="http://schemas.microsoft.com/office/drawing/2014/main" xmlns="" id="{7D4C773B-A4DC-124D-BC0D-42E4F2056836}"/>
              </a:ext>
            </a:extLst>
          </p:cNvPr>
          <p:cNvSpPr txBox="1"/>
          <p:nvPr/>
        </p:nvSpPr>
        <p:spPr>
          <a:xfrm>
            <a:off x="11620715" y="6176963"/>
            <a:ext cx="334617"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362390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42C1EF-3AE9-2944-98BA-4A84054D74D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CBC63714-F149-2B43-B2F9-89D7EFCE280D}"/>
              </a:ext>
            </a:extLst>
          </p:cNvPr>
          <p:cNvSpPr>
            <a:spLocks noGrp="1"/>
          </p:cNvSpPr>
          <p:nvPr>
            <p:ph idx="1"/>
          </p:nvPr>
        </p:nvSpPr>
        <p:spPr/>
        <p:txBody>
          <a:bodyPr/>
          <a:lstStyle/>
          <a:p>
            <a:r>
              <a:rPr lang="en-US" dirty="0"/>
              <a:t>Based on this small sample, we have concluded that sport management faculty overall felt competent in their jobs in educating the next sport management practitioners. Yet further studies should be done in more depth to develop training modules to assist sport management faculty. </a:t>
            </a:r>
          </a:p>
        </p:txBody>
      </p:sp>
    </p:spTree>
    <p:extLst>
      <p:ext uri="{BB962C8B-B14F-4D97-AF65-F5344CB8AC3E}">
        <p14:creationId xmlns:p14="http://schemas.microsoft.com/office/powerpoint/2010/main" val="156985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B4157-87F6-F04A-AF0C-4D59E20E1AE8}"/>
              </a:ext>
            </a:extLst>
          </p:cNvPr>
          <p:cNvSpPr>
            <a:spLocks noGrp="1"/>
          </p:cNvSpPr>
          <p:nvPr>
            <p:ph type="title"/>
          </p:nvPr>
        </p:nvSpPr>
        <p:spPr/>
        <p:txBody>
          <a:bodyPr/>
          <a:lstStyle/>
          <a:p>
            <a:r>
              <a:rPr lang="en-US" dirty="0"/>
              <a:t>Questions? Contact Info</a:t>
            </a:r>
          </a:p>
        </p:txBody>
      </p:sp>
      <p:sp>
        <p:nvSpPr>
          <p:cNvPr id="3" name="Content Placeholder 2">
            <a:extLst>
              <a:ext uri="{FF2B5EF4-FFF2-40B4-BE49-F238E27FC236}">
                <a16:creationId xmlns:a16="http://schemas.microsoft.com/office/drawing/2014/main" xmlns="" id="{6A498704-3DB8-F24A-BBC7-1B7A674949B0}"/>
              </a:ext>
            </a:extLst>
          </p:cNvPr>
          <p:cNvSpPr>
            <a:spLocks noGrp="1"/>
          </p:cNvSpPr>
          <p:nvPr>
            <p:ph idx="1"/>
          </p:nvPr>
        </p:nvSpPr>
        <p:spPr/>
        <p:txBody>
          <a:bodyPr/>
          <a:lstStyle/>
          <a:p>
            <a:r>
              <a:rPr lang="en-US" dirty="0"/>
              <a:t>Eddie Hebert </a:t>
            </a:r>
            <a:r>
              <a:rPr lang="en-US" dirty="0">
                <a:hlinkClick r:id="rId2"/>
              </a:rPr>
              <a:t>ehebert@southeastern.edu</a:t>
            </a:r>
            <a:endParaRPr lang="en-US" dirty="0"/>
          </a:p>
          <a:p>
            <a:r>
              <a:rPr lang="en-US" dirty="0"/>
              <a:t>Ashley Bowers </a:t>
            </a:r>
            <a:r>
              <a:rPr lang="en-US" dirty="0">
                <a:hlinkClick r:id="rId3"/>
              </a:rPr>
              <a:t>abowers@southeastern.edu</a:t>
            </a:r>
            <a:endParaRPr lang="en-US" dirty="0"/>
          </a:p>
          <a:p>
            <a:r>
              <a:rPr lang="en-US" dirty="0"/>
              <a:t>Jill Sharp </a:t>
            </a:r>
            <a:r>
              <a:rPr lang="en-US" dirty="0">
                <a:hlinkClick r:id="rId4"/>
              </a:rPr>
              <a:t>jill.sharp@southeastern.edu</a:t>
            </a:r>
            <a:endParaRPr lang="en-US" dirty="0"/>
          </a:p>
          <a:p>
            <a:r>
              <a:rPr lang="en-US" dirty="0"/>
              <a:t>Nicholas Smith </a:t>
            </a:r>
            <a:r>
              <a:rPr lang="en-US" dirty="0">
                <a:hlinkClick r:id="rId5"/>
              </a:rPr>
              <a:t>nismith@fiu.edu</a:t>
            </a:r>
            <a:r>
              <a:rPr lang="en-US" dirty="0"/>
              <a:t> </a:t>
            </a:r>
          </a:p>
          <a:p>
            <a:endParaRPr lang="en-US" dirty="0"/>
          </a:p>
        </p:txBody>
      </p:sp>
      <p:pic>
        <p:nvPicPr>
          <p:cNvPr id="4" name="Picture 3">
            <a:extLst>
              <a:ext uri="{FF2B5EF4-FFF2-40B4-BE49-F238E27FC236}">
                <a16:creationId xmlns:a16="http://schemas.microsoft.com/office/drawing/2014/main" xmlns="" id="{243A8CAA-5AF3-FA4B-8C61-4E4624A276C8}"/>
              </a:ext>
            </a:extLst>
          </p:cNvPr>
          <p:cNvPicPr>
            <a:picLocks noChangeAspect="1"/>
          </p:cNvPicPr>
          <p:nvPr/>
        </p:nvPicPr>
        <p:blipFill>
          <a:blip r:embed="rId6"/>
          <a:stretch>
            <a:fillRect/>
          </a:stretch>
        </p:blipFill>
        <p:spPr>
          <a:xfrm>
            <a:off x="1319419" y="4511057"/>
            <a:ext cx="3998016" cy="1312169"/>
          </a:xfrm>
          <a:prstGeom prst="rect">
            <a:avLst/>
          </a:prstGeom>
        </p:spPr>
      </p:pic>
      <p:pic>
        <p:nvPicPr>
          <p:cNvPr id="5" name="Picture 4">
            <a:extLst>
              <a:ext uri="{FF2B5EF4-FFF2-40B4-BE49-F238E27FC236}">
                <a16:creationId xmlns:a16="http://schemas.microsoft.com/office/drawing/2014/main" xmlns="" id="{599D427C-451C-F84E-B73F-F4B88E0A2257}"/>
              </a:ext>
            </a:extLst>
          </p:cNvPr>
          <p:cNvPicPr>
            <a:picLocks noChangeAspect="1"/>
          </p:cNvPicPr>
          <p:nvPr/>
        </p:nvPicPr>
        <p:blipFill>
          <a:blip r:embed="rId7"/>
          <a:stretch>
            <a:fillRect/>
          </a:stretch>
        </p:blipFill>
        <p:spPr>
          <a:xfrm>
            <a:off x="6659217" y="3476400"/>
            <a:ext cx="2315818" cy="2995124"/>
          </a:xfrm>
          <a:prstGeom prst="rect">
            <a:avLst/>
          </a:prstGeom>
        </p:spPr>
      </p:pic>
    </p:spTree>
    <p:extLst>
      <p:ext uri="{BB962C8B-B14F-4D97-AF65-F5344CB8AC3E}">
        <p14:creationId xmlns:p14="http://schemas.microsoft.com/office/powerpoint/2010/main" val="25749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F58BA-7F70-544B-A3B5-E8B57761044E}"/>
              </a:ext>
            </a:extLst>
          </p:cNvPr>
          <p:cNvSpPr>
            <a:spLocks noGrp="1"/>
          </p:cNvSpPr>
          <p:nvPr>
            <p:ph type="title"/>
          </p:nvPr>
        </p:nvSpPr>
        <p:spPr/>
        <p:txBody>
          <a:bodyPr/>
          <a:lstStyle/>
          <a:p>
            <a:r>
              <a:rPr lang="en-US" b="1" i="1" dirty="0"/>
              <a:t>Introduction</a:t>
            </a:r>
          </a:p>
        </p:txBody>
      </p:sp>
      <p:sp>
        <p:nvSpPr>
          <p:cNvPr id="3" name="Content Placeholder 2">
            <a:extLst>
              <a:ext uri="{FF2B5EF4-FFF2-40B4-BE49-F238E27FC236}">
                <a16:creationId xmlns:a16="http://schemas.microsoft.com/office/drawing/2014/main" xmlns="" id="{5E3FC85F-D855-5C45-A7E7-ED3506866701}"/>
              </a:ext>
            </a:extLst>
          </p:cNvPr>
          <p:cNvSpPr>
            <a:spLocks noGrp="1"/>
          </p:cNvSpPr>
          <p:nvPr>
            <p:ph idx="1"/>
          </p:nvPr>
        </p:nvSpPr>
        <p:spPr/>
        <p:txBody>
          <a:bodyPr/>
          <a:lstStyle/>
          <a:p>
            <a:r>
              <a:rPr lang="en-US" dirty="0"/>
              <a:t>Self-efficacy has been defined as people’s judgements of their capabilities to organize and execute courses of action required to attain designated types of performances (Chang, Lin, &amp; Song, 2011).</a:t>
            </a:r>
          </a:p>
          <a:p>
            <a:pPr marL="0" indent="0">
              <a:buNone/>
            </a:pPr>
            <a:endParaRPr lang="en-US" dirty="0"/>
          </a:p>
          <a:p>
            <a:r>
              <a:rPr lang="en-US" dirty="0"/>
              <a:t>Efficacy is a synonymous term for effectiveness, success or productiveness. Teaching, mainly in higher education, revolves around aspects such as teacher-student interactions, assessment and feedback to students, and learning opportunities (Chang et. al, 2011).</a:t>
            </a:r>
          </a:p>
        </p:txBody>
      </p:sp>
      <p:sp>
        <p:nvSpPr>
          <p:cNvPr id="4" name="TextBox 3">
            <a:extLst>
              <a:ext uri="{FF2B5EF4-FFF2-40B4-BE49-F238E27FC236}">
                <a16:creationId xmlns:a16="http://schemas.microsoft.com/office/drawing/2014/main" xmlns="" id="{EE5CCE04-CAF4-394C-A2FD-D0D40E0473D4}"/>
              </a:ext>
            </a:extLst>
          </p:cNvPr>
          <p:cNvSpPr txBox="1"/>
          <p:nvPr/>
        </p:nvSpPr>
        <p:spPr>
          <a:xfrm>
            <a:off x="9253330" y="6311348"/>
            <a:ext cx="2286000" cy="369332"/>
          </a:xfrm>
          <a:prstGeom prst="rect">
            <a:avLst/>
          </a:prstGeom>
          <a:noFill/>
        </p:spPr>
        <p:txBody>
          <a:bodyPr wrap="square" rtlCol="0">
            <a:spAutoFit/>
          </a:bodyPr>
          <a:lstStyle/>
          <a:p>
            <a:r>
              <a:rPr lang="en-US" dirty="0"/>
              <a:t>J</a:t>
            </a:r>
          </a:p>
        </p:txBody>
      </p:sp>
    </p:spTree>
    <p:extLst>
      <p:ext uri="{BB962C8B-B14F-4D97-AF65-F5344CB8AC3E}">
        <p14:creationId xmlns:p14="http://schemas.microsoft.com/office/powerpoint/2010/main" val="175516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1F14B-776D-7543-BEB7-39DF2477DEEB}"/>
              </a:ext>
            </a:extLst>
          </p:cNvPr>
          <p:cNvSpPr>
            <a:spLocks noGrp="1"/>
          </p:cNvSpPr>
          <p:nvPr>
            <p:ph type="title"/>
          </p:nvPr>
        </p:nvSpPr>
        <p:spPr/>
        <p:txBody>
          <a:bodyPr/>
          <a:lstStyle/>
          <a:p>
            <a:r>
              <a:rPr lang="en-US" b="1" i="1" dirty="0"/>
              <a:t>Online Teaching and Learning</a:t>
            </a:r>
          </a:p>
        </p:txBody>
      </p:sp>
      <p:sp>
        <p:nvSpPr>
          <p:cNvPr id="3" name="Content Placeholder 2">
            <a:extLst>
              <a:ext uri="{FF2B5EF4-FFF2-40B4-BE49-F238E27FC236}">
                <a16:creationId xmlns:a16="http://schemas.microsoft.com/office/drawing/2014/main" xmlns="" id="{0654727C-05B6-0C4D-A277-45BE2FA5197C}"/>
              </a:ext>
            </a:extLst>
          </p:cNvPr>
          <p:cNvSpPr>
            <a:spLocks noGrp="1"/>
          </p:cNvSpPr>
          <p:nvPr>
            <p:ph idx="1"/>
          </p:nvPr>
        </p:nvSpPr>
        <p:spPr/>
        <p:txBody>
          <a:bodyPr/>
          <a:lstStyle/>
          <a:p>
            <a:r>
              <a:rPr lang="en-US" dirty="0"/>
              <a:t>With online courses, areas such as teacher-student interactions occur less often, feedback is delayed, and learning opportunities are left up to the student, whom may feel less obligated to study.</a:t>
            </a:r>
          </a:p>
          <a:p>
            <a:pPr marL="0" indent="0">
              <a:buNone/>
            </a:pPr>
            <a:endParaRPr lang="en-US" dirty="0"/>
          </a:p>
          <a:p>
            <a:r>
              <a:rPr lang="en-US" dirty="0"/>
              <a:t>According to Horvitz et al., “deficits in online teaching self-efficacy present a challenge that threatens the quality of educational offerings to today’s and future students” (2014, pg. 310).</a:t>
            </a:r>
          </a:p>
        </p:txBody>
      </p:sp>
      <p:sp>
        <p:nvSpPr>
          <p:cNvPr id="4" name="TextBox 3">
            <a:extLst>
              <a:ext uri="{FF2B5EF4-FFF2-40B4-BE49-F238E27FC236}">
                <a16:creationId xmlns:a16="http://schemas.microsoft.com/office/drawing/2014/main" xmlns="" id="{8525E99D-3468-8C4F-BD7E-6232548DD6A1}"/>
              </a:ext>
            </a:extLst>
          </p:cNvPr>
          <p:cNvSpPr txBox="1"/>
          <p:nvPr/>
        </p:nvSpPr>
        <p:spPr>
          <a:xfrm>
            <a:off x="10426148" y="6176963"/>
            <a:ext cx="1411356"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62355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0B38C-FBC2-ED48-95CC-5F50B10EC298}"/>
              </a:ext>
            </a:extLst>
          </p:cNvPr>
          <p:cNvSpPr>
            <a:spLocks noGrp="1"/>
          </p:cNvSpPr>
          <p:nvPr>
            <p:ph type="title"/>
          </p:nvPr>
        </p:nvSpPr>
        <p:spPr/>
        <p:txBody>
          <a:bodyPr/>
          <a:lstStyle/>
          <a:p>
            <a:r>
              <a:rPr lang="en-US" b="1" i="1" dirty="0"/>
              <a:t>Accreditation </a:t>
            </a:r>
          </a:p>
        </p:txBody>
      </p:sp>
      <p:sp>
        <p:nvSpPr>
          <p:cNvPr id="3" name="Content Placeholder 2">
            <a:extLst>
              <a:ext uri="{FF2B5EF4-FFF2-40B4-BE49-F238E27FC236}">
                <a16:creationId xmlns:a16="http://schemas.microsoft.com/office/drawing/2014/main" xmlns="" id="{F349F51B-7D16-5942-8E58-6F2687C831CA}"/>
              </a:ext>
            </a:extLst>
          </p:cNvPr>
          <p:cNvSpPr>
            <a:spLocks noGrp="1"/>
          </p:cNvSpPr>
          <p:nvPr>
            <p:ph idx="1"/>
          </p:nvPr>
        </p:nvSpPr>
        <p:spPr/>
        <p:txBody>
          <a:bodyPr/>
          <a:lstStyle/>
          <a:p>
            <a:r>
              <a:rPr lang="en-US" dirty="0"/>
              <a:t>Further, many faculty are charged with the task of engaging in accreditation processes.  According to the Chronicle of Higher Education (2012), “…faculty should engage in accreditation processes, and accrediting bodies make it clear that faculty participation is expected and valuable.”  While the academic community is aware of the importance and relevance of engaging in accreditation processes, many faculty are left feeling “unqualified” to handle both the general duties of faculty, along with pressures of engaging in the accreditation process.  </a:t>
            </a:r>
          </a:p>
          <a:p>
            <a:endParaRPr lang="en-US" dirty="0"/>
          </a:p>
        </p:txBody>
      </p:sp>
      <p:sp>
        <p:nvSpPr>
          <p:cNvPr id="4" name="TextBox 3">
            <a:extLst>
              <a:ext uri="{FF2B5EF4-FFF2-40B4-BE49-F238E27FC236}">
                <a16:creationId xmlns:a16="http://schemas.microsoft.com/office/drawing/2014/main" xmlns="" id="{4187AB0B-D57F-754E-BC0F-AA8E726E01F7}"/>
              </a:ext>
            </a:extLst>
          </p:cNvPr>
          <p:cNvSpPr txBox="1"/>
          <p:nvPr/>
        </p:nvSpPr>
        <p:spPr>
          <a:xfrm>
            <a:off x="9879496" y="6321287"/>
            <a:ext cx="1341782"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47851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384EBA-C6E4-FD49-9647-EF51609DC290}"/>
              </a:ext>
            </a:extLst>
          </p:cNvPr>
          <p:cNvSpPr>
            <a:spLocks noGrp="1"/>
          </p:cNvSpPr>
          <p:nvPr>
            <p:ph type="title"/>
          </p:nvPr>
        </p:nvSpPr>
        <p:spPr/>
        <p:txBody>
          <a:bodyPr/>
          <a:lstStyle/>
          <a:p>
            <a:r>
              <a:rPr lang="en-US" b="1" i="1" dirty="0"/>
              <a:t>Gaps in Literature</a:t>
            </a:r>
          </a:p>
        </p:txBody>
      </p:sp>
      <p:sp>
        <p:nvSpPr>
          <p:cNvPr id="3" name="Content Placeholder 2">
            <a:extLst>
              <a:ext uri="{FF2B5EF4-FFF2-40B4-BE49-F238E27FC236}">
                <a16:creationId xmlns:a16="http://schemas.microsoft.com/office/drawing/2014/main" xmlns="" id="{63290018-04EF-D842-AE52-BC48CC4F958A}"/>
              </a:ext>
            </a:extLst>
          </p:cNvPr>
          <p:cNvSpPr>
            <a:spLocks noGrp="1"/>
          </p:cNvSpPr>
          <p:nvPr>
            <p:ph idx="1"/>
          </p:nvPr>
        </p:nvSpPr>
        <p:spPr/>
        <p:txBody>
          <a:bodyPr>
            <a:normAutofit lnSpcReduction="10000"/>
          </a:bodyPr>
          <a:lstStyle/>
          <a:p>
            <a:r>
              <a:rPr lang="en-US" dirty="0"/>
              <a:t>There is a gap in the literature that produces a scale that specifically addresses the degree of efficacy sport management faculty hold in reference to their general duties as faculty (assessment, feedback, planning, faculty-student interactions) as well as the degree of efficacy they feel toward their abilities to engage in the COSMA accreditation process. </a:t>
            </a:r>
          </a:p>
          <a:p>
            <a:r>
              <a:rPr lang="en-US" dirty="0"/>
              <a:t>The purpose of this study is two-fold: 1. To determine the degree of efficacy of sport management faculty – in terms of general faculty duties, and 2.  To determine the degree of efficacy of sport management faculty – in terms of engaging in the COSMA accreditation process.</a:t>
            </a:r>
          </a:p>
        </p:txBody>
      </p:sp>
      <p:sp>
        <p:nvSpPr>
          <p:cNvPr id="4" name="TextBox 3">
            <a:extLst>
              <a:ext uri="{FF2B5EF4-FFF2-40B4-BE49-F238E27FC236}">
                <a16:creationId xmlns:a16="http://schemas.microsoft.com/office/drawing/2014/main" xmlns="" id="{31E92B63-517A-8E43-BB28-CD185766FA56}"/>
              </a:ext>
            </a:extLst>
          </p:cNvPr>
          <p:cNvSpPr txBox="1"/>
          <p:nvPr/>
        </p:nvSpPr>
        <p:spPr>
          <a:xfrm>
            <a:off x="10247243" y="6271591"/>
            <a:ext cx="1212574" cy="369332"/>
          </a:xfrm>
          <a:prstGeom prst="rect">
            <a:avLst/>
          </a:prstGeom>
          <a:noFill/>
        </p:spPr>
        <p:txBody>
          <a:bodyPr wrap="square" rtlCol="0">
            <a:spAutoFit/>
          </a:bodyPr>
          <a:lstStyle/>
          <a:p>
            <a:r>
              <a:rPr lang="en-US" dirty="0"/>
              <a:t>A</a:t>
            </a:r>
          </a:p>
        </p:txBody>
      </p:sp>
    </p:spTree>
    <p:extLst>
      <p:ext uri="{BB962C8B-B14F-4D97-AF65-F5344CB8AC3E}">
        <p14:creationId xmlns:p14="http://schemas.microsoft.com/office/powerpoint/2010/main" val="424085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26F2CD-42BC-45DC-948E-C6452D62CD63}"/>
              </a:ext>
            </a:extLst>
          </p:cNvPr>
          <p:cNvSpPr>
            <a:spLocks noGrp="1"/>
          </p:cNvSpPr>
          <p:nvPr>
            <p:ph type="title"/>
          </p:nvPr>
        </p:nvSpPr>
        <p:spPr/>
        <p:txBody>
          <a:bodyPr/>
          <a:lstStyle/>
          <a:p>
            <a:r>
              <a:rPr lang="en-US" dirty="0"/>
              <a:t>Participants</a:t>
            </a:r>
          </a:p>
        </p:txBody>
      </p:sp>
      <p:sp>
        <p:nvSpPr>
          <p:cNvPr id="3" name="Content Placeholder 2">
            <a:extLst>
              <a:ext uri="{FF2B5EF4-FFF2-40B4-BE49-F238E27FC236}">
                <a16:creationId xmlns:a16="http://schemas.microsoft.com/office/drawing/2014/main" xmlns="" id="{0A4AF3B0-A88A-4E6F-8981-3B4453C9E2E1}"/>
              </a:ext>
            </a:extLst>
          </p:cNvPr>
          <p:cNvSpPr>
            <a:spLocks noGrp="1"/>
          </p:cNvSpPr>
          <p:nvPr>
            <p:ph idx="1"/>
          </p:nvPr>
        </p:nvSpPr>
        <p:spPr/>
        <p:txBody>
          <a:bodyPr/>
          <a:lstStyle/>
          <a:p>
            <a:r>
              <a:rPr lang="en-US" dirty="0"/>
              <a:t>Participants</a:t>
            </a:r>
          </a:p>
          <a:p>
            <a:pPr lvl="1"/>
            <a:r>
              <a:rPr lang="en-US" dirty="0"/>
              <a:t>30 University Faculty Members</a:t>
            </a:r>
          </a:p>
          <a:p>
            <a:pPr lvl="2"/>
            <a:r>
              <a:rPr lang="en-US" dirty="0"/>
              <a:t>40% Female; 60% Male</a:t>
            </a:r>
          </a:p>
          <a:p>
            <a:pPr lvl="2"/>
            <a:r>
              <a:rPr lang="en-US" dirty="0"/>
              <a:t>Average age 44</a:t>
            </a:r>
          </a:p>
          <a:p>
            <a:pPr lvl="3"/>
            <a:r>
              <a:rPr lang="en-US" dirty="0"/>
              <a:t>Ranged from 29-67 years </a:t>
            </a:r>
          </a:p>
          <a:p>
            <a:pPr lvl="2"/>
            <a:r>
              <a:rPr lang="en-US" dirty="0"/>
              <a:t>Ranged from 14 different states</a:t>
            </a:r>
          </a:p>
          <a:p>
            <a:pPr lvl="3"/>
            <a:r>
              <a:rPr lang="en-US" dirty="0"/>
              <a:t>27% Florida</a:t>
            </a:r>
          </a:p>
          <a:p>
            <a:pPr lvl="3"/>
            <a:r>
              <a:rPr lang="en-US" dirty="0"/>
              <a:t>7% Louisiana</a:t>
            </a:r>
          </a:p>
        </p:txBody>
      </p:sp>
      <p:pic>
        <p:nvPicPr>
          <p:cNvPr id="6" name="Picture 5">
            <a:extLst>
              <a:ext uri="{FF2B5EF4-FFF2-40B4-BE49-F238E27FC236}">
                <a16:creationId xmlns:a16="http://schemas.microsoft.com/office/drawing/2014/main" xmlns="" id="{66F188E3-C744-4188-BD43-F130264E65D5}"/>
              </a:ext>
            </a:extLst>
          </p:cNvPr>
          <p:cNvPicPr>
            <a:picLocks noChangeAspect="1"/>
          </p:cNvPicPr>
          <p:nvPr/>
        </p:nvPicPr>
        <p:blipFill>
          <a:blip r:embed="rId2"/>
          <a:stretch>
            <a:fillRect/>
          </a:stretch>
        </p:blipFill>
        <p:spPr>
          <a:xfrm>
            <a:off x="4914702" y="1690688"/>
            <a:ext cx="7277298" cy="4366379"/>
          </a:xfrm>
          <a:prstGeom prst="rect">
            <a:avLst/>
          </a:prstGeom>
        </p:spPr>
      </p:pic>
      <p:sp>
        <p:nvSpPr>
          <p:cNvPr id="4" name="TextBox 3">
            <a:extLst>
              <a:ext uri="{FF2B5EF4-FFF2-40B4-BE49-F238E27FC236}">
                <a16:creationId xmlns:a16="http://schemas.microsoft.com/office/drawing/2014/main" xmlns="" id="{9D5C7B86-D3F2-C74D-A1A8-2FD125B01296}"/>
              </a:ext>
            </a:extLst>
          </p:cNvPr>
          <p:cNvSpPr txBox="1"/>
          <p:nvPr/>
        </p:nvSpPr>
        <p:spPr>
          <a:xfrm>
            <a:off x="10088217" y="6361043"/>
            <a:ext cx="1172818" cy="369332"/>
          </a:xfrm>
          <a:prstGeom prst="rect">
            <a:avLst/>
          </a:prstGeom>
          <a:noFill/>
        </p:spPr>
        <p:txBody>
          <a:bodyPr wrap="square" rtlCol="0">
            <a:spAutoFit/>
          </a:bodyPr>
          <a:lstStyle/>
          <a:p>
            <a:r>
              <a:rPr lang="en-US" dirty="0"/>
              <a:t>N</a:t>
            </a:r>
          </a:p>
        </p:txBody>
      </p:sp>
    </p:spTree>
    <p:extLst>
      <p:ext uri="{BB962C8B-B14F-4D97-AF65-F5344CB8AC3E}">
        <p14:creationId xmlns:p14="http://schemas.microsoft.com/office/powerpoint/2010/main" val="381882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71C7FD-A631-46F9-91D9-99247BCC29B5}"/>
              </a:ext>
            </a:extLst>
          </p:cNvPr>
          <p:cNvSpPr>
            <a:spLocks noGrp="1"/>
          </p:cNvSpPr>
          <p:nvPr>
            <p:ph type="title"/>
          </p:nvPr>
        </p:nvSpPr>
        <p:spPr/>
        <p:txBody>
          <a:bodyPr/>
          <a:lstStyle/>
          <a:p>
            <a:r>
              <a:rPr lang="en-US" dirty="0"/>
              <a:t>Survey	</a:t>
            </a:r>
          </a:p>
        </p:txBody>
      </p:sp>
      <p:sp>
        <p:nvSpPr>
          <p:cNvPr id="3" name="Content Placeholder 2">
            <a:extLst>
              <a:ext uri="{FF2B5EF4-FFF2-40B4-BE49-F238E27FC236}">
                <a16:creationId xmlns:a16="http://schemas.microsoft.com/office/drawing/2014/main" xmlns="" id="{50307B2A-22A1-4D4B-8C9E-99FB71B902EA}"/>
              </a:ext>
            </a:extLst>
          </p:cNvPr>
          <p:cNvSpPr>
            <a:spLocks noGrp="1"/>
          </p:cNvSpPr>
          <p:nvPr>
            <p:ph idx="1"/>
          </p:nvPr>
        </p:nvSpPr>
        <p:spPr/>
        <p:txBody>
          <a:bodyPr/>
          <a:lstStyle/>
          <a:p>
            <a:r>
              <a:rPr lang="en-US" dirty="0"/>
              <a:t>Composed of 63 questions</a:t>
            </a:r>
          </a:p>
          <a:p>
            <a:r>
              <a:rPr lang="en-US" dirty="0"/>
              <a:t>Q. 1-8</a:t>
            </a:r>
          </a:p>
          <a:p>
            <a:pPr lvl="1"/>
            <a:r>
              <a:rPr lang="en-US" dirty="0"/>
              <a:t>Personal Characteristics</a:t>
            </a:r>
          </a:p>
          <a:p>
            <a:pPr lvl="1"/>
            <a:r>
              <a:rPr lang="en-US" dirty="0"/>
              <a:t>Demographics, Education, Professional Experience, etc.</a:t>
            </a:r>
          </a:p>
          <a:p>
            <a:r>
              <a:rPr lang="en-US" dirty="0"/>
              <a:t>Q. 9-14</a:t>
            </a:r>
          </a:p>
          <a:p>
            <a:pPr lvl="1"/>
            <a:r>
              <a:rPr lang="en-US" dirty="0"/>
              <a:t>University Characteristics</a:t>
            </a:r>
          </a:p>
          <a:p>
            <a:pPr lvl="2"/>
            <a:r>
              <a:rPr lang="en-US" dirty="0"/>
              <a:t>Size, Classification,  COSMA accreditation, etc.</a:t>
            </a:r>
          </a:p>
          <a:p>
            <a:endParaRPr lang="en-US" dirty="0"/>
          </a:p>
        </p:txBody>
      </p:sp>
      <p:sp>
        <p:nvSpPr>
          <p:cNvPr id="4" name="TextBox 3">
            <a:extLst>
              <a:ext uri="{FF2B5EF4-FFF2-40B4-BE49-F238E27FC236}">
                <a16:creationId xmlns:a16="http://schemas.microsoft.com/office/drawing/2014/main" xmlns="" id="{F3E7ABE7-B48B-1A4A-9B05-A40D997508F2}"/>
              </a:ext>
            </a:extLst>
          </p:cNvPr>
          <p:cNvSpPr txBox="1"/>
          <p:nvPr/>
        </p:nvSpPr>
        <p:spPr>
          <a:xfrm>
            <a:off x="10605052" y="6341165"/>
            <a:ext cx="964096" cy="369332"/>
          </a:xfrm>
          <a:prstGeom prst="rect">
            <a:avLst/>
          </a:prstGeom>
          <a:noFill/>
        </p:spPr>
        <p:txBody>
          <a:bodyPr wrap="square" rtlCol="0">
            <a:spAutoFit/>
          </a:bodyPr>
          <a:lstStyle/>
          <a:p>
            <a:r>
              <a:rPr lang="en-US" dirty="0"/>
              <a:t>J</a:t>
            </a:r>
          </a:p>
        </p:txBody>
      </p:sp>
    </p:spTree>
    <p:extLst>
      <p:ext uri="{BB962C8B-B14F-4D97-AF65-F5344CB8AC3E}">
        <p14:creationId xmlns:p14="http://schemas.microsoft.com/office/powerpoint/2010/main" val="597611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8B450-F9F4-4441-92C6-A2AF20FC2B2D}"/>
              </a:ext>
            </a:extLst>
          </p:cNvPr>
          <p:cNvSpPr>
            <a:spLocks noGrp="1"/>
          </p:cNvSpPr>
          <p:nvPr>
            <p:ph type="title"/>
          </p:nvPr>
        </p:nvSpPr>
        <p:spPr>
          <a:xfrm>
            <a:off x="838200" y="18255"/>
            <a:ext cx="10515600" cy="1325563"/>
          </a:xfrm>
        </p:spPr>
        <p:txBody>
          <a:bodyPr/>
          <a:lstStyle/>
          <a:p>
            <a:r>
              <a:rPr lang="en-US" dirty="0"/>
              <a:t>Survey</a:t>
            </a:r>
          </a:p>
        </p:txBody>
      </p:sp>
      <p:sp>
        <p:nvSpPr>
          <p:cNvPr id="6" name="Content Placeholder 5">
            <a:extLst>
              <a:ext uri="{FF2B5EF4-FFF2-40B4-BE49-F238E27FC236}">
                <a16:creationId xmlns:a16="http://schemas.microsoft.com/office/drawing/2014/main" xmlns="" id="{C2E516C6-77F8-4EE3-950D-0149C7F1FAED}"/>
              </a:ext>
            </a:extLst>
          </p:cNvPr>
          <p:cNvSpPr>
            <a:spLocks noGrp="1"/>
          </p:cNvSpPr>
          <p:nvPr>
            <p:ph idx="1"/>
          </p:nvPr>
        </p:nvSpPr>
        <p:spPr>
          <a:xfrm>
            <a:off x="655320" y="1253331"/>
            <a:ext cx="10515600" cy="4351338"/>
          </a:xfrm>
        </p:spPr>
        <p:txBody>
          <a:bodyPr/>
          <a:lstStyle/>
          <a:p>
            <a:r>
              <a:rPr lang="en-US" dirty="0"/>
              <a:t>Q. 15-25</a:t>
            </a:r>
          </a:p>
          <a:p>
            <a:pPr lvl="1"/>
            <a:r>
              <a:rPr lang="en-US" dirty="0"/>
              <a:t>Confidence to Teach Content/Courses</a:t>
            </a:r>
          </a:p>
          <a:p>
            <a:pPr lvl="1"/>
            <a:r>
              <a:rPr lang="en-US" dirty="0"/>
              <a:t>Score range 0-100, represented as a percentage</a:t>
            </a:r>
          </a:p>
          <a:p>
            <a:r>
              <a:rPr lang="en-US" dirty="0"/>
              <a:t>Q. 26-35</a:t>
            </a:r>
          </a:p>
          <a:p>
            <a:pPr lvl="1"/>
            <a:r>
              <a:rPr lang="en-US" dirty="0"/>
              <a:t>Confidence in Aspects of Teaching</a:t>
            </a:r>
          </a:p>
          <a:p>
            <a:pPr lvl="1"/>
            <a:r>
              <a:rPr lang="en-US" dirty="0"/>
              <a:t>Score ranging from 0-100; represented as percentage</a:t>
            </a:r>
          </a:p>
          <a:p>
            <a:pPr lvl="1"/>
            <a:endParaRPr lang="en-US" dirty="0"/>
          </a:p>
        </p:txBody>
      </p:sp>
      <p:pic>
        <p:nvPicPr>
          <p:cNvPr id="7" name="Picture 6">
            <a:extLst>
              <a:ext uri="{FF2B5EF4-FFF2-40B4-BE49-F238E27FC236}">
                <a16:creationId xmlns:a16="http://schemas.microsoft.com/office/drawing/2014/main" xmlns="" id="{4EE735A1-2F02-4CBD-9063-27BE29923F58}"/>
              </a:ext>
            </a:extLst>
          </p:cNvPr>
          <p:cNvPicPr>
            <a:picLocks noChangeAspect="1"/>
          </p:cNvPicPr>
          <p:nvPr/>
        </p:nvPicPr>
        <p:blipFill>
          <a:blip r:embed="rId2"/>
          <a:stretch>
            <a:fillRect/>
          </a:stretch>
        </p:blipFill>
        <p:spPr>
          <a:xfrm>
            <a:off x="552103" y="4231253"/>
            <a:ext cx="10984577" cy="2626747"/>
          </a:xfrm>
          <a:prstGeom prst="rect">
            <a:avLst/>
          </a:prstGeom>
        </p:spPr>
      </p:pic>
      <p:sp>
        <p:nvSpPr>
          <p:cNvPr id="3" name="TextBox 2">
            <a:extLst>
              <a:ext uri="{FF2B5EF4-FFF2-40B4-BE49-F238E27FC236}">
                <a16:creationId xmlns:a16="http://schemas.microsoft.com/office/drawing/2014/main" xmlns="" id="{4B840BD1-1223-7D4C-AEF8-03F361886F34}"/>
              </a:ext>
            </a:extLst>
          </p:cNvPr>
          <p:cNvSpPr txBox="1"/>
          <p:nvPr/>
        </p:nvSpPr>
        <p:spPr>
          <a:xfrm>
            <a:off x="10754139" y="6470374"/>
            <a:ext cx="1272209" cy="369332"/>
          </a:xfrm>
          <a:prstGeom prst="rect">
            <a:avLst/>
          </a:prstGeom>
          <a:noFill/>
        </p:spPr>
        <p:txBody>
          <a:bodyPr wrap="square" rtlCol="0">
            <a:spAutoFit/>
          </a:bodyPr>
          <a:lstStyle/>
          <a:p>
            <a:r>
              <a:rPr lang="en-US" dirty="0"/>
              <a:t>J</a:t>
            </a:r>
          </a:p>
        </p:txBody>
      </p:sp>
    </p:spTree>
    <p:extLst>
      <p:ext uri="{BB962C8B-B14F-4D97-AF65-F5344CB8AC3E}">
        <p14:creationId xmlns:p14="http://schemas.microsoft.com/office/powerpoint/2010/main" val="2656063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AD6DB-B43D-4812-A4C0-9AA1494C825D}"/>
              </a:ext>
            </a:extLst>
          </p:cNvPr>
          <p:cNvSpPr>
            <a:spLocks noGrp="1"/>
          </p:cNvSpPr>
          <p:nvPr>
            <p:ph type="title"/>
          </p:nvPr>
        </p:nvSpPr>
        <p:spPr/>
        <p:txBody>
          <a:bodyPr/>
          <a:lstStyle/>
          <a:p>
            <a:r>
              <a:rPr lang="en-US" dirty="0"/>
              <a:t>Survey	</a:t>
            </a:r>
          </a:p>
        </p:txBody>
      </p:sp>
      <p:sp>
        <p:nvSpPr>
          <p:cNvPr id="3" name="Content Placeholder 2">
            <a:extLst>
              <a:ext uri="{FF2B5EF4-FFF2-40B4-BE49-F238E27FC236}">
                <a16:creationId xmlns:a16="http://schemas.microsoft.com/office/drawing/2014/main" xmlns="" id="{9A19FAC0-FA8F-404C-B9CC-D2BA45B53F4F}"/>
              </a:ext>
            </a:extLst>
          </p:cNvPr>
          <p:cNvSpPr>
            <a:spLocks noGrp="1"/>
          </p:cNvSpPr>
          <p:nvPr>
            <p:ph idx="1"/>
          </p:nvPr>
        </p:nvSpPr>
        <p:spPr/>
        <p:txBody>
          <a:bodyPr/>
          <a:lstStyle/>
          <a:p>
            <a:r>
              <a:rPr lang="en-US" dirty="0"/>
              <a:t>Q. 36-44</a:t>
            </a:r>
          </a:p>
          <a:p>
            <a:pPr lvl="1"/>
            <a:r>
              <a:rPr lang="en-US" dirty="0"/>
              <a:t>Confidence to Prepare Students for Careers</a:t>
            </a:r>
          </a:p>
          <a:p>
            <a:r>
              <a:rPr lang="en-US" dirty="0"/>
              <a:t>Q. 45-52</a:t>
            </a:r>
          </a:p>
          <a:p>
            <a:pPr lvl="1"/>
            <a:r>
              <a:rPr lang="en-US" dirty="0"/>
              <a:t>Confidence in Scholarship and Administrative Functions </a:t>
            </a:r>
          </a:p>
        </p:txBody>
      </p:sp>
      <p:pic>
        <p:nvPicPr>
          <p:cNvPr id="4" name="Picture 3">
            <a:extLst>
              <a:ext uri="{FF2B5EF4-FFF2-40B4-BE49-F238E27FC236}">
                <a16:creationId xmlns:a16="http://schemas.microsoft.com/office/drawing/2014/main" xmlns="" id="{747D33E3-47EA-43AA-A997-F89EA096C286}"/>
              </a:ext>
            </a:extLst>
          </p:cNvPr>
          <p:cNvPicPr>
            <a:picLocks noChangeAspect="1"/>
          </p:cNvPicPr>
          <p:nvPr/>
        </p:nvPicPr>
        <p:blipFill>
          <a:blip r:embed="rId2"/>
          <a:stretch>
            <a:fillRect/>
          </a:stretch>
        </p:blipFill>
        <p:spPr>
          <a:xfrm>
            <a:off x="603028" y="4001294"/>
            <a:ext cx="10985944" cy="2627604"/>
          </a:xfrm>
          <a:prstGeom prst="rect">
            <a:avLst/>
          </a:prstGeom>
        </p:spPr>
      </p:pic>
      <p:sp>
        <p:nvSpPr>
          <p:cNvPr id="5" name="TextBox 4">
            <a:extLst>
              <a:ext uri="{FF2B5EF4-FFF2-40B4-BE49-F238E27FC236}">
                <a16:creationId xmlns:a16="http://schemas.microsoft.com/office/drawing/2014/main" xmlns="" id="{CA3BBB96-B5AA-574A-8644-2F7BCADF4DEE}"/>
              </a:ext>
            </a:extLst>
          </p:cNvPr>
          <p:cNvSpPr txBox="1"/>
          <p:nvPr/>
        </p:nvSpPr>
        <p:spPr>
          <a:xfrm>
            <a:off x="10565296" y="6176963"/>
            <a:ext cx="1023676" cy="369332"/>
          </a:xfrm>
          <a:prstGeom prst="rect">
            <a:avLst/>
          </a:prstGeom>
          <a:noFill/>
        </p:spPr>
        <p:txBody>
          <a:bodyPr wrap="square" rtlCol="0">
            <a:spAutoFit/>
          </a:bodyPr>
          <a:lstStyle/>
          <a:p>
            <a:r>
              <a:rPr lang="en-US" dirty="0"/>
              <a:t>J</a:t>
            </a:r>
          </a:p>
        </p:txBody>
      </p:sp>
    </p:spTree>
    <p:extLst>
      <p:ext uri="{BB962C8B-B14F-4D97-AF65-F5344CB8AC3E}">
        <p14:creationId xmlns:p14="http://schemas.microsoft.com/office/powerpoint/2010/main" val="2433401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11965</TotalTime>
  <Words>779</Words>
  <Application>Microsoft Macintosh PowerPoint</Application>
  <PresentationFormat>Custom</PresentationFormat>
  <Paragraphs>92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Efficacy of Sport Management Faculty </vt:lpstr>
      <vt:lpstr>Introduction</vt:lpstr>
      <vt:lpstr>Online Teaching and Learning</vt:lpstr>
      <vt:lpstr>Accreditation </vt:lpstr>
      <vt:lpstr>Gaps in Literature</vt:lpstr>
      <vt:lpstr>Participants</vt:lpstr>
      <vt:lpstr>Survey </vt:lpstr>
      <vt:lpstr>Survey</vt:lpstr>
      <vt:lpstr>Survey </vt:lpstr>
      <vt:lpstr>Survey   </vt:lpstr>
      <vt:lpstr>PowerPoint Presentation</vt:lpstr>
      <vt:lpstr>PowerPoint Presentation</vt:lpstr>
      <vt:lpstr>PowerPoint Presentation</vt:lpstr>
      <vt:lpstr>Findings</vt:lpstr>
      <vt:lpstr>Findings</vt:lpstr>
      <vt:lpstr>Conclusion</vt:lpstr>
      <vt:lpstr>Questions? 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Royen</dc:creator>
  <cp:lastModifiedBy>Heather Alderman</cp:lastModifiedBy>
  <cp:revision>33</cp:revision>
  <dcterms:created xsi:type="dcterms:W3CDTF">2019-01-29T20:25:24Z</dcterms:created>
  <dcterms:modified xsi:type="dcterms:W3CDTF">2019-02-11T19:13:03Z</dcterms:modified>
</cp:coreProperties>
</file>