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70" r:id="rId2"/>
    <p:sldId id="283" r:id="rId3"/>
    <p:sldId id="284" r:id="rId4"/>
    <p:sldId id="271" r:id="rId5"/>
    <p:sldId id="272" r:id="rId6"/>
    <p:sldId id="273" r:id="rId7"/>
    <p:sldId id="274" r:id="rId8"/>
    <p:sldId id="275" r:id="rId9"/>
    <p:sldId id="276" r:id="rId10"/>
    <p:sldId id="277" r:id="rId11"/>
    <p:sldId id="278" r:id="rId12"/>
    <p:sldId id="279" r:id="rId13"/>
    <p:sldId id="280" r:id="rId14"/>
    <p:sldId id="281" r:id="rId15"/>
    <p:sldId id="282"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2" autoAdjust="0"/>
    <p:restoredTop sz="94599" autoAdjust="0"/>
  </p:normalViewPr>
  <p:slideViewPr>
    <p:cSldViewPr>
      <p:cViewPr varScale="1">
        <p:scale>
          <a:sx n="88" d="100"/>
          <a:sy n="88" d="100"/>
        </p:scale>
        <p:origin x="-288" y="-104"/>
      </p:cViewPr>
      <p:guideLst>
        <p:guide orient="horz" pos="2160"/>
        <p:guide pos="3839"/>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2/7/17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2/7/17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40844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2653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19615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3602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34178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40472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287855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30305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61763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67047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2/7/17</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2/7/17</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1" name="Shape 21"/>
          <p:cNvSpPr txBox="1">
            <a:spLocks noGrp="1"/>
          </p:cNvSpPr>
          <p:nvPr>
            <p:ph type="title"/>
          </p:nvPr>
        </p:nvSpPr>
        <p:spPr>
          <a:xfrm>
            <a:off x="415492" y="496667"/>
            <a:ext cx="11357841" cy="978000"/>
          </a:xfrm>
          <a:prstGeom prst="rect">
            <a:avLst/>
          </a:prstGeom>
        </p:spPr>
        <p:txBody>
          <a:bodyPr lIns="121879" tIns="121879" rIns="121879" bIns="121879"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2" name="Shape 22"/>
          <p:cNvSpPr txBox="1">
            <a:spLocks noGrp="1"/>
          </p:cNvSpPr>
          <p:nvPr>
            <p:ph type="body" idx="1"/>
          </p:nvPr>
        </p:nvSpPr>
        <p:spPr>
          <a:xfrm>
            <a:off x="415492" y="1958433"/>
            <a:ext cx="11357841" cy="4133200"/>
          </a:xfrm>
          <a:prstGeom prst="rect">
            <a:avLst/>
          </a:prstGeom>
        </p:spPr>
        <p:txBody>
          <a:bodyPr lIns="121879" tIns="121879" rIns="121879" bIns="121879"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23" name="Shape 23"/>
          <p:cNvSpPr txBox="1">
            <a:spLocks noGrp="1"/>
          </p:cNvSpPr>
          <p:nvPr>
            <p:ph type="sldNum" idx="12"/>
          </p:nvPr>
        </p:nvSpPr>
        <p:spPr>
          <a:xfrm>
            <a:off x="11293668" y="6217621"/>
            <a:ext cx="731409" cy="524800"/>
          </a:xfrm>
          <a:prstGeom prst="rect">
            <a:avLst/>
          </a:prstGeom>
        </p:spPr>
        <p:txBody>
          <a:bodyPr lIns="121879" tIns="121879" rIns="121879" bIns="121879"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089068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6" name="Shape 26"/>
          <p:cNvSpPr txBox="1">
            <a:spLocks noGrp="1"/>
          </p:cNvSpPr>
          <p:nvPr>
            <p:ph type="title"/>
          </p:nvPr>
        </p:nvSpPr>
        <p:spPr>
          <a:xfrm>
            <a:off x="415492" y="496667"/>
            <a:ext cx="11357841" cy="978000"/>
          </a:xfrm>
          <a:prstGeom prst="rect">
            <a:avLst/>
          </a:prstGeom>
        </p:spPr>
        <p:txBody>
          <a:bodyPr lIns="121879" tIns="121879" rIns="121879" bIns="121879"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7" name="Shape 27"/>
          <p:cNvSpPr txBox="1">
            <a:spLocks noGrp="1"/>
          </p:cNvSpPr>
          <p:nvPr>
            <p:ph type="body" idx="1"/>
          </p:nvPr>
        </p:nvSpPr>
        <p:spPr>
          <a:xfrm>
            <a:off x="415492" y="1958433"/>
            <a:ext cx="5331811" cy="4133200"/>
          </a:xfrm>
          <a:prstGeom prst="rect">
            <a:avLst/>
          </a:prstGeom>
        </p:spPr>
        <p:txBody>
          <a:bodyPr lIns="121879" tIns="121879" rIns="121879" bIns="121879" anchor="t" anchorCtr="0"/>
          <a:lstStyle>
            <a:lvl1pPr lvl="0">
              <a:spcBef>
                <a:spcPts val="0"/>
              </a:spcBef>
              <a:buSzPct val="100000"/>
              <a:defRPr sz="19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pPr lvl="0"/>
            <a:r>
              <a:rPr lang="en-US" smtClean="0"/>
              <a:t>Click to edit Master text styles</a:t>
            </a:r>
          </a:p>
        </p:txBody>
      </p:sp>
      <p:sp>
        <p:nvSpPr>
          <p:cNvPr id="28" name="Shape 28"/>
          <p:cNvSpPr txBox="1">
            <a:spLocks noGrp="1"/>
          </p:cNvSpPr>
          <p:nvPr>
            <p:ph type="body" idx="2"/>
          </p:nvPr>
        </p:nvSpPr>
        <p:spPr>
          <a:xfrm>
            <a:off x="6441522" y="1958433"/>
            <a:ext cx="5331811" cy="4133200"/>
          </a:xfrm>
          <a:prstGeom prst="rect">
            <a:avLst/>
          </a:prstGeom>
        </p:spPr>
        <p:txBody>
          <a:bodyPr lIns="121879" tIns="121879" rIns="121879" bIns="121879" anchor="t" anchorCtr="0"/>
          <a:lstStyle>
            <a:lvl1pPr lvl="0">
              <a:spcBef>
                <a:spcPts val="0"/>
              </a:spcBef>
              <a:buSzPct val="100000"/>
              <a:defRPr sz="19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pPr lvl="0"/>
            <a:r>
              <a:rPr lang="en-US" smtClean="0"/>
              <a:t>Click to edit Master text styles</a:t>
            </a:r>
          </a:p>
        </p:txBody>
      </p:sp>
      <p:sp>
        <p:nvSpPr>
          <p:cNvPr id="29" name="Shape 29"/>
          <p:cNvSpPr txBox="1">
            <a:spLocks noGrp="1"/>
          </p:cNvSpPr>
          <p:nvPr>
            <p:ph type="sldNum" idx="12"/>
          </p:nvPr>
        </p:nvSpPr>
        <p:spPr>
          <a:xfrm>
            <a:off x="11293668" y="6217621"/>
            <a:ext cx="731409" cy="524800"/>
          </a:xfrm>
          <a:prstGeom prst="rect">
            <a:avLst/>
          </a:prstGeom>
        </p:spPr>
        <p:txBody>
          <a:bodyPr lIns="121879" tIns="121879" rIns="121879" bIns="121879"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87307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2/7/17</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2/7/17</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2/7/17</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2/7/17</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2/7/17</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2/7/17</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2/7/17</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2/7/17</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2/7/17</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JP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G"/><Relationship Id="rId5" Type="http://schemas.openxmlformats.org/officeDocument/2006/relationships/image" Target="../media/image26.JPG"/><Relationship Id="rId6" Type="http://schemas.openxmlformats.org/officeDocument/2006/relationships/image" Target="../media/image27.JP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3" name="Picture 2" descr="Screen Shot 2017-01-14 at 3.37.53 PM.png"/>
          <p:cNvPicPr>
            <a:picLocks noChangeAspect="1"/>
          </p:cNvPicPr>
          <p:nvPr/>
        </p:nvPicPr>
        <p:blipFill rotWithShape="1">
          <a:blip r:embed="rId3">
            <a:extLst>
              <a:ext uri="{28A0092B-C50C-407E-A947-70E740481C1C}">
                <a14:useLocalDpi xmlns:a14="http://schemas.microsoft.com/office/drawing/2010/main" val="0"/>
              </a:ext>
            </a:extLst>
          </a:blip>
          <a:srcRect l="17245" r="16251" b="1162"/>
          <a:stretch/>
        </p:blipFill>
        <p:spPr>
          <a:xfrm>
            <a:off x="3732212" y="152400"/>
            <a:ext cx="5234521" cy="43804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itle 4"/>
          <p:cNvSpPr>
            <a:spLocks noGrp="1"/>
          </p:cNvSpPr>
          <p:nvPr>
            <p:ph type="title"/>
          </p:nvPr>
        </p:nvSpPr>
        <p:spPr>
          <a:xfrm>
            <a:off x="3622972" y="5030384"/>
            <a:ext cx="5588108" cy="1072600"/>
          </a:xfrm>
        </p:spPr>
        <p:txBody>
          <a:bodyPr>
            <a:noAutofit/>
          </a:bodyPr>
          <a:lstStyle/>
          <a:p>
            <a:pPr algn="ctr"/>
            <a:r>
              <a:rPr lang="en-US" sz="3200" dirty="0"/>
              <a:t>COSMA Conference 2017</a:t>
            </a:r>
            <a:br>
              <a:rPr lang="en-US" sz="3200" dirty="0"/>
            </a:br>
            <a:r>
              <a:rPr lang="en-US" sz="3200" dirty="0"/>
              <a:t>Tampa, FL</a:t>
            </a:r>
          </a:p>
        </p:txBody>
      </p:sp>
      <p:sp>
        <p:nvSpPr>
          <p:cNvPr id="4" name="Subtitle 3"/>
          <p:cNvSpPr>
            <a:spLocks noGrp="1"/>
          </p:cNvSpPr>
          <p:nvPr>
            <p:ph type="body" idx="1"/>
          </p:nvPr>
        </p:nvSpPr>
        <p:spPr>
          <a:xfrm>
            <a:off x="4786232" y="6102984"/>
            <a:ext cx="3375333" cy="480045"/>
          </a:xfrm>
        </p:spPr>
        <p:txBody>
          <a:bodyPr>
            <a:normAutofit fontScale="92500"/>
          </a:bodyPr>
          <a:lstStyle/>
          <a:p>
            <a:r>
              <a:rPr lang="en-US" dirty="0">
                <a:solidFill>
                  <a:schemeClr val="tx2"/>
                </a:solidFill>
              </a:rPr>
              <a:t>Classroom/Field Linkages</a:t>
            </a:r>
          </a:p>
        </p:txBody>
      </p:sp>
    </p:spTree>
    <p:extLst>
      <p:ext uri="{BB962C8B-B14F-4D97-AF65-F5344CB8AC3E}">
        <p14:creationId xmlns:p14="http://schemas.microsoft.com/office/powerpoint/2010/main" val="111280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37789" y="320291"/>
            <a:ext cx="11357841" cy="978000"/>
          </a:xfrm>
          <a:prstGeom prst="rect">
            <a:avLst/>
          </a:prstGeom>
        </p:spPr>
        <p:txBody>
          <a:bodyPr lIns="121879" tIns="121879" rIns="121879" bIns="121879" anchor="b" anchorCtr="0">
            <a:noAutofit/>
          </a:bodyPr>
          <a:lstStyle/>
          <a:p>
            <a:r>
              <a:rPr lang="en" sz="4800" dirty="0" smtClean="0"/>
              <a:t>C.A.M.P. OSPREY</a:t>
            </a:r>
            <a:endParaRPr lang="en" sz="4800" dirty="0"/>
          </a:p>
        </p:txBody>
      </p:sp>
      <p:sp>
        <p:nvSpPr>
          <p:cNvPr id="4" name="Rectangle 3"/>
          <p:cNvSpPr/>
          <p:nvPr/>
        </p:nvSpPr>
        <p:spPr>
          <a:xfrm>
            <a:off x="7999412" y="1905000"/>
            <a:ext cx="4114800" cy="3124200"/>
          </a:xfrm>
          <a:prstGeom prst="rect">
            <a:avLst/>
          </a:prstGeom>
          <a:solidFill>
            <a:schemeClr val="tx1"/>
          </a:solidFill>
          <a:ln w="57150">
            <a:solidFill>
              <a:srgbClr val="002B8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Shape 100"/>
          <p:cNvSpPr txBox="1">
            <a:spLocks noGrp="1"/>
          </p:cNvSpPr>
          <p:nvPr>
            <p:ph type="body" idx="1"/>
          </p:nvPr>
        </p:nvSpPr>
        <p:spPr>
          <a:xfrm>
            <a:off x="261504" y="1524000"/>
            <a:ext cx="7736320" cy="4133200"/>
          </a:xfrm>
          <a:prstGeom prst="rect">
            <a:avLst/>
          </a:prstGeom>
        </p:spPr>
        <p:txBody>
          <a:bodyPr lIns="121879" tIns="121879" rIns="121879" bIns="121879" anchor="t" anchorCtr="0">
            <a:noAutofit/>
          </a:bodyPr>
          <a:lstStyle/>
          <a:p>
            <a:pPr>
              <a:buClr>
                <a:schemeClr val="accent1"/>
              </a:buClr>
            </a:pPr>
            <a:r>
              <a:rPr lang="en-US" sz="2800" dirty="0" smtClean="0"/>
              <a:t>C.A.M.P. Osprey </a:t>
            </a:r>
            <a:r>
              <a:rPr lang="en-US" sz="2800" dirty="0"/>
              <a:t>is an innovative leadership mentoring program that pairs collegiate student leaders from the </a:t>
            </a:r>
            <a:r>
              <a:rPr lang="en-US" sz="2800" dirty="0" smtClean="0"/>
              <a:t>UNF with </a:t>
            </a:r>
            <a:r>
              <a:rPr lang="en-US" sz="2800" dirty="0"/>
              <a:t>Duval County p</a:t>
            </a:r>
            <a:r>
              <a:rPr lang="en-US" sz="2800" dirty="0" smtClean="0"/>
              <a:t>ublic </a:t>
            </a:r>
            <a:r>
              <a:rPr lang="en-US" sz="2800" dirty="0"/>
              <a:t>s</a:t>
            </a:r>
            <a:r>
              <a:rPr lang="en-US" sz="2800" dirty="0" smtClean="0"/>
              <a:t>chool students. </a:t>
            </a:r>
          </a:p>
          <a:p>
            <a:pPr>
              <a:buClr>
                <a:schemeClr val="accent1"/>
              </a:buClr>
            </a:pPr>
            <a:endParaRPr lang="en-US" sz="2800" dirty="0" smtClean="0"/>
          </a:p>
          <a:p>
            <a:pPr>
              <a:buClr>
                <a:schemeClr val="accent1"/>
              </a:buClr>
            </a:pPr>
            <a:r>
              <a:rPr lang="en-US" sz="2800" dirty="0" smtClean="0"/>
              <a:t>Includes an </a:t>
            </a:r>
            <a:r>
              <a:rPr lang="en-US" sz="2800" dirty="0"/>
              <a:t>on-campus immersion program and </a:t>
            </a:r>
            <a:r>
              <a:rPr lang="en-US" sz="2800" dirty="0" smtClean="0"/>
              <a:t>provides </a:t>
            </a:r>
            <a:r>
              <a:rPr lang="en-US" sz="2800" dirty="0"/>
              <a:t>weekly mentoring sessions for </a:t>
            </a:r>
            <a:r>
              <a:rPr lang="en-US" sz="2800" dirty="0" smtClean="0"/>
              <a:t>K-12 students.</a:t>
            </a:r>
            <a:endParaRPr lang="en-US" sz="2800" dirty="0"/>
          </a:p>
          <a:p>
            <a:pPr>
              <a:buClr>
                <a:schemeClr val="accent1"/>
              </a:buClr>
            </a:pPr>
            <a:endParaRPr lang="en-US" sz="2800" dirty="0" smtClean="0"/>
          </a:p>
          <a:p>
            <a:pPr>
              <a:buClr>
                <a:schemeClr val="accent1"/>
              </a:buClr>
            </a:pPr>
            <a:r>
              <a:rPr lang="en-US" sz="2800" dirty="0" smtClean="0"/>
              <a:t>The </a:t>
            </a:r>
            <a:r>
              <a:rPr lang="en-US" sz="2800" dirty="0"/>
              <a:t>success of other programs like C.A.M.P. Osprey has had a great impact in the state of Florida and has helped to develop the leadership skills of hundreds of students</a:t>
            </a:r>
            <a:r>
              <a:rPr lang="en-US" sz="2800" dirty="0" smtClean="0"/>
              <a:t>.</a:t>
            </a:r>
            <a:endParaRPr lang="en-US" sz="2800" dirty="0"/>
          </a:p>
        </p:txBody>
      </p:sp>
      <p:pic>
        <p:nvPicPr>
          <p:cNvPr id="205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r="62500"/>
          <a:stretch/>
        </p:blipFill>
        <p:spPr bwMode="auto">
          <a:xfrm>
            <a:off x="9233966" y="2259250"/>
            <a:ext cx="1778994" cy="18827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54991" y="4254115"/>
            <a:ext cx="6019800" cy="507831"/>
          </a:xfrm>
          <a:prstGeom prst="rect">
            <a:avLst/>
          </a:prstGeom>
          <a:noFill/>
        </p:spPr>
        <p:txBody>
          <a:bodyPr wrap="square" rtlCol="0">
            <a:spAutoFit/>
          </a:bodyPr>
          <a:lstStyle/>
          <a:p>
            <a:pPr algn="ctr">
              <a:lnSpc>
                <a:spcPct val="90000"/>
              </a:lnSpc>
            </a:pPr>
            <a:r>
              <a:rPr lang="en-US" sz="1400" b="1" dirty="0" smtClean="0">
                <a:solidFill>
                  <a:srgbClr val="002B82"/>
                </a:solidFill>
              </a:rPr>
              <a:t>C.A.M.P. OSPREY</a:t>
            </a:r>
          </a:p>
          <a:p>
            <a:pPr algn="ctr">
              <a:lnSpc>
                <a:spcPct val="90000"/>
              </a:lnSpc>
            </a:pPr>
            <a:r>
              <a:rPr lang="en-US" sz="1600" b="1" dirty="0" smtClean="0">
                <a:solidFill>
                  <a:srgbClr val="002B82"/>
                </a:solidFill>
              </a:rPr>
              <a:t>Collegiate Achievement Mentoring Program</a:t>
            </a:r>
            <a:endParaRPr lang="en-US" sz="1600" b="1" dirty="0">
              <a:solidFill>
                <a:srgbClr val="002B82"/>
              </a:solidFill>
            </a:endParaRPr>
          </a:p>
        </p:txBody>
      </p:sp>
    </p:spTree>
    <p:extLst>
      <p:ext uri="{BB962C8B-B14F-4D97-AF65-F5344CB8AC3E}">
        <p14:creationId xmlns:p14="http://schemas.microsoft.com/office/powerpoint/2010/main" val="3912277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2" name="Picture 1"/>
          <p:cNvPicPr>
            <a:picLocks noChangeAspect="1"/>
          </p:cNvPicPr>
          <p:nvPr/>
        </p:nvPicPr>
        <p:blipFill rotWithShape="1">
          <a:blip r:embed="rId3"/>
          <a:srcRect b="9756"/>
          <a:stretch/>
        </p:blipFill>
        <p:spPr>
          <a:xfrm>
            <a:off x="303211" y="152400"/>
            <a:ext cx="6598269" cy="6248400"/>
          </a:xfrm>
          <a:prstGeom prst="rect">
            <a:avLst/>
          </a:prstGeom>
          <a:ln w="57150">
            <a:solidFill>
              <a:srgbClr val="002B82"/>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2795" y="4485832"/>
            <a:ext cx="1914968" cy="19149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0612" y="2301394"/>
            <a:ext cx="1927706" cy="19277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6012" y="2324100"/>
            <a:ext cx="1905000" cy="190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rotWithShape="1">
          <a:blip r:embed="rId7"/>
          <a:srcRect b="49631"/>
          <a:stretch/>
        </p:blipFill>
        <p:spPr>
          <a:xfrm>
            <a:off x="9980612" y="155724"/>
            <a:ext cx="1924382" cy="19243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rotWithShape="1">
          <a:blip r:embed="rId8"/>
          <a:srcRect l="4897" t="7591" r="9395" b="9990"/>
          <a:stretch/>
        </p:blipFill>
        <p:spPr>
          <a:xfrm>
            <a:off x="7466012" y="152400"/>
            <a:ext cx="1941751" cy="19277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48811" y="4508538"/>
            <a:ext cx="1862616" cy="1892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1109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39304" y="381000"/>
            <a:ext cx="11357841" cy="978000"/>
          </a:xfrm>
          <a:prstGeom prst="rect">
            <a:avLst/>
          </a:prstGeom>
        </p:spPr>
        <p:txBody>
          <a:bodyPr lIns="121879" tIns="121879" rIns="121879" bIns="121879" anchor="b" anchorCtr="0">
            <a:noAutofit/>
          </a:bodyPr>
          <a:lstStyle/>
          <a:p>
            <a:r>
              <a:rPr lang="en" sz="4000" dirty="0"/>
              <a:t>UNF Women’s Tennis</a:t>
            </a:r>
          </a:p>
        </p:txBody>
      </p:sp>
      <p:sp>
        <p:nvSpPr>
          <p:cNvPr id="94" name="Shape 94"/>
          <p:cNvSpPr txBox="1">
            <a:spLocks noGrp="1"/>
          </p:cNvSpPr>
          <p:nvPr>
            <p:ph type="body" idx="1"/>
          </p:nvPr>
        </p:nvSpPr>
        <p:spPr>
          <a:xfrm>
            <a:off x="413653" y="1639624"/>
            <a:ext cx="7941108" cy="4415233"/>
          </a:xfrm>
          <a:prstGeom prst="rect">
            <a:avLst/>
          </a:prstGeom>
        </p:spPr>
        <p:txBody>
          <a:bodyPr lIns="121879" tIns="121879" rIns="121879" bIns="121879" anchor="t" anchorCtr="0">
            <a:noAutofit/>
          </a:bodyPr>
          <a:lstStyle/>
          <a:p>
            <a:pPr>
              <a:buClr>
                <a:schemeClr val="accent1"/>
              </a:buClr>
            </a:pPr>
            <a:r>
              <a:rPr lang="en-US" sz="2800" dirty="0"/>
              <a:t>CAMP's latest installment of CBL opportunities offers a unique evolution of the initiative through providing an innovative partnership involving intercollegiate student-athlete mentorship. </a:t>
            </a:r>
            <a:endParaRPr lang="en-US" sz="2800" dirty="0" smtClean="0"/>
          </a:p>
          <a:p>
            <a:pPr>
              <a:buClr>
                <a:schemeClr val="accent1"/>
              </a:buClr>
            </a:pPr>
            <a:endParaRPr lang="en-US" sz="2800" dirty="0" smtClean="0"/>
          </a:p>
          <a:p>
            <a:pPr>
              <a:buClr>
                <a:schemeClr val="accent1"/>
              </a:buClr>
            </a:pPr>
            <a:r>
              <a:rPr lang="en-US" sz="2800" dirty="0" smtClean="0"/>
              <a:t>The NCAA states </a:t>
            </a:r>
            <a:r>
              <a:rPr lang="en-US" sz="2800" dirty="0"/>
              <a:t>that effective learning experiences for collegiate students should encourage the development of character, integrity, and leadership skills (NCAA, 2014)</a:t>
            </a:r>
            <a:r>
              <a:rPr lang="en-US" sz="2800" dirty="0" smtClean="0"/>
              <a:t>.</a:t>
            </a:r>
          </a:p>
          <a:p>
            <a:pPr>
              <a:buClr>
                <a:schemeClr val="accent1"/>
              </a:buClr>
            </a:pPr>
            <a:endParaRPr lang="en-US" sz="2800" dirty="0" smtClean="0"/>
          </a:p>
          <a:p>
            <a:pPr>
              <a:buClr>
                <a:schemeClr val="accent1"/>
              </a:buClr>
            </a:pPr>
            <a:r>
              <a:rPr lang="en-US" sz="2800" dirty="0" smtClean="0"/>
              <a:t>Fits into the mission of UNF &amp; its athletic department. </a:t>
            </a:r>
            <a:endParaRPr sz="2800" dirty="0"/>
          </a:p>
        </p:txBody>
      </p:sp>
      <p:pic>
        <p:nvPicPr>
          <p:cNvPr id="4" name="Picture 3"/>
          <p:cNvPicPr>
            <a:picLocks noChangeAspect="1"/>
          </p:cNvPicPr>
          <p:nvPr/>
        </p:nvPicPr>
        <p:blipFill>
          <a:blip r:embed="rId3"/>
          <a:stretch>
            <a:fillRect/>
          </a:stretch>
        </p:blipFill>
        <p:spPr>
          <a:xfrm>
            <a:off x="9994832" y="4572000"/>
            <a:ext cx="1828799" cy="1973898"/>
          </a:xfrm>
          <a:prstGeom prst="rect">
            <a:avLst/>
          </a:prstGeom>
          <a:scene3d>
            <a:camera prst="perspectiveHeroicExtremeLeftFacing"/>
            <a:lightRig rig="threePt" dir="t"/>
          </a:scene3d>
        </p:spPr>
      </p:pic>
      <p:pic>
        <p:nvPicPr>
          <p:cNvPr id="5" name="Picture 4"/>
          <p:cNvPicPr>
            <a:picLocks noChangeAspect="1"/>
          </p:cNvPicPr>
          <p:nvPr/>
        </p:nvPicPr>
        <p:blipFill>
          <a:blip r:embed="rId4"/>
          <a:stretch>
            <a:fillRect/>
          </a:stretch>
        </p:blipFill>
        <p:spPr>
          <a:xfrm>
            <a:off x="8134859" y="1019477"/>
            <a:ext cx="3719945" cy="2827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42178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27012" y="14073"/>
            <a:ext cx="11357841" cy="978000"/>
          </a:xfrm>
          <a:prstGeom prst="rect">
            <a:avLst/>
          </a:prstGeom>
        </p:spPr>
        <p:txBody>
          <a:bodyPr lIns="121879" tIns="121879" rIns="121879" bIns="121879" anchor="b" anchorCtr="0">
            <a:noAutofit/>
          </a:bodyPr>
          <a:lstStyle/>
          <a:p>
            <a:r>
              <a:rPr lang="en" sz="4000" dirty="0"/>
              <a:t>UNF Women’s Tennis</a:t>
            </a:r>
          </a:p>
        </p:txBody>
      </p:sp>
      <p:sp>
        <p:nvSpPr>
          <p:cNvPr id="94" name="Shape 94"/>
          <p:cNvSpPr txBox="1">
            <a:spLocks noGrp="1"/>
          </p:cNvSpPr>
          <p:nvPr>
            <p:ph type="body" idx="1"/>
          </p:nvPr>
        </p:nvSpPr>
        <p:spPr>
          <a:xfrm>
            <a:off x="227012" y="1143000"/>
            <a:ext cx="7540481" cy="4133200"/>
          </a:xfrm>
          <a:prstGeom prst="rect">
            <a:avLst/>
          </a:prstGeom>
        </p:spPr>
        <p:txBody>
          <a:bodyPr lIns="121879" tIns="121879" rIns="121879" bIns="121879" anchor="t" anchorCtr="0">
            <a:noAutofit/>
          </a:bodyPr>
          <a:lstStyle/>
          <a:p>
            <a:pPr>
              <a:lnSpc>
                <a:spcPct val="100000"/>
              </a:lnSpc>
              <a:buClr>
                <a:schemeClr val="accent1"/>
              </a:buClr>
            </a:pPr>
            <a:r>
              <a:rPr lang="en-US" sz="2800" dirty="0" smtClean="0"/>
              <a:t>UNF + Lake Shore Middle School = </a:t>
            </a:r>
            <a:r>
              <a:rPr lang="en-US" sz="2800" b="1" dirty="0" smtClean="0"/>
              <a:t>Success</a:t>
            </a:r>
          </a:p>
          <a:p>
            <a:pPr>
              <a:lnSpc>
                <a:spcPct val="100000"/>
              </a:lnSpc>
              <a:buClr>
                <a:schemeClr val="accent1"/>
              </a:buClr>
            </a:pPr>
            <a:endParaRPr lang="en-US" sz="2000" dirty="0" smtClean="0"/>
          </a:p>
          <a:p>
            <a:pPr>
              <a:lnSpc>
                <a:spcPct val="100000"/>
              </a:lnSpc>
              <a:buClr>
                <a:schemeClr val="accent1"/>
              </a:buClr>
            </a:pPr>
            <a:r>
              <a:rPr lang="en-US" sz="2800" dirty="0" smtClean="0"/>
              <a:t>Campus immersion</a:t>
            </a:r>
          </a:p>
          <a:p>
            <a:pPr>
              <a:lnSpc>
                <a:spcPct val="100000"/>
              </a:lnSpc>
              <a:buClr>
                <a:schemeClr val="accent1"/>
              </a:buClr>
            </a:pPr>
            <a:endParaRPr lang="en-US" sz="2000" dirty="0" smtClean="0"/>
          </a:p>
          <a:p>
            <a:pPr>
              <a:lnSpc>
                <a:spcPct val="100000"/>
              </a:lnSpc>
              <a:buClr>
                <a:schemeClr val="accent1"/>
              </a:buClr>
            </a:pPr>
            <a:r>
              <a:rPr lang="en-US" sz="2800" dirty="0" smtClean="0"/>
              <a:t>Mentorship</a:t>
            </a:r>
          </a:p>
          <a:p>
            <a:pPr>
              <a:lnSpc>
                <a:spcPct val="100000"/>
              </a:lnSpc>
              <a:buClr>
                <a:schemeClr val="accent1"/>
              </a:buClr>
            </a:pPr>
            <a:endParaRPr lang="en-US" sz="2000" dirty="0" smtClean="0"/>
          </a:p>
          <a:p>
            <a:pPr>
              <a:lnSpc>
                <a:spcPct val="100000"/>
              </a:lnSpc>
              <a:buClr>
                <a:schemeClr val="accent1"/>
              </a:buClr>
            </a:pPr>
            <a:r>
              <a:rPr lang="en-US" sz="2800" dirty="0" smtClean="0"/>
              <a:t>Service</a:t>
            </a:r>
          </a:p>
          <a:p>
            <a:pPr>
              <a:lnSpc>
                <a:spcPct val="100000"/>
              </a:lnSpc>
              <a:buClr>
                <a:schemeClr val="accent1"/>
              </a:buClr>
            </a:pPr>
            <a:endParaRPr lang="en-US" sz="2000" dirty="0" smtClean="0"/>
          </a:p>
          <a:p>
            <a:pPr>
              <a:lnSpc>
                <a:spcPct val="100000"/>
              </a:lnSpc>
              <a:buClr>
                <a:schemeClr val="accent1"/>
              </a:buClr>
            </a:pPr>
            <a:r>
              <a:rPr lang="en-US" sz="2800" dirty="0" smtClean="0"/>
              <a:t>Growth – Hope – Encouragement</a:t>
            </a:r>
          </a:p>
          <a:p>
            <a:pPr>
              <a:buClr>
                <a:schemeClr val="accent1"/>
              </a:buClr>
            </a:pPr>
            <a:endParaRPr dirty="0"/>
          </a:p>
        </p:txBody>
      </p:sp>
      <p:pic>
        <p:nvPicPr>
          <p:cNvPr id="2" name="Picture 1"/>
          <p:cNvPicPr>
            <a:picLocks noChangeAspect="1"/>
          </p:cNvPicPr>
          <p:nvPr/>
        </p:nvPicPr>
        <p:blipFill>
          <a:blip r:embed="rId3"/>
          <a:stretch>
            <a:fillRect/>
          </a:stretch>
        </p:blipFill>
        <p:spPr>
          <a:xfrm>
            <a:off x="8012245" y="4953000"/>
            <a:ext cx="2239164" cy="1679809"/>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0008" y="4957011"/>
            <a:ext cx="2237371" cy="167802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3452" y="4957011"/>
            <a:ext cx="2242719" cy="1682039"/>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9810" y="1369289"/>
            <a:ext cx="4243240" cy="318243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174449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prstGeom prst="rect">
            <a:avLst/>
          </a:prstGeom>
        </p:spPr>
        <p:txBody>
          <a:bodyPr lIns="121879" tIns="121879" rIns="121879" bIns="121879" anchor="b" anchorCtr="0">
            <a:noAutofit/>
          </a:bodyPr>
          <a:lstStyle/>
          <a:p>
            <a:r>
              <a:rPr lang="en" sz="4000" dirty="0"/>
              <a:t>Conclusion</a:t>
            </a:r>
          </a:p>
        </p:txBody>
      </p:sp>
      <p:sp>
        <p:nvSpPr>
          <p:cNvPr id="106" name="Shape 106"/>
          <p:cNvSpPr txBox="1">
            <a:spLocks noGrp="1"/>
          </p:cNvSpPr>
          <p:nvPr>
            <p:ph type="body" idx="1"/>
          </p:nvPr>
        </p:nvSpPr>
        <p:spPr>
          <a:prstGeom prst="rect">
            <a:avLst/>
          </a:prstGeom>
        </p:spPr>
        <p:txBody>
          <a:bodyPr lIns="121879" tIns="121879" rIns="121879" bIns="121879" anchor="t" anchorCtr="0">
            <a:noAutofit/>
          </a:bodyPr>
          <a:lstStyle/>
          <a:p>
            <a:pPr>
              <a:buClr>
                <a:schemeClr val="accent1"/>
              </a:buClr>
            </a:pPr>
            <a:r>
              <a:rPr lang="en" sz="2800" dirty="0"/>
              <a:t>The future is bright</a:t>
            </a:r>
          </a:p>
          <a:p>
            <a:pPr>
              <a:buClr>
                <a:schemeClr val="accent1"/>
              </a:buClr>
            </a:pPr>
            <a:endParaRPr lang="en-US" sz="2800" dirty="0" smtClean="0"/>
          </a:p>
          <a:p>
            <a:pPr>
              <a:buClr>
                <a:schemeClr val="accent1"/>
              </a:buClr>
            </a:pPr>
            <a:r>
              <a:rPr lang="en" sz="2800" dirty="0" smtClean="0"/>
              <a:t>Various </a:t>
            </a:r>
            <a:r>
              <a:rPr lang="en" sz="2800" dirty="0"/>
              <a:t>new initiatives being explored</a:t>
            </a:r>
          </a:p>
          <a:p>
            <a:pPr>
              <a:buClr>
                <a:schemeClr val="accent1"/>
              </a:buClr>
            </a:pPr>
            <a:endParaRPr lang="en-US" sz="2800" dirty="0" smtClean="0"/>
          </a:p>
          <a:p>
            <a:pPr>
              <a:buClr>
                <a:schemeClr val="accent1"/>
              </a:buClr>
            </a:pPr>
            <a:r>
              <a:rPr lang="en" sz="2800" dirty="0" smtClean="0"/>
              <a:t>Educational </a:t>
            </a:r>
            <a:r>
              <a:rPr lang="en" sz="2800" dirty="0"/>
              <a:t>opportunities</a:t>
            </a:r>
          </a:p>
          <a:p>
            <a:pPr>
              <a:buClr>
                <a:schemeClr val="accent1"/>
              </a:buClr>
            </a:pPr>
            <a:endParaRPr lang="en-US" sz="2800" dirty="0" smtClean="0"/>
          </a:p>
          <a:p>
            <a:pPr>
              <a:buClr>
                <a:schemeClr val="accent1"/>
              </a:buClr>
            </a:pPr>
            <a:r>
              <a:rPr lang="en" sz="2800" dirty="0" smtClean="0"/>
              <a:t>Research </a:t>
            </a:r>
            <a:r>
              <a:rPr lang="en" sz="2800" dirty="0"/>
              <a:t>opportunities</a:t>
            </a:r>
          </a:p>
          <a:p>
            <a:pPr>
              <a:buClr>
                <a:schemeClr val="accent1"/>
              </a:buClr>
            </a:pPr>
            <a:endParaRPr lang="en-US" sz="2800" dirty="0" smtClean="0"/>
          </a:p>
          <a:p>
            <a:pPr>
              <a:buClr>
                <a:schemeClr val="accent1"/>
              </a:buClr>
            </a:pPr>
            <a:r>
              <a:rPr lang="en" sz="2800" dirty="0" smtClean="0"/>
              <a:t>Further </a:t>
            </a:r>
            <a:r>
              <a:rPr lang="en" sz="2800" dirty="0"/>
              <a:t>partnership building opportunities</a:t>
            </a:r>
          </a:p>
          <a:p>
            <a:pPr>
              <a:buClr>
                <a:schemeClr val="accent1"/>
              </a:buClr>
              <a:buNone/>
            </a:pPr>
            <a:endParaRPr dirty="0"/>
          </a:p>
        </p:txBody>
      </p:sp>
      <p:pic>
        <p:nvPicPr>
          <p:cNvPr id="2" name="Picture 1"/>
          <p:cNvPicPr>
            <a:picLocks noChangeAspect="1"/>
          </p:cNvPicPr>
          <p:nvPr/>
        </p:nvPicPr>
        <p:blipFill>
          <a:blip r:embed="rId3"/>
          <a:stretch>
            <a:fillRect/>
          </a:stretch>
        </p:blipFill>
        <p:spPr>
          <a:xfrm>
            <a:off x="8011672" y="1472261"/>
            <a:ext cx="3761661" cy="28212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4"/>
          <a:srcRect r="4792"/>
          <a:stretch/>
        </p:blipFill>
        <p:spPr>
          <a:xfrm>
            <a:off x="8011671" y="4293507"/>
            <a:ext cx="3761661" cy="9981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445153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9612" y="851892"/>
            <a:ext cx="8001000" cy="5094376"/>
          </a:xfrm>
          <a:prstGeom prst="rect">
            <a:avLst/>
          </a:prstGeom>
        </p:spPr>
      </p:pic>
    </p:spTree>
    <p:extLst>
      <p:ext uri="{BB962C8B-B14F-4D97-AF65-F5344CB8AC3E}">
        <p14:creationId xmlns:p14="http://schemas.microsoft.com/office/powerpoint/2010/main" val="177293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Content Placeholder 3"/>
          <p:cNvSpPr>
            <a:spLocks noGrp="1"/>
          </p:cNvSpPr>
          <p:nvPr>
            <p:ph idx="1"/>
          </p:nvPr>
        </p:nvSpPr>
        <p:spPr>
          <a:xfrm>
            <a:off x="227012" y="1828800"/>
            <a:ext cx="11658600" cy="4953000"/>
          </a:xfrm>
        </p:spPr>
        <p:txBody>
          <a:bodyPr>
            <a:normAutofit/>
          </a:bodyPr>
          <a:lstStyle/>
          <a:p>
            <a:r>
              <a:rPr lang="en-US" dirty="0"/>
              <a:t>It is standard practice for sport management programs to develop formal and informal partnerships with a variety of organizations the sport industry (</a:t>
            </a:r>
            <a:r>
              <a:rPr lang="en-US" dirty="0" err="1" smtClean="0"/>
              <a:t>Caffyn</a:t>
            </a:r>
            <a:r>
              <a:rPr lang="en-US" dirty="0"/>
              <a:t>,</a:t>
            </a:r>
            <a:r>
              <a:rPr lang="en-US" dirty="0" smtClean="0"/>
              <a:t> </a:t>
            </a:r>
            <a:r>
              <a:rPr lang="en-US" dirty="0"/>
              <a:t>2000; Jacoby, 2003; </a:t>
            </a:r>
            <a:r>
              <a:rPr lang="en-US" dirty="0" err="1"/>
              <a:t>Solnet</a:t>
            </a:r>
            <a:r>
              <a:rPr lang="en-US" dirty="0"/>
              <a:t>, </a:t>
            </a:r>
            <a:r>
              <a:rPr lang="en-US" dirty="0" smtClean="0"/>
              <a:t>Robinson, </a:t>
            </a:r>
            <a:r>
              <a:rPr lang="en-US" dirty="0"/>
              <a:t>&amp; Cooper, 2009</a:t>
            </a:r>
            <a:r>
              <a:rPr lang="en-US" dirty="0" smtClean="0"/>
              <a:t>).</a:t>
            </a:r>
          </a:p>
          <a:p>
            <a:pPr marL="0" indent="0">
              <a:buNone/>
            </a:pPr>
            <a:endParaRPr lang="en-US" dirty="0" smtClean="0"/>
          </a:p>
          <a:p>
            <a:r>
              <a:rPr lang="en-US" dirty="0" smtClean="0"/>
              <a:t>While </a:t>
            </a:r>
            <a:r>
              <a:rPr lang="en-US" dirty="0"/>
              <a:t>the focus of most academic research in the recent past focuses on partnerships with entities in sport business, there are also advantages from partnering with K-12 schools as well (</a:t>
            </a:r>
            <a:r>
              <a:rPr lang="en-US" dirty="0" err="1"/>
              <a:t>Gullatt</a:t>
            </a:r>
            <a:r>
              <a:rPr lang="en-US" dirty="0"/>
              <a:t> &amp; Jan, 2003; Jeffers, </a:t>
            </a:r>
            <a:r>
              <a:rPr lang="en-US" dirty="0" err="1"/>
              <a:t>Safferman</a:t>
            </a:r>
            <a:r>
              <a:rPr lang="en-US" dirty="0"/>
              <a:t> &amp; </a:t>
            </a:r>
            <a:r>
              <a:rPr lang="en-US" dirty="0" err="1"/>
              <a:t>Safferman</a:t>
            </a:r>
            <a:r>
              <a:rPr lang="en-US" dirty="0"/>
              <a:t>, 2004). </a:t>
            </a:r>
            <a:endParaRPr lang="en-US" dirty="0" smtClean="0"/>
          </a:p>
        </p:txBody>
      </p:sp>
      <p:pic>
        <p:nvPicPr>
          <p:cNvPr id="5" name="Picture 4"/>
          <p:cNvPicPr>
            <a:picLocks noChangeAspect="1"/>
          </p:cNvPicPr>
          <p:nvPr/>
        </p:nvPicPr>
        <p:blipFill>
          <a:blip r:embed="rId2"/>
          <a:stretch>
            <a:fillRect/>
          </a:stretch>
        </p:blipFill>
        <p:spPr>
          <a:xfrm>
            <a:off x="3027037" y="4952999"/>
            <a:ext cx="3067375" cy="1905001"/>
          </a:xfrm>
          <a:prstGeom prst="rect">
            <a:avLst/>
          </a:prstGeom>
        </p:spPr>
      </p:pic>
      <p:pic>
        <p:nvPicPr>
          <p:cNvPr id="7" name="Picture 6"/>
          <p:cNvPicPr>
            <a:picLocks noChangeAspect="1"/>
          </p:cNvPicPr>
          <p:nvPr/>
        </p:nvPicPr>
        <p:blipFill>
          <a:blip r:embed="rId3"/>
          <a:stretch>
            <a:fillRect/>
          </a:stretch>
        </p:blipFill>
        <p:spPr>
          <a:xfrm>
            <a:off x="6094412" y="4952999"/>
            <a:ext cx="2706571" cy="1915887"/>
          </a:xfrm>
          <a:prstGeom prst="rect">
            <a:avLst/>
          </a:prstGeom>
        </p:spPr>
      </p:pic>
    </p:spTree>
    <p:extLst>
      <p:ext uri="{BB962C8B-B14F-4D97-AF65-F5344CB8AC3E}">
        <p14:creationId xmlns:p14="http://schemas.microsoft.com/office/powerpoint/2010/main" val="108953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379412" y="1905000"/>
            <a:ext cx="11506200" cy="4267200"/>
          </a:xfrm>
        </p:spPr>
        <p:txBody>
          <a:bodyPr/>
          <a:lstStyle/>
          <a:p>
            <a:r>
              <a:rPr lang="en-US" sz="2800" dirty="0"/>
              <a:t>Experiential learning, considered to be a vital component of student learning for professional development for students by the Commission on Sport Management Accreditation (COSMA</a:t>
            </a:r>
            <a:r>
              <a:rPr lang="en-US" sz="2800" dirty="0" smtClean="0"/>
              <a:t>).</a:t>
            </a:r>
          </a:p>
          <a:p>
            <a:pPr marL="0" indent="0">
              <a:buNone/>
            </a:pPr>
            <a:endParaRPr lang="en-US" sz="2800" dirty="0"/>
          </a:p>
          <a:p>
            <a:r>
              <a:rPr lang="en-US" sz="2800" dirty="0"/>
              <a:t>The </a:t>
            </a:r>
            <a:r>
              <a:rPr lang="en-US" sz="2800" b="1" dirty="0">
                <a:solidFill>
                  <a:srgbClr val="C00000"/>
                </a:solidFill>
              </a:rPr>
              <a:t>purpose</a:t>
            </a:r>
            <a:r>
              <a:rPr lang="en-US" sz="2800" dirty="0"/>
              <a:t> of this presentation is to highlight the benefits of establishing partnerships between university sport management programs secondary schools. Specifically, this research focuses on the development of partnerships with area schools to provide an experiential learning opportunity for students and develop an avenue for student recruitment. </a:t>
            </a:r>
          </a:p>
          <a:p>
            <a:endParaRPr lang="en-US" dirty="0"/>
          </a:p>
        </p:txBody>
      </p:sp>
    </p:spTree>
    <p:extLst>
      <p:ext uri="{BB962C8B-B14F-4D97-AF65-F5344CB8AC3E}">
        <p14:creationId xmlns:p14="http://schemas.microsoft.com/office/powerpoint/2010/main" val="59385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prstGeom prst="rect">
            <a:avLst/>
          </a:prstGeom>
        </p:spPr>
        <p:txBody>
          <a:bodyPr lIns="121879" tIns="121879" rIns="121879" bIns="121879" anchor="b" anchorCtr="0">
            <a:noAutofit/>
          </a:bodyPr>
          <a:lstStyle/>
          <a:p>
            <a:r>
              <a:rPr lang="en" dirty="0" smtClean="0"/>
              <a:t>Introduction </a:t>
            </a:r>
            <a:endParaRPr lang="en" dirty="0"/>
          </a:p>
        </p:txBody>
      </p:sp>
      <p:sp>
        <p:nvSpPr>
          <p:cNvPr id="69" name="Shape 69"/>
          <p:cNvSpPr txBox="1">
            <a:spLocks noGrp="1"/>
          </p:cNvSpPr>
          <p:nvPr>
            <p:ph idx="1"/>
          </p:nvPr>
        </p:nvSpPr>
        <p:spPr>
          <a:xfrm>
            <a:off x="0" y="1981200"/>
            <a:ext cx="7313612" cy="4343400"/>
          </a:xfrm>
          <a:prstGeom prst="rect">
            <a:avLst/>
          </a:prstGeom>
        </p:spPr>
        <p:txBody>
          <a:bodyPr lIns="121879" tIns="121879" rIns="121879" bIns="121879" anchor="t" anchorCtr="0">
            <a:noAutofit/>
          </a:bodyPr>
          <a:lstStyle/>
          <a:p>
            <a:pPr marL="609493" indent="-304747">
              <a:buClr>
                <a:schemeClr val="accent1"/>
              </a:buClr>
            </a:pPr>
            <a:r>
              <a:rPr lang="en" sz="3200" dirty="0"/>
              <a:t>Sport Management academic programs are proliferating in </a:t>
            </a:r>
            <a:r>
              <a:rPr lang="en" sz="3200" dirty="0" smtClean="0"/>
              <a:t>secondary schools</a:t>
            </a:r>
            <a:endParaRPr lang="en" sz="3200" dirty="0"/>
          </a:p>
          <a:p>
            <a:pPr marL="609493" indent="-304747">
              <a:buClr>
                <a:schemeClr val="accent1"/>
              </a:buClr>
            </a:pPr>
            <a:r>
              <a:rPr lang="en" sz="3200" dirty="0" smtClean="0"/>
              <a:t>Academics, magnet </a:t>
            </a:r>
            <a:r>
              <a:rPr lang="en" sz="3200" dirty="0"/>
              <a:t>programs, and other </a:t>
            </a:r>
            <a:r>
              <a:rPr lang="en" sz="3200" dirty="0" smtClean="0"/>
              <a:t>initiatives such as student clubs.</a:t>
            </a:r>
            <a:endParaRPr lang="en" sz="3200" dirty="0"/>
          </a:p>
          <a:p>
            <a:pPr marL="609493" indent="-304747">
              <a:buClr>
                <a:schemeClr val="accent1"/>
              </a:buClr>
            </a:pPr>
            <a:r>
              <a:rPr lang="en" sz="3200" dirty="0" smtClean="0"/>
              <a:t>Fertile </a:t>
            </a:r>
            <a:r>
              <a:rPr lang="en" sz="3200" dirty="0"/>
              <a:t>ground for partnership </a:t>
            </a:r>
            <a:r>
              <a:rPr lang="en" sz="3200" dirty="0" smtClean="0"/>
              <a:t>building and recruiting future students.</a:t>
            </a:r>
            <a:endParaRPr lang="en" sz="3200" dirty="0"/>
          </a:p>
          <a:p>
            <a:pPr>
              <a:buNone/>
            </a:pPr>
            <a:endParaRPr dirty="0"/>
          </a:p>
        </p:txBody>
      </p:sp>
      <p:pic>
        <p:nvPicPr>
          <p:cNvPr id="2" name="Picture 1"/>
          <p:cNvPicPr>
            <a:picLocks noChangeAspect="1"/>
          </p:cNvPicPr>
          <p:nvPr/>
        </p:nvPicPr>
        <p:blipFill>
          <a:blip r:embed="rId3"/>
          <a:stretch>
            <a:fillRect/>
          </a:stretch>
        </p:blipFill>
        <p:spPr>
          <a:xfrm>
            <a:off x="7389812" y="2286000"/>
            <a:ext cx="4607538" cy="30030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42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p:spPr>
        <p:txBody>
          <a:bodyPr lIns="121879" tIns="121879" rIns="121879" bIns="121879" anchor="b" anchorCtr="0">
            <a:noAutofit/>
          </a:bodyPr>
          <a:lstStyle/>
          <a:p>
            <a:r>
              <a:rPr lang="en" sz="3600" dirty="0"/>
              <a:t> Casting a Wide Net</a:t>
            </a:r>
          </a:p>
        </p:txBody>
      </p:sp>
      <p:sp>
        <p:nvSpPr>
          <p:cNvPr id="6" name="Shape 75"/>
          <p:cNvSpPr txBox="1">
            <a:spLocks/>
          </p:cNvSpPr>
          <p:nvPr/>
        </p:nvSpPr>
        <p:spPr>
          <a:xfrm>
            <a:off x="154668" y="1905000"/>
            <a:ext cx="8599973" cy="4133200"/>
          </a:xfrm>
          <a:prstGeom prst="rect">
            <a:avLst/>
          </a:prstGeom>
        </p:spPr>
        <p:txBody>
          <a:bodyPr vert="horz" lIns="121879" tIns="121879" rIns="121879" bIns="121879" rtlCol="0" anchor="t" anchorCtr="0">
            <a:noAutofit/>
          </a:bodyPr>
          <a:lstStyle>
            <a:lvl1pPr marL="228600" lvl="0" indent="-228600" algn="l" defTabSz="914400" rtl="0" eaLnBrk="1" latinLnBrk="0" hangingPunct="1">
              <a:spcBef>
                <a:spcPts val="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lvl="1" indent="-228600" algn="l" defTabSz="914400" rtl="0" eaLnBrk="1" latinLnBrk="0" hangingPunct="1">
              <a:spcBef>
                <a:spcPts val="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lvl="2" indent="-228600" algn="l" defTabSz="914400" rtl="0" eaLnBrk="1" latinLnBrk="0" hangingPunct="1">
              <a:spcBef>
                <a:spcPts val="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lvl="3" indent="-228600" algn="l" defTabSz="914400" rtl="0" eaLnBrk="1" latinLnBrk="0" hangingPunct="1">
              <a:spcBef>
                <a:spcPts val="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lvl="4" indent="-228600" algn="l" defTabSz="914400" rtl="0" eaLnBrk="1" latinLnBrk="0" hangingPunct="1">
              <a:spcBef>
                <a:spcPts val="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lvl="5" indent="-228600" algn="l" defTabSz="914400" rtl="0" eaLnBrk="1" latinLnBrk="0" hangingPunct="1">
              <a:spcBef>
                <a:spcPts val="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lvl="6" indent="-228600" algn="l" defTabSz="914400" rtl="0" eaLnBrk="1" latinLnBrk="0" hangingPunct="1">
              <a:spcBef>
                <a:spcPts val="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lvl="7" indent="-228600" algn="l" defTabSz="914400" rtl="0" eaLnBrk="1" latinLnBrk="0" hangingPunct="1">
              <a:spcBef>
                <a:spcPts val="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lvl="8" indent="-228600" algn="l" defTabSz="914400" rtl="0" eaLnBrk="1" latinLnBrk="0" hangingPunct="1">
              <a:spcBef>
                <a:spcPts val="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838093" indent="-457200">
              <a:buSzPct val="100000"/>
              <a:buFont typeface="Wingdings" panose="05000000000000000000" pitchFamily="2" charset="2"/>
              <a:buChar char="§"/>
            </a:pPr>
            <a:r>
              <a:rPr lang="en" sz="2800" dirty="0" smtClean="0"/>
              <a:t>When partnering with schools you may go local or regional</a:t>
            </a:r>
          </a:p>
          <a:p>
            <a:pPr marL="838093" indent="-457200">
              <a:buSzPct val="100000"/>
              <a:buFont typeface="Wingdings" panose="05000000000000000000" pitchFamily="2" charset="2"/>
              <a:buChar char="§"/>
            </a:pPr>
            <a:endParaRPr lang="en-US" sz="2800" dirty="0" smtClean="0"/>
          </a:p>
          <a:p>
            <a:pPr marL="838093" indent="-457200">
              <a:buSzPct val="100000"/>
              <a:buFont typeface="Wingdings" panose="05000000000000000000" pitchFamily="2" charset="2"/>
              <a:buChar char="§"/>
            </a:pPr>
            <a:r>
              <a:rPr lang="en" sz="2800" dirty="0" smtClean="0"/>
              <a:t>Regional partnership with a school 1.5 hr away</a:t>
            </a:r>
          </a:p>
          <a:p>
            <a:pPr marL="380893" indent="0">
              <a:buSzPct val="100000"/>
              <a:buNone/>
            </a:pPr>
            <a:endParaRPr lang="en-US" sz="2800" dirty="0" smtClean="0"/>
          </a:p>
          <a:p>
            <a:pPr marL="838093" indent="-457200">
              <a:buSzPct val="100000"/>
              <a:buFont typeface="Wingdings" panose="05000000000000000000" pitchFamily="2" charset="2"/>
              <a:buChar char="§"/>
            </a:pPr>
            <a:r>
              <a:rPr lang="en" sz="2800" dirty="0" smtClean="0"/>
              <a:t>Opens up avenues for further program development and recruitment</a:t>
            </a:r>
            <a:endParaRPr lang="en" sz="2800" dirty="0"/>
          </a:p>
        </p:txBody>
      </p:sp>
      <p:pic>
        <p:nvPicPr>
          <p:cNvPr id="3" name="Picture 2"/>
          <p:cNvPicPr>
            <a:picLocks noChangeAspect="1"/>
          </p:cNvPicPr>
          <p:nvPr/>
        </p:nvPicPr>
        <p:blipFill>
          <a:blip r:embed="rId3"/>
          <a:stretch>
            <a:fillRect/>
          </a:stretch>
        </p:blipFill>
        <p:spPr>
          <a:xfrm>
            <a:off x="9121775" y="1671312"/>
            <a:ext cx="3067050" cy="2300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a:stretch>
            <a:fillRect/>
          </a:stretch>
        </p:blipFill>
        <p:spPr>
          <a:xfrm>
            <a:off x="9132887" y="3971600"/>
            <a:ext cx="3067050" cy="288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1468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The Sport Science Academy (SSA) at Mainland High </a:t>
            </a:r>
            <a:r>
              <a:rPr lang="en-US" b="1" dirty="0" smtClean="0"/>
              <a:t>School</a:t>
            </a:r>
            <a:endParaRPr lang="en-US" dirty="0"/>
          </a:p>
        </p:txBody>
      </p:sp>
      <p:sp>
        <p:nvSpPr>
          <p:cNvPr id="3" name="Text Placeholder 2"/>
          <p:cNvSpPr>
            <a:spLocks noGrp="1"/>
          </p:cNvSpPr>
          <p:nvPr>
            <p:ph idx="1"/>
          </p:nvPr>
        </p:nvSpPr>
        <p:spPr>
          <a:xfrm>
            <a:off x="912812" y="1905000"/>
            <a:ext cx="10668000" cy="4800600"/>
          </a:xfrm>
        </p:spPr>
        <p:txBody>
          <a:bodyPr>
            <a:noAutofit/>
          </a:bodyPr>
          <a:lstStyle/>
          <a:p>
            <a:pPr>
              <a:buClr>
                <a:schemeClr val="accent1"/>
              </a:buClr>
            </a:pPr>
            <a:r>
              <a:rPr lang="en-US" dirty="0"/>
              <a:t>Mainland High </a:t>
            </a:r>
            <a:r>
              <a:rPr lang="en-US" dirty="0" smtClean="0"/>
              <a:t>School’s SSA</a:t>
            </a:r>
            <a:r>
              <a:rPr lang="en-US" dirty="0"/>
              <a:t> in Daytona Beach, Florida offers a special academy for students with career interests in the </a:t>
            </a:r>
            <a:r>
              <a:rPr lang="en-US" dirty="0" smtClean="0"/>
              <a:t>sport. </a:t>
            </a:r>
          </a:p>
          <a:p>
            <a:pPr>
              <a:buClr>
                <a:schemeClr val="accent1"/>
              </a:buClr>
            </a:pPr>
            <a:r>
              <a:rPr lang="en-US" dirty="0" smtClean="0"/>
              <a:t>SSA </a:t>
            </a:r>
            <a:r>
              <a:rPr lang="en-US" dirty="0"/>
              <a:t>is comprised an initiative that comprises a “school within-a-school” while integrating English, science, mathematics, physical education, and health into a wide-ranging academic curriculum (Sports Science Academy, 2016). </a:t>
            </a:r>
            <a:endParaRPr lang="en-US" dirty="0" smtClean="0"/>
          </a:p>
          <a:p>
            <a:pPr>
              <a:buClr>
                <a:schemeClr val="accent1"/>
              </a:buClr>
            </a:pPr>
            <a:r>
              <a:rPr lang="en-US" dirty="0" smtClean="0"/>
              <a:t>This </a:t>
            </a:r>
            <a:r>
              <a:rPr lang="en-US" dirty="0"/>
              <a:t>program provides both academic and vocational experiences in various sport–related fields including sport management, athletic training, and strength and conditioning. </a:t>
            </a:r>
            <a:endParaRPr lang="en-US" dirty="0" smtClean="0"/>
          </a:p>
          <a:p>
            <a:pPr>
              <a:buClr>
                <a:schemeClr val="accent1"/>
              </a:buClr>
            </a:pPr>
            <a:r>
              <a:rPr lang="en-US" dirty="0" smtClean="0"/>
              <a:t>Utilizing </a:t>
            </a:r>
            <a:r>
              <a:rPr lang="en-US" dirty="0"/>
              <a:t>a focus that integrates these sport-based fields, seeks to aid students by preparing them for entrance into college programs in such areas.</a:t>
            </a:r>
          </a:p>
        </p:txBody>
      </p:sp>
      <p:pic>
        <p:nvPicPr>
          <p:cNvPr id="4" name="Picture 3"/>
          <p:cNvPicPr>
            <a:picLocks noChangeAspect="1"/>
          </p:cNvPicPr>
          <p:nvPr/>
        </p:nvPicPr>
        <p:blipFill>
          <a:blip r:embed="rId2"/>
          <a:stretch>
            <a:fillRect/>
          </a:stretch>
        </p:blipFill>
        <p:spPr>
          <a:xfrm>
            <a:off x="8761412" y="167858"/>
            <a:ext cx="3187502" cy="1160199"/>
          </a:xfrm>
          <a:prstGeom prst="rect">
            <a:avLst/>
          </a:prstGeom>
        </p:spPr>
      </p:pic>
    </p:spTree>
    <p:extLst>
      <p:ext uri="{BB962C8B-B14F-4D97-AF65-F5344CB8AC3E}">
        <p14:creationId xmlns:p14="http://schemas.microsoft.com/office/powerpoint/2010/main" val="236702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The Sport Science </a:t>
            </a:r>
            <a:r>
              <a:rPr lang="en-US" b="1" dirty="0" smtClean="0"/>
              <a:t>Academy –</a:t>
            </a:r>
            <a:br>
              <a:rPr lang="en-US" b="1" dirty="0" smtClean="0"/>
            </a:br>
            <a:r>
              <a:rPr lang="en-US" b="1" dirty="0" smtClean="0"/>
              <a:t> </a:t>
            </a:r>
            <a:r>
              <a:rPr lang="en-US" b="1" dirty="0"/>
              <a:t>Learning </a:t>
            </a:r>
            <a:r>
              <a:rPr lang="en-US" b="1" dirty="0" smtClean="0"/>
              <a:t>at UNF</a:t>
            </a:r>
            <a:endParaRPr lang="en-US" dirty="0"/>
          </a:p>
        </p:txBody>
      </p:sp>
      <p:sp>
        <p:nvSpPr>
          <p:cNvPr id="3" name="Text Placeholder 2"/>
          <p:cNvSpPr>
            <a:spLocks noGrp="1"/>
          </p:cNvSpPr>
          <p:nvPr>
            <p:ph idx="1"/>
          </p:nvPr>
        </p:nvSpPr>
        <p:spPr>
          <a:xfrm>
            <a:off x="31069" y="1746003"/>
            <a:ext cx="8991600" cy="4267200"/>
          </a:xfrm>
        </p:spPr>
        <p:txBody>
          <a:bodyPr>
            <a:normAutofit fontScale="92500" lnSpcReduction="10000"/>
          </a:bodyPr>
          <a:lstStyle/>
          <a:p>
            <a:pPr>
              <a:buClr>
                <a:schemeClr val="accent1"/>
              </a:buClr>
            </a:pPr>
            <a:r>
              <a:rPr lang="en-US" dirty="0" smtClean="0"/>
              <a:t>A group </a:t>
            </a:r>
            <a:r>
              <a:rPr lang="en-US" dirty="0"/>
              <a:t>consisting of sports administration students and athletic training student aides to meet with </a:t>
            </a:r>
            <a:r>
              <a:rPr lang="en-US" dirty="0" smtClean="0"/>
              <a:t>a Sport </a:t>
            </a:r>
            <a:r>
              <a:rPr lang="en-US" dirty="0"/>
              <a:t>Management </a:t>
            </a:r>
            <a:r>
              <a:rPr lang="en-US" dirty="0" smtClean="0"/>
              <a:t>professor. </a:t>
            </a:r>
            <a:endParaRPr lang="en-US" dirty="0"/>
          </a:p>
          <a:p>
            <a:pPr>
              <a:buClr>
                <a:schemeClr val="accent1"/>
              </a:buClr>
            </a:pPr>
            <a:endParaRPr lang="en-US" dirty="0" smtClean="0"/>
          </a:p>
          <a:p>
            <a:pPr>
              <a:buClr>
                <a:schemeClr val="accent1"/>
              </a:buClr>
            </a:pPr>
            <a:r>
              <a:rPr lang="en-US" dirty="0" smtClean="0"/>
              <a:t>The </a:t>
            </a:r>
            <a:r>
              <a:rPr lang="en-US" dirty="0"/>
              <a:t>groups was comprised of approximately 20 students where were able to learn about both academic areas at the University while also getting to take part in intercollegiate sport involvement at the school’s athletic department. </a:t>
            </a:r>
            <a:endParaRPr lang="en-US" dirty="0" smtClean="0"/>
          </a:p>
          <a:p>
            <a:pPr>
              <a:buClr>
                <a:schemeClr val="accent1"/>
              </a:buClr>
            </a:pPr>
            <a:endParaRPr lang="en-US" dirty="0" smtClean="0"/>
          </a:p>
          <a:p>
            <a:pPr>
              <a:buClr>
                <a:schemeClr val="accent1"/>
              </a:buClr>
            </a:pPr>
            <a:r>
              <a:rPr lang="en-US" dirty="0" smtClean="0"/>
              <a:t>During </a:t>
            </a:r>
            <a:r>
              <a:rPr lang="en-US" dirty="0"/>
              <a:t>this session, students were able to learn from </a:t>
            </a:r>
            <a:r>
              <a:rPr lang="en-US" dirty="0" smtClean="0"/>
              <a:t>the professor’s experiences </a:t>
            </a:r>
            <a:r>
              <a:rPr lang="en-US" dirty="0"/>
              <a:t>in cultivating a collegiate sport management program, developing curriculum, building partnerships with those in the local sport community, and professional preparation strategies.  </a:t>
            </a:r>
          </a:p>
        </p:txBody>
      </p:sp>
      <p:pic>
        <p:nvPicPr>
          <p:cNvPr id="4" name="Picture 3"/>
          <p:cNvPicPr>
            <a:picLocks noChangeAspect="1"/>
          </p:cNvPicPr>
          <p:nvPr/>
        </p:nvPicPr>
        <p:blipFill>
          <a:blip r:embed="rId2"/>
          <a:stretch>
            <a:fillRect/>
          </a:stretch>
        </p:blipFill>
        <p:spPr>
          <a:xfrm>
            <a:off x="9308764" y="1769918"/>
            <a:ext cx="2715295" cy="17460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stretch>
            <a:fillRect/>
          </a:stretch>
        </p:blipFill>
        <p:spPr>
          <a:xfrm>
            <a:off x="9308764" y="3526806"/>
            <a:ext cx="2715295" cy="2576857"/>
          </a:xfrm>
          <a:prstGeom prst="rect">
            <a:avLst/>
          </a:prstGeom>
          <a:ln>
            <a:noFill/>
          </a:ln>
          <a:effectLst>
            <a:softEdge rad="112500"/>
          </a:effectLst>
        </p:spPr>
      </p:pic>
    </p:spTree>
    <p:extLst>
      <p:ext uri="{BB962C8B-B14F-4D97-AF65-F5344CB8AC3E}">
        <p14:creationId xmlns:p14="http://schemas.microsoft.com/office/powerpoint/2010/main" val="210847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prstGeom prst="rect">
            <a:avLst/>
          </a:prstGeom>
        </p:spPr>
        <p:txBody>
          <a:bodyPr lIns="121879" tIns="121879" rIns="121879" bIns="121879" anchor="b" anchorCtr="0">
            <a:noAutofit/>
          </a:bodyPr>
          <a:lstStyle/>
          <a:p>
            <a:r>
              <a:rPr lang="en" sz="3600" dirty="0"/>
              <a:t>Staying Local</a:t>
            </a:r>
          </a:p>
        </p:txBody>
      </p:sp>
      <p:sp>
        <p:nvSpPr>
          <p:cNvPr id="81" name="Shape 81"/>
          <p:cNvSpPr txBox="1">
            <a:spLocks noGrp="1"/>
          </p:cNvSpPr>
          <p:nvPr>
            <p:ph idx="1"/>
          </p:nvPr>
        </p:nvSpPr>
        <p:spPr>
          <a:xfrm>
            <a:off x="608011" y="2004838"/>
            <a:ext cx="5724445" cy="4267200"/>
          </a:xfrm>
          <a:prstGeom prst="rect">
            <a:avLst/>
          </a:prstGeom>
        </p:spPr>
        <p:txBody>
          <a:bodyPr lIns="121879" tIns="121879" rIns="121879" bIns="121879" anchor="t" anchorCtr="0">
            <a:noAutofit/>
          </a:bodyPr>
          <a:lstStyle/>
          <a:p>
            <a:pPr marL="609493" indent="-457120">
              <a:buClr>
                <a:schemeClr val="accent1"/>
              </a:buClr>
            </a:pPr>
            <a:r>
              <a:rPr lang="en" sz="2800" dirty="0"/>
              <a:t>Various benefits of staying in your own backyard</a:t>
            </a:r>
          </a:p>
          <a:p>
            <a:pPr marL="1218987" lvl="1" indent="-457120">
              <a:buClr>
                <a:schemeClr val="accent1"/>
              </a:buClr>
            </a:pPr>
            <a:r>
              <a:rPr lang="en" sz="2800" dirty="0"/>
              <a:t>More connections can be made</a:t>
            </a:r>
          </a:p>
          <a:p>
            <a:pPr marL="1218987" lvl="1" indent="-457120">
              <a:buClr>
                <a:schemeClr val="accent1"/>
              </a:buClr>
            </a:pPr>
            <a:r>
              <a:rPr lang="en" sz="2800" dirty="0"/>
              <a:t>A more specific target</a:t>
            </a:r>
          </a:p>
          <a:p>
            <a:pPr>
              <a:buClr>
                <a:schemeClr val="accent1"/>
              </a:buClr>
              <a:buNone/>
            </a:pPr>
            <a:endParaRPr sz="2000" dirty="0"/>
          </a:p>
          <a:p>
            <a:pPr>
              <a:buClr>
                <a:schemeClr val="accent1"/>
              </a:buClr>
              <a:buNone/>
            </a:pPr>
            <a:endParaRPr sz="2000" dirty="0"/>
          </a:p>
        </p:txBody>
      </p:sp>
      <p:sp>
        <p:nvSpPr>
          <p:cNvPr id="82" name="Shape 82"/>
          <p:cNvSpPr txBox="1">
            <a:spLocks noGrp="1"/>
          </p:cNvSpPr>
          <p:nvPr>
            <p:ph type="body" idx="4294967295"/>
          </p:nvPr>
        </p:nvSpPr>
        <p:spPr>
          <a:xfrm>
            <a:off x="6297613" y="1960563"/>
            <a:ext cx="5891212" cy="4132262"/>
          </a:xfrm>
          <a:prstGeom prst="rect">
            <a:avLst/>
          </a:prstGeom>
        </p:spPr>
        <p:txBody>
          <a:bodyPr lIns="121879" tIns="121879" rIns="121879" bIns="121879" anchor="t" anchorCtr="0">
            <a:noAutofit/>
          </a:bodyPr>
          <a:lstStyle/>
          <a:p>
            <a:pPr marL="609493" indent="-457120">
              <a:buClr>
                <a:schemeClr val="accent1"/>
              </a:buClr>
            </a:pPr>
            <a:r>
              <a:rPr lang="en" sz="2800" dirty="0"/>
              <a:t>Assorted programs in area</a:t>
            </a:r>
          </a:p>
          <a:p>
            <a:pPr marL="1218987" lvl="1" indent="-457120">
              <a:buClr>
                <a:schemeClr val="accent1"/>
              </a:buClr>
            </a:pPr>
            <a:r>
              <a:rPr lang="en" sz="2800" dirty="0"/>
              <a:t>Some more established</a:t>
            </a:r>
          </a:p>
          <a:p>
            <a:pPr marL="1218987" lvl="1" indent="-457120">
              <a:buClr>
                <a:schemeClr val="accent1"/>
              </a:buClr>
            </a:pPr>
            <a:r>
              <a:rPr lang="en" sz="2800" dirty="0"/>
              <a:t>Some new</a:t>
            </a:r>
          </a:p>
          <a:p>
            <a:pPr marL="1218987" lvl="1" indent="-457120">
              <a:buClr>
                <a:schemeClr val="accent1"/>
              </a:buClr>
            </a:pPr>
            <a:r>
              <a:rPr lang="en" sz="2800" dirty="0"/>
              <a:t>New initiatives being cultivated</a:t>
            </a:r>
          </a:p>
        </p:txBody>
      </p:sp>
      <p:pic>
        <p:nvPicPr>
          <p:cNvPr id="4" name="Picture 3"/>
          <p:cNvPicPr>
            <a:picLocks noChangeAspect="1"/>
          </p:cNvPicPr>
          <p:nvPr/>
        </p:nvPicPr>
        <p:blipFill>
          <a:blip r:embed="rId3"/>
          <a:stretch>
            <a:fillRect/>
          </a:stretch>
        </p:blipFill>
        <p:spPr>
          <a:xfrm>
            <a:off x="2230730" y="4719876"/>
            <a:ext cx="1882482" cy="1413624"/>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a:stretch>
            <a:fillRect/>
          </a:stretch>
        </p:blipFill>
        <p:spPr>
          <a:xfrm>
            <a:off x="7237412" y="5029200"/>
            <a:ext cx="3411145" cy="106402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9496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prstGeom prst="rect">
            <a:avLst/>
          </a:prstGeom>
        </p:spPr>
        <p:txBody>
          <a:bodyPr lIns="121879" tIns="121879" rIns="121879" bIns="121879" anchor="b" anchorCtr="0">
            <a:noAutofit/>
          </a:bodyPr>
          <a:lstStyle/>
          <a:p>
            <a:r>
              <a:rPr lang="en" sz="3600" dirty="0"/>
              <a:t>On the Field of Play</a:t>
            </a:r>
          </a:p>
        </p:txBody>
      </p:sp>
      <p:sp>
        <p:nvSpPr>
          <p:cNvPr id="88" name="Shape 88"/>
          <p:cNvSpPr txBox="1">
            <a:spLocks noGrp="1"/>
          </p:cNvSpPr>
          <p:nvPr>
            <p:ph idx="1"/>
          </p:nvPr>
        </p:nvSpPr>
        <p:spPr>
          <a:xfrm>
            <a:off x="265113" y="1757801"/>
            <a:ext cx="11658600" cy="4114800"/>
          </a:xfrm>
          <a:prstGeom prst="rect">
            <a:avLst/>
          </a:prstGeom>
        </p:spPr>
        <p:txBody>
          <a:bodyPr lIns="121879" tIns="121879" rIns="121879" bIns="121879" anchor="t" anchorCtr="0">
            <a:noAutofit/>
          </a:bodyPr>
          <a:lstStyle/>
          <a:p>
            <a:pPr marL="609493" indent="-304747">
              <a:buClr>
                <a:schemeClr val="accent1"/>
              </a:buClr>
            </a:pPr>
            <a:r>
              <a:rPr lang="en" sz="2800" dirty="0" smtClean="0"/>
              <a:t>Includes - involvement </a:t>
            </a:r>
            <a:r>
              <a:rPr lang="en" sz="2800" dirty="0"/>
              <a:t>with the university athletic </a:t>
            </a:r>
            <a:r>
              <a:rPr lang="en" sz="2800" dirty="0" smtClean="0"/>
              <a:t>department</a:t>
            </a:r>
            <a:endParaRPr lang="en-US" sz="2800" dirty="0" smtClean="0"/>
          </a:p>
          <a:p>
            <a:pPr marL="609493" indent="-304747">
              <a:buClr>
                <a:schemeClr val="accent1"/>
              </a:buClr>
            </a:pPr>
            <a:r>
              <a:rPr lang="en" sz="2800" dirty="0" smtClean="0"/>
              <a:t>Connection to institutional Community Based Learning &amp; Service Learning </a:t>
            </a:r>
            <a:r>
              <a:rPr lang="en" sz="2800" dirty="0"/>
              <a:t>initiatives</a:t>
            </a:r>
          </a:p>
          <a:p>
            <a:pPr marL="609493" indent="-304747">
              <a:buClr>
                <a:schemeClr val="accent1"/>
              </a:buClr>
            </a:pPr>
            <a:r>
              <a:rPr lang="en" sz="2800" dirty="0" smtClean="0"/>
              <a:t>Embedded in Sport Management curriculum</a:t>
            </a:r>
            <a:endParaRPr lang="en" sz="2800" dirty="0"/>
          </a:p>
          <a:p>
            <a:pPr marL="609493" indent="-304747">
              <a:buClr>
                <a:schemeClr val="accent1"/>
              </a:buClr>
            </a:pPr>
            <a:r>
              <a:rPr lang="en" sz="2800" dirty="0" smtClean="0"/>
              <a:t>Can benefit </a:t>
            </a:r>
            <a:r>
              <a:rPr lang="en" sz="2800" dirty="0"/>
              <a:t>from other initiatives on campus </a:t>
            </a:r>
          </a:p>
          <a:p>
            <a:pPr marL="1218987" lvl="1" indent="-304747">
              <a:buClr>
                <a:schemeClr val="accent1"/>
              </a:buClr>
            </a:pPr>
            <a:r>
              <a:rPr lang="en" sz="2400" dirty="0"/>
              <a:t>CAMP </a:t>
            </a:r>
            <a:r>
              <a:rPr lang="en" sz="2400" dirty="0" smtClean="0"/>
              <a:t>Osprey</a:t>
            </a:r>
          </a:p>
          <a:p>
            <a:pPr marL="1218987" lvl="1" indent="-304747">
              <a:buClr>
                <a:schemeClr val="accent1"/>
              </a:buClr>
            </a:pPr>
            <a:r>
              <a:rPr lang="en" sz="2400" dirty="0" smtClean="0"/>
              <a:t>UNF Meet &amp; Greet</a:t>
            </a:r>
            <a:endParaRPr lang="en" sz="2400" dirty="0"/>
          </a:p>
        </p:txBody>
      </p:sp>
      <p:pic>
        <p:nvPicPr>
          <p:cNvPr id="2" name="Picture 1"/>
          <p:cNvPicPr>
            <a:picLocks noChangeAspect="1"/>
          </p:cNvPicPr>
          <p:nvPr/>
        </p:nvPicPr>
        <p:blipFill>
          <a:blip r:embed="rId3"/>
          <a:stretch>
            <a:fillRect/>
          </a:stretch>
        </p:blipFill>
        <p:spPr>
          <a:xfrm>
            <a:off x="6551612" y="4866397"/>
            <a:ext cx="4849556" cy="16868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272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xmlns="" name="Engaging Future Stakeholders" id="{15433871-E0B2-479A-B250-406DCC772FBA}" vid="{CDFF98D7-8E51-4FAF-86D0-1F70DEAD6A97}"/>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Engaging Future Stakeholders</Template>
  <TotalTime>115</TotalTime>
  <Words>569</Words>
  <Application>Microsoft Macintosh PowerPoint</Application>
  <PresentationFormat>Custom</PresentationFormat>
  <Paragraphs>80</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Chalkboard 16x9</vt:lpstr>
      <vt:lpstr>COSMA Conference 2017 Tampa, FL</vt:lpstr>
      <vt:lpstr>Introduction</vt:lpstr>
      <vt:lpstr>Introduction</vt:lpstr>
      <vt:lpstr>Introduction </vt:lpstr>
      <vt:lpstr> Casting a Wide Net</vt:lpstr>
      <vt:lpstr>The Sport Science Academy (SSA) at Mainland High School</vt:lpstr>
      <vt:lpstr>The Sport Science Academy –  Learning at UNF</vt:lpstr>
      <vt:lpstr>Staying Local</vt:lpstr>
      <vt:lpstr>On the Field of Play</vt:lpstr>
      <vt:lpstr>C.A.M.P. OSPREY</vt:lpstr>
      <vt:lpstr>PowerPoint Presentation</vt:lpstr>
      <vt:lpstr>UNF Women’s Tennis</vt:lpstr>
      <vt:lpstr>UNF Women’s Tennis</vt:lpstr>
      <vt:lpstr>Conclusion</vt:lpstr>
      <vt:lpstr>PowerPoint Presentation</vt:lpstr>
    </vt:vector>
  </TitlesOfParts>
  <Company>University of North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COSMA Conference 2017 Tampa, FL</dc:title>
  <dc:creator>Buenano, Andrea</dc:creator>
  <cp:lastModifiedBy>Heather Alderman</cp:lastModifiedBy>
  <cp:revision>18</cp:revision>
  <dcterms:created xsi:type="dcterms:W3CDTF">2017-02-01T13:37:02Z</dcterms:created>
  <dcterms:modified xsi:type="dcterms:W3CDTF">2017-02-07T17:29:36Z</dcterms:modified>
</cp:coreProperties>
</file>