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8" r:id="rId7"/>
    <p:sldId id="313" r:id="rId8"/>
    <p:sldId id="284" r:id="rId9"/>
    <p:sldId id="285" r:id="rId10"/>
    <p:sldId id="310" r:id="rId11"/>
    <p:sldId id="286" r:id="rId12"/>
    <p:sldId id="287" r:id="rId13"/>
    <p:sldId id="311" r:id="rId14"/>
    <p:sldId id="288" r:id="rId15"/>
    <p:sldId id="317" r:id="rId16"/>
    <p:sldId id="312" r:id="rId17"/>
    <p:sldId id="318" r:id="rId18"/>
    <p:sldId id="319" r:id="rId19"/>
    <p:sldId id="320" r:id="rId20"/>
    <p:sldId id="321" r:id="rId21"/>
    <p:sldId id="322" r:id="rId22"/>
    <p:sldId id="354" r:id="rId23"/>
    <p:sldId id="297" r:id="rId24"/>
    <p:sldId id="327" r:id="rId25"/>
    <p:sldId id="299" r:id="rId26"/>
    <p:sldId id="328" r:id="rId27"/>
    <p:sldId id="356" r:id="rId28"/>
    <p:sldId id="357" r:id="rId29"/>
    <p:sldId id="302" r:id="rId30"/>
    <p:sldId id="304" r:id="rId31"/>
    <p:sldId id="303" r:id="rId32"/>
    <p:sldId id="309" r:id="rId33"/>
    <p:sldId id="306"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E6E6E6"/>
    <a:srgbClr val="B53164"/>
    <a:srgbClr val="225B5F"/>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44" autoAdjust="0"/>
  </p:normalViewPr>
  <p:slideViewPr>
    <p:cSldViewPr snapToGrid="0" showGuides="1">
      <p:cViewPr varScale="1">
        <p:scale>
          <a:sx n="123" d="100"/>
          <a:sy n="123" d="100"/>
        </p:scale>
        <p:origin x="-128" y="-360"/>
      </p:cViewPr>
      <p:guideLst>
        <p:guide orient="horz" pos="2160"/>
        <p:guide orient="horz" pos="3113"/>
        <p:guide pos="3840"/>
      </p:guideLst>
    </p:cSldViewPr>
  </p:slideViewPr>
  <p:notesTextViewPr>
    <p:cViewPr>
      <p:scale>
        <a:sx n="1" d="1"/>
        <a:sy n="1" d="1"/>
      </p:scale>
      <p:origin x="0" y="0"/>
    </p:cViewPr>
  </p:notesTextViewPr>
  <p:sorterViewPr>
    <p:cViewPr>
      <p:scale>
        <a:sx n="70" d="100"/>
        <a:sy n="70" d="100"/>
      </p:scale>
      <p:origin x="0" y="-316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E4FC509-A25D-4AC1-956B-244FAC61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1EDCBDF-04F2-4646-A118-9A2CBABEDF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3C146-E2BA-41EA-8AE9-0C67692768F2}" type="datetimeFigureOut">
              <a:rPr lang="en-US" smtClean="0"/>
              <a:t>2/18/20</a:t>
            </a:fld>
            <a:endParaRPr lang="en-US" dirty="0"/>
          </a:p>
        </p:txBody>
      </p:sp>
      <p:sp>
        <p:nvSpPr>
          <p:cNvPr id="4" name="Footer Placeholder 3">
            <a:extLst>
              <a:ext uri="{FF2B5EF4-FFF2-40B4-BE49-F238E27FC236}">
                <a16:creationId xmlns:a16="http://schemas.microsoft.com/office/drawing/2014/main" xmlns="" id="{95BD4EF4-9023-4CAF-937E-F78CF009D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0300887-CA61-4CEF-BD28-E51D6F957D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0C303-0EDA-42E1-9745-6C6A39A7B5C4}" type="slidenum">
              <a:rPr lang="en-US" smtClean="0"/>
              <a:t>‹#›</a:t>
            </a:fld>
            <a:endParaRPr lang="en-US"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3EB6-8099-4744-9273-C8C1DD61A2EA}" type="datetimeFigureOut">
              <a:rPr lang="en-US" noProof="0" smtClean="0"/>
              <a:t>2/18/20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40A10-6036-4879-816D-55C01FC94846}" type="slidenum">
              <a:rPr lang="en-US" noProof="0" smtClean="0"/>
              <a:t>‹#›</a:t>
            </a:fld>
            <a:endParaRPr lang="en-US" noProof="0"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the issue at hand: Principle 5</a:t>
            </a:r>
          </a:p>
        </p:txBody>
      </p:sp>
      <p:sp>
        <p:nvSpPr>
          <p:cNvPr id="4" name="Slide Number Placeholder 3"/>
          <p:cNvSpPr>
            <a:spLocks noGrp="1"/>
          </p:cNvSpPr>
          <p:nvPr>
            <p:ph type="sldNum" sz="quarter" idx="10"/>
          </p:nvPr>
        </p:nvSpPr>
        <p:spPr/>
        <p:txBody>
          <a:bodyPr/>
          <a:lstStyle/>
          <a:p>
            <a:fld id="{6FC40A10-6036-4879-816D-55C01FC94846}" type="slidenum">
              <a:rPr lang="en-US" noProof="0" smtClean="0"/>
              <a:t>2</a:t>
            </a:fld>
            <a:endParaRPr lang="en-US" noProof="0" dirty="0"/>
          </a:p>
        </p:txBody>
      </p:sp>
    </p:spTree>
    <p:extLst>
      <p:ext uri="{BB962C8B-B14F-4D97-AF65-F5344CB8AC3E}">
        <p14:creationId xmlns:p14="http://schemas.microsoft.com/office/powerpoint/2010/main" val="397461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insight to bear on original research” with “interpretive,</a:t>
            </a:r>
          </a:p>
          <a:p>
            <a:r>
              <a:rPr lang="en-US" dirty="0"/>
              <a:t>integrative, interdisciplinary” approaches</a:t>
            </a:r>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t>15</a:t>
            </a:fld>
            <a:endParaRPr lang="en-US" noProof="0" dirty="0"/>
          </a:p>
        </p:txBody>
      </p:sp>
    </p:spTree>
    <p:extLst>
      <p:ext uri="{BB962C8B-B14F-4D97-AF65-F5344CB8AC3E}">
        <p14:creationId xmlns:p14="http://schemas.microsoft.com/office/powerpoint/2010/main" val="173686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“Higher education must serve the interests of the larger community”</a:t>
            </a:r>
          </a:p>
          <a:p>
            <a:r>
              <a:rPr lang="en-US" sz="1200" dirty="0"/>
              <a:t>with the application of knowledge to real world problems.</a:t>
            </a:r>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t>16</a:t>
            </a:fld>
            <a:endParaRPr lang="en-US" noProof="0" dirty="0"/>
          </a:p>
        </p:txBody>
      </p:sp>
    </p:spTree>
    <p:extLst>
      <p:ext uri="{BB962C8B-B14F-4D97-AF65-F5344CB8AC3E}">
        <p14:creationId xmlns:p14="http://schemas.microsoft.com/office/powerpoint/2010/main" val="173686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“Aristotle said: ‘Teaching is the highest form of understanding.’”</a:t>
            </a:r>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t>17</a:t>
            </a:fld>
            <a:endParaRPr lang="en-US" noProof="0" dirty="0"/>
          </a:p>
        </p:txBody>
      </p:sp>
    </p:spTree>
    <p:extLst>
      <p:ext uri="{BB962C8B-B14F-4D97-AF65-F5344CB8AC3E}">
        <p14:creationId xmlns:p14="http://schemas.microsoft.com/office/powerpoint/2010/main" val="173686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Boyer’s scholarship domains and its application to sport management accreditation </a:t>
            </a:r>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t>18</a:t>
            </a:fld>
            <a:endParaRPr lang="en-US" noProof="0" dirty="0"/>
          </a:p>
        </p:txBody>
      </p:sp>
    </p:spTree>
    <p:extLst>
      <p:ext uri="{BB962C8B-B14F-4D97-AF65-F5344CB8AC3E}">
        <p14:creationId xmlns:p14="http://schemas.microsoft.com/office/powerpoint/2010/main" val="326401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Promoting, Encouraging &amp; Documenting PD Activities </a:t>
            </a:r>
            <a:endParaRPr lang="en-US" dirty="0"/>
          </a:p>
          <a:p>
            <a:r>
              <a:rPr lang="en-US" dirty="0"/>
              <a:t>We can examine impactful ways to promote, encourage, and documenting “scholarly” and other “professional” PD activities</a:t>
            </a:r>
          </a:p>
          <a:p>
            <a:endParaRPr lang="en-US" dirty="0"/>
          </a:p>
          <a:p>
            <a:r>
              <a:rPr lang="en-US" dirty="0"/>
              <a:t>We can list different items here as needed: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activities such as professionally related consulting and other related service activities, engagement in professional development or enrichment activities (e.g., seminars, symposia, workshops, or professional meetings), membership in professional organizations, serving in a leadership role in relevant professional organizations). </a:t>
            </a:r>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t>20</a:t>
            </a:fld>
            <a:endParaRPr lang="en-US" noProof="0" dirty="0"/>
          </a:p>
        </p:txBody>
      </p:sp>
    </p:spTree>
    <p:extLst>
      <p:ext uri="{BB962C8B-B14F-4D97-AF65-F5344CB8AC3E}">
        <p14:creationId xmlns:p14="http://schemas.microsoft.com/office/powerpoint/2010/main" val="198265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3366FF"/>
                </a:solidFill>
              </a:rPr>
              <a:t>Note: This is where we can address different nuances associated with different institution types with different expectations.</a:t>
            </a:r>
          </a:p>
          <a:p>
            <a:endParaRPr lang="en-US" dirty="0"/>
          </a:p>
          <a:p>
            <a:r>
              <a:rPr lang="en-US" dirty="0"/>
              <a:t>The  amount and type of involvement should be appropriate for the mission of the academic unit/sport management program and the level of programs offered. </a:t>
            </a:r>
          </a:p>
          <a:p>
            <a:r>
              <a:rPr lang="en-US" dirty="0"/>
              <a:t>For example, doctoral program faculty should be engaged in significant research activities, including collaborative research with doctoral students and the supervision of doctoral student research.</a:t>
            </a:r>
          </a:p>
          <a:p>
            <a:r>
              <a:rPr lang="en-US" dirty="0"/>
              <a:t>This is where we can address different nuances associated with different institution types with different expectations</a:t>
            </a:r>
          </a:p>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21</a:t>
            </a:fld>
            <a:endParaRPr lang="en-US"/>
          </a:p>
        </p:txBody>
      </p:sp>
    </p:spTree>
    <p:extLst>
      <p:ext uri="{BB962C8B-B14F-4D97-AF65-F5344CB8AC3E}">
        <p14:creationId xmlns:p14="http://schemas.microsoft.com/office/powerpoint/2010/main" val="102711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UNF report several years ago…</a:t>
            </a:r>
          </a:p>
          <a:p>
            <a:endParaRPr lang="en-US" dirty="0"/>
          </a:p>
          <a:p>
            <a:r>
              <a:rPr lang="en-US" dirty="0"/>
              <a:t>This is a table that used to be utilized</a:t>
            </a:r>
          </a:p>
          <a:p>
            <a:endParaRPr lang="en-US" dirty="0"/>
          </a:p>
          <a:p>
            <a:r>
              <a:rPr lang="en-US" dirty="0"/>
              <a:t>Should we use this as an example of what was used and walk through the opportunities and challenges of developing this…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Post Site Visit Summary feedback from April 30, 2014</a:t>
            </a:r>
          </a:p>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22</a:t>
            </a:fld>
            <a:endParaRPr lang="en-US"/>
          </a:p>
        </p:txBody>
      </p:sp>
    </p:spTree>
    <p:extLst>
      <p:ext uri="{BB962C8B-B14F-4D97-AF65-F5344CB8AC3E}">
        <p14:creationId xmlns:p14="http://schemas.microsoft.com/office/powerpoint/2010/main" val="57363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23</a:t>
            </a:fld>
            <a:endParaRPr lang="en-US"/>
          </a:p>
        </p:txBody>
      </p:sp>
    </p:spTree>
    <p:extLst>
      <p:ext uri="{BB962C8B-B14F-4D97-AF65-F5344CB8AC3E}">
        <p14:creationId xmlns:p14="http://schemas.microsoft.com/office/powerpoint/2010/main" val="102711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24</a:t>
            </a:fld>
            <a:endParaRPr lang="en-US"/>
          </a:p>
        </p:txBody>
      </p:sp>
    </p:spTree>
    <p:extLst>
      <p:ext uri="{BB962C8B-B14F-4D97-AF65-F5344CB8AC3E}">
        <p14:creationId xmlns:p14="http://schemas.microsoft.com/office/powerpoint/2010/main" val="102711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25</a:t>
            </a:fld>
            <a:endParaRPr lang="en-US"/>
          </a:p>
        </p:txBody>
      </p:sp>
    </p:spTree>
    <p:extLst>
      <p:ext uri="{BB962C8B-B14F-4D97-AF65-F5344CB8AC3E}">
        <p14:creationId xmlns:p14="http://schemas.microsoft.com/office/powerpoint/2010/main" val="102711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tell a bit about ourselves, our experiences with COSMA and related areas…</a:t>
            </a:r>
          </a:p>
        </p:txBody>
      </p:sp>
      <p:sp>
        <p:nvSpPr>
          <p:cNvPr id="4" name="Slide Number Placeholder 3"/>
          <p:cNvSpPr>
            <a:spLocks noGrp="1"/>
          </p:cNvSpPr>
          <p:nvPr>
            <p:ph type="sldNum" sz="quarter" idx="10"/>
          </p:nvPr>
        </p:nvSpPr>
        <p:spPr/>
        <p:txBody>
          <a:bodyPr/>
          <a:lstStyle/>
          <a:p>
            <a:fld id="{6FC40A10-6036-4879-816D-55C01FC94846}" type="slidenum">
              <a:rPr lang="en-US" noProof="0" smtClean="0"/>
              <a:t>3</a:t>
            </a:fld>
            <a:endParaRPr lang="en-US" noProof="0" dirty="0"/>
          </a:p>
        </p:txBody>
      </p:sp>
    </p:spTree>
    <p:extLst>
      <p:ext uri="{BB962C8B-B14F-4D97-AF65-F5344CB8AC3E}">
        <p14:creationId xmlns:p14="http://schemas.microsoft.com/office/powerpoint/2010/main" val="132943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can identify ways in mentorship and networking can assist programs in engaging in meaningful scholarly and professional activities</a:t>
            </a:r>
          </a:p>
          <a:p>
            <a:endParaRPr lang="en-US" dirty="0"/>
          </a:p>
          <a:p>
            <a:r>
              <a:rPr lang="en-US" dirty="0"/>
              <a:t>We can introduce the importance of mentoring and networking…and the elaborate on the subsequent slides </a:t>
            </a:r>
          </a:p>
        </p:txBody>
      </p:sp>
      <p:sp>
        <p:nvSpPr>
          <p:cNvPr id="4" name="Slide Number Placeholder 3"/>
          <p:cNvSpPr>
            <a:spLocks noGrp="1"/>
          </p:cNvSpPr>
          <p:nvPr>
            <p:ph type="sldNum" sz="quarter" idx="10"/>
          </p:nvPr>
        </p:nvSpPr>
        <p:spPr/>
        <p:txBody>
          <a:bodyPr/>
          <a:lstStyle/>
          <a:p>
            <a:fld id="{6FC40A10-6036-4879-816D-55C01FC94846}" type="slidenum">
              <a:rPr lang="en-US" noProof="0" smtClean="0"/>
              <a:t>26</a:t>
            </a:fld>
            <a:endParaRPr lang="en-US" noProof="0" dirty="0"/>
          </a:p>
        </p:txBody>
      </p:sp>
    </p:spTree>
    <p:extLst>
      <p:ext uri="{BB962C8B-B14F-4D97-AF65-F5344CB8AC3E}">
        <p14:creationId xmlns:p14="http://schemas.microsoft.com/office/powerpoint/2010/main" val="1851187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detail opportunities for networking, building and expanding a network, and the associated benefits</a:t>
            </a:r>
          </a:p>
          <a:p>
            <a:endParaRPr lang="en-US" dirty="0"/>
          </a:p>
          <a:p>
            <a:r>
              <a:rPr lang="en-US" dirty="0"/>
              <a:t>Finding your tribe: https://</a:t>
            </a:r>
            <a:r>
              <a:rPr lang="en-US" dirty="0" err="1"/>
              <a:t>www.entrepreneur.com</a:t>
            </a:r>
            <a:r>
              <a:rPr lang="en-US" dirty="0"/>
              <a:t>/article/340058 </a:t>
            </a:r>
          </a:p>
        </p:txBody>
      </p:sp>
      <p:sp>
        <p:nvSpPr>
          <p:cNvPr id="4" name="Slide Number Placeholder 3"/>
          <p:cNvSpPr>
            <a:spLocks noGrp="1"/>
          </p:cNvSpPr>
          <p:nvPr>
            <p:ph type="sldNum" sz="quarter" idx="10"/>
          </p:nvPr>
        </p:nvSpPr>
        <p:spPr/>
        <p:txBody>
          <a:bodyPr/>
          <a:lstStyle/>
          <a:p>
            <a:fld id="{17E66C95-32E7-3446-8425-A8461EC8E9EA}" type="slidenum">
              <a:rPr lang="en-US" smtClean="0"/>
              <a:t>27</a:t>
            </a:fld>
            <a:endParaRPr lang="en-US"/>
          </a:p>
        </p:txBody>
      </p:sp>
    </p:spTree>
    <p:extLst>
      <p:ext uri="{BB962C8B-B14F-4D97-AF65-F5344CB8AC3E}">
        <p14:creationId xmlns:p14="http://schemas.microsoft.com/office/powerpoint/2010/main" val="415318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notion of mentorship is key to this discussion. There is a lot that we can do to explain the importance of mentoring, offer prospects for how to mentor and give success stories from mentoring relationships</a:t>
            </a:r>
          </a:p>
          <a:p>
            <a:endParaRPr lang="en-US" dirty="0"/>
          </a:p>
          <a:p>
            <a:r>
              <a:rPr lang="en-US" dirty="0"/>
              <a:t>Something to consider: https://</a:t>
            </a:r>
            <a:r>
              <a:rPr lang="en-US" dirty="0" err="1"/>
              <a:t>hbr.org</a:t>
            </a:r>
            <a:r>
              <a:rPr lang="en-US" dirty="0"/>
              <a:t>/2016/10/start-networking-with-people-outside-your-industry </a:t>
            </a:r>
          </a:p>
        </p:txBody>
      </p:sp>
      <p:sp>
        <p:nvSpPr>
          <p:cNvPr id="4" name="Slide Number Placeholder 3"/>
          <p:cNvSpPr>
            <a:spLocks noGrp="1"/>
          </p:cNvSpPr>
          <p:nvPr>
            <p:ph type="sldNum" sz="quarter" idx="10"/>
          </p:nvPr>
        </p:nvSpPr>
        <p:spPr/>
        <p:txBody>
          <a:bodyPr/>
          <a:lstStyle/>
          <a:p>
            <a:fld id="{17E66C95-32E7-3446-8425-A8461EC8E9EA}" type="slidenum">
              <a:rPr lang="en-US" smtClean="0"/>
              <a:t>28</a:t>
            </a:fld>
            <a:endParaRPr lang="en-US"/>
          </a:p>
        </p:txBody>
      </p:sp>
    </p:spTree>
    <p:extLst>
      <p:ext uri="{BB962C8B-B14F-4D97-AF65-F5344CB8AC3E}">
        <p14:creationId xmlns:p14="http://schemas.microsoft.com/office/powerpoint/2010/main" val="339081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introduce the importance of this topic and why we are here today (this will set up the background info)</a:t>
            </a:r>
          </a:p>
        </p:txBody>
      </p:sp>
      <p:sp>
        <p:nvSpPr>
          <p:cNvPr id="4" name="Slide Number Placeholder 3"/>
          <p:cNvSpPr>
            <a:spLocks noGrp="1"/>
          </p:cNvSpPr>
          <p:nvPr>
            <p:ph type="sldNum" sz="quarter" idx="10"/>
          </p:nvPr>
        </p:nvSpPr>
        <p:spPr/>
        <p:txBody>
          <a:bodyPr/>
          <a:lstStyle/>
          <a:p>
            <a:fld id="{6FC40A10-6036-4879-816D-55C01FC94846}" type="slidenum">
              <a:rPr lang="en-US" noProof="0" smtClean="0"/>
              <a:t>4</a:t>
            </a:fld>
            <a:endParaRPr lang="en-US" noProof="0" dirty="0"/>
          </a:p>
        </p:txBody>
      </p:sp>
    </p:spTree>
    <p:extLst>
      <p:ext uri="{BB962C8B-B14F-4D97-AF65-F5344CB8AC3E}">
        <p14:creationId xmlns:p14="http://schemas.microsoft.com/office/powerpoint/2010/main" val="132943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5</a:t>
            </a:fld>
            <a:endParaRPr lang="en-US"/>
          </a:p>
        </p:txBody>
      </p:sp>
    </p:spTree>
    <p:extLst>
      <p:ext uri="{BB962C8B-B14F-4D97-AF65-F5344CB8AC3E}">
        <p14:creationId xmlns:p14="http://schemas.microsoft.com/office/powerpoint/2010/main" val="385721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6</a:t>
            </a:fld>
            <a:endParaRPr lang="en-US"/>
          </a:p>
        </p:txBody>
      </p:sp>
    </p:spTree>
    <p:extLst>
      <p:ext uri="{BB962C8B-B14F-4D97-AF65-F5344CB8AC3E}">
        <p14:creationId xmlns:p14="http://schemas.microsoft.com/office/powerpoint/2010/main" val="110340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66C95-32E7-3446-8425-A8461EC8E9EA}" type="slidenum">
              <a:rPr lang="en-US" smtClean="0"/>
              <a:t>7</a:t>
            </a:fld>
            <a:endParaRPr lang="en-US"/>
          </a:p>
        </p:txBody>
      </p:sp>
    </p:spTree>
    <p:extLst>
      <p:ext uri="{BB962C8B-B14F-4D97-AF65-F5344CB8AC3E}">
        <p14:creationId xmlns:p14="http://schemas.microsoft.com/office/powerpoint/2010/main" val="110340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Scholarship:</a:t>
            </a:r>
          </a:p>
          <a:p>
            <a:r>
              <a:rPr lang="en-US" dirty="0"/>
              <a:t>Boyer’s 4 Models and</a:t>
            </a:r>
          </a:p>
          <a:p>
            <a:r>
              <a:rPr lang="en-US" dirty="0"/>
              <a:t>The new digital scholarship:</a:t>
            </a:r>
          </a:p>
          <a:p>
            <a:r>
              <a:rPr lang="en-US" dirty="0"/>
              <a:t>A Faculty Conversation</a:t>
            </a:r>
          </a:p>
          <a:p>
            <a:r>
              <a:rPr lang="en-US" dirty="0"/>
              <a:t>Joseph McNabb, PhD and Nancy </a:t>
            </a:r>
            <a:r>
              <a:rPr lang="en-US" dirty="0" err="1"/>
              <a:t>Pawlyshyn</a:t>
            </a:r>
            <a:r>
              <a:rPr lang="en-US" dirty="0"/>
              <a:t>, PhD</a:t>
            </a:r>
          </a:p>
          <a:p>
            <a:r>
              <a:rPr lang="en-US" dirty="0"/>
              <a:t>Faculty Fellows in Higher Education Administration</a:t>
            </a:r>
          </a:p>
          <a:p>
            <a:r>
              <a:rPr lang="en-US" dirty="0"/>
              <a:t>March 13, 2014</a:t>
            </a:r>
          </a:p>
          <a:p>
            <a:r>
              <a:rPr lang="en-US" dirty="0"/>
              <a:t>Faculty Professional Development Day</a:t>
            </a:r>
          </a:p>
          <a:p>
            <a:r>
              <a:rPr lang="en-US" dirty="0"/>
              <a:t>Retrieved from: https://</a:t>
            </a:r>
            <a:r>
              <a:rPr lang="en-US" dirty="0" err="1"/>
              <a:t>www.northeastern.edu</a:t>
            </a:r>
            <a:r>
              <a:rPr lang="en-US" dirty="0"/>
              <a:t>/</a:t>
            </a:r>
            <a:r>
              <a:rPr lang="en-US" dirty="0" err="1"/>
              <a:t>cpsfacultycentral</a:t>
            </a:r>
            <a:r>
              <a:rPr lang="en-US" dirty="0"/>
              <a:t>/</a:t>
            </a:r>
            <a:r>
              <a:rPr lang="en-US" dirty="0" err="1"/>
              <a:t>wp</a:t>
            </a:r>
            <a:r>
              <a:rPr lang="en-US" dirty="0"/>
              <a:t>-content/uploads/2013/03/Defining-Scholarship-with-Boyers-Four-Areas-of-Scholarship-Explored-and-the-New-Digital-Scholarship-A-Faculty-Conversation.pdf </a:t>
            </a:r>
          </a:p>
        </p:txBody>
      </p:sp>
      <p:sp>
        <p:nvSpPr>
          <p:cNvPr id="4" name="Slide Number Placeholder 3"/>
          <p:cNvSpPr>
            <a:spLocks noGrp="1"/>
          </p:cNvSpPr>
          <p:nvPr>
            <p:ph type="sldNum" sz="quarter" idx="10"/>
          </p:nvPr>
        </p:nvSpPr>
        <p:spPr/>
        <p:txBody>
          <a:bodyPr/>
          <a:lstStyle/>
          <a:p>
            <a:fld id="{6FC40A10-6036-4879-816D-55C01FC94846}" type="slidenum">
              <a:rPr lang="en-US" noProof="0" smtClean="0"/>
              <a:t>12</a:t>
            </a:fld>
            <a:endParaRPr lang="en-US" noProof="0" dirty="0"/>
          </a:p>
        </p:txBody>
      </p:sp>
    </p:spTree>
    <p:extLst>
      <p:ext uri="{BB962C8B-B14F-4D97-AF65-F5344CB8AC3E}">
        <p14:creationId xmlns:p14="http://schemas.microsoft.com/office/powerpoint/2010/main" val="285016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a further detailed look into this model (we can use something different)</a:t>
            </a:r>
          </a:p>
        </p:txBody>
      </p:sp>
      <p:sp>
        <p:nvSpPr>
          <p:cNvPr id="4" name="Slide Number Placeholder 3"/>
          <p:cNvSpPr>
            <a:spLocks noGrp="1"/>
          </p:cNvSpPr>
          <p:nvPr>
            <p:ph type="sldNum" sz="quarter" idx="10"/>
          </p:nvPr>
        </p:nvSpPr>
        <p:spPr/>
        <p:txBody>
          <a:bodyPr/>
          <a:lstStyle/>
          <a:p>
            <a:fld id="{6FC40A10-6036-4879-816D-55C01FC94846}" type="slidenum">
              <a:rPr lang="en-US" noProof="0" smtClean="0"/>
              <a:t>13</a:t>
            </a:fld>
            <a:endParaRPr lang="en-US" noProof="0" dirty="0"/>
          </a:p>
        </p:txBody>
      </p:sp>
    </p:spTree>
    <p:extLst>
      <p:ext uri="{BB962C8B-B14F-4D97-AF65-F5344CB8AC3E}">
        <p14:creationId xmlns:p14="http://schemas.microsoft.com/office/powerpoint/2010/main" val="1961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commitment to knowledge for its own sake, to freedom of inquiry”</a:t>
            </a:r>
          </a:p>
          <a:p>
            <a:endParaRPr lang="en-US" dirty="0"/>
          </a:p>
        </p:txBody>
      </p:sp>
      <p:sp>
        <p:nvSpPr>
          <p:cNvPr id="4" name="Slide Number Placeholder 3"/>
          <p:cNvSpPr>
            <a:spLocks noGrp="1"/>
          </p:cNvSpPr>
          <p:nvPr>
            <p:ph type="sldNum" sz="quarter" idx="10"/>
          </p:nvPr>
        </p:nvSpPr>
        <p:spPr/>
        <p:txBody>
          <a:bodyPr/>
          <a:lstStyle/>
          <a:p>
            <a:fld id="{6FC40A10-6036-4879-816D-55C01FC94846}" type="slidenum">
              <a:rPr lang="en-US" noProof="0" smtClean="0"/>
              <a:t>14</a:t>
            </a:fld>
            <a:endParaRPr lang="en-US" noProof="0" dirty="0"/>
          </a:p>
        </p:txBody>
      </p:sp>
    </p:spTree>
    <p:extLst>
      <p:ext uri="{BB962C8B-B14F-4D97-AF65-F5344CB8AC3E}">
        <p14:creationId xmlns:p14="http://schemas.microsoft.com/office/powerpoint/2010/main" val="173686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xmlns=""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4246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xmlns=""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xmlns=""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xmlns=""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0411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xmlns=""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xmlns=""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xmlns=""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xmlns=""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xmlns=""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xmlns=""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xmlns=""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xmlns=""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xmlns=""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xmlns=""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4292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780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xmlns=""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xmlns=""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xmlns=""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xmlns=""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xmlns=""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xmlns=""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xmlns=""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xmlns=""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xmlns=""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xmlns=""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xmlns=""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xmlns=""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xmlns=""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xmlns=""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xmlns=""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xmlns=""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93955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xmlns=""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xmlns=""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xmlns=""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xmlns=""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xmlns=""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xmlns=""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xmlns=""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xmlns=""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07827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xmlns=""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xmlns=""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91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xmlns=""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xmlns=""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xmlns=""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xmlns=""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xmlns=""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xmlns=""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xmlns=""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xmlns=""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xmlns=""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xmlns=""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62753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xmlns=""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1839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xmlns=""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Picture Placeholder 8">
            <a:extLst>
              <a:ext uri="{FF2B5EF4-FFF2-40B4-BE49-F238E27FC236}">
                <a16:creationId xmlns:a16="http://schemas.microsoft.com/office/drawing/2014/main" xmlns=""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8">
            <a:extLst>
              <a:ext uri="{FF2B5EF4-FFF2-40B4-BE49-F238E27FC236}">
                <a16:creationId xmlns:a16="http://schemas.microsoft.com/office/drawing/2014/main" xmlns=""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xmlns=""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xmlns=""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xmlns=""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xmlns=""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xmlns=""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xmlns=""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23" name="Straight Connector 22">
            <a:extLst>
              <a:ext uri="{FF2B5EF4-FFF2-40B4-BE49-F238E27FC236}">
                <a16:creationId xmlns:a16="http://schemas.microsoft.com/office/drawing/2014/main" xmlns=""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xmlns=""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xmlns=""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xmlns=""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xmlns=""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xmlns=""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xmlns=""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xmlns=""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xmlns=""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5" name="Picture Placeholder 2">
            <a:extLst>
              <a:ext uri="{FF2B5EF4-FFF2-40B4-BE49-F238E27FC236}">
                <a16:creationId xmlns:a16="http://schemas.microsoft.com/office/drawing/2014/main" xmlns=""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6" name="Picture Placeholder 2">
            <a:extLst>
              <a:ext uri="{FF2B5EF4-FFF2-40B4-BE49-F238E27FC236}">
                <a16:creationId xmlns:a16="http://schemas.microsoft.com/office/drawing/2014/main" xmlns=""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2" name="Picture Placeholder 2">
            <a:extLst>
              <a:ext uri="{FF2B5EF4-FFF2-40B4-BE49-F238E27FC236}">
                <a16:creationId xmlns:a16="http://schemas.microsoft.com/office/drawing/2014/main" xmlns=""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443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xmlns=""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90769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xmlns=""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xmlns=""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xmlns=""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xmlns=""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xmlns=""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xmlns=""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xmlns=""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xmlns=""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xmlns=""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xmlns=""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xmlns=""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xmlns=""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xmlns=""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xmlns=""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xmlns=""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xmlns=""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xmlns=""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xmlns=""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xmlns=""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xmlns=""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xmlns=""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xmlns=""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xmlns=""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869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xmlns=""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21" name="Title 1">
            <a:extLst>
              <a:ext uri="{FF2B5EF4-FFF2-40B4-BE49-F238E27FC236}">
                <a16:creationId xmlns:a16="http://schemas.microsoft.com/office/drawing/2014/main" xmlns=""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xmlns=""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xmlns=""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xmlns=""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xmlns=""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xmlns=""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xmlns=""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xmlns=""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xmlns=""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9" name="Oval 28">
              <a:extLst>
                <a:ext uri="{FF2B5EF4-FFF2-40B4-BE49-F238E27FC236}">
                  <a16:creationId xmlns:a16="http://schemas.microsoft.com/office/drawing/2014/main" xmlns=""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2" name="Group 31">
            <a:extLst>
              <a:ext uri="{FF2B5EF4-FFF2-40B4-BE49-F238E27FC236}">
                <a16:creationId xmlns:a16="http://schemas.microsoft.com/office/drawing/2014/main" xmlns=""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xmlns=""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xmlns=""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4" name="Oval 33">
              <a:extLst>
                <a:ext uri="{FF2B5EF4-FFF2-40B4-BE49-F238E27FC236}">
                  <a16:creationId xmlns:a16="http://schemas.microsoft.com/office/drawing/2014/main" xmlns=""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7883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xmlns=""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xmlns=""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xmlns=""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57644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xmlns=""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xmlns=""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xmlns=""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xmlns=""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xmlns=""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xmlns=""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xmlns=""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xmlns=""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xmlns=""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xmlns=""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xmlns=""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xmlns=""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xmlns=""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641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xmlns=""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0595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xmlns=""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xmlns=""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xmlns=""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xmlns=""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1957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xmlns=""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xmlns=""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xmlns=""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xmlns=""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xmlns=""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5357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3641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9195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xmlns=""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5399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8446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xmlns=""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xmlns=""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8491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xmlns=""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xmlns=""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xmlns=""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4080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xmlns=""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279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xmlns=""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8530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xmlns=""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88399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85453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71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xmlns=""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2476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xmlns=""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xmlns=""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2310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xmlns=""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xmlns=""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xmlns=""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xmlns=""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xmlns=""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xmlns=""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28" name="Text Placeholder 2">
            <a:extLst>
              <a:ext uri="{FF2B5EF4-FFF2-40B4-BE49-F238E27FC236}">
                <a16:creationId xmlns:a16="http://schemas.microsoft.com/office/drawing/2014/main" xmlns=""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xmlns=""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xmlns=""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xmlns=""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3114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xmlns=""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xmlns=""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xmlns=""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988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xmlns=""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xmlns=""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3502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xmlns=""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xmlns=""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xmlns=""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noProof="0" dirty="0"/>
              <a:t>MM.DD.20XX</a:t>
            </a:r>
          </a:p>
        </p:txBody>
      </p:sp>
      <p:sp>
        <p:nvSpPr>
          <p:cNvPr id="5" name="Footer Placeholder 4">
            <a:extLst>
              <a:ext uri="{FF2B5EF4-FFF2-40B4-BE49-F238E27FC236}">
                <a16:creationId xmlns:a16="http://schemas.microsoft.com/office/drawing/2014/main" xmlns=""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xmlns=""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xmlns=""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xmlns=""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90" r:id="rId33"/>
    <p:sldLayoutId id="2147483691" r:id="rId34"/>
    <p:sldLayoutId id="2147483688" r:id="rId35"/>
    <p:sldLayoutId id="2147483692" r:id="rId36"/>
    <p:sldLayoutId id="2147483689"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F6FF42-70E3-4A7F-B5D8-2928FCB71A74}"/>
              </a:ext>
            </a:extLst>
          </p:cNvPr>
          <p:cNvSpPr>
            <a:spLocks noGrp="1"/>
          </p:cNvSpPr>
          <p:nvPr>
            <p:ph type="ctrTitle"/>
          </p:nvPr>
        </p:nvSpPr>
        <p:spPr>
          <a:xfrm>
            <a:off x="0" y="1104900"/>
            <a:ext cx="12192000" cy="1786094"/>
          </a:xfrm>
        </p:spPr>
        <p:txBody>
          <a:bodyPr>
            <a:normAutofit fontScale="90000"/>
          </a:bodyPr>
          <a:lstStyle/>
          <a:p>
            <a:r>
              <a:rPr lang="en-US" dirty="0"/>
              <a:t>Examining the Importance of Professional Development: </a:t>
            </a:r>
            <a:br>
              <a:rPr lang="en-US" dirty="0"/>
            </a:br>
            <a:endParaRPr lang="ru-RU" dirty="0"/>
          </a:p>
        </p:txBody>
      </p:sp>
      <p:sp>
        <p:nvSpPr>
          <p:cNvPr id="5" name="Subtitle 4">
            <a:extLst>
              <a:ext uri="{FF2B5EF4-FFF2-40B4-BE49-F238E27FC236}">
                <a16:creationId xmlns:a16="http://schemas.microsoft.com/office/drawing/2014/main" xmlns="" id="{F40A11AA-C85D-4AF4-92B2-0F4E36F4EC91}"/>
              </a:ext>
            </a:extLst>
          </p:cNvPr>
          <p:cNvSpPr>
            <a:spLocks noGrp="1"/>
          </p:cNvSpPr>
          <p:nvPr>
            <p:ph type="subTitle" idx="1"/>
          </p:nvPr>
        </p:nvSpPr>
        <p:spPr/>
        <p:txBody>
          <a:bodyPr/>
          <a:lstStyle/>
          <a:p>
            <a:r>
              <a:rPr lang="en-US" dirty="0">
                <a:solidFill>
                  <a:schemeClr val="tx2"/>
                </a:solidFill>
              </a:rPr>
              <a:t>Dr. Jason W. Lee &amp; Dr. Jeff Briggs </a:t>
            </a:r>
          </a:p>
        </p:txBody>
      </p:sp>
      <p:sp>
        <p:nvSpPr>
          <p:cNvPr id="7" name="Title 3">
            <a:extLst>
              <a:ext uri="{FF2B5EF4-FFF2-40B4-BE49-F238E27FC236}">
                <a16:creationId xmlns:a16="http://schemas.microsoft.com/office/drawing/2014/main" xmlns="" id="{54F6FF42-70E3-4A7F-B5D8-2928FCB71A74}"/>
              </a:ext>
            </a:extLst>
          </p:cNvPr>
          <p:cNvSpPr txBox="1">
            <a:spLocks/>
          </p:cNvSpPr>
          <p:nvPr/>
        </p:nvSpPr>
        <p:spPr>
          <a:xfrm>
            <a:off x="0" y="1980386"/>
            <a:ext cx="12192000" cy="17860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2"/>
                </a:solidFill>
                <a:latin typeface="+mj-lt"/>
                <a:ea typeface="+mj-ea"/>
                <a:cs typeface="+mj-cs"/>
              </a:defRPr>
            </a:lvl1pPr>
          </a:lstStyle>
          <a:p>
            <a:r>
              <a:rPr lang="en-US" sz="4000" dirty="0">
                <a:solidFill>
                  <a:srgbClr val="FFFFFF"/>
                </a:solidFill>
              </a:rPr>
              <a:t>Promoting, Encouraging, and Documenting Impactful Scholarly and Professional Activities</a:t>
            </a:r>
            <a:endParaRPr lang="ru-RU" sz="4000" dirty="0">
              <a:solidFill>
                <a:srgbClr val="FFFFFF"/>
              </a:solidFill>
            </a:endParaRPr>
          </a:p>
        </p:txBody>
      </p:sp>
    </p:spTree>
    <p:extLst>
      <p:ext uri="{BB962C8B-B14F-4D97-AF65-F5344CB8AC3E}">
        <p14:creationId xmlns:p14="http://schemas.microsoft.com/office/powerpoint/2010/main" val="21040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Discussing &amp; Examining Principle 5 </a:t>
            </a:r>
          </a:p>
        </p:txBody>
      </p:sp>
      <p:sp>
        <p:nvSpPr>
          <p:cNvPr id="3" name="Content Placeholder 2"/>
          <p:cNvSpPr>
            <a:spLocks noGrp="1"/>
          </p:cNvSpPr>
          <p:nvPr>
            <p:ph idx="1"/>
          </p:nvPr>
        </p:nvSpPr>
        <p:spPr>
          <a:xfrm>
            <a:off x="838200" y="1187777"/>
            <a:ext cx="10515600" cy="5441623"/>
          </a:xfrm>
        </p:spPr>
        <p:txBody>
          <a:bodyPr>
            <a:normAutofit/>
          </a:bodyPr>
          <a:lstStyle/>
          <a:p>
            <a:r>
              <a:rPr lang="en-US" sz="4000" dirty="0"/>
              <a:t>The </a:t>
            </a:r>
            <a:r>
              <a:rPr lang="en-US" sz="4000" u="sng" dirty="0"/>
              <a:t>type</a:t>
            </a:r>
            <a:r>
              <a:rPr lang="en-US" sz="4000" dirty="0"/>
              <a:t> and </a:t>
            </a:r>
            <a:r>
              <a:rPr lang="en-US" sz="4000" u="sng" dirty="0"/>
              <a:t>amount</a:t>
            </a:r>
            <a:r>
              <a:rPr lang="en-US" sz="4000" dirty="0"/>
              <a:t> of professional development is to be aligned with an institution’s mission and vision</a:t>
            </a:r>
          </a:p>
          <a:p>
            <a:pPr lvl="1"/>
            <a:endParaRPr lang="en-US" sz="2800" dirty="0"/>
          </a:p>
          <a:p>
            <a:pPr lvl="1"/>
            <a:r>
              <a:rPr lang="en-US" sz="3200" dirty="0"/>
              <a:t>Are to allow faculty to engage in scholarly and professional activities is essential to maintaining </a:t>
            </a:r>
            <a:r>
              <a:rPr lang="en-US" sz="3200" b="1" dirty="0"/>
              <a:t>professional competency </a:t>
            </a:r>
            <a:r>
              <a:rPr lang="en-US" sz="3200" dirty="0"/>
              <a:t>and currency and documented this involvement accordingly </a:t>
            </a:r>
            <a:r>
              <a:rPr lang="en-US" sz="1600" dirty="0"/>
              <a:t>(COSMA, 2016).</a:t>
            </a:r>
            <a:r>
              <a:rPr lang="en-US" sz="2000" dirty="0"/>
              <a:t> </a:t>
            </a:r>
          </a:p>
        </p:txBody>
      </p:sp>
    </p:spTree>
    <p:extLst>
      <p:ext uri="{BB962C8B-B14F-4D97-AF65-F5344CB8AC3E}">
        <p14:creationId xmlns:p14="http://schemas.microsoft.com/office/powerpoint/2010/main" val="251626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Discussing &amp; Examining Principle 5 </a:t>
            </a:r>
          </a:p>
        </p:txBody>
      </p:sp>
      <p:sp>
        <p:nvSpPr>
          <p:cNvPr id="3" name="Content Placeholder 2"/>
          <p:cNvSpPr>
            <a:spLocks noGrp="1"/>
          </p:cNvSpPr>
          <p:nvPr>
            <p:ph idx="1"/>
          </p:nvPr>
        </p:nvSpPr>
        <p:spPr>
          <a:xfrm>
            <a:off x="838200" y="1187777"/>
            <a:ext cx="10515600" cy="5416223"/>
          </a:xfrm>
        </p:spPr>
        <p:txBody>
          <a:bodyPr>
            <a:normAutofit/>
          </a:bodyPr>
          <a:lstStyle/>
          <a:p>
            <a:endParaRPr lang="en-US" dirty="0"/>
          </a:p>
          <a:p>
            <a:r>
              <a:rPr lang="en-US" sz="3600" dirty="0"/>
              <a:t>COSMA presents a classification system that is based largely on Boyer’s (1990) domains. </a:t>
            </a:r>
          </a:p>
          <a:p>
            <a:pPr lvl="1"/>
            <a:endParaRPr lang="en-US" sz="3200" dirty="0"/>
          </a:p>
          <a:p>
            <a:pPr lvl="1"/>
            <a:r>
              <a:rPr lang="en-US" sz="3200" dirty="0"/>
              <a:t>Boyer’s Scholarship Domains</a:t>
            </a:r>
          </a:p>
          <a:p>
            <a:pPr lvl="2"/>
            <a:r>
              <a:rPr lang="en-US" sz="2800" dirty="0"/>
              <a:t>The scholarship of teaching (and learning)</a:t>
            </a:r>
            <a:endParaRPr lang="en-US" sz="3600" dirty="0"/>
          </a:p>
          <a:p>
            <a:pPr lvl="2"/>
            <a:r>
              <a:rPr lang="en-US" sz="2800" dirty="0"/>
              <a:t>The scholarship of discovery</a:t>
            </a:r>
            <a:endParaRPr lang="en-US" sz="3600" dirty="0"/>
          </a:p>
          <a:p>
            <a:pPr lvl="2"/>
            <a:r>
              <a:rPr lang="en-US" sz="2800" dirty="0"/>
              <a:t>The scholarship of integration</a:t>
            </a:r>
            <a:endParaRPr lang="en-US" sz="3600" dirty="0"/>
          </a:p>
          <a:p>
            <a:pPr lvl="2"/>
            <a:r>
              <a:rPr lang="en-US" sz="2800" dirty="0"/>
              <a:t>The scholarship of application</a:t>
            </a:r>
          </a:p>
        </p:txBody>
      </p:sp>
      <p:pic>
        <p:nvPicPr>
          <p:cNvPr id="4" name="Picture 3"/>
          <p:cNvPicPr>
            <a:picLocks noChangeAspect="1"/>
          </p:cNvPicPr>
          <p:nvPr/>
        </p:nvPicPr>
        <p:blipFill rotWithShape="1">
          <a:blip r:embed="rId2"/>
          <a:srcRect l="32152" r="32576" b="10226"/>
          <a:stretch/>
        </p:blipFill>
        <p:spPr>
          <a:xfrm>
            <a:off x="10473176" y="5135447"/>
            <a:ext cx="1718824" cy="1722553"/>
          </a:xfrm>
          <a:prstGeom prst="rect">
            <a:avLst/>
          </a:prstGeom>
        </p:spPr>
      </p:pic>
    </p:spTree>
    <p:extLst>
      <p:ext uri="{BB962C8B-B14F-4D97-AF65-F5344CB8AC3E}">
        <p14:creationId xmlns:p14="http://schemas.microsoft.com/office/powerpoint/2010/main" val="250021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6"/>
            <a:ext cx="10934700" cy="652969"/>
          </a:xfrm>
        </p:spPr>
        <p:txBody>
          <a:bodyPr>
            <a:noAutofit/>
          </a:bodyPr>
          <a:lstStyle/>
          <a:p>
            <a:r>
              <a:rPr lang="en-US" sz="4800" dirty="0"/>
              <a:t>What does it mean to be a “scholar”?</a:t>
            </a:r>
          </a:p>
        </p:txBody>
      </p:sp>
      <p:sp>
        <p:nvSpPr>
          <p:cNvPr id="6" name="Content Placeholder 5"/>
          <p:cNvSpPr>
            <a:spLocks noGrp="1"/>
          </p:cNvSpPr>
          <p:nvPr>
            <p:ph idx="1"/>
          </p:nvPr>
        </p:nvSpPr>
        <p:spPr>
          <a:xfrm>
            <a:off x="838200" y="1574800"/>
            <a:ext cx="10515600" cy="4147270"/>
          </a:xfrm>
        </p:spPr>
        <p:txBody>
          <a:bodyPr>
            <a:normAutofit/>
          </a:bodyPr>
          <a:lstStyle/>
          <a:p>
            <a:r>
              <a:rPr lang="en-US" sz="4000" dirty="0"/>
              <a:t>Faculty’s work life encompass a range of “competing obligations”</a:t>
            </a:r>
          </a:p>
          <a:p>
            <a:r>
              <a:rPr lang="en-US" sz="4000" dirty="0"/>
              <a:t>Do we define scholarship in a way that reflects “new realities”?</a:t>
            </a:r>
          </a:p>
          <a:p>
            <a:r>
              <a:rPr lang="en-US" sz="4000" dirty="0"/>
              <a:t>A broader vision of scholarship is needed</a:t>
            </a:r>
          </a:p>
          <a:p>
            <a:pPr lvl="1">
              <a:buFontTx/>
              <a:buChar char="-"/>
            </a:pPr>
            <a:r>
              <a:rPr lang="en-US" sz="3600" dirty="0"/>
              <a:t>One that promotes full intellectual life of academe</a:t>
            </a:r>
          </a:p>
          <a:p>
            <a:endParaRPr lang="en-US" sz="3600" dirty="0"/>
          </a:p>
        </p:txBody>
      </p:sp>
    </p:spTree>
    <p:extLst>
      <p:ext uri="{BB962C8B-B14F-4D97-AF65-F5344CB8AC3E}">
        <p14:creationId xmlns:p14="http://schemas.microsoft.com/office/powerpoint/2010/main" val="319664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Boyer’s Scholarship Domains</a:t>
            </a:r>
          </a:p>
        </p:txBody>
      </p:sp>
      <p:pic>
        <p:nvPicPr>
          <p:cNvPr id="4" name="Picture 3"/>
          <p:cNvPicPr>
            <a:picLocks noChangeAspect="1"/>
          </p:cNvPicPr>
          <p:nvPr/>
        </p:nvPicPr>
        <p:blipFill rotWithShape="1">
          <a:blip r:embed="rId3"/>
          <a:srcRect l="6563" t="26297" r="6876" b="6481"/>
          <a:stretch/>
        </p:blipFill>
        <p:spPr>
          <a:xfrm>
            <a:off x="323179" y="1522495"/>
            <a:ext cx="5251121" cy="22938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4"/>
          <a:srcRect t="8572"/>
          <a:stretch/>
        </p:blipFill>
        <p:spPr>
          <a:xfrm>
            <a:off x="5924369" y="3981717"/>
            <a:ext cx="6188473" cy="2824013"/>
          </a:xfrm>
          <a:prstGeom prst="rect">
            <a:avLst/>
          </a:prstGeom>
        </p:spPr>
      </p:pic>
    </p:spTree>
    <p:extLst>
      <p:ext uri="{BB962C8B-B14F-4D97-AF65-F5344CB8AC3E}">
        <p14:creationId xmlns:p14="http://schemas.microsoft.com/office/powerpoint/2010/main" val="363041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652969"/>
          </a:xfrm>
        </p:spPr>
        <p:txBody>
          <a:bodyPr>
            <a:noAutofit/>
          </a:bodyPr>
          <a:lstStyle/>
          <a:p>
            <a:r>
              <a:rPr lang="en-US" sz="5400" dirty="0"/>
              <a:t>The Scholarship of Discovery</a:t>
            </a:r>
          </a:p>
        </p:txBody>
      </p:sp>
      <p:sp>
        <p:nvSpPr>
          <p:cNvPr id="6" name="Content Placeholder 5"/>
          <p:cNvSpPr>
            <a:spLocks noGrp="1"/>
          </p:cNvSpPr>
          <p:nvPr>
            <p:ph idx="1"/>
          </p:nvPr>
        </p:nvSpPr>
        <p:spPr>
          <a:xfrm>
            <a:off x="838200" y="1816100"/>
            <a:ext cx="10515600" cy="3905970"/>
          </a:xfrm>
        </p:spPr>
        <p:txBody>
          <a:bodyPr/>
          <a:lstStyle/>
          <a:p>
            <a:r>
              <a:rPr lang="en-US" sz="3600" dirty="0"/>
              <a:t>Seeking new knowledge</a:t>
            </a:r>
          </a:p>
          <a:p>
            <a:r>
              <a:rPr lang="en-US" sz="3600" dirty="0"/>
              <a:t>Traditional definition of “scholarship”</a:t>
            </a:r>
          </a:p>
          <a:p>
            <a:r>
              <a:rPr lang="en-US" sz="3600" dirty="0"/>
              <a:t>Discovery of new information and models</a:t>
            </a:r>
          </a:p>
          <a:p>
            <a:r>
              <a:rPr lang="en-US" sz="3600" dirty="0"/>
              <a:t>Sharing discoveries through scholarly publication</a:t>
            </a:r>
          </a:p>
          <a:p>
            <a:pPr marL="0" indent="0">
              <a:buNone/>
            </a:pPr>
            <a:endParaRPr lang="en-US" dirty="0"/>
          </a:p>
        </p:txBody>
      </p:sp>
    </p:spTree>
    <p:extLst>
      <p:ext uri="{BB962C8B-B14F-4D97-AF65-F5344CB8AC3E}">
        <p14:creationId xmlns:p14="http://schemas.microsoft.com/office/powerpoint/2010/main" val="102247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652969"/>
          </a:xfrm>
        </p:spPr>
        <p:txBody>
          <a:bodyPr>
            <a:noAutofit/>
          </a:bodyPr>
          <a:lstStyle/>
          <a:p>
            <a:r>
              <a:rPr lang="en-US" sz="5400" dirty="0"/>
              <a:t>The Scholarship of Integration</a:t>
            </a:r>
          </a:p>
        </p:txBody>
      </p:sp>
      <p:sp>
        <p:nvSpPr>
          <p:cNvPr id="6" name="Content Placeholder 5"/>
          <p:cNvSpPr>
            <a:spLocks noGrp="1"/>
          </p:cNvSpPr>
          <p:nvPr>
            <p:ph idx="1"/>
          </p:nvPr>
        </p:nvSpPr>
        <p:spPr>
          <a:xfrm>
            <a:off x="838200" y="1816100"/>
            <a:ext cx="10515600" cy="3905970"/>
          </a:xfrm>
        </p:spPr>
        <p:txBody>
          <a:bodyPr>
            <a:noAutofit/>
          </a:bodyPr>
          <a:lstStyle/>
          <a:p>
            <a:r>
              <a:rPr lang="en-US" sz="3200" dirty="0"/>
              <a:t>Integration of knowledge from different sources</a:t>
            </a:r>
          </a:p>
          <a:p>
            <a:r>
              <a:rPr lang="en-US" sz="3200" dirty="0"/>
              <a:t>Presenting overviews of findings of a resource topic</a:t>
            </a:r>
          </a:p>
          <a:p>
            <a:r>
              <a:rPr lang="en-US" sz="3200" dirty="0"/>
              <a:t>Bringing findings together from different disciplines to discover convergence</a:t>
            </a:r>
          </a:p>
          <a:p>
            <a:r>
              <a:rPr lang="en-US" sz="3200" dirty="0"/>
              <a:t>Identifying trends and seeking knowledge in new forms</a:t>
            </a:r>
          </a:p>
        </p:txBody>
      </p:sp>
      <p:sp>
        <p:nvSpPr>
          <p:cNvPr id="7" name="Rectangle 6"/>
          <p:cNvSpPr/>
          <p:nvPr/>
        </p:nvSpPr>
        <p:spPr>
          <a:xfrm>
            <a:off x="3048000" y="2274838"/>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04112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652969"/>
          </a:xfrm>
        </p:spPr>
        <p:txBody>
          <a:bodyPr>
            <a:noAutofit/>
          </a:bodyPr>
          <a:lstStyle/>
          <a:p>
            <a:r>
              <a:rPr lang="en-US" sz="5400" dirty="0"/>
              <a:t>The Scholarship of Application</a:t>
            </a:r>
          </a:p>
        </p:txBody>
      </p:sp>
      <p:sp>
        <p:nvSpPr>
          <p:cNvPr id="6" name="Content Placeholder 5"/>
          <p:cNvSpPr>
            <a:spLocks noGrp="1"/>
          </p:cNvSpPr>
          <p:nvPr>
            <p:ph idx="1"/>
          </p:nvPr>
        </p:nvSpPr>
        <p:spPr>
          <a:xfrm>
            <a:off x="838200" y="1816100"/>
            <a:ext cx="10515600" cy="3905970"/>
          </a:xfrm>
        </p:spPr>
        <p:txBody>
          <a:bodyPr>
            <a:noAutofit/>
          </a:bodyPr>
          <a:lstStyle/>
          <a:p>
            <a:r>
              <a:rPr lang="en-US" sz="3600" dirty="0"/>
              <a:t>Discovering ways new knowledge can be used to solve “real world” problems.</a:t>
            </a:r>
          </a:p>
          <a:p>
            <a:pPr lvl="1"/>
            <a:r>
              <a:rPr lang="en-US" sz="3200" dirty="0"/>
              <a:t>New intellectual problems can arise out of the very act of “application”</a:t>
            </a:r>
          </a:p>
          <a:p>
            <a:r>
              <a:rPr lang="en-US" sz="3600" dirty="0"/>
              <a:t>This is very </a:t>
            </a:r>
            <a:r>
              <a:rPr lang="en-US" sz="3600" u="sng" dirty="0"/>
              <a:t>applicable</a:t>
            </a:r>
            <a:r>
              <a:rPr lang="en-US" sz="3600" dirty="0"/>
              <a:t> to Higher Education</a:t>
            </a:r>
          </a:p>
        </p:txBody>
      </p:sp>
      <p:sp>
        <p:nvSpPr>
          <p:cNvPr id="7" name="Rectangle 6"/>
          <p:cNvSpPr/>
          <p:nvPr/>
        </p:nvSpPr>
        <p:spPr>
          <a:xfrm>
            <a:off x="3048000" y="2274838"/>
            <a:ext cx="6096000" cy="369332"/>
          </a:xfrm>
          <a:prstGeom prst="rect">
            <a:avLst/>
          </a:prstGeom>
        </p:spPr>
        <p:txBody>
          <a:bodyPr>
            <a:spAutoFit/>
          </a:bodyPr>
          <a:lstStyle/>
          <a:p>
            <a:endParaRPr lang="en-US" dirty="0"/>
          </a:p>
        </p:txBody>
      </p:sp>
      <p:sp>
        <p:nvSpPr>
          <p:cNvPr id="3" name="Rectangle 2"/>
          <p:cNvSpPr/>
          <p:nvPr/>
        </p:nvSpPr>
        <p:spPr>
          <a:xfrm>
            <a:off x="3048000" y="2274838"/>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94171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652969"/>
          </a:xfrm>
        </p:spPr>
        <p:txBody>
          <a:bodyPr>
            <a:noAutofit/>
          </a:bodyPr>
          <a:lstStyle/>
          <a:p>
            <a:r>
              <a:rPr lang="en-US" sz="5400" dirty="0"/>
              <a:t>The Scholarship of  Teaching</a:t>
            </a:r>
          </a:p>
        </p:txBody>
      </p:sp>
      <p:sp>
        <p:nvSpPr>
          <p:cNvPr id="6" name="Content Placeholder 5"/>
          <p:cNvSpPr>
            <a:spLocks noGrp="1"/>
          </p:cNvSpPr>
          <p:nvPr>
            <p:ph idx="1"/>
          </p:nvPr>
        </p:nvSpPr>
        <p:spPr>
          <a:xfrm>
            <a:off x="838200" y="1816100"/>
            <a:ext cx="10515600" cy="3905970"/>
          </a:xfrm>
        </p:spPr>
        <p:txBody>
          <a:bodyPr>
            <a:noAutofit/>
          </a:bodyPr>
          <a:lstStyle/>
          <a:p>
            <a:r>
              <a:rPr lang="en-US" sz="4000" dirty="0"/>
              <a:t>Involves the search for innovative approaches and best practices to develop skills and disseminate knowledge</a:t>
            </a:r>
          </a:p>
        </p:txBody>
      </p:sp>
      <p:sp>
        <p:nvSpPr>
          <p:cNvPr id="7" name="Rectangle 6"/>
          <p:cNvSpPr/>
          <p:nvPr/>
        </p:nvSpPr>
        <p:spPr>
          <a:xfrm>
            <a:off x="3048000" y="2274838"/>
            <a:ext cx="6096000" cy="369332"/>
          </a:xfrm>
          <a:prstGeom prst="rect">
            <a:avLst/>
          </a:prstGeom>
        </p:spPr>
        <p:txBody>
          <a:bodyPr>
            <a:spAutoFit/>
          </a:bodyPr>
          <a:lstStyle/>
          <a:p>
            <a:endParaRPr lang="en-US" dirty="0"/>
          </a:p>
        </p:txBody>
      </p:sp>
      <p:sp>
        <p:nvSpPr>
          <p:cNvPr id="3" name="Rectangle 2"/>
          <p:cNvSpPr/>
          <p:nvPr/>
        </p:nvSpPr>
        <p:spPr>
          <a:xfrm>
            <a:off x="3048000" y="2274838"/>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89200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Boyer’s Scholarship Domains</a:t>
            </a:r>
          </a:p>
        </p:txBody>
      </p:sp>
      <p:sp>
        <p:nvSpPr>
          <p:cNvPr id="3" name="Content Placeholder 2"/>
          <p:cNvSpPr>
            <a:spLocks noGrp="1"/>
          </p:cNvSpPr>
          <p:nvPr>
            <p:ph idx="1"/>
          </p:nvPr>
        </p:nvSpPr>
        <p:spPr>
          <a:xfrm>
            <a:off x="635000" y="1683077"/>
            <a:ext cx="11201400" cy="4857423"/>
          </a:xfrm>
        </p:spPr>
        <p:txBody>
          <a:bodyPr>
            <a:normAutofit/>
          </a:bodyPr>
          <a:lstStyle/>
          <a:p>
            <a:r>
              <a:rPr lang="en-US" sz="4000" dirty="0"/>
              <a:t>There is a need for a more inclusive view of what it means to be a “</a:t>
            </a:r>
            <a:r>
              <a:rPr lang="en-US" sz="4000" b="1" dirty="0"/>
              <a:t>scholar</a:t>
            </a:r>
            <a:r>
              <a:rPr lang="en-US" sz="4000" dirty="0"/>
              <a:t>”</a:t>
            </a:r>
          </a:p>
          <a:p>
            <a:pPr marL="457200" lvl="1" indent="0">
              <a:buNone/>
            </a:pPr>
            <a:r>
              <a:rPr lang="en-US" sz="3600" dirty="0"/>
              <a:t>—Recognizing that knowledge is acquired through research, through synthesis, through practice, and teaching</a:t>
            </a:r>
          </a:p>
          <a:p>
            <a:pPr lvl="1"/>
            <a:endParaRPr lang="en-US" sz="4000" dirty="0"/>
          </a:p>
        </p:txBody>
      </p:sp>
    </p:spTree>
    <p:extLst>
      <p:ext uri="{BB962C8B-B14F-4D97-AF65-F5344CB8AC3E}">
        <p14:creationId xmlns:p14="http://schemas.microsoft.com/office/powerpoint/2010/main" val="427904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Discussing &amp; Examining Principle 5 </a:t>
            </a:r>
          </a:p>
        </p:txBody>
      </p:sp>
      <p:sp>
        <p:nvSpPr>
          <p:cNvPr id="3" name="Content Placeholder 2"/>
          <p:cNvSpPr>
            <a:spLocks noGrp="1"/>
          </p:cNvSpPr>
          <p:nvPr>
            <p:ph idx="1"/>
          </p:nvPr>
        </p:nvSpPr>
        <p:spPr>
          <a:xfrm>
            <a:off x="838200" y="1187777"/>
            <a:ext cx="10515600" cy="5416223"/>
          </a:xfrm>
        </p:spPr>
        <p:txBody>
          <a:bodyPr>
            <a:normAutofit/>
          </a:bodyPr>
          <a:lstStyle/>
          <a:p>
            <a:endParaRPr lang="en-US" dirty="0"/>
          </a:p>
          <a:p>
            <a:r>
              <a:rPr lang="en-US" dirty="0"/>
              <a:t>Beyond “Scholarly Activity” COSMA identified “Professional Activities” as actions “</a:t>
            </a:r>
            <a:r>
              <a:rPr lang="en-US" b="1" dirty="0"/>
              <a:t>related to a faculty member’s recognized area of disciplinary expertise for the purposes of providing professionally-related service; developing, maintaining, or enhancing content expertise, skills, or professional standing; or supporting professional organizations</a:t>
            </a:r>
            <a:r>
              <a:rPr lang="en-US" dirty="0"/>
              <a:t>” </a:t>
            </a:r>
            <a:r>
              <a:rPr lang="en-US" sz="1600" dirty="0"/>
              <a:t>(COSMA, 2016, p. 35). </a:t>
            </a:r>
          </a:p>
          <a:p>
            <a:endParaRPr lang="en-US" dirty="0"/>
          </a:p>
        </p:txBody>
      </p:sp>
    </p:spTree>
    <p:extLst>
      <p:ext uri="{BB962C8B-B14F-4D97-AF65-F5344CB8AC3E}">
        <p14:creationId xmlns:p14="http://schemas.microsoft.com/office/powerpoint/2010/main" val="2026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bstract background&#10;">
            <a:extLst>
              <a:ext uri="{FF2B5EF4-FFF2-40B4-BE49-F238E27FC236}">
                <a16:creationId xmlns:a16="http://schemas.microsoft.com/office/drawing/2014/main" xmlns="" id="{403E5740-1FF0-42AF-A459-70BE0BD24FD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EA4B7241-C2B7-4F61-A69C-236E16A5F62F}"/>
              </a:ext>
            </a:extLst>
          </p:cNvPr>
          <p:cNvSpPr>
            <a:spLocks noGrp="1"/>
          </p:cNvSpPr>
          <p:nvPr>
            <p:ph type="title"/>
          </p:nvPr>
        </p:nvSpPr>
        <p:spPr>
          <a:xfrm>
            <a:off x="6273800" y="2133599"/>
            <a:ext cx="5765800" cy="2492461"/>
          </a:xfrm>
        </p:spPr>
        <p:txBody>
          <a:bodyPr/>
          <a:lstStyle/>
          <a:p>
            <a:r>
              <a:rPr lang="en-US" dirty="0"/>
              <a:t>Professional Development &amp; </a:t>
            </a:r>
            <a:br>
              <a:rPr lang="en-US" dirty="0"/>
            </a:br>
            <a:r>
              <a:rPr lang="en-US" dirty="0"/>
              <a:t>Principle 5</a:t>
            </a:r>
            <a:endParaRPr lang="ru-RU" dirty="0"/>
          </a:p>
        </p:txBody>
      </p:sp>
      <p:sp>
        <p:nvSpPr>
          <p:cNvPr id="3" name="Subtitle 2">
            <a:extLst>
              <a:ext uri="{FF2B5EF4-FFF2-40B4-BE49-F238E27FC236}">
                <a16:creationId xmlns:a16="http://schemas.microsoft.com/office/drawing/2014/main" xmlns="" id="{FDFD3B61-D7B5-4C7A-80FB-02A3436F88E1}"/>
              </a:ext>
            </a:extLst>
          </p:cNvPr>
          <p:cNvSpPr>
            <a:spLocks noGrp="1"/>
          </p:cNvSpPr>
          <p:nvPr>
            <p:ph type="subTitle" idx="1"/>
          </p:nvPr>
        </p:nvSpPr>
        <p:spPr>
          <a:xfrm>
            <a:off x="6325267" y="4851344"/>
            <a:ext cx="4618957" cy="590626"/>
          </a:xfrm>
        </p:spPr>
        <p:txBody>
          <a:bodyPr/>
          <a:lstStyle/>
          <a:p>
            <a:r>
              <a:rPr lang="en-US" dirty="0"/>
              <a:t>COSMA </a:t>
            </a:r>
            <a:endParaRPr lang="ru-RU" dirty="0"/>
          </a:p>
        </p:txBody>
      </p:sp>
    </p:spTree>
    <p:extLst>
      <p:ext uri="{BB962C8B-B14F-4D97-AF65-F5344CB8AC3E}">
        <p14:creationId xmlns:p14="http://schemas.microsoft.com/office/powerpoint/2010/main" val="29822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Promoting, Encouraging &amp; Documenting PD Activities </a:t>
            </a:r>
          </a:p>
        </p:txBody>
      </p:sp>
      <p:sp>
        <p:nvSpPr>
          <p:cNvPr id="4" name="Text Placeholder 3"/>
          <p:cNvSpPr>
            <a:spLocks noGrp="1"/>
          </p:cNvSpPr>
          <p:nvPr>
            <p:ph type="body" idx="1"/>
          </p:nvPr>
        </p:nvSpPr>
        <p:spPr>
          <a:xfrm>
            <a:off x="839788" y="1427897"/>
            <a:ext cx="5157787" cy="652970"/>
          </a:xfrm>
        </p:spPr>
        <p:txBody>
          <a:bodyPr>
            <a:normAutofit/>
          </a:bodyPr>
          <a:lstStyle/>
          <a:p>
            <a:r>
              <a:rPr lang="en-US" sz="2800" dirty="0"/>
              <a:t>“Scholarly”</a:t>
            </a:r>
          </a:p>
        </p:txBody>
      </p:sp>
      <p:sp>
        <p:nvSpPr>
          <p:cNvPr id="5" name="Content Placeholder 4"/>
          <p:cNvSpPr>
            <a:spLocks noGrp="1"/>
          </p:cNvSpPr>
          <p:nvPr>
            <p:ph sz="half" idx="2"/>
          </p:nvPr>
        </p:nvSpPr>
        <p:spPr/>
        <p:txBody>
          <a:bodyPr/>
          <a:lstStyle/>
          <a:p>
            <a:pPr marL="0" indent="0">
              <a:buNone/>
            </a:pPr>
            <a:r>
              <a:rPr lang="en-US" dirty="0"/>
              <a:t>These include activities such as:</a:t>
            </a:r>
          </a:p>
          <a:p>
            <a:r>
              <a:rPr lang="en-US" dirty="0"/>
              <a:t>Publishing articles</a:t>
            </a:r>
          </a:p>
          <a:p>
            <a:r>
              <a:rPr lang="en-US" dirty="0"/>
              <a:t>Presenting at academic conferences</a:t>
            </a:r>
          </a:p>
          <a:p>
            <a:r>
              <a:rPr lang="en-US" dirty="0"/>
              <a:t>…and much more</a:t>
            </a:r>
          </a:p>
        </p:txBody>
      </p:sp>
      <p:sp>
        <p:nvSpPr>
          <p:cNvPr id="6" name="Text Placeholder 5"/>
          <p:cNvSpPr>
            <a:spLocks noGrp="1"/>
          </p:cNvSpPr>
          <p:nvPr>
            <p:ph type="body" sz="quarter" idx="3"/>
          </p:nvPr>
        </p:nvSpPr>
        <p:spPr>
          <a:xfrm>
            <a:off x="6172200" y="1427897"/>
            <a:ext cx="5183188" cy="652970"/>
          </a:xfrm>
        </p:spPr>
        <p:txBody>
          <a:bodyPr>
            <a:noAutofit/>
          </a:bodyPr>
          <a:lstStyle/>
          <a:p>
            <a:r>
              <a:rPr lang="en-US" sz="2800" dirty="0"/>
              <a:t>Other </a:t>
            </a:r>
            <a:r>
              <a:rPr lang="en-US" sz="3000" dirty="0">
                <a:solidFill>
                  <a:srgbClr val="00FFFF"/>
                </a:solidFill>
              </a:rPr>
              <a:t>Professional</a:t>
            </a:r>
            <a:r>
              <a:rPr lang="en-US" sz="2800" dirty="0"/>
              <a:t> Activity</a:t>
            </a:r>
          </a:p>
        </p:txBody>
      </p:sp>
      <p:sp>
        <p:nvSpPr>
          <p:cNvPr id="7" name="Content Placeholder 6"/>
          <p:cNvSpPr>
            <a:spLocks noGrp="1"/>
          </p:cNvSpPr>
          <p:nvPr>
            <p:ph sz="quarter" idx="4"/>
          </p:nvPr>
        </p:nvSpPr>
        <p:spPr/>
        <p:txBody>
          <a:bodyPr>
            <a:normAutofit lnSpcReduction="10000"/>
          </a:bodyPr>
          <a:lstStyle/>
          <a:p>
            <a:pPr marL="0" indent="0">
              <a:buNone/>
            </a:pPr>
            <a:r>
              <a:rPr lang="en-US" dirty="0"/>
              <a:t>These include activities such as:</a:t>
            </a:r>
          </a:p>
          <a:p>
            <a:r>
              <a:rPr lang="en-US" dirty="0"/>
              <a:t>Professionally related consulting and other related service activities,</a:t>
            </a:r>
          </a:p>
          <a:p>
            <a:r>
              <a:rPr lang="en-US" dirty="0"/>
              <a:t>Engagement in professional development or enrichment activities (e.g., seminars, symposia, workshops, or professional meetings),</a:t>
            </a:r>
          </a:p>
          <a:p>
            <a:r>
              <a:rPr lang="en-US" dirty="0"/>
              <a:t>Membership in professional organizations, serving in a leadership role in relevant professional organizations)</a:t>
            </a:r>
          </a:p>
          <a:p>
            <a:r>
              <a:rPr lang="en-US" dirty="0">
                <a:solidFill>
                  <a:srgbClr val="00B0F0"/>
                </a:solidFill>
              </a:rPr>
              <a:t>The BEST examples are yet to come!!!!!</a:t>
            </a:r>
          </a:p>
        </p:txBody>
      </p:sp>
    </p:spTree>
    <p:extLst>
      <p:ext uri="{BB962C8B-B14F-4D97-AF65-F5344CB8AC3E}">
        <p14:creationId xmlns:p14="http://schemas.microsoft.com/office/powerpoint/2010/main" val="407725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Appropriate Involvement?</a:t>
            </a:r>
          </a:p>
        </p:txBody>
      </p:sp>
      <p:sp>
        <p:nvSpPr>
          <p:cNvPr id="3" name="Content Placeholder 2"/>
          <p:cNvSpPr>
            <a:spLocks noGrp="1"/>
          </p:cNvSpPr>
          <p:nvPr>
            <p:ph idx="1"/>
          </p:nvPr>
        </p:nvSpPr>
        <p:spPr>
          <a:xfrm>
            <a:off x="838200" y="1187777"/>
            <a:ext cx="10515600" cy="1849891"/>
          </a:xfrm>
        </p:spPr>
        <p:txBody>
          <a:bodyPr>
            <a:normAutofit/>
          </a:bodyPr>
          <a:lstStyle/>
          <a:p>
            <a:endParaRPr lang="en-US" dirty="0"/>
          </a:p>
          <a:p>
            <a:r>
              <a:rPr lang="en-US" dirty="0"/>
              <a:t>“The </a:t>
            </a:r>
            <a:r>
              <a:rPr lang="en-US" b="1" dirty="0">
                <a:solidFill>
                  <a:srgbClr val="FFFF00"/>
                </a:solidFill>
              </a:rPr>
              <a:t>amount</a:t>
            </a:r>
            <a:r>
              <a:rPr lang="en-US" dirty="0"/>
              <a:t> and </a:t>
            </a:r>
            <a:r>
              <a:rPr lang="en-US" b="1" dirty="0">
                <a:solidFill>
                  <a:srgbClr val="FFFF00"/>
                </a:solidFill>
              </a:rPr>
              <a:t>type</a:t>
            </a:r>
            <a:r>
              <a:rPr lang="en-US" dirty="0"/>
              <a:t> of PD should </a:t>
            </a:r>
            <a:r>
              <a:rPr lang="en-US" b="1" u="sng" dirty="0"/>
              <a:t>appropriately align with the mission</a:t>
            </a:r>
            <a:r>
              <a:rPr lang="en-US" dirty="0"/>
              <a:t> of the academic unit/sport management program and the level of programs offered” (COSMA, 2016, p. 32).</a:t>
            </a:r>
          </a:p>
        </p:txBody>
      </p:sp>
      <p:sp>
        <p:nvSpPr>
          <p:cNvPr id="4" name="Rectangle 3">
            <a:extLst>
              <a:ext uri="{FF2B5EF4-FFF2-40B4-BE49-F238E27FC236}">
                <a16:creationId xmlns:a16="http://schemas.microsoft.com/office/drawing/2014/main" xmlns="" id="{6CD72564-7E0E-4BA4-8808-3E2371009522}"/>
              </a:ext>
            </a:extLst>
          </p:cNvPr>
          <p:cNvSpPr/>
          <p:nvPr/>
        </p:nvSpPr>
        <p:spPr>
          <a:xfrm>
            <a:off x="723255" y="3429000"/>
            <a:ext cx="6096000" cy="1323439"/>
          </a:xfrm>
          <a:prstGeom prst="rect">
            <a:avLst/>
          </a:prstGeom>
          <a:solidFill>
            <a:schemeClr val="bg1"/>
          </a:solidFill>
        </p:spPr>
        <p:txBody>
          <a:bodyPr>
            <a:spAutoFit/>
          </a:bodyPr>
          <a:lstStyle/>
          <a:p>
            <a:r>
              <a:rPr lang="en-US" sz="2000" dirty="0">
                <a:solidFill>
                  <a:schemeClr val="bg2"/>
                </a:solidFill>
              </a:rPr>
              <a:t>Doctoral program faculty should be engaged in significant research PD, including collaborative research with doctoral students and the supervision of doctoral student research.</a:t>
            </a:r>
          </a:p>
        </p:txBody>
      </p:sp>
      <p:sp>
        <p:nvSpPr>
          <p:cNvPr id="5" name="Rectangle 4">
            <a:extLst>
              <a:ext uri="{FF2B5EF4-FFF2-40B4-BE49-F238E27FC236}">
                <a16:creationId xmlns:a16="http://schemas.microsoft.com/office/drawing/2014/main" xmlns="" id="{B0054E52-C375-4037-9C5D-C821CCC1CA79}"/>
              </a:ext>
            </a:extLst>
          </p:cNvPr>
          <p:cNvSpPr/>
          <p:nvPr/>
        </p:nvSpPr>
        <p:spPr>
          <a:xfrm>
            <a:off x="5819615" y="5162391"/>
            <a:ext cx="6096000" cy="1015663"/>
          </a:xfrm>
          <a:prstGeom prst="rect">
            <a:avLst/>
          </a:prstGeom>
          <a:solidFill>
            <a:srgbClr val="FFFF00"/>
          </a:solidFill>
        </p:spPr>
        <p:txBody>
          <a:bodyPr>
            <a:spAutoFit/>
          </a:bodyPr>
          <a:lstStyle/>
          <a:p>
            <a:r>
              <a:rPr lang="en-US" sz="2000" b="1" dirty="0">
                <a:solidFill>
                  <a:schemeClr val="bg1"/>
                </a:solidFill>
              </a:rPr>
              <a:t>Program Coordinators/Chairs might need to engage in more administratively-oriented PD (Program Marketing, O&amp;S Development, or Technological Innovation Ideas). </a:t>
            </a:r>
          </a:p>
        </p:txBody>
      </p:sp>
    </p:spTree>
    <p:extLst>
      <p:ext uri="{BB962C8B-B14F-4D97-AF65-F5344CB8AC3E}">
        <p14:creationId xmlns:p14="http://schemas.microsoft.com/office/powerpoint/2010/main" val="122639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5400" dirty="0"/>
              <a:t>Consider this…</a:t>
            </a:r>
          </a:p>
        </p:txBody>
      </p:sp>
      <p:pic>
        <p:nvPicPr>
          <p:cNvPr id="3" name="Picture 2" descr="Screen Shot 2019-10-25 at 9.43.49 AM.png"/>
          <p:cNvPicPr>
            <a:picLocks noChangeAspect="1"/>
          </p:cNvPicPr>
          <p:nvPr/>
        </p:nvPicPr>
        <p:blipFill rotWithShape="1">
          <a:blip r:embed="rId3">
            <a:extLst>
              <a:ext uri="{28A0092B-C50C-407E-A947-70E740481C1C}">
                <a14:useLocalDpi xmlns:a14="http://schemas.microsoft.com/office/drawing/2010/main" val="0"/>
              </a:ext>
            </a:extLst>
          </a:blip>
          <a:srcRect l="2895" r="9812" b="65123"/>
          <a:stretch/>
        </p:blipFill>
        <p:spPr>
          <a:xfrm>
            <a:off x="6701118" y="851645"/>
            <a:ext cx="4736354" cy="1598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Screen Shot 2019-10-24 at 9.22.4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052" y="3497038"/>
            <a:ext cx="9312929" cy="3015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964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Appropriate Involvement?</a:t>
            </a:r>
          </a:p>
        </p:txBody>
      </p:sp>
      <p:sp>
        <p:nvSpPr>
          <p:cNvPr id="3" name="Content Placeholder 2"/>
          <p:cNvSpPr>
            <a:spLocks noGrp="1"/>
          </p:cNvSpPr>
          <p:nvPr>
            <p:ph idx="1"/>
          </p:nvPr>
        </p:nvSpPr>
        <p:spPr>
          <a:xfrm>
            <a:off x="838200" y="1187777"/>
            <a:ext cx="7596673" cy="2843047"/>
          </a:xfrm>
        </p:spPr>
        <p:txBody>
          <a:bodyPr>
            <a:normAutofit/>
          </a:bodyPr>
          <a:lstStyle/>
          <a:p>
            <a:endParaRPr lang="en-US" sz="4000" dirty="0"/>
          </a:p>
          <a:p>
            <a:r>
              <a:rPr lang="en-US" sz="4000" dirty="0"/>
              <a:t>Not all institutions are built alike.</a:t>
            </a:r>
          </a:p>
          <a:p>
            <a:endParaRPr lang="en-US" sz="4000" dirty="0"/>
          </a:p>
          <a:p>
            <a:r>
              <a:rPr lang="en-US" sz="4000" dirty="0"/>
              <a:t>Not all faculty are built alike.</a:t>
            </a:r>
          </a:p>
        </p:txBody>
      </p:sp>
      <p:sp>
        <p:nvSpPr>
          <p:cNvPr id="4" name="Rectangle 3">
            <a:extLst>
              <a:ext uri="{FF2B5EF4-FFF2-40B4-BE49-F238E27FC236}">
                <a16:creationId xmlns:a16="http://schemas.microsoft.com/office/drawing/2014/main" xmlns="" id="{987B7D47-C05B-4BE5-896D-154C8E54E20A}"/>
              </a:ext>
            </a:extLst>
          </p:cNvPr>
          <p:cNvSpPr/>
          <p:nvPr/>
        </p:nvSpPr>
        <p:spPr>
          <a:xfrm>
            <a:off x="2789695" y="4855227"/>
            <a:ext cx="7189518" cy="1384995"/>
          </a:xfrm>
          <a:prstGeom prst="rect">
            <a:avLst/>
          </a:prstGeom>
          <a:solidFill>
            <a:schemeClr val="accent1">
              <a:lumMod val="60000"/>
              <a:lumOff val="40000"/>
            </a:schemeClr>
          </a:solidFill>
          <a:scene3d>
            <a:camera prst="orthographicFront"/>
            <a:lightRig rig="threePt" dir="t"/>
          </a:scene3d>
          <a:sp3d>
            <a:bevelT prst="relaxedInset"/>
          </a:sp3d>
        </p:spPr>
        <p:txBody>
          <a:bodyPr wrap="square">
            <a:spAutoFit/>
          </a:bodyPr>
          <a:lstStyle/>
          <a:p>
            <a:r>
              <a:rPr lang="en-US" sz="2800" b="1" dirty="0">
                <a:solidFill>
                  <a:schemeClr val="bg1"/>
                </a:solidFill>
              </a:rPr>
              <a:t>PD should expand well beyond the Scholarship of Discovery, into more of the Scholarships of </a:t>
            </a:r>
            <a:r>
              <a:rPr lang="en-US" sz="2800" b="1" dirty="0">
                <a:solidFill>
                  <a:schemeClr val="bg1"/>
                </a:solidFill>
                <a:highlight>
                  <a:srgbClr val="FFFF00"/>
                </a:highlight>
              </a:rPr>
              <a:t>Integration</a:t>
            </a:r>
            <a:r>
              <a:rPr lang="en-US" sz="2800" b="1" dirty="0">
                <a:solidFill>
                  <a:schemeClr val="bg1"/>
                </a:solidFill>
              </a:rPr>
              <a:t> and </a:t>
            </a:r>
            <a:r>
              <a:rPr lang="en-US" sz="2800" b="1" dirty="0">
                <a:solidFill>
                  <a:schemeClr val="bg1"/>
                </a:solidFill>
                <a:highlight>
                  <a:srgbClr val="FFFF00"/>
                </a:highlight>
              </a:rPr>
              <a:t>Application</a:t>
            </a:r>
            <a:r>
              <a:rPr lang="en-US" sz="2800" b="1" dirty="0">
                <a:solidFill>
                  <a:schemeClr val="bg1"/>
                </a:solidFill>
              </a:rPr>
              <a:t>.</a:t>
            </a:r>
          </a:p>
        </p:txBody>
      </p:sp>
    </p:spTree>
    <p:extLst>
      <p:ext uri="{BB962C8B-B14F-4D97-AF65-F5344CB8AC3E}">
        <p14:creationId xmlns:p14="http://schemas.microsoft.com/office/powerpoint/2010/main" val="160721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PD Necessity </a:t>
            </a:r>
          </a:p>
        </p:txBody>
      </p:sp>
      <p:sp>
        <p:nvSpPr>
          <p:cNvPr id="3" name="Content Placeholder 2"/>
          <p:cNvSpPr>
            <a:spLocks noGrp="1"/>
          </p:cNvSpPr>
          <p:nvPr>
            <p:ph idx="1"/>
          </p:nvPr>
        </p:nvSpPr>
        <p:spPr>
          <a:xfrm>
            <a:off x="838200" y="1218773"/>
            <a:ext cx="10515600" cy="1028481"/>
          </a:xfrm>
        </p:spPr>
        <p:txBody>
          <a:bodyPr>
            <a:normAutofit/>
          </a:bodyPr>
          <a:lstStyle/>
          <a:p>
            <a:pPr marL="0" indent="0">
              <a:buNone/>
            </a:pPr>
            <a:r>
              <a:rPr lang="en-US" sz="2400" dirty="0"/>
              <a:t>PD is necessary since Faculty wear multiple hats, operate in inter-disciplinary fields, and often do the job of many university individuals: </a:t>
            </a:r>
          </a:p>
        </p:txBody>
      </p:sp>
      <p:sp>
        <p:nvSpPr>
          <p:cNvPr id="4" name="Rectangle 3">
            <a:extLst>
              <a:ext uri="{FF2B5EF4-FFF2-40B4-BE49-F238E27FC236}">
                <a16:creationId xmlns:a16="http://schemas.microsoft.com/office/drawing/2014/main" xmlns="" id="{8075F0AA-280E-41FF-BF5A-6A24E35EC21E}"/>
              </a:ext>
            </a:extLst>
          </p:cNvPr>
          <p:cNvSpPr/>
          <p:nvPr/>
        </p:nvSpPr>
        <p:spPr>
          <a:xfrm>
            <a:off x="838200" y="2247254"/>
            <a:ext cx="4329193" cy="3785652"/>
          </a:xfrm>
          <a:prstGeom prst="rect">
            <a:avLst/>
          </a:prstGeom>
        </p:spPr>
        <p:txBody>
          <a:bodyPr wrap="square">
            <a:spAutoFit/>
          </a:bodyPr>
          <a:lstStyle/>
          <a:p>
            <a:r>
              <a:rPr lang="en-US" sz="2400" b="1" dirty="0">
                <a:solidFill>
                  <a:schemeClr val="bg2"/>
                </a:solidFill>
              </a:rPr>
              <a:t>1.</a:t>
            </a:r>
            <a:r>
              <a:rPr lang="en-US" sz="2400" b="1" dirty="0">
                <a:solidFill>
                  <a:srgbClr val="FFFF00"/>
                </a:solidFill>
              </a:rPr>
              <a:t> Teacher</a:t>
            </a:r>
          </a:p>
          <a:p>
            <a:r>
              <a:rPr lang="en-US" sz="2400" b="1" dirty="0">
                <a:solidFill>
                  <a:schemeClr val="bg2"/>
                </a:solidFill>
              </a:rPr>
              <a:t>2.</a:t>
            </a:r>
            <a:r>
              <a:rPr lang="en-US" sz="2400" b="1" dirty="0">
                <a:solidFill>
                  <a:srgbClr val="FFFF00"/>
                </a:solidFill>
              </a:rPr>
              <a:t> Adviser</a:t>
            </a:r>
          </a:p>
          <a:p>
            <a:r>
              <a:rPr lang="en-US" sz="2400" b="1" dirty="0">
                <a:solidFill>
                  <a:schemeClr val="bg2"/>
                </a:solidFill>
              </a:rPr>
              <a:t>3.</a:t>
            </a:r>
            <a:r>
              <a:rPr lang="en-US" sz="2400" b="1" dirty="0">
                <a:solidFill>
                  <a:srgbClr val="FFFF00"/>
                </a:solidFill>
              </a:rPr>
              <a:t> Administrator</a:t>
            </a:r>
          </a:p>
          <a:p>
            <a:r>
              <a:rPr lang="en-US" sz="2400" b="1" dirty="0">
                <a:solidFill>
                  <a:schemeClr val="bg2"/>
                </a:solidFill>
              </a:rPr>
              <a:t>4.</a:t>
            </a:r>
            <a:r>
              <a:rPr lang="en-US" sz="2400" b="1" dirty="0">
                <a:solidFill>
                  <a:srgbClr val="FFFF00"/>
                </a:solidFill>
              </a:rPr>
              <a:t> Project Developer</a:t>
            </a:r>
          </a:p>
          <a:p>
            <a:r>
              <a:rPr lang="en-US" sz="2400" b="1" dirty="0">
                <a:solidFill>
                  <a:schemeClr val="bg2"/>
                </a:solidFill>
              </a:rPr>
              <a:t>5.</a:t>
            </a:r>
            <a:r>
              <a:rPr lang="en-US" sz="2400" b="1" dirty="0">
                <a:solidFill>
                  <a:srgbClr val="FFFF00"/>
                </a:solidFill>
              </a:rPr>
              <a:t> Writing Instructor</a:t>
            </a:r>
          </a:p>
          <a:p>
            <a:r>
              <a:rPr lang="en-US" sz="2400" b="1" dirty="0">
                <a:solidFill>
                  <a:schemeClr val="bg2"/>
                </a:solidFill>
              </a:rPr>
              <a:t>6.</a:t>
            </a:r>
            <a:r>
              <a:rPr lang="en-US" sz="2400" b="1" dirty="0">
                <a:solidFill>
                  <a:srgbClr val="FFFF00"/>
                </a:solidFill>
              </a:rPr>
              <a:t> Technologist</a:t>
            </a:r>
          </a:p>
          <a:p>
            <a:r>
              <a:rPr lang="en-US" sz="2400" b="1" dirty="0">
                <a:solidFill>
                  <a:schemeClr val="bg2"/>
                </a:solidFill>
              </a:rPr>
              <a:t>7.</a:t>
            </a:r>
            <a:r>
              <a:rPr lang="en-US" sz="2400" b="1" dirty="0">
                <a:solidFill>
                  <a:srgbClr val="FFFF00"/>
                </a:solidFill>
              </a:rPr>
              <a:t> Event Producer</a:t>
            </a:r>
          </a:p>
          <a:p>
            <a:r>
              <a:rPr lang="en-US" sz="2400" b="1" dirty="0">
                <a:solidFill>
                  <a:schemeClr val="bg2"/>
                </a:solidFill>
              </a:rPr>
              <a:t>8.</a:t>
            </a:r>
            <a:r>
              <a:rPr lang="en-US" sz="2400" b="1" dirty="0">
                <a:solidFill>
                  <a:srgbClr val="FFFF00"/>
                </a:solidFill>
              </a:rPr>
              <a:t> Fundraiser</a:t>
            </a:r>
          </a:p>
          <a:p>
            <a:r>
              <a:rPr lang="en-US" sz="2400" b="1" dirty="0">
                <a:solidFill>
                  <a:schemeClr val="bg2"/>
                </a:solidFill>
              </a:rPr>
              <a:t>9.</a:t>
            </a:r>
            <a:r>
              <a:rPr lang="en-US" sz="2400" b="1" dirty="0">
                <a:solidFill>
                  <a:srgbClr val="FFFF00"/>
                </a:solidFill>
              </a:rPr>
              <a:t> Marketing “Overseer”</a:t>
            </a:r>
          </a:p>
          <a:p>
            <a:r>
              <a:rPr lang="en-US" sz="2400" b="1" dirty="0">
                <a:solidFill>
                  <a:schemeClr val="bg2"/>
                </a:solidFill>
              </a:rPr>
              <a:t>10.</a:t>
            </a:r>
            <a:r>
              <a:rPr lang="en-US" sz="2400" b="1" dirty="0">
                <a:solidFill>
                  <a:srgbClr val="FFFF00"/>
                </a:solidFill>
              </a:rPr>
              <a:t> Club Sponsor</a:t>
            </a:r>
          </a:p>
        </p:txBody>
      </p:sp>
      <p:sp>
        <p:nvSpPr>
          <p:cNvPr id="5" name="TextBox 4">
            <a:extLst>
              <a:ext uri="{FF2B5EF4-FFF2-40B4-BE49-F238E27FC236}">
                <a16:creationId xmlns:a16="http://schemas.microsoft.com/office/drawing/2014/main" xmlns="" id="{425C4FFC-C2E6-4A61-879D-2531637296BA}"/>
              </a:ext>
            </a:extLst>
          </p:cNvPr>
          <p:cNvSpPr txBox="1"/>
          <p:nvPr/>
        </p:nvSpPr>
        <p:spPr>
          <a:xfrm>
            <a:off x="5337001" y="3731884"/>
            <a:ext cx="6386513" cy="1938992"/>
          </a:xfrm>
          <a:prstGeom prst="rect">
            <a:avLst/>
          </a:prstGeom>
          <a:solidFill>
            <a:schemeClr val="bg1"/>
          </a:solidFill>
        </p:spPr>
        <p:txBody>
          <a:bodyPr wrap="square" rtlCol="0">
            <a:spAutoFit/>
          </a:bodyPr>
          <a:lstStyle/>
          <a:p>
            <a:r>
              <a:rPr lang="en-US" sz="2400" b="1" dirty="0">
                <a:solidFill>
                  <a:srgbClr val="00B0F0"/>
                </a:solidFill>
              </a:rPr>
              <a:t>PD in the forms Scholarship of </a:t>
            </a:r>
            <a:r>
              <a:rPr lang="en-US" sz="2400" b="1" dirty="0">
                <a:solidFill>
                  <a:srgbClr val="92D050"/>
                </a:solidFill>
              </a:rPr>
              <a:t>Integration</a:t>
            </a:r>
            <a:r>
              <a:rPr lang="en-US" sz="2400" b="1" dirty="0">
                <a:solidFill>
                  <a:srgbClr val="00B0F0"/>
                </a:solidFill>
              </a:rPr>
              <a:t> and Scholarship of </a:t>
            </a:r>
            <a:r>
              <a:rPr lang="en-US" sz="2400" b="1" dirty="0">
                <a:solidFill>
                  <a:srgbClr val="92D050"/>
                </a:solidFill>
              </a:rPr>
              <a:t>Application</a:t>
            </a:r>
            <a:r>
              <a:rPr lang="en-US" sz="2400" b="1" dirty="0">
                <a:solidFill>
                  <a:srgbClr val="00B0F0"/>
                </a:solidFill>
              </a:rPr>
              <a:t> address more of these facets of the Faculty member. </a:t>
            </a:r>
            <a:r>
              <a:rPr lang="en-US" sz="2400" b="1" dirty="0">
                <a:solidFill>
                  <a:schemeClr val="bg2"/>
                </a:solidFill>
              </a:rPr>
              <a:t>Hence varied PD is largely necessary to accomplish comprehensive Faculty Development.</a:t>
            </a:r>
          </a:p>
        </p:txBody>
      </p:sp>
    </p:spTree>
    <p:extLst>
      <p:ext uri="{BB962C8B-B14F-4D97-AF65-F5344CB8AC3E}">
        <p14:creationId xmlns:p14="http://schemas.microsoft.com/office/powerpoint/2010/main" val="403950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602A4B-DE27-4A62-B423-1EDFCB048586}"/>
              </a:ext>
            </a:extLst>
          </p:cNvPr>
          <p:cNvPicPr>
            <a:picLocks noChangeAspect="1"/>
          </p:cNvPicPr>
          <p:nvPr/>
        </p:nvPicPr>
        <p:blipFill>
          <a:blip r:embed="rId3"/>
          <a:stretch>
            <a:fillRect/>
          </a:stretch>
        </p:blipFill>
        <p:spPr>
          <a:xfrm>
            <a:off x="3611105" y="-5773"/>
            <a:ext cx="4990454" cy="6841218"/>
          </a:xfrm>
          <a:prstGeom prst="rect">
            <a:avLst/>
          </a:prstGeom>
        </p:spPr>
      </p:pic>
    </p:spTree>
    <p:extLst>
      <p:ext uri="{BB962C8B-B14F-4D97-AF65-F5344CB8AC3E}">
        <p14:creationId xmlns:p14="http://schemas.microsoft.com/office/powerpoint/2010/main" val="379815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Networking &amp; Mentorship </a:t>
            </a:r>
          </a:p>
        </p:txBody>
      </p:sp>
      <p:pic>
        <p:nvPicPr>
          <p:cNvPr id="4" name="Picture 3"/>
          <p:cNvPicPr>
            <a:picLocks noChangeAspect="1"/>
          </p:cNvPicPr>
          <p:nvPr/>
        </p:nvPicPr>
        <p:blipFill>
          <a:blip r:embed="rId3"/>
          <a:stretch>
            <a:fillRect/>
          </a:stretch>
        </p:blipFill>
        <p:spPr>
          <a:xfrm>
            <a:off x="0" y="2502630"/>
            <a:ext cx="12192000" cy="3098070"/>
          </a:xfrm>
          <a:prstGeom prst="rect">
            <a:avLst/>
          </a:prstGeom>
        </p:spPr>
      </p:pic>
    </p:spTree>
    <p:extLst>
      <p:ext uri="{BB962C8B-B14F-4D97-AF65-F5344CB8AC3E}">
        <p14:creationId xmlns:p14="http://schemas.microsoft.com/office/powerpoint/2010/main" val="23960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Networking</a:t>
            </a:r>
          </a:p>
        </p:txBody>
      </p:sp>
      <p:pic>
        <p:nvPicPr>
          <p:cNvPr id="8" name="Picture 7"/>
          <p:cNvPicPr>
            <a:picLocks noChangeAspect="1"/>
          </p:cNvPicPr>
          <p:nvPr/>
        </p:nvPicPr>
        <p:blipFill rotWithShape="1">
          <a:blip r:embed="rId3"/>
          <a:srcRect t="13921"/>
          <a:stretch/>
        </p:blipFill>
        <p:spPr>
          <a:xfrm>
            <a:off x="1675579" y="1496109"/>
            <a:ext cx="7482558" cy="3421995"/>
          </a:xfrm>
          <a:prstGeom prst="rect">
            <a:avLst/>
          </a:prstGeom>
        </p:spPr>
      </p:pic>
      <p:sp>
        <p:nvSpPr>
          <p:cNvPr id="3" name="Rectangle 2"/>
          <p:cNvSpPr/>
          <p:nvPr/>
        </p:nvSpPr>
        <p:spPr>
          <a:xfrm>
            <a:off x="3527080" y="5591565"/>
            <a:ext cx="3217948" cy="584776"/>
          </a:xfrm>
          <a:prstGeom prst="rect">
            <a:avLst/>
          </a:prstGeom>
        </p:spPr>
        <p:txBody>
          <a:bodyPr wrap="none">
            <a:spAutoFit/>
          </a:bodyPr>
          <a:lstStyle/>
          <a:p>
            <a:r>
              <a:rPr lang="en-US" sz="3200" dirty="0">
                <a:solidFill>
                  <a:srgbClr val="FFFFFF"/>
                </a:solidFill>
              </a:rPr>
              <a:t>Find your tribe…</a:t>
            </a:r>
          </a:p>
        </p:txBody>
      </p:sp>
    </p:spTree>
    <p:extLst>
      <p:ext uri="{BB962C8B-B14F-4D97-AF65-F5344CB8AC3E}">
        <p14:creationId xmlns:p14="http://schemas.microsoft.com/office/powerpoint/2010/main" val="40687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Mentorship</a:t>
            </a:r>
          </a:p>
        </p:txBody>
      </p:sp>
      <p:pic>
        <p:nvPicPr>
          <p:cNvPr id="7" name="Picture 6"/>
          <p:cNvPicPr>
            <a:picLocks noChangeAspect="1"/>
          </p:cNvPicPr>
          <p:nvPr/>
        </p:nvPicPr>
        <p:blipFill rotWithShape="1">
          <a:blip r:embed="rId3"/>
          <a:srcRect t="6598" b="4549"/>
          <a:stretch/>
        </p:blipFill>
        <p:spPr>
          <a:xfrm>
            <a:off x="0" y="1435100"/>
            <a:ext cx="12192000" cy="6223000"/>
          </a:xfrm>
          <a:prstGeom prst="rect">
            <a:avLst/>
          </a:prstGeom>
        </p:spPr>
      </p:pic>
    </p:spTree>
    <p:extLst>
      <p:ext uri="{BB962C8B-B14F-4D97-AF65-F5344CB8AC3E}">
        <p14:creationId xmlns:p14="http://schemas.microsoft.com/office/powerpoint/2010/main" val="2716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bstract background">
            <a:extLst>
              <a:ext uri="{FF2B5EF4-FFF2-40B4-BE49-F238E27FC236}">
                <a16:creationId xmlns:a16="http://schemas.microsoft.com/office/drawing/2014/main" xmlns="" id="{B9CF847D-0BA8-4D40-B95D-DAC8A415A5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xmlns="" id="{953F70E9-6111-446A-BD49-B6A996FA030D}"/>
              </a:ext>
            </a:extLst>
          </p:cNvPr>
          <p:cNvSpPr>
            <a:spLocks noGrp="1"/>
          </p:cNvSpPr>
          <p:nvPr>
            <p:ph type="title"/>
          </p:nvPr>
        </p:nvSpPr>
        <p:spPr/>
        <p:txBody>
          <a:bodyPr>
            <a:normAutofit/>
          </a:bodyPr>
          <a:lstStyle/>
          <a:p>
            <a:r>
              <a:rPr lang="en-US" sz="4000" dirty="0"/>
              <a:t>SUMMARY</a:t>
            </a:r>
          </a:p>
        </p:txBody>
      </p:sp>
      <p:sp>
        <p:nvSpPr>
          <p:cNvPr id="6" name="Text Placeholder 5">
            <a:extLst>
              <a:ext uri="{FF2B5EF4-FFF2-40B4-BE49-F238E27FC236}">
                <a16:creationId xmlns:a16="http://schemas.microsoft.com/office/drawing/2014/main" xmlns="" id="{33221DE2-465E-4B89-BDBB-17EC727932B0}"/>
              </a:ext>
            </a:extLst>
          </p:cNvPr>
          <p:cNvSpPr>
            <a:spLocks noGrp="1"/>
          </p:cNvSpPr>
          <p:nvPr>
            <p:ph type="body" idx="1"/>
          </p:nvPr>
        </p:nvSpPr>
        <p:spPr/>
        <p:txBody>
          <a:bodyPr>
            <a:normAutofit/>
          </a:bodyPr>
          <a:lstStyle/>
          <a:p>
            <a:r>
              <a:rPr lang="en-US" sz="3200" dirty="0"/>
              <a:t>COSMA Principle 5</a:t>
            </a:r>
          </a:p>
        </p:txBody>
      </p:sp>
      <p:sp>
        <p:nvSpPr>
          <p:cNvPr id="8" name="Text Placeholder 7">
            <a:extLst>
              <a:ext uri="{FF2B5EF4-FFF2-40B4-BE49-F238E27FC236}">
                <a16:creationId xmlns:a16="http://schemas.microsoft.com/office/drawing/2014/main" xmlns="" id="{7F9E6494-1485-4A3D-8CD3-31B5FAC16899}"/>
              </a:ext>
            </a:extLst>
          </p:cNvPr>
          <p:cNvSpPr>
            <a:spLocks noGrp="1"/>
          </p:cNvSpPr>
          <p:nvPr>
            <p:ph type="body" idx="14"/>
          </p:nvPr>
        </p:nvSpPr>
        <p:spPr>
          <a:xfrm>
            <a:off x="6894591" y="3189568"/>
            <a:ext cx="5155468" cy="2432603"/>
          </a:xfrm>
        </p:spPr>
        <p:txBody>
          <a:bodyPr/>
          <a:lstStyle/>
          <a:p>
            <a:r>
              <a:rPr lang="en-US" sz="2400" dirty="0"/>
              <a:t>Professional Development in Action</a:t>
            </a:r>
          </a:p>
          <a:p>
            <a:r>
              <a:rPr lang="en-US" sz="2400" dirty="0"/>
              <a:t>The importance of engagement</a:t>
            </a:r>
          </a:p>
          <a:p>
            <a:r>
              <a:rPr lang="en-US" sz="2400" dirty="0"/>
              <a:t>Many ways to be involved</a:t>
            </a:r>
          </a:p>
          <a:p>
            <a:r>
              <a:rPr lang="en-US" sz="2400" dirty="0"/>
              <a:t>Mentorship and Networking are key!</a:t>
            </a:r>
          </a:p>
          <a:p>
            <a:endParaRPr lang="en-US" dirty="0"/>
          </a:p>
        </p:txBody>
      </p:sp>
    </p:spTree>
    <p:extLst>
      <p:ext uri="{BB962C8B-B14F-4D97-AF65-F5344CB8AC3E}">
        <p14:creationId xmlns:p14="http://schemas.microsoft.com/office/powerpoint/2010/main" val="32261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B26A0-76B0-4D92-8A3B-F4FB7FCBBD52}"/>
              </a:ext>
            </a:extLst>
          </p:cNvPr>
          <p:cNvSpPr>
            <a:spLocks noGrp="1"/>
          </p:cNvSpPr>
          <p:nvPr>
            <p:ph type="title"/>
          </p:nvPr>
        </p:nvSpPr>
        <p:spPr>
          <a:xfrm>
            <a:off x="511176" y="2116423"/>
            <a:ext cx="5021940" cy="804338"/>
          </a:xfrm>
        </p:spPr>
        <p:txBody>
          <a:bodyPr>
            <a:normAutofit/>
          </a:bodyPr>
          <a:lstStyle/>
          <a:p>
            <a:r>
              <a:rPr lang="en-US" sz="4800" dirty="0"/>
              <a:t>ABOUT US</a:t>
            </a:r>
          </a:p>
        </p:txBody>
      </p:sp>
      <p:sp>
        <p:nvSpPr>
          <p:cNvPr id="3" name="Text Placeholder 2">
            <a:extLst>
              <a:ext uri="{FF2B5EF4-FFF2-40B4-BE49-F238E27FC236}">
                <a16:creationId xmlns:a16="http://schemas.microsoft.com/office/drawing/2014/main" xmlns="" id="{A50184F8-7D3E-4F39-85DA-53F65AF618F6}"/>
              </a:ext>
            </a:extLst>
          </p:cNvPr>
          <p:cNvSpPr>
            <a:spLocks noGrp="1"/>
          </p:cNvSpPr>
          <p:nvPr>
            <p:ph type="body" idx="1"/>
          </p:nvPr>
        </p:nvSpPr>
        <p:spPr>
          <a:xfrm>
            <a:off x="560070" y="3244567"/>
            <a:ext cx="4205904" cy="569085"/>
          </a:xfrm>
        </p:spPr>
        <p:txBody>
          <a:bodyPr>
            <a:noAutofit/>
          </a:bodyPr>
          <a:lstStyle/>
          <a:p>
            <a:r>
              <a:rPr lang="en-US" sz="3200" dirty="0"/>
              <a:t>Varied Experiences…</a:t>
            </a:r>
          </a:p>
        </p:txBody>
      </p:sp>
      <p:sp>
        <p:nvSpPr>
          <p:cNvPr id="5" name="Text Placeholder 4">
            <a:extLst>
              <a:ext uri="{FF2B5EF4-FFF2-40B4-BE49-F238E27FC236}">
                <a16:creationId xmlns:a16="http://schemas.microsoft.com/office/drawing/2014/main" xmlns="" id="{C7BC30F8-1890-4494-869A-DCD11E9F5FF4}"/>
              </a:ext>
            </a:extLst>
          </p:cNvPr>
          <p:cNvSpPr>
            <a:spLocks noGrp="1"/>
          </p:cNvSpPr>
          <p:nvPr>
            <p:ph type="body" idx="14"/>
          </p:nvPr>
        </p:nvSpPr>
        <p:spPr>
          <a:xfrm>
            <a:off x="561720" y="3856649"/>
            <a:ext cx="5331080" cy="1328330"/>
          </a:xfrm>
        </p:spPr>
        <p:txBody>
          <a:bodyPr>
            <a:noAutofit/>
          </a:bodyPr>
          <a:lstStyle/>
          <a:p>
            <a:r>
              <a:rPr lang="en-US" sz="2400" dirty="0"/>
              <a:t>Working with COSMA</a:t>
            </a:r>
          </a:p>
          <a:p>
            <a:r>
              <a:rPr lang="en-US" sz="2400" dirty="0"/>
              <a:t>Program Development &amp; Administration</a:t>
            </a:r>
          </a:p>
          <a:p>
            <a:r>
              <a:rPr lang="en-US" sz="2400" dirty="0"/>
              <a:t>Professional Development</a:t>
            </a:r>
          </a:p>
        </p:txBody>
      </p:sp>
      <p:pic>
        <p:nvPicPr>
          <p:cNvPr id="20" name="Picture Placeholder 19" descr="Abstract background">
            <a:extLst>
              <a:ext uri="{FF2B5EF4-FFF2-40B4-BE49-F238E27FC236}">
                <a16:creationId xmlns:a16="http://schemas.microsoft.com/office/drawing/2014/main" xmlns="" id="{61169563-0C6E-483D-91B6-7AB8952A8FA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90511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2F9A33A-E955-4DFB-9469-3FDBA6703985}"/>
              </a:ext>
            </a:extLst>
          </p:cNvPr>
          <p:cNvSpPr>
            <a:spLocks noGrp="1"/>
          </p:cNvSpPr>
          <p:nvPr>
            <p:ph type="title"/>
          </p:nvPr>
        </p:nvSpPr>
        <p:spPr/>
        <p:txBody>
          <a:bodyPr/>
          <a:lstStyle/>
          <a:p>
            <a:r>
              <a:rPr lang="en-US" dirty="0"/>
              <a:t>THANK YOU!</a:t>
            </a:r>
            <a:endParaRPr lang="ru-RU" dirty="0"/>
          </a:p>
        </p:txBody>
      </p:sp>
      <p:sp>
        <p:nvSpPr>
          <p:cNvPr id="10" name="Text Placeholder 9">
            <a:extLst>
              <a:ext uri="{FF2B5EF4-FFF2-40B4-BE49-F238E27FC236}">
                <a16:creationId xmlns:a16="http://schemas.microsoft.com/office/drawing/2014/main" xmlns="" id="{53C87786-C7F5-4B45-904D-00CC865572A5}"/>
              </a:ext>
            </a:extLst>
          </p:cNvPr>
          <p:cNvSpPr>
            <a:spLocks noGrp="1"/>
          </p:cNvSpPr>
          <p:nvPr>
            <p:ph type="body" sz="quarter" idx="18"/>
          </p:nvPr>
        </p:nvSpPr>
        <p:spPr/>
        <p:txBody>
          <a:bodyPr/>
          <a:lstStyle/>
          <a:p>
            <a:r>
              <a:rPr lang="en-US" sz="2400" dirty="0"/>
              <a:t>Email:</a:t>
            </a:r>
            <a:endParaRPr lang="ru-RU" sz="2400" dirty="0"/>
          </a:p>
        </p:txBody>
      </p:sp>
      <p:sp>
        <p:nvSpPr>
          <p:cNvPr id="11" name="Text Placeholder 10">
            <a:extLst>
              <a:ext uri="{FF2B5EF4-FFF2-40B4-BE49-F238E27FC236}">
                <a16:creationId xmlns:a16="http://schemas.microsoft.com/office/drawing/2014/main" xmlns="" id="{D8E60535-F276-49C5-9346-D536D6899F5C}"/>
              </a:ext>
            </a:extLst>
          </p:cNvPr>
          <p:cNvSpPr>
            <a:spLocks noGrp="1"/>
          </p:cNvSpPr>
          <p:nvPr>
            <p:ph type="body" sz="quarter" idx="19"/>
          </p:nvPr>
        </p:nvSpPr>
        <p:spPr/>
        <p:txBody>
          <a:bodyPr/>
          <a:lstStyle/>
          <a:p>
            <a:r>
              <a:rPr lang="en-US" sz="2400" dirty="0"/>
              <a:t>Jason.Lee@unf.edu</a:t>
            </a:r>
          </a:p>
          <a:p>
            <a:endParaRPr lang="ru-RU" dirty="0"/>
          </a:p>
        </p:txBody>
      </p:sp>
      <p:pic>
        <p:nvPicPr>
          <p:cNvPr id="15" name="Picture Placeholder 14" descr="Abstract background">
            <a:extLst>
              <a:ext uri="{FF2B5EF4-FFF2-40B4-BE49-F238E27FC236}">
                <a16:creationId xmlns:a16="http://schemas.microsoft.com/office/drawing/2014/main" xmlns="" id="{72AD0CC3-F8DE-4C10-916A-24BC65B1D283}"/>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a:stretch>
            <a:fillRect/>
          </a:stretch>
        </p:blipFill>
        <p:spPr/>
      </p:pic>
      <p:sp>
        <p:nvSpPr>
          <p:cNvPr id="14" name="Text Placeholder 10">
            <a:extLst>
              <a:ext uri="{FF2B5EF4-FFF2-40B4-BE49-F238E27FC236}">
                <a16:creationId xmlns:a16="http://schemas.microsoft.com/office/drawing/2014/main" xmlns="" id="{D8E60535-F276-49C5-9346-D536D6899F5C}"/>
              </a:ext>
            </a:extLst>
          </p:cNvPr>
          <p:cNvSpPr>
            <a:spLocks noGrp="1"/>
          </p:cNvSpPr>
          <p:nvPr>
            <p:ph type="body" sz="quarter" idx="19"/>
          </p:nvPr>
        </p:nvSpPr>
        <p:spPr>
          <a:xfrm>
            <a:off x="806450" y="5222285"/>
            <a:ext cx="4586288" cy="364479"/>
          </a:xfrm>
        </p:spPr>
        <p:txBody>
          <a:bodyPr/>
          <a:lstStyle/>
          <a:p>
            <a:r>
              <a:rPr lang="en-US" sz="2400" dirty="0" err="1"/>
              <a:t>Jeff.Briggs@ngu.edu</a:t>
            </a:r>
            <a:endParaRPr lang="en-US" sz="2400" dirty="0"/>
          </a:p>
          <a:p>
            <a:endParaRPr lang="ru-RU" dirty="0"/>
          </a:p>
        </p:txBody>
      </p:sp>
    </p:spTree>
    <p:extLst>
      <p:ext uri="{BB962C8B-B14F-4D97-AF65-F5344CB8AC3E}">
        <p14:creationId xmlns:p14="http://schemas.microsoft.com/office/powerpoint/2010/main" val="13215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B26A0-76B0-4D92-8A3B-F4FB7FCBBD52}"/>
              </a:ext>
            </a:extLst>
          </p:cNvPr>
          <p:cNvSpPr>
            <a:spLocks noGrp="1"/>
          </p:cNvSpPr>
          <p:nvPr>
            <p:ph type="title"/>
          </p:nvPr>
        </p:nvSpPr>
        <p:spPr>
          <a:xfrm>
            <a:off x="511176" y="2116423"/>
            <a:ext cx="5021940" cy="804338"/>
          </a:xfrm>
        </p:spPr>
        <p:txBody>
          <a:bodyPr>
            <a:normAutofit fontScale="90000"/>
          </a:bodyPr>
          <a:lstStyle/>
          <a:p>
            <a:r>
              <a:rPr lang="en-US" sz="4000" dirty="0"/>
              <a:t>WHY WE ARE HERE</a:t>
            </a:r>
          </a:p>
        </p:txBody>
      </p:sp>
      <p:sp>
        <p:nvSpPr>
          <p:cNvPr id="3" name="Text Placeholder 2">
            <a:extLst>
              <a:ext uri="{FF2B5EF4-FFF2-40B4-BE49-F238E27FC236}">
                <a16:creationId xmlns:a16="http://schemas.microsoft.com/office/drawing/2014/main" xmlns="" id="{A50184F8-7D3E-4F39-85DA-53F65AF618F6}"/>
              </a:ext>
            </a:extLst>
          </p:cNvPr>
          <p:cNvSpPr>
            <a:spLocks noGrp="1"/>
          </p:cNvSpPr>
          <p:nvPr>
            <p:ph type="body" idx="1"/>
          </p:nvPr>
        </p:nvSpPr>
        <p:spPr>
          <a:xfrm>
            <a:off x="560070" y="3244567"/>
            <a:ext cx="4205904" cy="569085"/>
          </a:xfrm>
        </p:spPr>
        <p:txBody>
          <a:bodyPr>
            <a:normAutofit/>
          </a:bodyPr>
          <a:lstStyle/>
          <a:p>
            <a:r>
              <a:rPr lang="en-US" sz="2800" dirty="0"/>
              <a:t>TO DETAIL PRINCIPLE 5…</a:t>
            </a:r>
          </a:p>
        </p:txBody>
      </p:sp>
      <p:sp>
        <p:nvSpPr>
          <p:cNvPr id="5" name="Text Placeholder 4">
            <a:extLst>
              <a:ext uri="{FF2B5EF4-FFF2-40B4-BE49-F238E27FC236}">
                <a16:creationId xmlns:a16="http://schemas.microsoft.com/office/drawing/2014/main" xmlns="" id="{C7BC30F8-1890-4494-869A-DCD11E9F5FF4}"/>
              </a:ext>
            </a:extLst>
          </p:cNvPr>
          <p:cNvSpPr>
            <a:spLocks noGrp="1"/>
          </p:cNvSpPr>
          <p:nvPr>
            <p:ph type="body" idx="14"/>
          </p:nvPr>
        </p:nvSpPr>
        <p:spPr>
          <a:xfrm>
            <a:off x="561720" y="3856649"/>
            <a:ext cx="5331080" cy="1328330"/>
          </a:xfrm>
        </p:spPr>
        <p:txBody>
          <a:bodyPr>
            <a:noAutofit/>
          </a:bodyPr>
          <a:lstStyle/>
          <a:p>
            <a:r>
              <a:rPr lang="en-US" sz="2400" dirty="0"/>
              <a:t>Identify</a:t>
            </a:r>
          </a:p>
          <a:p>
            <a:r>
              <a:rPr lang="en-US" sz="2400" dirty="0"/>
              <a:t>Examine</a:t>
            </a:r>
          </a:p>
          <a:p>
            <a:r>
              <a:rPr lang="en-US" sz="2400" dirty="0"/>
              <a:t>Open Dialogue</a:t>
            </a:r>
          </a:p>
          <a:p>
            <a:endParaRPr lang="en-US" sz="2400" dirty="0"/>
          </a:p>
        </p:txBody>
      </p:sp>
      <p:pic>
        <p:nvPicPr>
          <p:cNvPr id="20" name="Picture Placeholder 19" descr="Abstract background">
            <a:extLst>
              <a:ext uri="{FF2B5EF4-FFF2-40B4-BE49-F238E27FC236}">
                <a16:creationId xmlns:a16="http://schemas.microsoft.com/office/drawing/2014/main" xmlns="" id="{61169563-0C6E-483D-91B6-7AB8952A8FA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403738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65126"/>
            <a:ext cx="10922000" cy="652969"/>
          </a:xfrm>
        </p:spPr>
        <p:txBody>
          <a:bodyPr>
            <a:noAutofit/>
          </a:bodyPr>
          <a:lstStyle/>
          <a:p>
            <a:r>
              <a:rPr lang="en-US" sz="5400" dirty="0"/>
              <a:t>Background</a:t>
            </a:r>
          </a:p>
        </p:txBody>
      </p:sp>
      <p:sp>
        <p:nvSpPr>
          <p:cNvPr id="3" name="Content Placeholder 2"/>
          <p:cNvSpPr>
            <a:spLocks noGrp="1"/>
          </p:cNvSpPr>
          <p:nvPr>
            <p:ph idx="1"/>
          </p:nvPr>
        </p:nvSpPr>
        <p:spPr>
          <a:xfrm>
            <a:off x="330200" y="1187777"/>
            <a:ext cx="11544300" cy="4534293"/>
          </a:xfrm>
        </p:spPr>
        <p:txBody>
          <a:bodyPr>
            <a:noAutofit/>
          </a:bodyPr>
          <a:lstStyle/>
          <a:p>
            <a:endParaRPr lang="en-US" sz="3600" dirty="0"/>
          </a:p>
          <a:p>
            <a:r>
              <a:rPr lang="en-US" sz="3600" dirty="0"/>
              <a:t>COSMA has provided a strong impact of the field of sport management for more than a decade</a:t>
            </a:r>
          </a:p>
          <a:p>
            <a:endParaRPr lang="en-US" sz="3600" dirty="0"/>
          </a:p>
          <a:p>
            <a:r>
              <a:rPr lang="en-US" sz="3200" dirty="0"/>
              <a:t>Sport management accountability and accreditation is “</a:t>
            </a:r>
            <a:r>
              <a:rPr lang="en-US" sz="3200" b="1" i="1" dirty="0"/>
              <a:t>necessary to ensure academic </a:t>
            </a:r>
            <a:r>
              <a:rPr lang="en-US" sz="3200" b="1" i="1" u="sng" dirty="0"/>
              <a:t>rigor</a:t>
            </a:r>
            <a:r>
              <a:rPr lang="en-US" sz="3200" b="1" i="1" dirty="0"/>
              <a:t> and can serve as vehicles by which sport management educators </a:t>
            </a:r>
            <a:r>
              <a:rPr lang="en-US" sz="3200" b="1" i="1" u="sng" dirty="0"/>
              <a:t>examine</a:t>
            </a:r>
            <a:r>
              <a:rPr lang="en-US" sz="3200" b="1" i="1" dirty="0"/>
              <a:t> and </a:t>
            </a:r>
            <a:r>
              <a:rPr lang="en-US" sz="3200" b="1" i="1" u="sng" dirty="0"/>
              <a:t>enhance</a:t>
            </a:r>
            <a:r>
              <a:rPr lang="en-US" sz="3200" b="1" i="1" dirty="0"/>
              <a:t> the </a:t>
            </a:r>
            <a:r>
              <a:rPr lang="en-US" sz="3200" b="1" i="1" u="sng" dirty="0"/>
              <a:t>academic quality</a:t>
            </a:r>
            <a:r>
              <a:rPr lang="en-US" sz="3200" b="1" i="1" dirty="0"/>
              <a:t> of their programs</a:t>
            </a:r>
            <a:r>
              <a:rPr lang="en-US" sz="3200" dirty="0"/>
              <a:t>” </a:t>
            </a:r>
            <a:r>
              <a:rPr lang="en-US" sz="2000" dirty="0"/>
              <a:t>(</a:t>
            </a:r>
            <a:r>
              <a:rPr lang="en-US" sz="2000" dirty="0" err="1"/>
              <a:t>Yiamouyiannis</a:t>
            </a:r>
            <a:r>
              <a:rPr lang="en-US" sz="2000" dirty="0"/>
              <a:t>, Bower, Williams, Gentile, &amp; Alderman, 2013, p. 51).</a:t>
            </a:r>
            <a:r>
              <a:rPr lang="en-US" sz="3200" dirty="0"/>
              <a:t> </a:t>
            </a:r>
          </a:p>
        </p:txBody>
      </p:sp>
    </p:spTree>
    <p:extLst>
      <p:ext uri="{BB962C8B-B14F-4D97-AF65-F5344CB8AC3E}">
        <p14:creationId xmlns:p14="http://schemas.microsoft.com/office/powerpoint/2010/main" val="327461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6"/>
            <a:ext cx="10820400" cy="652969"/>
          </a:xfrm>
        </p:spPr>
        <p:txBody>
          <a:bodyPr>
            <a:noAutofit/>
          </a:bodyPr>
          <a:lstStyle/>
          <a:p>
            <a:r>
              <a:rPr lang="en-US" sz="5400" dirty="0"/>
              <a:t>Background</a:t>
            </a:r>
          </a:p>
        </p:txBody>
      </p:sp>
      <p:sp>
        <p:nvSpPr>
          <p:cNvPr id="3" name="Content Placeholder 2"/>
          <p:cNvSpPr>
            <a:spLocks noGrp="1"/>
          </p:cNvSpPr>
          <p:nvPr>
            <p:ph idx="1"/>
          </p:nvPr>
        </p:nvSpPr>
        <p:spPr>
          <a:xfrm>
            <a:off x="660400" y="1441777"/>
            <a:ext cx="11010900" cy="5073323"/>
          </a:xfrm>
        </p:spPr>
        <p:txBody>
          <a:bodyPr>
            <a:noAutofit/>
          </a:bodyPr>
          <a:lstStyle/>
          <a:p>
            <a:r>
              <a:rPr lang="en-US" sz="3800" dirty="0"/>
              <a:t>COSMA’s accreditation Principles have provided a structure recognizing and encouraging meaningful </a:t>
            </a:r>
            <a:r>
              <a:rPr lang="en-US" sz="3800" b="1" u="sng" dirty="0"/>
              <a:t>professional development </a:t>
            </a:r>
            <a:r>
              <a:rPr lang="en-US" sz="3800" b="1" dirty="0"/>
              <a:t>(PD) opportunities</a:t>
            </a:r>
            <a:r>
              <a:rPr lang="en-US" sz="3800" dirty="0"/>
              <a:t>. </a:t>
            </a:r>
          </a:p>
          <a:p>
            <a:pPr marL="0" indent="0">
              <a:buNone/>
            </a:pPr>
            <a:endParaRPr lang="en-US" sz="3800" dirty="0"/>
          </a:p>
          <a:p>
            <a:r>
              <a:rPr lang="en-US" sz="3600" dirty="0"/>
              <a:t>This session will address the significance of </a:t>
            </a:r>
            <a:r>
              <a:rPr lang="en-US" sz="3600" b="1" dirty="0"/>
              <a:t>Principle 5</a:t>
            </a:r>
            <a:r>
              <a:rPr lang="en-US" sz="3600" dirty="0"/>
              <a:t> to </a:t>
            </a:r>
            <a:r>
              <a:rPr lang="en-US" sz="3600" b="1" dirty="0"/>
              <a:t>academicians/administrators</a:t>
            </a:r>
            <a:r>
              <a:rPr lang="en-US" sz="3600" dirty="0"/>
              <a:t> and the value of impactful scholarly and professional development activities. </a:t>
            </a:r>
          </a:p>
          <a:p>
            <a:pPr marL="0" indent="0">
              <a:buNone/>
            </a:pPr>
            <a:endParaRPr lang="en-US" sz="4000" dirty="0"/>
          </a:p>
        </p:txBody>
      </p:sp>
    </p:spTree>
    <p:extLst>
      <p:ext uri="{BB962C8B-B14F-4D97-AF65-F5344CB8AC3E}">
        <p14:creationId xmlns:p14="http://schemas.microsoft.com/office/powerpoint/2010/main" val="282917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Background</a:t>
            </a:r>
            <a:endParaRPr lang="en-US" dirty="0"/>
          </a:p>
        </p:txBody>
      </p:sp>
      <p:sp>
        <p:nvSpPr>
          <p:cNvPr id="3" name="Content Placeholder 2"/>
          <p:cNvSpPr>
            <a:spLocks noGrp="1"/>
          </p:cNvSpPr>
          <p:nvPr>
            <p:ph idx="1"/>
          </p:nvPr>
        </p:nvSpPr>
        <p:spPr>
          <a:xfrm>
            <a:off x="863600" y="1365577"/>
            <a:ext cx="10515600" cy="5289223"/>
          </a:xfrm>
        </p:spPr>
        <p:txBody>
          <a:bodyPr>
            <a:normAutofit/>
          </a:bodyPr>
          <a:lstStyle/>
          <a:p>
            <a:r>
              <a:rPr lang="en-US" sz="3200" dirty="0"/>
              <a:t>The session will examine a variety of PD (“scholarly” and other “professional”) activities that will be beneficial to programs going under self-study as well as beneficial to administrators and faculty seeking to enhance their careers</a:t>
            </a:r>
          </a:p>
          <a:p>
            <a:pPr marL="0" indent="0">
              <a:buNone/>
            </a:pPr>
            <a:endParaRPr lang="en-US" sz="3200" dirty="0"/>
          </a:p>
          <a:p>
            <a:r>
              <a:rPr lang="en-US" sz="3200" dirty="0"/>
              <a:t>Furthermore, related concepts such as </a:t>
            </a:r>
            <a:r>
              <a:rPr lang="en-US" sz="3200" b="1" u="sng" dirty="0"/>
              <a:t>mentorship</a:t>
            </a:r>
            <a:r>
              <a:rPr lang="en-US" sz="3200" dirty="0"/>
              <a:t> and </a:t>
            </a:r>
            <a:r>
              <a:rPr lang="en-US" sz="3200" b="1" u="sng" dirty="0"/>
              <a:t>networking</a:t>
            </a:r>
            <a:r>
              <a:rPr lang="en-US" sz="3200" dirty="0"/>
              <a:t> will be detailed.</a:t>
            </a:r>
            <a:r>
              <a:rPr lang="en-US" dirty="0"/>
              <a:t> </a:t>
            </a:r>
          </a:p>
        </p:txBody>
      </p:sp>
    </p:spTree>
    <p:extLst>
      <p:ext uri="{BB962C8B-B14F-4D97-AF65-F5344CB8AC3E}">
        <p14:creationId xmlns:p14="http://schemas.microsoft.com/office/powerpoint/2010/main" val="274205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6226"/>
            <a:ext cx="10515600" cy="652969"/>
          </a:xfrm>
        </p:spPr>
        <p:txBody>
          <a:bodyPr>
            <a:noAutofit/>
          </a:bodyPr>
          <a:lstStyle/>
          <a:p>
            <a:r>
              <a:rPr lang="en-US" sz="5400" dirty="0"/>
              <a:t>This session will: </a:t>
            </a:r>
          </a:p>
        </p:txBody>
      </p:sp>
      <p:sp>
        <p:nvSpPr>
          <p:cNvPr id="3" name="Content Placeholder 2"/>
          <p:cNvSpPr>
            <a:spLocks noGrp="1"/>
          </p:cNvSpPr>
          <p:nvPr>
            <p:ph idx="1"/>
          </p:nvPr>
        </p:nvSpPr>
        <p:spPr>
          <a:xfrm>
            <a:off x="419100" y="1060777"/>
            <a:ext cx="11328400" cy="5670223"/>
          </a:xfrm>
        </p:spPr>
        <p:txBody>
          <a:bodyPr>
            <a:normAutofit lnSpcReduction="10000"/>
          </a:bodyPr>
          <a:lstStyle/>
          <a:p>
            <a:pPr marL="514350" indent="-514350">
              <a:buFont typeface="+mj-ea"/>
              <a:buAutoNum type="circleNumDbPlain"/>
            </a:pPr>
            <a:r>
              <a:rPr lang="en-US" sz="3200" dirty="0"/>
              <a:t>Provide a forum for the discussion and examination of COSMA’s Principle 5 </a:t>
            </a:r>
          </a:p>
          <a:p>
            <a:pPr marL="514350" indent="-514350">
              <a:buFont typeface="+mj-ea"/>
              <a:buAutoNum type="circleNumDbPlain"/>
            </a:pPr>
            <a:endParaRPr lang="en-US" sz="3200" dirty="0"/>
          </a:p>
          <a:p>
            <a:pPr marL="514350" indent="-514350">
              <a:buFont typeface="+mj-ea"/>
              <a:buAutoNum type="circleNumDbPlain"/>
            </a:pPr>
            <a:r>
              <a:rPr lang="en-US" sz="3200" dirty="0"/>
              <a:t>Address Boyer’s scholarship domains and its application to sport management accreditation </a:t>
            </a:r>
          </a:p>
          <a:p>
            <a:pPr marL="514350" indent="-514350">
              <a:buFont typeface="+mj-ea"/>
              <a:buAutoNum type="circleNumDbPlain"/>
            </a:pPr>
            <a:endParaRPr lang="en-US" sz="3200" dirty="0"/>
          </a:p>
          <a:p>
            <a:pPr marL="514350" indent="-514350">
              <a:buFont typeface="+mj-ea"/>
              <a:buAutoNum type="circleNumDbPlain"/>
            </a:pPr>
            <a:r>
              <a:rPr lang="en-US" sz="3200" dirty="0"/>
              <a:t>Examine impactful ways to promote, encourage, and documenting PD activities </a:t>
            </a:r>
          </a:p>
          <a:p>
            <a:pPr marL="514350" indent="-514350">
              <a:buFont typeface="+mj-ea"/>
              <a:buAutoNum type="circleNumDbPlain"/>
            </a:pPr>
            <a:endParaRPr lang="en-US" sz="3200" dirty="0"/>
          </a:p>
          <a:p>
            <a:pPr marL="514350" indent="-514350">
              <a:buFont typeface="+mj-ea"/>
              <a:buAutoNum type="circleNumDbPlain"/>
            </a:pPr>
            <a:r>
              <a:rPr lang="en-US" sz="3200" dirty="0"/>
              <a:t>Identify ways in networking and mentorship can assist programs in engaging in meaningful scholarly and professional activities </a:t>
            </a:r>
          </a:p>
          <a:p>
            <a:endParaRPr lang="en-US" dirty="0"/>
          </a:p>
        </p:txBody>
      </p:sp>
    </p:spTree>
    <p:extLst>
      <p:ext uri="{BB962C8B-B14F-4D97-AF65-F5344CB8AC3E}">
        <p14:creationId xmlns:p14="http://schemas.microsoft.com/office/powerpoint/2010/main" val="379706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5126"/>
            <a:ext cx="11620500" cy="652969"/>
          </a:xfrm>
        </p:spPr>
        <p:txBody>
          <a:bodyPr>
            <a:noAutofit/>
          </a:bodyPr>
          <a:lstStyle/>
          <a:p>
            <a:r>
              <a:rPr lang="en-US" sz="5400" dirty="0"/>
              <a:t>Discussing &amp; Examining Principle 5 </a:t>
            </a:r>
          </a:p>
        </p:txBody>
      </p:sp>
      <p:sp>
        <p:nvSpPr>
          <p:cNvPr id="3" name="Content Placeholder 2"/>
          <p:cNvSpPr>
            <a:spLocks noGrp="1"/>
          </p:cNvSpPr>
          <p:nvPr>
            <p:ph idx="1"/>
          </p:nvPr>
        </p:nvSpPr>
        <p:spPr>
          <a:xfrm>
            <a:off x="838200" y="1187777"/>
            <a:ext cx="10515600" cy="5301923"/>
          </a:xfrm>
        </p:spPr>
        <p:txBody>
          <a:bodyPr>
            <a:normAutofit/>
          </a:bodyPr>
          <a:lstStyle/>
          <a:p>
            <a:r>
              <a:rPr lang="en-US" sz="3600" dirty="0"/>
              <a:t>COSMA’s Principle 5 espouses the importance of PD activities including scholarly and professional activities. </a:t>
            </a:r>
          </a:p>
          <a:p>
            <a:r>
              <a:rPr lang="en-US" sz="3200" i="1" dirty="0"/>
              <a:t>“</a:t>
            </a:r>
            <a:r>
              <a:rPr lang="en-US" sz="3200" b="1" i="1" dirty="0"/>
              <a:t>Academic quality and excellence in sport management education requires faculty members to be involved in scholarly and professional activities that enhance the depth and scope of their knowledge</a:t>
            </a:r>
            <a:r>
              <a:rPr lang="en-US" sz="3200" i="1" dirty="0"/>
              <a:t>” </a:t>
            </a:r>
            <a:r>
              <a:rPr lang="en-US" sz="2000" dirty="0"/>
              <a:t>(COSMA, 2016, p. 35). </a:t>
            </a:r>
            <a:r>
              <a:rPr lang="en-US" sz="3600" dirty="0"/>
              <a:t> </a:t>
            </a:r>
          </a:p>
          <a:p>
            <a:endParaRPr lang="en-US" dirty="0"/>
          </a:p>
        </p:txBody>
      </p:sp>
      <p:pic>
        <p:nvPicPr>
          <p:cNvPr id="4" name="Picture 3" descr="Screen Shot 2020-01-23 at 8.20.03 AM.png"/>
          <p:cNvPicPr>
            <a:picLocks noChangeAspect="1"/>
          </p:cNvPicPr>
          <p:nvPr/>
        </p:nvPicPr>
        <p:blipFill rotWithShape="1">
          <a:blip r:embed="rId2">
            <a:extLst>
              <a:ext uri="{28A0092B-C50C-407E-A947-70E740481C1C}">
                <a14:useLocalDpi xmlns:a14="http://schemas.microsoft.com/office/drawing/2010/main" val="0"/>
              </a:ext>
            </a:extLst>
          </a:blip>
          <a:srcRect t="12079" b="8345"/>
          <a:stretch/>
        </p:blipFill>
        <p:spPr>
          <a:xfrm>
            <a:off x="7417350" y="4752883"/>
            <a:ext cx="4229695" cy="1819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851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56488565_Futuristic pitch deck_AAS_v4" id="{81C854B4-8588-4171-B50E-9B042741D072}" vid="{97BC3161-E59E-4E12-8009-433621174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72965D8-9C19-4E48-8421-5D6B21FC4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743C61-8CA7-48FF-B2A3-6055DA854CF6}">
  <ds:schemaRefs>
    <ds:schemaRef ds:uri="http://schemas.microsoft.com/sharepoint/v3/contenttype/forms"/>
  </ds:schemaRefs>
</ds:datastoreItem>
</file>

<file path=customXml/itemProps3.xml><?xml version="1.0" encoding="utf-8"?>
<ds:datastoreItem xmlns:ds="http://schemas.openxmlformats.org/officeDocument/2006/customXml" ds:itemID="{D726A944-A9F4-4295-9B5E-C397EB1318B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COSMA2020-PD_LeeBriggs.v3</Template>
  <TotalTime>0</TotalTime>
  <Words>1080</Words>
  <Application>Microsoft Macintosh PowerPoint</Application>
  <PresentationFormat>Custom</PresentationFormat>
  <Paragraphs>200</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Examining the Importance of Professional Development:  </vt:lpstr>
      <vt:lpstr>Professional Development &amp;  Principle 5</vt:lpstr>
      <vt:lpstr>ABOUT US</vt:lpstr>
      <vt:lpstr>WHY WE ARE HERE</vt:lpstr>
      <vt:lpstr>Background</vt:lpstr>
      <vt:lpstr>Background</vt:lpstr>
      <vt:lpstr>Background</vt:lpstr>
      <vt:lpstr>This session will: </vt:lpstr>
      <vt:lpstr>Discussing &amp; Examining Principle 5 </vt:lpstr>
      <vt:lpstr>Discussing &amp; Examining Principle 5 </vt:lpstr>
      <vt:lpstr>Discussing &amp; Examining Principle 5 </vt:lpstr>
      <vt:lpstr>What does it mean to be a “scholar”?</vt:lpstr>
      <vt:lpstr>Boyer’s Scholarship Domains</vt:lpstr>
      <vt:lpstr>The Scholarship of Discovery</vt:lpstr>
      <vt:lpstr>The Scholarship of Integration</vt:lpstr>
      <vt:lpstr>The Scholarship of Application</vt:lpstr>
      <vt:lpstr>The Scholarship of  Teaching</vt:lpstr>
      <vt:lpstr>Boyer’s Scholarship Domains</vt:lpstr>
      <vt:lpstr>Discussing &amp; Examining Principle 5 </vt:lpstr>
      <vt:lpstr>Promoting, Encouraging &amp; Documenting PD Activities </vt:lpstr>
      <vt:lpstr>Appropriate Involvement?</vt:lpstr>
      <vt:lpstr>Consider this…</vt:lpstr>
      <vt:lpstr>Appropriate Involvement?</vt:lpstr>
      <vt:lpstr>PD Necessity </vt:lpstr>
      <vt:lpstr>PowerPoint Presentation</vt:lpstr>
      <vt:lpstr>Networking &amp; Mentorship </vt:lpstr>
      <vt:lpstr>Networking</vt:lpstr>
      <vt:lpstr>Mentorship</vt:lpstr>
      <vt:lpstr>SUMMARY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2020-01-30T20:47:27Z</dcterms:created>
  <dcterms:modified xsi:type="dcterms:W3CDTF">2020-02-18T17:58:09Z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