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3" r:id="rId4"/>
    <p:sldId id="281" r:id="rId5"/>
    <p:sldId id="291" r:id="rId6"/>
    <p:sldId id="260" r:id="rId7"/>
    <p:sldId id="294" r:id="rId8"/>
    <p:sldId id="262" r:id="rId9"/>
    <p:sldId id="278" r:id="rId10"/>
    <p:sldId id="267" r:id="rId11"/>
    <p:sldId id="289" r:id="rId12"/>
    <p:sldId id="290" r:id="rId13"/>
    <p:sldId id="271" r:id="rId14"/>
    <p:sldId id="286" r:id="rId15"/>
    <p:sldId id="287" r:id="rId16"/>
    <p:sldId id="269" r:id="rId17"/>
    <p:sldId id="285" r:id="rId18"/>
    <p:sldId id="261" r:id="rId19"/>
    <p:sldId id="272" r:id="rId20"/>
    <p:sldId id="275" r:id="rId21"/>
    <p:sldId id="276" r:id="rId22"/>
    <p:sldId id="277" r:id="rId23"/>
    <p:sldId id="295" r:id="rId24"/>
    <p:sldId id="296" r:id="rId25"/>
    <p:sldId id="297" r:id="rId26"/>
    <p:sldId id="298" r:id="rId27"/>
    <p:sldId id="283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59690" autoAdjust="0"/>
  </p:normalViewPr>
  <p:slideViewPr>
    <p:cSldViewPr snapToGrid="0" snapToObjects="1">
      <p:cViewPr varScale="1">
        <p:scale>
          <a:sx n="86" d="100"/>
          <a:sy n="86" d="100"/>
        </p:scale>
        <p:origin x="-2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svg"/><Relationship Id="rId5" Type="http://schemas.openxmlformats.org/officeDocument/2006/relationships/image" Target="../media/image4.png"/><Relationship Id="rId6" Type="http://schemas.openxmlformats.org/officeDocument/2006/relationships/image" Target="../media/image7.svg"/><Relationship Id="rId1" Type="http://schemas.openxmlformats.org/officeDocument/2006/relationships/image" Target="../media/image2.png"/><Relationship Id="rId2" Type="http://schemas.openxmlformats.org/officeDocument/2006/relationships/image" Target="../media/image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svg"/><Relationship Id="rId1" Type="http://schemas.openxmlformats.org/officeDocument/2006/relationships/image" Target="../media/image7.png"/><Relationship Id="rId2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svg"/><Relationship Id="rId1" Type="http://schemas.openxmlformats.org/officeDocument/2006/relationships/image" Target="../media/image11.png"/><Relationship Id="rId2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svg"/><Relationship Id="rId1" Type="http://schemas.openxmlformats.org/officeDocument/2006/relationships/image" Target="../media/image11.png"/><Relationship Id="rId2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svg"/><Relationship Id="rId5" Type="http://schemas.openxmlformats.org/officeDocument/2006/relationships/image" Target="../media/image4.png"/><Relationship Id="rId6" Type="http://schemas.openxmlformats.org/officeDocument/2006/relationships/image" Target="../media/image7.svg"/><Relationship Id="rId1" Type="http://schemas.openxmlformats.org/officeDocument/2006/relationships/image" Target="../media/image2.png"/><Relationship Id="rId2" Type="http://schemas.openxmlformats.org/officeDocument/2006/relationships/image" Target="../media/image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svg"/><Relationship Id="rId1" Type="http://schemas.openxmlformats.org/officeDocument/2006/relationships/image" Target="../media/image7.png"/><Relationship Id="rId2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svg"/><Relationship Id="rId1" Type="http://schemas.openxmlformats.org/officeDocument/2006/relationships/image" Target="../media/image11.png"/><Relationship Id="rId2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svg"/><Relationship Id="rId1" Type="http://schemas.openxmlformats.org/officeDocument/2006/relationships/image" Target="../media/image11.png"/><Relationship Id="rId2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AB89C-E982-4F02-9A20-FCF92D274BA4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A41A4A-4C73-42ED-9564-4F3728E71490}">
      <dgm:prSet custT="1"/>
      <dgm:spPr/>
      <dgm:t>
        <a:bodyPr/>
        <a:lstStyle/>
        <a:p>
          <a:pPr>
            <a:defRPr b="1"/>
          </a:pPr>
          <a:r>
            <a:rPr lang="en-US" sz="2000" dirty="0"/>
            <a:t>Collected data on faculty race and gender on all COSMA accredited institutions </a:t>
          </a:r>
          <a:br>
            <a:rPr lang="en-US" sz="2000" dirty="0"/>
          </a:br>
          <a:endParaRPr lang="en-US" sz="2000" dirty="0"/>
        </a:p>
      </dgm:t>
    </dgm:pt>
    <dgm:pt modelId="{7BDB1B4C-25EB-448B-83C0-77DD72A8BF00}" type="parTrans" cxnId="{1D4825A7-B869-4578-BDFA-3FBFEA6779E2}">
      <dgm:prSet/>
      <dgm:spPr/>
      <dgm:t>
        <a:bodyPr/>
        <a:lstStyle/>
        <a:p>
          <a:endParaRPr lang="en-US"/>
        </a:p>
      </dgm:t>
    </dgm:pt>
    <dgm:pt modelId="{818DF4F4-A1C6-4730-B99B-DB85831CD4D4}" type="sibTrans" cxnId="{1D4825A7-B869-4578-BDFA-3FBFEA6779E2}">
      <dgm:prSet/>
      <dgm:spPr/>
      <dgm:t>
        <a:bodyPr/>
        <a:lstStyle/>
        <a:p>
          <a:endParaRPr lang="en-US"/>
        </a:p>
      </dgm:t>
    </dgm:pt>
    <dgm:pt modelId="{7A267E8B-5A01-41E1-9966-612432CE5D1E}">
      <dgm:prSet/>
      <dgm:spPr/>
      <dgm:t>
        <a:bodyPr/>
        <a:lstStyle/>
        <a:p>
          <a:pPr>
            <a:defRPr b="1"/>
          </a:pPr>
          <a:r>
            <a:rPr lang="en-US"/>
            <a:t>Referred to the Race and Gender Report Card (Lapchick, 2012) and modeled data collection off of study </a:t>
          </a:r>
        </a:p>
      </dgm:t>
    </dgm:pt>
    <dgm:pt modelId="{65392BEE-D881-4519-B2ED-BF73718B99ED}" type="parTrans" cxnId="{D974CFA2-96FD-4954-A6E7-BE217A448EDA}">
      <dgm:prSet/>
      <dgm:spPr/>
      <dgm:t>
        <a:bodyPr/>
        <a:lstStyle/>
        <a:p>
          <a:endParaRPr lang="en-US"/>
        </a:p>
      </dgm:t>
    </dgm:pt>
    <dgm:pt modelId="{AD9A9835-483D-4269-866E-DBBF42B8E2EC}" type="sibTrans" cxnId="{D974CFA2-96FD-4954-A6E7-BE217A448EDA}">
      <dgm:prSet/>
      <dgm:spPr/>
      <dgm:t>
        <a:bodyPr/>
        <a:lstStyle/>
        <a:p>
          <a:endParaRPr lang="en-US"/>
        </a:p>
      </dgm:t>
    </dgm:pt>
    <dgm:pt modelId="{B8B39684-4030-4167-AD3B-9E4CFBFA9782}">
      <dgm:prSet/>
      <dgm:spPr/>
      <dgm:t>
        <a:bodyPr/>
        <a:lstStyle/>
        <a:p>
          <a:pPr>
            <a:defRPr b="1"/>
          </a:pPr>
          <a:r>
            <a:rPr lang="en-US" dirty="0"/>
            <a:t>Data Collection took place from December 2018 to January 2019</a:t>
          </a:r>
        </a:p>
      </dgm:t>
    </dgm:pt>
    <dgm:pt modelId="{73E7AA4C-E7E5-475A-8044-9A4817A99FC2}" type="parTrans" cxnId="{79CAE3B2-602A-4CB4-8028-5BB52F74BDE6}">
      <dgm:prSet/>
      <dgm:spPr/>
      <dgm:t>
        <a:bodyPr/>
        <a:lstStyle/>
        <a:p>
          <a:endParaRPr lang="en-US"/>
        </a:p>
      </dgm:t>
    </dgm:pt>
    <dgm:pt modelId="{D72EABAF-7344-4FB9-8822-3AC0152B1A2F}" type="sibTrans" cxnId="{79CAE3B2-602A-4CB4-8028-5BB52F74BDE6}">
      <dgm:prSet/>
      <dgm:spPr/>
      <dgm:t>
        <a:bodyPr/>
        <a:lstStyle/>
        <a:p>
          <a:endParaRPr lang="en-US"/>
        </a:p>
      </dgm:t>
    </dgm:pt>
    <dgm:pt modelId="{D6DB1356-7FBF-4221-A590-1F1894164013}" type="pres">
      <dgm:prSet presAssocID="{A11AB89C-E982-4F02-9A20-FCF92D274BA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EA48F-F48A-4307-934D-DE1BDA336ACC}" type="pres">
      <dgm:prSet presAssocID="{10A41A4A-4C73-42ED-9564-4F3728E71490}" presName="compNode" presStyleCnt="0"/>
      <dgm:spPr/>
    </dgm:pt>
    <dgm:pt modelId="{FC62C6FE-7EA7-409D-A857-271A5C705267}" type="pres">
      <dgm:prSet presAssocID="{10A41A4A-4C73-42ED-9564-4F3728E714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3AC83E6-AEBD-4697-BDEE-5306231427F1}" type="pres">
      <dgm:prSet presAssocID="{10A41A4A-4C73-42ED-9564-4F3728E71490}" presName="iconSpace" presStyleCnt="0"/>
      <dgm:spPr/>
    </dgm:pt>
    <dgm:pt modelId="{803EDBDA-62C4-4037-A274-C0EDF27019C1}" type="pres">
      <dgm:prSet presAssocID="{10A41A4A-4C73-42ED-9564-4F3728E71490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B1FC49C-196F-4D87-A931-3C09E9656598}" type="pres">
      <dgm:prSet presAssocID="{10A41A4A-4C73-42ED-9564-4F3728E71490}" presName="txSpace" presStyleCnt="0"/>
      <dgm:spPr/>
    </dgm:pt>
    <dgm:pt modelId="{04902678-EA68-4F4F-8D72-98A72560579F}" type="pres">
      <dgm:prSet presAssocID="{10A41A4A-4C73-42ED-9564-4F3728E71490}" presName="desTx" presStyleLbl="revTx" presStyleIdx="1" presStyleCnt="6">
        <dgm:presLayoutVars/>
      </dgm:prSet>
      <dgm:spPr/>
    </dgm:pt>
    <dgm:pt modelId="{C5EACEDD-D2AB-4E57-B6F5-6BEC3D2C2BDF}" type="pres">
      <dgm:prSet presAssocID="{818DF4F4-A1C6-4730-B99B-DB85831CD4D4}" presName="sibTrans" presStyleCnt="0"/>
      <dgm:spPr/>
    </dgm:pt>
    <dgm:pt modelId="{44AA32A9-0B25-400D-A1F6-97690B5E4CA8}" type="pres">
      <dgm:prSet presAssocID="{7A267E8B-5A01-41E1-9966-612432CE5D1E}" presName="compNode" presStyleCnt="0"/>
      <dgm:spPr/>
    </dgm:pt>
    <dgm:pt modelId="{72DB6A5F-681E-4A40-803B-3D27171A1309}" type="pres">
      <dgm:prSet presAssocID="{7A267E8B-5A01-41E1-9966-612432CE5D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1CF00C0-99C9-40FE-9EFE-47B75B1B43D8}" type="pres">
      <dgm:prSet presAssocID="{7A267E8B-5A01-41E1-9966-612432CE5D1E}" presName="iconSpace" presStyleCnt="0"/>
      <dgm:spPr/>
    </dgm:pt>
    <dgm:pt modelId="{20A7EC61-6F21-45F2-A1EF-0EB4AC88352B}" type="pres">
      <dgm:prSet presAssocID="{7A267E8B-5A01-41E1-9966-612432CE5D1E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CA18CDB-26F5-4C71-B340-BBD8A3F40055}" type="pres">
      <dgm:prSet presAssocID="{7A267E8B-5A01-41E1-9966-612432CE5D1E}" presName="txSpace" presStyleCnt="0"/>
      <dgm:spPr/>
    </dgm:pt>
    <dgm:pt modelId="{92BC0B05-8F90-4AEF-AD8B-21E8BC43E7EC}" type="pres">
      <dgm:prSet presAssocID="{7A267E8B-5A01-41E1-9966-612432CE5D1E}" presName="desTx" presStyleLbl="revTx" presStyleIdx="3" presStyleCnt="6">
        <dgm:presLayoutVars/>
      </dgm:prSet>
      <dgm:spPr/>
      <dgm:t>
        <a:bodyPr/>
        <a:lstStyle/>
        <a:p>
          <a:endParaRPr lang="en-US"/>
        </a:p>
      </dgm:t>
    </dgm:pt>
    <dgm:pt modelId="{A31DD81E-8185-4555-BB94-1AF410493AA5}" type="pres">
      <dgm:prSet presAssocID="{AD9A9835-483D-4269-866E-DBBF42B8E2EC}" presName="sibTrans" presStyleCnt="0"/>
      <dgm:spPr/>
    </dgm:pt>
    <dgm:pt modelId="{C7C42637-73B5-4CA2-9B5F-E35D4026EAF8}" type="pres">
      <dgm:prSet presAssocID="{B8B39684-4030-4167-AD3B-9E4CFBFA9782}" presName="compNode" presStyleCnt="0"/>
      <dgm:spPr/>
    </dgm:pt>
    <dgm:pt modelId="{A6FCA420-594B-4626-B50D-1716356CEC87}" type="pres">
      <dgm:prSet presAssocID="{B8B39684-4030-4167-AD3B-9E4CFBFA97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E2311AC-9B2D-4994-8AB1-FCDB4FFFEF7F}" type="pres">
      <dgm:prSet presAssocID="{B8B39684-4030-4167-AD3B-9E4CFBFA9782}" presName="iconSpace" presStyleCnt="0"/>
      <dgm:spPr/>
    </dgm:pt>
    <dgm:pt modelId="{42316032-9ACC-4753-A40A-BBA77F4AF7CD}" type="pres">
      <dgm:prSet presAssocID="{B8B39684-4030-4167-AD3B-9E4CFBFA9782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3424D01-F411-4867-A305-5B68F7253092}" type="pres">
      <dgm:prSet presAssocID="{B8B39684-4030-4167-AD3B-9E4CFBFA9782}" presName="txSpace" presStyleCnt="0"/>
      <dgm:spPr/>
    </dgm:pt>
    <dgm:pt modelId="{C07B44AD-87CD-4CDE-B133-F2CDA6B74F81}" type="pres">
      <dgm:prSet presAssocID="{B8B39684-4030-4167-AD3B-9E4CFBFA9782}" presName="desTx" presStyleLbl="revTx" presStyleIdx="5" presStyleCnt="6">
        <dgm:presLayoutVars/>
      </dgm:prSet>
      <dgm:spPr/>
    </dgm:pt>
  </dgm:ptLst>
  <dgm:cxnLst>
    <dgm:cxn modelId="{1D4825A7-B869-4578-BDFA-3FBFEA6779E2}" srcId="{A11AB89C-E982-4F02-9A20-FCF92D274BA4}" destId="{10A41A4A-4C73-42ED-9564-4F3728E71490}" srcOrd="0" destOrd="0" parTransId="{7BDB1B4C-25EB-448B-83C0-77DD72A8BF00}" sibTransId="{818DF4F4-A1C6-4730-B99B-DB85831CD4D4}"/>
    <dgm:cxn modelId="{79CAE3B2-602A-4CB4-8028-5BB52F74BDE6}" srcId="{A11AB89C-E982-4F02-9A20-FCF92D274BA4}" destId="{B8B39684-4030-4167-AD3B-9E4CFBFA9782}" srcOrd="2" destOrd="0" parTransId="{73E7AA4C-E7E5-475A-8044-9A4817A99FC2}" sibTransId="{D72EABAF-7344-4FB9-8822-3AC0152B1A2F}"/>
    <dgm:cxn modelId="{C83D2934-56C4-4015-90B6-DEABE945F783}" type="presOf" srcId="{10A41A4A-4C73-42ED-9564-4F3728E71490}" destId="{803EDBDA-62C4-4037-A274-C0EDF27019C1}" srcOrd="0" destOrd="0" presId="urn:microsoft.com/office/officeart/2018/2/layout/IconLabelDescriptionList"/>
    <dgm:cxn modelId="{D974CFA2-96FD-4954-A6E7-BE217A448EDA}" srcId="{A11AB89C-E982-4F02-9A20-FCF92D274BA4}" destId="{7A267E8B-5A01-41E1-9966-612432CE5D1E}" srcOrd="1" destOrd="0" parTransId="{65392BEE-D881-4519-B2ED-BF73718B99ED}" sibTransId="{AD9A9835-483D-4269-866E-DBBF42B8E2EC}"/>
    <dgm:cxn modelId="{6C68010D-1129-448F-B33C-FFA7BB3196E5}" type="presOf" srcId="{A11AB89C-E982-4F02-9A20-FCF92D274BA4}" destId="{D6DB1356-7FBF-4221-A590-1F1894164013}" srcOrd="0" destOrd="0" presId="urn:microsoft.com/office/officeart/2018/2/layout/IconLabelDescriptionList"/>
    <dgm:cxn modelId="{E7584E8E-B459-4B9C-9316-624895C9A67C}" type="presOf" srcId="{7A267E8B-5A01-41E1-9966-612432CE5D1E}" destId="{20A7EC61-6F21-45F2-A1EF-0EB4AC88352B}" srcOrd="0" destOrd="0" presId="urn:microsoft.com/office/officeart/2018/2/layout/IconLabelDescriptionList"/>
    <dgm:cxn modelId="{977424FD-D4B6-49FE-AB81-164434CB9F1D}" type="presOf" srcId="{B8B39684-4030-4167-AD3B-9E4CFBFA9782}" destId="{42316032-9ACC-4753-A40A-BBA77F4AF7CD}" srcOrd="0" destOrd="0" presId="urn:microsoft.com/office/officeart/2018/2/layout/IconLabelDescriptionList"/>
    <dgm:cxn modelId="{C982ED8F-5A27-487D-9F6A-61E0EC034F56}" type="presParOf" srcId="{D6DB1356-7FBF-4221-A590-1F1894164013}" destId="{052EA48F-F48A-4307-934D-DE1BDA336ACC}" srcOrd="0" destOrd="0" presId="urn:microsoft.com/office/officeart/2018/2/layout/IconLabelDescriptionList"/>
    <dgm:cxn modelId="{A050A6BE-1DFD-44FB-B05C-1D441BC6D858}" type="presParOf" srcId="{052EA48F-F48A-4307-934D-DE1BDA336ACC}" destId="{FC62C6FE-7EA7-409D-A857-271A5C705267}" srcOrd="0" destOrd="0" presId="urn:microsoft.com/office/officeart/2018/2/layout/IconLabelDescriptionList"/>
    <dgm:cxn modelId="{D2840EF4-BD66-4C46-AD28-92606536CDCC}" type="presParOf" srcId="{052EA48F-F48A-4307-934D-DE1BDA336ACC}" destId="{23AC83E6-AEBD-4697-BDEE-5306231427F1}" srcOrd="1" destOrd="0" presId="urn:microsoft.com/office/officeart/2018/2/layout/IconLabelDescriptionList"/>
    <dgm:cxn modelId="{039B61A5-29DF-4963-B848-4D878549B4B9}" type="presParOf" srcId="{052EA48F-F48A-4307-934D-DE1BDA336ACC}" destId="{803EDBDA-62C4-4037-A274-C0EDF27019C1}" srcOrd="2" destOrd="0" presId="urn:microsoft.com/office/officeart/2018/2/layout/IconLabelDescriptionList"/>
    <dgm:cxn modelId="{137BE665-F452-4804-A578-B7A372FBD537}" type="presParOf" srcId="{052EA48F-F48A-4307-934D-DE1BDA336ACC}" destId="{0B1FC49C-196F-4D87-A931-3C09E9656598}" srcOrd="3" destOrd="0" presId="urn:microsoft.com/office/officeart/2018/2/layout/IconLabelDescriptionList"/>
    <dgm:cxn modelId="{D8CBF208-7929-4BFC-A312-50852B19F9B4}" type="presParOf" srcId="{052EA48F-F48A-4307-934D-DE1BDA336ACC}" destId="{04902678-EA68-4F4F-8D72-98A72560579F}" srcOrd="4" destOrd="0" presId="urn:microsoft.com/office/officeart/2018/2/layout/IconLabelDescriptionList"/>
    <dgm:cxn modelId="{C81B0D93-724A-4284-8F78-DBF6E68788AD}" type="presParOf" srcId="{D6DB1356-7FBF-4221-A590-1F1894164013}" destId="{C5EACEDD-D2AB-4E57-B6F5-6BEC3D2C2BDF}" srcOrd="1" destOrd="0" presId="urn:microsoft.com/office/officeart/2018/2/layout/IconLabelDescriptionList"/>
    <dgm:cxn modelId="{17EF6517-737E-4D38-BA90-08FE4A6C01BC}" type="presParOf" srcId="{D6DB1356-7FBF-4221-A590-1F1894164013}" destId="{44AA32A9-0B25-400D-A1F6-97690B5E4CA8}" srcOrd="2" destOrd="0" presId="urn:microsoft.com/office/officeart/2018/2/layout/IconLabelDescriptionList"/>
    <dgm:cxn modelId="{4C12E604-7104-4878-8C9A-A04D6D90572B}" type="presParOf" srcId="{44AA32A9-0B25-400D-A1F6-97690B5E4CA8}" destId="{72DB6A5F-681E-4A40-803B-3D27171A1309}" srcOrd="0" destOrd="0" presId="urn:microsoft.com/office/officeart/2018/2/layout/IconLabelDescriptionList"/>
    <dgm:cxn modelId="{06F06F50-719E-4C55-97A2-E2DA23B9A7F6}" type="presParOf" srcId="{44AA32A9-0B25-400D-A1F6-97690B5E4CA8}" destId="{B1CF00C0-99C9-40FE-9EFE-47B75B1B43D8}" srcOrd="1" destOrd="0" presId="urn:microsoft.com/office/officeart/2018/2/layout/IconLabelDescriptionList"/>
    <dgm:cxn modelId="{F2EC3DF8-F77C-42EE-B552-5FC153B53F5C}" type="presParOf" srcId="{44AA32A9-0B25-400D-A1F6-97690B5E4CA8}" destId="{20A7EC61-6F21-45F2-A1EF-0EB4AC88352B}" srcOrd="2" destOrd="0" presId="urn:microsoft.com/office/officeart/2018/2/layout/IconLabelDescriptionList"/>
    <dgm:cxn modelId="{B08B02DC-70D7-471C-A514-54C3688BC60B}" type="presParOf" srcId="{44AA32A9-0B25-400D-A1F6-97690B5E4CA8}" destId="{3CA18CDB-26F5-4C71-B340-BBD8A3F40055}" srcOrd="3" destOrd="0" presId="urn:microsoft.com/office/officeart/2018/2/layout/IconLabelDescriptionList"/>
    <dgm:cxn modelId="{471BF6F7-D50E-4E1A-8608-315C6A6D30DD}" type="presParOf" srcId="{44AA32A9-0B25-400D-A1F6-97690B5E4CA8}" destId="{92BC0B05-8F90-4AEF-AD8B-21E8BC43E7EC}" srcOrd="4" destOrd="0" presId="urn:microsoft.com/office/officeart/2018/2/layout/IconLabelDescriptionList"/>
    <dgm:cxn modelId="{8B2E14BF-CFE5-458E-8063-C5CA7B3A44D8}" type="presParOf" srcId="{D6DB1356-7FBF-4221-A590-1F1894164013}" destId="{A31DD81E-8185-4555-BB94-1AF410493AA5}" srcOrd="3" destOrd="0" presId="urn:microsoft.com/office/officeart/2018/2/layout/IconLabelDescriptionList"/>
    <dgm:cxn modelId="{ACD64192-6AB2-4851-9787-7501D8B3829E}" type="presParOf" srcId="{D6DB1356-7FBF-4221-A590-1F1894164013}" destId="{C7C42637-73B5-4CA2-9B5F-E35D4026EAF8}" srcOrd="4" destOrd="0" presId="urn:microsoft.com/office/officeart/2018/2/layout/IconLabelDescriptionList"/>
    <dgm:cxn modelId="{103A5880-401C-4371-96CA-3E2C5FA7C0B2}" type="presParOf" srcId="{C7C42637-73B5-4CA2-9B5F-E35D4026EAF8}" destId="{A6FCA420-594B-4626-B50D-1716356CEC87}" srcOrd="0" destOrd="0" presId="urn:microsoft.com/office/officeart/2018/2/layout/IconLabelDescriptionList"/>
    <dgm:cxn modelId="{968239FF-3AC7-4A01-91AA-523789DA2983}" type="presParOf" srcId="{C7C42637-73B5-4CA2-9B5F-E35D4026EAF8}" destId="{8E2311AC-9B2D-4994-8AB1-FCDB4FFFEF7F}" srcOrd="1" destOrd="0" presId="urn:microsoft.com/office/officeart/2018/2/layout/IconLabelDescriptionList"/>
    <dgm:cxn modelId="{840D4509-EFE4-4B36-AF25-AEE67DA939CC}" type="presParOf" srcId="{C7C42637-73B5-4CA2-9B5F-E35D4026EAF8}" destId="{42316032-9ACC-4753-A40A-BBA77F4AF7CD}" srcOrd="2" destOrd="0" presId="urn:microsoft.com/office/officeart/2018/2/layout/IconLabelDescriptionList"/>
    <dgm:cxn modelId="{C7E81B01-356C-4B35-BFFA-2CF39194491D}" type="presParOf" srcId="{C7C42637-73B5-4CA2-9B5F-E35D4026EAF8}" destId="{F3424D01-F411-4867-A305-5B68F7253092}" srcOrd="3" destOrd="0" presId="urn:microsoft.com/office/officeart/2018/2/layout/IconLabelDescriptionList"/>
    <dgm:cxn modelId="{34A3C915-A327-44F2-B9CE-08CB3D3B10B8}" type="presParOf" srcId="{C7C42637-73B5-4CA2-9B5F-E35D4026EAF8}" destId="{C07B44AD-87CD-4CDE-B133-F2CDA6B74F8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49D44-DABA-4AD9-A9EA-3B03D32260E2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9D8D572-3EB9-4F02-90CB-03E1275AA7C7}">
      <dgm:prSet custT="1"/>
      <dgm:spPr/>
      <dgm:t>
        <a:bodyPr/>
        <a:lstStyle/>
        <a:p>
          <a:pPr>
            <a:defRPr b="1"/>
          </a:pPr>
          <a:r>
            <a:rPr lang="en-US" sz="2400" dirty="0"/>
            <a:t>Total # of Institutions: 32 Colleges and Universities</a:t>
          </a:r>
        </a:p>
      </dgm:t>
    </dgm:pt>
    <dgm:pt modelId="{1A912B17-C130-4F13-80CF-8E6219CD5F8C}" type="parTrans" cxnId="{061A9849-172B-4D99-884F-DA579C9C9809}">
      <dgm:prSet/>
      <dgm:spPr/>
      <dgm:t>
        <a:bodyPr/>
        <a:lstStyle/>
        <a:p>
          <a:endParaRPr lang="en-US"/>
        </a:p>
      </dgm:t>
    </dgm:pt>
    <dgm:pt modelId="{B7A54812-3670-4778-BA06-13D269C9926F}" type="sibTrans" cxnId="{061A9849-172B-4D99-884F-DA579C9C9809}">
      <dgm:prSet/>
      <dgm:spPr/>
      <dgm:t>
        <a:bodyPr/>
        <a:lstStyle/>
        <a:p>
          <a:endParaRPr lang="en-US"/>
        </a:p>
      </dgm:t>
    </dgm:pt>
    <dgm:pt modelId="{F3573C40-A00D-4B53-B88A-BE203FAC4C14}">
      <dgm:prSet/>
      <dgm:spPr/>
      <dgm:t>
        <a:bodyPr/>
        <a:lstStyle/>
        <a:p>
          <a:pPr>
            <a:defRPr b="1"/>
          </a:pPr>
          <a:r>
            <a:rPr lang="en-US"/>
            <a:t>55 Accredited Programs ( as of January 2019):</a:t>
          </a:r>
        </a:p>
      </dgm:t>
    </dgm:pt>
    <dgm:pt modelId="{43246787-1F30-477D-8750-0BD0906D8E1E}" type="parTrans" cxnId="{50BE4F98-FD4F-4028-9505-3286EA8CB32A}">
      <dgm:prSet/>
      <dgm:spPr/>
      <dgm:t>
        <a:bodyPr/>
        <a:lstStyle/>
        <a:p>
          <a:endParaRPr lang="en-US"/>
        </a:p>
      </dgm:t>
    </dgm:pt>
    <dgm:pt modelId="{0BD57D5F-4CDE-41D0-8514-7B08BA6DE1F1}" type="sibTrans" cxnId="{50BE4F98-FD4F-4028-9505-3286EA8CB32A}">
      <dgm:prSet/>
      <dgm:spPr/>
      <dgm:t>
        <a:bodyPr/>
        <a:lstStyle/>
        <a:p>
          <a:endParaRPr lang="en-US"/>
        </a:p>
      </dgm:t>
    </dgm:pt>
    <dgm:pt modelId="{99A419A0-FF15-45EA-BDF4-8D9E1372B273}">
      <dgm:prSet/>
      <dgm:spPr/>
      <dgm:t>
        <a:bodyPr/>
        <a:lstStyle/>
        <a:p>
          <a:r>
            <a:rPr lang="en-US"/>
            <a:t>34 Bachelors</a:t>
          </a:r>
        </a:p>
      </dgm:t>
    </dgm:pt>
    <dgm:pt modelId="{452D8E8F-386E-4A17-893E-FE8B37DA06CA}" type="parTrans" cxnId="{EA075916-D8A4-4756-9C6B-47A01A29DE68}">
      <dgm:prSet/>
      <dgm:spPr/>
      <dgm:t>
        <a:bodyPr/>
        <a:lstStyle/>
        <a:p>
          <a:endParaRPr lang="en-US"/>
        </a:p>
      </dgm:t>
    </dgm:pt>
    <dgm:pt modelId="{CFD8730C-F901-4043-B17D-51149F9F26FF}" type="sibTrans" cxnId="{EA075916-D8A4-4756-9C6B-47A01A29DE68}">
      <dgm:prSet/>
      <dgm:spPr/>
      <dgm:t>
        <a:bodyPr/>
        <a:lstStyle/>
        <a:p>
          <a:endParaRPr lang="en-US"/>
        </a:p>
      </dgm:t>
    </dgm:pt>
    <dgm:pt modelId="{82C9AE0E-7507-4106-9D75-83470EA67672}">
      <dgm:prSet/>
      <dgm:spPr/>
      <dgm:t>
        <a:bodyPr/>
        <a:lstStyle/>
        <a:p>
          <a:r>
            <a:rPr lang="en-US"/>
            <a:t>18 Masters</a:t>
          </a:r>
        </a:p>
      </dgm:t>
    </dgm:pt>
    <dgm:pt modelId="{E869A6B7-966A-4DFA-A958-9F5EE7937493}" type="parTrans" cxnId="{3AF5FB22-C9D7-4CED-BA4C-8F574A2E717C}">
      <dgm:prSet/>
      <dgm:spPr/>
      <dgm:t>
        <a:bodyPr/>
        <a:lstStyle/>
        <a:p>
          <a:endParaRPr lang="en-US"/>
        </a:p>
      </dgm:t>
    </dgm:pt>
    <dgm:pt modelId="{F360EF4C-89A5-4CE3-9B1C-7D7A35A1EF4D}" type="sibTrans" cxnId="{3AF5FB22-C9D7-4CED-BA4C-8F574A2E717C}">
      <dgm:prSet/>
      <dgm:spPr/>
      <dgm:t>
        <a:bodyPr/>
        <a:lstStyle/>
        <a:p>
          <a:endParaRPr lang="en-US"/>
        </a:p>
      </dgm:t>
    </dgm:pt>
    <dgm:pt modelId="{C95661CF-99EC-4EFF-A6F6-A7EC6055E024}">
      <dgm:prSet/>
      <dgm:spPr/>
      <dgm:t>
        <a:bodyPr/>
        <a:lstStyle/>
        <a:p>
          <a:r>
            <a:rPr lang="en-US"/>
            <a:t>3 Doctoral </a:t>
          </a:r>
        </a:p>
      </dgm:t>
    </dgm:pt>
    <dgm:pt modelId="{5C0DA697-C68F-4A40-BD54-4AC712E35B84}" type="parTrans" cxnId="{2188C9A9-7812-496A-A503-763D6F1D2E03}">
      <dgm:prSet/>
      <dgm:spPr/>
      <dgm:t>
        <a:bodyPr/>
        <a:lstStyle/>
        <a:p>
          <a:endParaRPr lang="en-US"/>
        </a:p>
      </dgm:t>
    </dgm:pt>
    <dgm:pt modelId="{792A2D09-B56E-49A9-9FCB-B724CC27BE33}" type="sibTrans" cxnId="{2188C9A9-7812-496A-A503-763D6F1D2E03}">
      <dgm:prSet/>
      <dgm:spPr/>
      <dgm:t>
        <a:bodyPr/>
        <a:lstStyle/>
        <a:p>
          <a:endParaRPr lang="en-US"/>
        </a:p>
      </dgm:t>
    </dgm:pt>
    <dgm:pt modelId="{D1F08075-A32E-4A0E-9897-684DD22CA96C}" type="pres">
      <dgm:prSet presAssocID="{16149D44-DABA-4AD9-A9EA-3B03D32260E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A0F9E0-45F5-40CF-9E46-DD535149C6D1}" type="pres">
      <dgm:prSet presAssocID="{49D8D572-3EB9-4F02-90CB-03E1275AA7C7}" presName="compNode" presStyleCnt="0"/>
      <dgm:spPr/>
    </dgm:pt>
    <dgm:pt modelId="{87D24653-4BAD-4ECA-9328-CA0FEDCFBB35}" type="pres">
      <dgm:prSet presAssocID="{49D8D572-3EB9-4F02-90CB-03E1275AA7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386391A-75E4-45A4-A4AE-1903F6FEF669}" type="pres">
      <dgm:prSet presAssocID="{49D8D572-3EB9-4F02-90CB-03E1275AA7C7}" presName="iconSpace" presStyleCnt="0"/>
      <dgm:spPr/>
    </dgm:pt>
    <dgm:pt modelId="{B17F7529-7FCB-4A61-ACF8-2438010FD0BA}" type="pres">
      <dgm:prSet presAssocID="{49D8D572-3EB9-4F02-90CB-03E1275AA7C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C60B7E8-DFD5-4EF3-A16B-C7455E52F56D}" type="pres">
      <dgm:prSet presAssocID="{49D8D572-3EB9-4F02-90CB-03E1275AA7C7}" presName="txSpace" presStyleCnt="0"/>
      <dgm:spPr/>
    </dgm:pt>
    <dgm:pt modelId="{6420706E-395E-45BB-B24D-7F13F0DD0C76}" type="pres">
      <dgm:prSet presAssocID="{49D8D572-3EB9-4F02-90CB-03E1275AA7C7}" presName="desTx" presStyleLbl="revTx" presStyleIdx="1" presStyleCnt="4">
        <dgm:presLayoutVars/>
      </dgm:prSet>
      <dgm:spPr/>
    </dgm:pt>
    <dgm:pt modelId="{BBB5BB23-D939-4EC0-959F-DFDB5C763788}" type="pres">
      <dgm:prSet presAssocID="{B7A54812-3670-4778-BA06-13D269C9926F}" presName="sibTrans" presStyleCnt="0"/>
      <dgm:spPr/>
    </dgm:pt>
    <dgm:pt modelId="{23D5B906-1734-4C6D-86A2-50F869BC6E8E}" type="pres">
      <dgm:prSet presAssocID="{F3573C40-A00D-4B53-B88A-BE203FAC4C14}" presName="compNode" presStyleCnt="0"/>
      <dgm:spPr/>
    </dgm:pt>
    <dgm:pt modelId="{EFDA6AF7-D95F-4F0D-968C-2DCA54E6F4C8}" type="pres">
      <dgm:prSet presAssocID="{F3573C40-A00D-4B53-B88A-BE203FAC4C1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4F8B900-4370-46E6-8335-25B71E69CC72}" type="pres">
      <dgm:prSet presAssocID="{F3573C40-A00D-4B53-B88A-BE203FAC4C14}" presName="iconSpace" presStyleCnt="0"/>
      <dgm:spPr/>
    </dgm:pt>
    <dgm:pt modelId="{266A82A8-A547-4154-8284-A1E89ED588D8}" type="pres">
      <dgm:prSet presAssocID="{F3573C40-A00D-4B53-B88A-BE203FAC4C14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51A29B-08C2-4647-8BBD-7C794B1EE290}" type="pres">
      <dgm:prSet presAssocID="{F3573C40-A00D-4B53-B88A-BE203FAC4C14}" presName="txSpace" presStyleCnt="0"/>
      <dgm:spPr/>
    </dgm:pt>
    <dgm:pt modelId="{16084717-C378-4B3D-B33C-D90B590CDF87}" type="pres">
      <dgm:prSet presAssocID="{F3573C40-A00D-4B53-B88A-BE203FAC4C14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2188C9A9-7812-496A-A503-763D6F1D2E03}" srcId="{F3573C40-A00D-4B53-B88A-BE203FAC4C14}" destId="{C95661CF-99EC-4EFF-A6F6-A7EC6055E024}" srcOrd="2" destOrd="0" parTransId="{5C0DA697-C68F-4A40-BD54-4AC712E35B84}" sibTransId="{792A2D09-B56E-49A9-9FCB-B724CC27BE33}"/>
    <dgm:cxn modelId="{B726979C-460F-4E86-99E6-2AB7C68D94C6}" type="presOf" srcId="{99A419A0-FF15-45EA-BDF4-8D9E1372B273}" destId="{16084717-C378-4B3D-B33C-D90B590CDF87}" srcOrd="0" destOrd="0" presId="urn:microsoft.com/office/officeart/2018/2/layout/IconLabelDescriptionList"/>
    <dgm:cxn modelId="{3AF5FB22-C9D7-4CED-BA4C-8F574A2E717C}" srcId="{F3573C40-A00D-4B53-B88A-BE203FAC4C14}" destId="{82C9AE0E-7507-4106-9D75-83470EA67672}" srcOrd="1" destOrd="0" parTransId="{E869A6B7-966A-4DFA-A958-9F5EE7937493}" sibTransId="{F360EF4C-89A5-4CE3-9B1C-7D7A35A1EF4D}"/>
    <dgm:cxn modelId="{09F136D7-1818-47C2-8B7E-8B9562343BD3}" type="presOf" srcId="{F3573C40-A00D-4B53-B88A-BE203FAC4C14}" destId="{266A82A8-A547-4154-8284-A1E89ED588D8}" srcOrd="0" destOrd="0" presId="urn:microsoft.com/office/officeart/2018/2/layout/IconLabelDescriptionList"/>
    <dgm:cxn modelId="{2B7401C4-79FD-404B-8E5F-D122BBB8A0BB}" type="presOf" srcId="{16149D44-DABA-4AD9-A9EA-3B03D32260E2}" destId="{D1F08075-A32E-4A0E-9897-684DD22CA96C}" srcOrd="0" destOrd="0" presId="urn:microsoft.com/office/officeart/2018/2/layout/IconLabelDescriptionList"/>
    <dgm:cxn modelId="{F1B3BE0F-328E-46A9-A1A2-53C43B10E545}" type="presOf" srcId="{49D8D572-3EB9-4F02-90CB-03E1275AA7C7}" destId="{B17F7529-7FCB-4A61-ACF8-2438010FD0BA}" srcOrd="0" destOrd="0" presId="urn:microsoft.com/office/officeart/2018/2/layout/IconLabelDescriptionList"/>
    <dgm:cxn modelId="{EA075916-D8A4-4756-9C6B-47A01A29DE68}" srcId="{F3573C40-A00D-4B53-B88A-BE203FAC4C14}" destId="{99A419A0-FF15-45EA-BDF4-8D9E1372B273}" srcOrd="0" destOrd="0" parTransId="{452D8E8F-386E-4A17-893E-FE8B37DA06CA}" sibTransId="{CFD8730C-F901-4043-B17D-51149F9F26FF}"/>
    <dgm:cxn modelId="{50BE4F98-FD4F-4028-9505-3286EA8CB32A}" srcId="{16149D44-DABA-4AD9-A9EA-3B03D32260E2}" destId="{F3573C40-A00D-4B53-B88A-BE203FAC4C14}" srcOrd="1" destOrd="0" parTransId="{43246787-1F30-477D-8750-0BD0906D8E1E}" sibTransId="{0BD57D5F-4CDE-41D0-8514-7B08BA6DE1F1}"/>
    <dgm:cxn modelId="{2AB5C2CD-26E9-4E69-BB09-52A1878A9ADC}" type="presOf" srcId="{82C9AE0E-7507-4106-9D75-83470EA67672}" destId="{16084717-C378-4B3D-B33C-D90B590CDF87}" srcOrd="0" destOrd="1" presId="urn:microsoft.com/office/officeart/2018/2/layout/IconLabelDescriptionList"/>
    <dgm:cxn modelId="{25FF65A0-5667-4044-9DE5-66BD17EE799C}" type="presOf" srcId="{C95661CF-99EC-4EFF-A6F6-A7EC6055E024}" destId="{16084717-C378-4B3D-B33C-D90B590CDF87}" srcOrd="0" destOrd="2" presId="urn:microsoft.com/office/officeart/2018/2/layout/IconLabelDescriptionList"/>
    <dgm:cxn modelId="{061A9849-172B-4D99-884F-DA579C9C9809}" srcId="{16149D44-DABA-4AD9-A9EA-3B03D32260E2}" destId="{49D8D572-3EB9-4F02-90CB-03E1275AA7C7}" srcOrd="0" destOrd="0" parTransId="{1A912B17-C130-4F13-80CF-8E6219CD5F8C}" sibTransId="{B7A54812-3670-4778-BA06-13D269C9926F}"/>
    <dgm:cxn modelId="{CDCA6262-76A1-4EB0-8C74-E76F7105FEF1}" type="presParOf" srcId="{D1F08075-A32E-4A0E-9897-684DD22CA96C}" destId="{FDA0F9E0-45F5-40CF-9E46-DD535149C6D1}" srcOrd="0" destOrd="0" presId="urn:microsoft.com/office/officeart/2018/2/layout/IconLabelDescriptionList"/>
    <dgm:cxn modelId="{2814EA14-C091-4C5A-BA11-93C624FFC8D4}" type="presParOf" srcId="{FDA0F9E0-45F5-40CF-9E46-DD535149C6D1}" destId="{87D24653-4BAD-4ECA-9328-CA0FEDCFBB35}" srcOrd="0" destOrd="0" presId="urn:microsoft.com/office/officeart/2018/2/layout/IconLabelDescriptionList"/>
    <dgm:cxn modelId="{51DB63A1-4D4F-4EF8-89E8-E945B58B2DA4}" type="presParOf" srcId="{FDA0F9E0-45F5-40CF-9E46-DD535149C6D1}" destId="{5386391A-75E4-45A4-A4AE-1903F6FEF669}" srcOrd="1" destOrd="0" presId="urn:microsoft.com/office/officeart/2018/2/layout/IconLabelDescriptionList"/>
    <dgm:cxn modelId="{F16D2546-DE00-4AA8-B6A9-26F1A84621D3}" type="presParOf" srcId="{FDA0F9E0-45F5-40CF-9E46-DD535149C6D1}" destId="{B17F7529-7FCB-4A61-ACF8-2438010FD0BA}" srcOrd="2" destOrd="0" presId="urn:microsoft.com/office/officeart/2018/2/layout/IconLabelDescriptionList"/>
    <dgm:cxn modelId="{DA0D27EE-7305-4704-B405-A3A46A468788}" type="presParOf" srcId="{FDA0F9E0-45F5-40CF-9E46-DD535149C6D1}" destId="{8C60B7E8-DFD5-4EF3-A16B-C7455E52F56D}" srcOrd="3" destOrd="0" presId="urn:microsoft.com/office/officeart/2018/2/layout/IconLabelDescriptionList"/>
    <dgm:cxn modelId="{CBE4458D-BFA5-4171-B188-9A6568A164FF}" type="presParOf" srcId="{FDA0F9E0-45F5-40CF-9E46-DD535149C6D1}" destId="{6420706E-395E-45BB-B24D-7F13F0DD0C76}" srcOrd="4" destOrd="0" presId="urn:microsoft.com/office/officeart/2018/2/layout/IconLabelDescriptionList"/>
    <dgm:cxn modelId="{CBF9F4E0-7261-45D7-AD5E-E31A1CBD954B}" type="presParOf" srcId="{D1F08075-A32E-4A0E-9897-684DD22CA96C}" destId="{BBB5BB23-D939-4EC0-959F-DFDB5C763788}" srcOrd="1" destOrd="0" presId="urn:microsoft.com/office/officeart/2018/2/layout/IconLabelDescriptionList"/>
    <dgm:cxn modelId="{63F1CAF5-A314-4B5D-828B-118DF202A4B0}" type="presParOf" srcId="{D1F08075-A32E-4A0E-9897-684DD22CA96C}" destId="{23D5B906-1734-4C6D-86A2-50F869BC6E8E}" srcOrd="2" destOrd="0" presId="urn:microsoft.com/office/officeart/2018/2/layout/IconLabelDescriptionList"/>
    <dgm:cxn modelId="{27C87475-9FDC-46B7-A3E7-DA182BCE37AF}" type="presParOf" srcId="{23D5B906-1734-4C6D-86A2-50F869BC6E8E}" destId="{EFDA6AF7-D95F-4F0D-968C-2DCA54E6F4C8}" srcOrd="0" destOrd="0" presId="urn:microsoft.com/office/officeart/2018/2/layout/IconLabelDescriptionList"/>
    <dgm:cxn modelId="{6380C0A9-08AA-43E6-9638-735A50502858}" type="presParOf" srcId="{23D5B906-1734-4C6D-86A2-50F869BC6E8E}" destId="{E4F8B900-4370-46E6-8335-25B71E69CC72}" srcOrd="1" destOrd="0" presId="urn:microsoft.com/office/officeart/2018/2/layout/IconLabelDescriptionList"/>
    <dgm:cxn modelId="{0CD7D26D-D919-4B31-B601-BCCDF5097A16}" type="presParOf" srcId="{23D5B906-1734-4C6D-86A2-50F869BC6E8E}" destId="{266A82A8-A547-4154-8284-A1E89ED588D8}" srcOrd="2" destOrd="0" presId="urn:microsoft.com/office/officeart/2018/2/layout/IconLabelDescriptionList"/>
    <dgm:cxn modelId="{01D15EBC-B7B8-4024-87EC-1A4125CA2A1C}" type="presParOf" srcId="{23D5B906-1734-4C6D-86A2-50F869BC6E8E}" destId="{9751A29B-08C2-4647-8BBD-7C794B1EE290}" srcOrd="3" destOrd="0" presId="urn:microsoft.com/office/officeart/2018/2/layout/IconLabelDescriptionList"/>
    <dgm:cxn modelId="{F3066106-2FDF-41C1-BAAA-AB057D37957B}" type="presParOf" srcId="{23D5B906-1734-4C6D-86A2-50F869BC6E8E}" destId="{16084717-C378-4B3D-B33C-D90B590CDF8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5F5CF-145B-490A-BA3E-426338E9F9CA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504A24-91AD-4A0E-B125-0C857C7B0898}">
      <dgm:prSet custT="1"/>
      <dgm:spPr/>
      <dgm:t>
        <a:bodyPr/>
        <a:lstStyle/>
        <a:p>
          <a:r>
            <a:rPr lang="en-US" sz="2400" b="1" dirty="0"/>
            <a:t>26 Full Professors </a:t>
          </a:r>
        </a:p>
        <a:p>
          <a:r>
            <a:rPr lang="en-US" sz="2000" dirty="0"/>
            <a:t>12 Female &amp; 14 Male</a:t>
          </a:r>
        </a:p>
      </dgm:t>
    </dgm:pt>
    <dgm:pt modelId="{E312D6AC-7440-4285-8719-75928E68BEBB}" type="parTrans" cxnId="{393CFBC8-11CB-45B1-9B3E-FBC5889082E2}">
      <dgm:prSet/>
      <dgm:spPr/>
      <dgm:t>
        <a:bodyPr/>
        <a:lstStyle/>
        <a:p>
          <a:endParaRPr lang="en-US"/>
        </a:p>
      </dgm:t>
    </dgm:pt>
    <dgm:pt modelId="{0FC4C93A-C7B1-4952-9102-574340559AED}" type="sibTrans" cxnId="{393CFBC8-11CB-45B1-9B3E-FBC5889082E2}">
      <dgm:prSet/>
      <dgm:spPr/>
      <dgm:t>
        <a:bodyPr/>
        <a:lstStyle/>
        <a:p>
          <a:endParaRPr lang="en-US"/>
        </a:p>
      </dgm:t>
    </dgm:pt>
    <dgm:pt modelId="{1FE05703-4345-4C4B-B429-F0003A31B616}">
      <dgm:prSet/>
      <dgm:spPr/>
      <dgm:t>
        <a:bodyPr/>
        <a:lstStyle/>
        <a:p>
          <a:r>
            <a:rPr lang="en-US" dirty="0"/>
            <a:t>54% Male</a:t>
          </a:r>
        </a:p>
        <a:p>
          <a:r>
            <a:rPr lang="en-US" dirty="0"/>
            <a:t>Grade: A+</a:t>
          </a:r>
        </a:p>
      </dgm:t>
    </dgm:pt>
    <dgm:pt modelId="{688FB863-6C72-4630-8A7D-6D9AF06A5ABA}" type="parTrans" cxnId="{43C6BD93-3741-4DD4-AA6C-7612BAB11272}">
      <dgm:prSet/>
      <dgm:spPr/>
      <dgm:t>
        <a:bodyPr/>
        <a:lstStyle/>
        <a:p>
          <a:endParaRPr lang="en-US"/>
        </a:p>
      </dgm:t>
    </dgm:pt>
    <dgm:pt modelId="{E1FC94B9-2A4F-4DFB-9007-D808D04ACB25}" type="sibTrans" cxnId="{43C6BD93-3741-4DD4-AA6C-7612BAB11272}">
      <dgm:prSet/>
      <dgm:spPr/>
      <dgm:t>
        <a:bodyPr/>
        <a:lstStyle/>
        <a:p>
          <a:endParaRPr lang="en-US"/>
        </a:p>
      </dgm:t>
    </dgm:pt>
    <dgm:pt modelId="{BD01763E-5599-48F7-957C-35CA9EB20BEE}">
      <dgm:prSet custT="1"/>
      <dgm:spPr/>
      <dgm:t>
        <a:bodyPr/>
        <a:lstStyle/>
        <a:p>
          <a:r>
            <a:rPr lang="en-US" sz="2400" b="1" dirty="0"/>
            <a:t>64 Associate Professors </a:t>
          </a:r>
        </a:p>
        <a:p>
          <a:r>
            <a:rPr lang="en-US" sz="2000" dirty="0"/>
            <a:t>23 Female &amp; 41 Male</a:t>
          </a:r>
        </a:p>
      </dgm:t>
    </dgm:pt>
    <dgm:pt modelId="{53C7858E-A1DC-4526-B9FC-CFAFF507B0B1}" type="parTrans" cxnId="{B2A1B58F-6164-443B-A808-B1C4057E3A34}">
      <dgm:prSet/>
      <dgm:spPr/>
      <dgm:t>
        <a:bodyPr/>
        <a:lstStyle/>
        <a:p>
          <a:endParaRPr lang="en-US"/>
        </a:p>
      </dgm:t>
    </dgm:pt>
    <dgm:pt modelId="{149A34B1-AB23-435C-85A9-52C6A26471C6}" type="sibTrans" cxnId="{B2A1B58F-6164-443B-A808-B1C4057E3A34}">
      <dgm:prSet/>
      <dgm:spPr/>
      <dgm:t>
        <a:bodyPr/>
        <a:lstStyle/>
        <a:p>
          <a:endParaRPr lang="en-US"/>
        </a:p>
      </dgm:t>
    </dgm:pt>
    <dgm:pt modelId="{4142B543-55A7-4D92-8C13-F65D9CAF2E3A}">
      <dgm:prSet/>
      <dgm:spPr/>
      <dgm:t>
        <a:bodyPr/>
        <a:lstStyle/>
        <a:p>
          <a:r>
            <a:rPr lang="en-US" dirty="0"/>
            <a:t>64% Male</a:t>
          </a:r>
        </a:p>
        <a:p>
          <a:r>
            <a:rPr lang="en-US" dirty="0"/>
            <a:t>Grade: A+ </a:t>
          </a:r>
        </a:p>
      </dgm:t>
    </dgm:pt>
    <dgm:pt modelId="{7E4CCA85-C34E-4E8B-A28D-26C0B8281360}" type="parTrans" cxnId="{4F104A0A-6140-47C5-AA1F-7F9FC31DCC8E}">
      <dgm:prSet/>
      <dgm:spPr/>
      <dgm:t>
        <a:bodyPr/>
        <a:lstStyle/>
        <a:p>
          <a:endParaRPr lang="en-US"/>
        </a:p>
      </dgm:t>
    </dgm:pt>
    <dgm:pt modelId="{3F57B90D-793B-41DA-88CE-A5C0BE4888C9}" type="sibTrans" cxnId="{4F104A0A-6140-47C5-AA1F-7F9FC31DCC8E}">
      <dgm:prSet/>
      <dgm:spPr/>
      <dgm:t>
        <a:bodyPr/>
        <a:lstStyle/>
        <a:p>
          <a:endParaRPr lang="en-US"/>
        </a:p>
      </dgm:t>
    </dgm:pt>
    <dgm:pt modelId="{91DB52C6-0583-F54C-B890-C71896BC982F}" type="pres">
      <dgm:prSet presAssocID="{9F35F5CF-145B-490A-BA3E-426338E9F9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A6815-CAD5-064B-A556-AD2BC6913F5B}" type="pres">
      <dgm:prSet presAssocID="{7C504A24-91AD-4A0E-B125-0C857C7B0898}" presName="composite" presStyleCnt="0"/>
      <dgm:spPr/>
    </dgm:pt>
    <dgm:pt modelId="{C0D5296D-6413-9C49-94EB-B75F90CA99A9}" type="pres">
      <dgm:prSet presAssocID="{7C504A24-91AD-4A0E-B125-0C857C7B0898}" presName="parTx" presStyleLbl="alignNode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684DDCD-847A-FD4D-9CAF-B32D6C3B0464}" type="pres">
      <dgm:prSet presAssocID="{7C504A24-91AD-4A0E-B125-0C857C7B0898}" presName="desTx" presStyleLbl="alignAccFollowNod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3E8317EF-7B88-2F41-A21C-D08675F1E8A4}" type="pres">
      <dgm:prSet presAssocID="{0FC4C93A-C7B1-4952-9102-574340559AED}" presName="space" presStyleCnt="0"/>
      <dgm:spPr/>
    </dgm:pt>
    <dgm:pt modelId="{163F3E2B-B0CC-A34E-A9FD-1EAA2AB806A6}" type="pres">
      <dgm:prSet presAssocID="{BD01763E-5599-48F7-957C-35CA9EB20BEE}" presName="composite" presStyleCnt="0"/>
      <dgm:spPr/>
    </dgm:pt>
    <dgm:pt modelId="{49DCCA0A-85B9-274B-A007-68B11B5DA76D}" type="pres">
      <dgm:prSet presAssocID="{BD01763E-5599-48F7-957C-35CA9EB20BEE}" presName="parTx" presStyleLbl="alignNod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616F57C-8B41-8049-A0C4-B2B88B43E317}" type="pres">
      <dgm:prSet presAssocID="{BD01763E-5599-48F7-957C-35CA9EB20BEE}" presName="desTx" presStyleLbl="alignAccFollowNod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BD236059-AFC0-4A4F-8599-5168D139A479}" type="presOf" srcId="{4142B543-55A7-4D92-8C13-F65D9CAF2E3A}" destId="{F616F57C-8B41-8049-A0C4-B2B88B43E317}" srcOrd="0" destOrd="0" presId="urn:microsoft.com/office/officeart/2016/7/layout/HorizontalActionList"/>
    <dgm:cxn modelId="{11A95479-7D7E-974F-A6FC-6A65D82343AF}" type="presOf" srcId="{9F35F5CF-145B-490A-BA3E-426338E9F9CA}" destId="{91DB52C6-0583-F54C-B890-C71896BC982F}" srcOrd="0" destOrd="0" presId="urn:microsoft.com/office/officeart/2016/7/layout/HorizontalActionList"/>
    <dgm:cxn modelId="{B2A1B58F-6164-443B-A808-B1C4057E3A34}" srcId="{9F35F5CF-145B-490A-BA3E-426338E9F9CA}" destId="{BD01763E-5599-48F7-957C-35CA9EB20BEE}" srcOrd="1" destOrd="0" parTransId="{53C7858E-A1DC-4526-B9FC-CFAFF507B0B1}" sibTransId="{149A34B1-AB23-435C-85A9-52C6A26471C6}"/>
    <dgm:cxn modelId="{43C6BD93-3741-4DD4-AA6C-7612BAB11272}" srcId="{7C504A24-91AD-4A0E-B125-0C857C7B0898}" destId="{1FE05703-4345-4C4B-B429-F0003A31B616}" srcOrd="0" destOrd="0" parTransId="{688FB863-6C72-4630-8A7D-6D9AF06A5ABA}" sibTransId="{E1FC94B9-2A4F-4DFB-9007-D808D04ACB25}"/>
    <dgm:cxn modelId="{9E7E3FFE-6C33-314D-9E07-BB24FC76DE43}" type="presOf" srcId="{1FE05703-4345-4C4B-B429-F0003A31B616}" destId="{9684DDCD-847A-FD4D-9CAF-B32D6C3B0464}" srcOrd="0" destOrd="0" presId="urn:microsoft.com/office/officeart/2016/7/layout/HorizontalActionList"/>
    <dgm:cxn modelId="{2506C280-D150-E845-A460-7893B7A0A658}" type="presOf" srcId="{BD01763E-5599-48F7-957C-35CA9EB20BEE}" destId="{49DCCA0A-85B9-274B-A007-68B11B5DA76D}" srcOrd="0" destOrd="0" presId="urn:microsoft.com/office/officeart/2016/7/layout/HorizontalActionList"/>
    <dgm:cxn modelId="{393CFBC8-11CB-45B1-9B3E-FBC5889082E2}" srcId="{9F35F5CF-145B-490A-BA3E-426338E9F9CA}" destId="{7C504A24-91AD-4A0E-B125-0C857C7B0898}" srcOrd="0" destOrd="0" parTransId="{E312D6AC-7440-4285-8719-75928E68BEBB}" sibTransId="{0FC4C93A-C7B1-4952-9102-574340559AED}"/>
    <dgm:cxn modelId="{4F104A0A-6140-47C5-AA1F-7F9FC31DCC8E}" srcId="{BD01763E-5599-48F7-957C-35CA9EB20BEE}" destId="{4142B543-55A7-4D92-8C13-F65D9CAF2E3A}" srcOrd="0" destOrd="0" parTransId="{7E4CCA85-C34E-4E8B-A28D-26C0B8281360}" sibTransId="{3F57B90D-793B-41DA-88CE-A5C0BE4888C9}"/>
    <dgm:cxn modelId="{7F6B6F7B-9D28-5E42-96D6-5FAD9644355E}" type="presOf" srcId="{7C504A24-91AD-4A0E-B125-0C857C7B0898}" destId="{C0D5296D-6413-9C49-94EB-B75F90CA99A9}" srcOrd="0" destOrd="0" presId="urn:microsoft.com/office/officeart/2016/7/layout/HorizontalActionList"/>
    <dgm:cxn modelId="{1EB95217-1E46-C243-AC36-0A8BE6DCF597}" type="presParOf" srcId="{91DB52C6-0583-F54C-B890-C71896BC982F}" destId="{C9FA6815-CAD5-064B-A556-AD2BC6913F5B}" srcOrd="0" destOrd="0" presId="urn:microsoft.com/office/officeart/2016/7/layout/HorizontalActionList"/>
    <dgm:cxn modelId="{EEC95BFB-0454-AB4B-ADD3-3211D0E8A30C}" type="presParOf" srcId="{C9FA6815-CAD5-064B-A556-AD2BC6913F5B}" destId="{C0D5296D-6413-9C49-94EB-B75F90CA99A9}" srcOrd="0" destOrd="0" presId="urn:microsoft.com/office/officeart/2016/7/layout/HorizontalActionList"/>
    <dgm:cxn modelId="{60917C04-3CC1-DB44-A542-55D007122ECB}" type="presParOf" srcId="{C9FA6815-CAD5-064B-A556-AD2BC6913F5B}" destId="{9684DDCD-847A-FD4D-9CAF-B32D6C3B0464}" srcOrd="1" destOrd="0" presId="urn:microsoft.com/office/officeart/2016/7/layout/HorizontalActionList"/>
    <dgm:cxn modelId="{AEA33BFB-0DA8-0B4E-8DE0-333E6110F9F4}" type="presParOf" srcId="{91DB52C6-0583-F54C-B890-C71896BC982F}" destId="{3E8317EF-7B88-2F41-A21C-D08675F1E8A4}" srcOrd="1" destOrd="0" presId="urn:microsoft.com/office/officeart/2016/7/layout/HorizontalActionList"/>
    <dgm:cxn modelId="{5CD9FE9B-5607-4E4B-BF1C-50B4409DC77B}" type="presParOf" srcId="{91DB52C6-0583-F54C-B890-C71896BC982F}" destId="{163F3E2B-B0CC-A34E-A9FD-1EAA2AB806A6}" srcOrd="2" destOrd="0" presId="urn:microsoft.com/office/officeart/2016/7/layout/HorizontalActionList"/>
    <dgm:cxn modelId="{BF034A57-3AC7-274A-BA65-45F30AD83ED0}" type="presParOf" srcId="{163F3E2B-B0CC-A34E-A9FD-1EAA2AB806A6}" destId="{49DCCA0A-85B9-274B-A007-68B11B5DA76D}" srcOrd="0" destOrd="0" presId="urn:microsoft.com/office/officeart/2016/7/layout/HorizontalActionList"/>
    <dgm:cxn modelId="{F9D06CE3-597B-7F4E-A7A8-AD02C58C75EA}" type="presParOf" srcId="{163F3E2B-B0CC-A34E-A9FD-1EAA2AB806A6}" destId="{F616F57C-8B41-8049-A0C4-B2B88B43E317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A24180-1A6F-4AB3-9312-A3107FAD58FE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D3C822-2064-4933-A711-92EF27015F22}">
      <dgm:prSet/>
      <dgm:spPr/>
      <dgm:t>
        <a:bodyPr/>
        <a:lstStyle/>
        <a:p>
          <a:r>
            <a:rPr lang="en-US" b="1" dirty="0"/>
            <a:t>46 Assistant Professors </a:t>
          </a:r>
          <a:r>
            <a:rPr lang="en-US" dirty="0" smtClean="0"/>
            <a:t>21 Female &amp; 25 Male </a:t>
          </a:r>
          <a:endParaRPr lang="en-US" dirty="0"/>
        </a:p>
      </dgm:t>
    </dgm:pt>
    <dgm:pt modelId="{A280B2EF-B559-4759-96F7-061DBFA35AC4}" type="parTrans" cxnId="{1747D1F5-04E6-4CD5-B216-9C3286CE19C8}">
      <dgm:prSet/>
      <dgm:spPr/>
      <dgm:t>
        <a:bodyPr/>
        <a:lstStyle/>
        <a:p>
          <a:endParaRPr lang="en-US"/>
        </a:p>
      </dgm:t>
    </dgm:pt>
    <dgm:pt modelId="{A5C7EBD8-2071-42B5-A876-77AC6469E2CF}" type="sibTrans" cxnId="{1747D1F5-04E6-4CD5-B216-9C3286CE19C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998E17C-3E95-4199-A54F-44D4B7B00232}">
      <dgm:prSet/>
      <dgm:spPr/>
      <dgm:t>
        <a:bodyPr/>
        <a:lstStyle/>
        <a:p>
          <a:r>
            <a:rPr lang="en-US" dirty="0"/>
            <a:t>54% Male</a:t>
          </a:r>
        </a:p>
      </dgm:t>
    </dgm:pt>
    <dgm:pt modelId="{6908981C-57EB-4D31-9518-71D44B74A1F8}" type="parTrans" cxnId="{4ACED75E-6458-4FF9-AAEB-88D19DC10BC8}">
      <dgm:prSet/>
      <dgm:spPr/>
      <dgm:t>
        <a:bodyPr/>
        <a:lstStyle/>
        <a:p>
          <a:endParaRPr lang="en-US"/>
        </a:p>
      </dgm:t>
    </dgm:pt>
    <dgm:pt modelId="{16F819A3-7130-4B4B-97B1-8F44134CEDE0}" type="sibTrans" cxnId="{4ACED75E-6458-4FF9-AAEB-88D19DC10BC8}">
      <dgm:prSet/>
      <dgm:spPr/>
      <dgm:t>
        <a:bodyPr/>
        <a:lstStyle/>
        <a:p>
          <a:endParaRPr lang="en-US"/>
        </a:p>
      </dgm:t>
    </dgm:pt>
    <dgm:pt modelId="{729E7549-50FD-47C9-85B7-70A15714681F}">
      <dgm:prSet/>
      <dgm:spPr/>
      <dgm:t>
        <a:bodyPr/>
        <a:lstStyle/>
        <a:p>
          <a:r>
            <a:rPr lang="en-US" dirty="0"/>
            <a:t>Grade: A+</a:t>
          </a:r>
        </a:p>
      </dgm:t>
    </dgm:pt>
    <dgm:pt modelId="{47013C40-D991-493A-832A-CA9824C4D798}" type="parTrans" cxnId="{19BEE9CA-8EE1-4C0E-BB47-15FEE93251CA}">
      <dgm:prSet/>
      <dgm:spPr/>
      <dgm:t>
        <a:bodyPr/>
        <a:lstStyle/>
        <a:p>
          <a:endParaRPr lang="en-US"/>
        </a:p>
      </dgm:t>
    </dgm:pt>
    <dgm:pt modelId="{03338FF7-54D9-4543-9200-08F6C583BE84}" type="sibTrans" cxnId="{19BEE9CA-8EE1-4C0E-BB47-15FEE93251CA}">
      <dgm:prSet/>
      <dgm:spPr/>
      <dgm:t>
        <a:bodyPr/>
        <a:lstStyle/>
        <a:p>
          <a:endParaRPr lang="en-US"/>
        </a:p>
      </dgm:t>
    </dgm:pt>
    <dgm:pt modelId="{73ACFF3F-8CC0-400D-AC01-A82032538E1D}">
      <dgm:prSet/>
      <dgm:spPr/>
      <dgm:t>
        <a:bodyPr/>
        <a:lstStyle/>
        <a:p>
          <a:r>
            <a:rPr lang="en-US" b="1" dirty="0"/>
            <a:t>9 Lectures </a:t>
          </a:r>
        </a:p>
        <a:p>
          <a:r>
            <a:rPr lang="en-US" dirty="0" smtClean="0"/>
            <a:t>3 Female &amp; 6 Male</a:t>
          </a:r>
          <a:endParaRPr lang="en-US" dirty="0"/>
        </a:p>
      </dgm:t>
    </dgm:pt>
    <dgm:pt modelId="{5BECF481-756E-4DFD-BCAD-FF805034C839}" type="parTrans" cxnId="{67907389-DDAB-4907-895E-D9EE40478FF3}">
      <dgm:prSet/>
      <dgm:spPr/>
      <dgm:t>
        <a:bodyPr/>
        <a:lstStyle/>
        <a:p>
          <a:endParaRPr lang="en-US"/>
        </a:p>
      </dgm:t>
    </dgm:pt>
    <dgm:pt modelId="{83D5FEDB-4BF7-4251-A473-E8F93CF03BC3}" type="sibTrans" cxnId="{67907389-DDAB-4907-895E-D9EE40478FF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513975D-2310-4F89-B3E4-132239A2A01D}">
      <dgm:prSet/>
      <dgm:spPr/>
      <dgm:t>
        <a:bodyPr/>
        <a:lstStyle/>
        <a:p>
          <a:r>
            <a:rPr lang="en-US"/>
            <a:t>66% Male</a:t>
          </a:r>
        </a:p>
      </dgm:t>
    </dgm:pt>
    <dgm:pt modelId="{61F7CA35-E426-4593-9EE5-5745377F4758}" type="parTrans" cxnId="{F5FE3C0F-9378-4980-9143-DD098A701CC7}">
      <dgm:prSet/>
      <dgm:spPr/>
      <dgm:t>
        <a:bodyPr/>
        <a:lstStyle/>
        <a:p>
          <a:endParaRPr lang="en-US"/>
        </a:p>
      </dgm:t>
    </dgm:pt>
    <dgm:pt modelId="{DD52F865-D4AA-4AF2-A91D-9CDD349481FB}" type="sibTrans" cxnId="{F5FE3C0F-9378-4980-9143-DD098A701CC7}">
      <dgm:prSet/>
      <dgm:spPr/>
      <dgm:t>
        <a:bodyPr/>
        <a:lstStyle/>
        <a:p>
          <a:endParaRPr lang="en-US"/>
        </a:p>
      </dgm:t>
    </dgm:pt>
    <dgm:pt modelId="{34CC5677-8F22-4D9F-8CC4-644105181537}">
      <dgm:prSet/>
      <dgm:spPr/>
      <dgm:t>
        <a:bodyPr/>
        <a:lstStyle/>
        <a:p>
          <a:r>
            <a:rPr lang="en-US"/>
            <a:t>Grade: A+</a:t>
          </a:r>
        </a:p>
      </dgm:t>
    </dgm:pt>
    <dgm:pt modelId="{7EC20E6C-D9AF-44E8-8EF6-FDC7EBFC6DA2}" type="parTrans" cxnId="{41231C65-2D0F-46C8-BD2E-D1056B1B078E}">
      <dgm:prSet/>
      <dgm:spPr/>
      <dgm:t>
        <a:bodyPr/>
        <a:lstStyle/>
        <a:p>
          <a:endParaRPr lang="en-US"/>
        </a:p>
      </dgm:t>
    </dgm:pt>
    <dgm:pt modelId="{2F6CDC21-A587-4909-B283-5767EA47E1EF}" type="sibTrans" cxnId="{41231C65-2D0F-46C8-BD2E-D1056B1B078E}">
      <dgm:prSet/>
      <dgm:spPr/>
      <dgm:t>
        <a:bodyPr/>
        <a:lstStyle/>
        <a:p>
          <a:endParaRPr lang="en-US"/>
        </a:p>
      </dgm:t>
    </dgm:pt>
    <dgm:pt modelId="{6DD8448E-E829-DF4F-A8BB-23F296E4665A}" type="pres">
      <dgm:prSet presAssocID="{C0A24180-1A6F-4AB3-9312-A3107FAD58F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A89791-3486-D547-94D7-2C63B23C7E6F}" type="pres">
      <dgm:prSet presAssocID="{69D3C822-2064-4933-A711-92EF27015F22}" presName="compositeNode" presStyleCnt="0">
        <dgm:presLayoutVars>
          <dgm:bulletEnabled val="1"/>
        </dgm:presLayoutVars>
      </dgm:prSet>
      <dgm:spPr/>
    </dgm:pt>
    <dgm:pt modelId="{369B31D3-AA73-B949-A822-51BE71AF8649}" type="pres">
      <dgm:prSet presAssocID="{69D3C822-2064-4933-A711-92EF27015F22}" presName="bgRect" presStyleLbl="bgAccFollowNode1" presStyleIdx="0" presStyleCnt="2"/>
      <dgm:spPr/>
      <dgm:t>
        <a:bodyPr/>
        <a:lstStyle/>
        <a:p>
          <a:endParaRPr lang="en-US"/>
        </a:p>
      </dgm:t>
    </dgm:pt>
    <dgm:pt modelId="{CAAA644E-1DCD-6E42-898B-4905A906C439}" type="pres">
      <dgm:prSet presAssocID="{A5C7EBD8-2071-42B5-A876-77AC6469E2CF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ACC7487A-AC44-D740-A609-F8B377A13FFC}" type="pres">
      <dgm:prSet presAssocID="{69D3C822-2064-4933-A711-92EF27015F22}" presName="bottomLine" presStyleLbl="alignNode1" presStyleIdx="1" presStyleCnt="4">
        <dgm:presLayoutVars/>
      </dgm:prSet>
      <dgm:spPr/>
    </dgm:pt>
    <dgm:pt modelId="{65D35F2E-9A82-3D4D-9016-D566F9ED5290}" type="pres">
      <dgm:prSet presAssocID="{69D3C822-2064-4933-A711-92EF27015F22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F33EE-70DC-9B45-A324-E28684C5EDDA}" type="pres">
      <dgm:prSet presAssocID="{A5C7EBD8-2071-42B5-A876-77AC6469E2CF}" presName="sibTrans" presStyleCnt="0"/>
      <dgm:spPr/>
    </dgm:pt>
    <dgm:pt modelId="{A5C00D82-F9B0-DF48-AF6B-741383B20A6E}" type="pres">
      <dgm:prSet presAssocID="{73ACFF3F-8CC0-400D-AC01-A82032538E1D}" presName="compositeNode" presStyleCnt="0">
        <dgm:presLayoutVars>
          <dgm:bulletEnabled val="1"/>
        </dgm:presLayoutVars>
      </dgm:prSet>
      <dgm:spPr/>
    </dgm:pt>
    <dgm:pt modelId="{8819BC25-525A-274E-AFCD-7AD8C4754DA2}" type="pres">
      <dgm:prSet presAssocID="{73ACFF3F-8CC0-400D-AC01-A82032538E1D}" presName="bgRect" presStyleLbl="bgAccFollowNode1" presStyleIdx="1" presStyleCnt="2"/>
      <dgm:spPr/>
      <dgm:t>
        <a:bodyPr/>
        <a:lstStyle/>
        <a:p>
          <a:endParaRPr lang="en-US"/>
        </a:p>
      </dgm:t>
    </dgm:pt>
    <dgm:pt modelId="{CFC5416C-175D-BE40-A8C0-E38E94CCDF1D}" type="pres">
      <dgm:prSet presAssocID="{83D5FEDB-4BF7-4251-A473-E8F93CF03BC3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D89F39F8-8810-7F4C-825C-4CB66BD166A0}" type="pres">
      <dgm:prSet presAssocID="{73ACFF3F-8CC0-400D-AC01-A82032538E1D}" presName="bottomLine" presStyleLbl="alignNode1" presStyleIdx="3" presStyleCnt="4">
        <dgm:presLayoutVars/>
      </dgm:prSet>
      <dgm:spPr/>
    </dgm:pt>
    <dgm:pt modelId="{0E054C2A-DF15-1F43-8ACE-6F6CC10F5D78}" type="pres">
      <dgm:prSet presAssocID="{73ACFF3F-8CC0-400D-AC01-A82032538E1D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D7C0A2-D861-B945-AD11-3F57719E994E}" type="presOf" srcId="{73ACFF3F-8CC0-400D-AC01-A82032538E1D}" destId="{8819BC25-525A-274E-AFCD-7AD8C4754DA2}" srcOrd="0" destOrd="0" presId="urn:microsoft.com/office/officeart/2016/7/layout/BasicLinearProcessNumbered"/>
    <dgm:cxn modelId="{3B77B05B-B26B-3B41-80BD-9BBAAB18782F}" type="presOf" srcId="{6513975D-2310-4F89-B3E4-132239A2A01D}" destId="{0E054C2A-DF15-1F43-8ACE-6F6CC10F5D78}" srcOrd="0" destOrd="1" presId="urn:microsoft.com/office/officeart/2016/7/layout/BasicLinearProcessNumbered"/>
    <dgm:cxn modelId="{4ACED75E-6458-4FF9-AAEB-88D19DC10BC8}" srcId="{69D3C822-2064-4933-A711-92EF27015F22}" destId="{2998E17C-3E95-4199-A54F-44D4B7B00232}" srcOrd="0" destOrd="0" parTransId="{6908981C-57EB-4D31-9518-71D44B74A1F8}" sibTransId="{16F819A3-7130-4B4B-97B1-8F44134CEDE0}"/>
    <dgm:cxn modelId="{1747D1F5-04E6-4CD5-B216-9C3286CE19C8}" srcId="{C0A24180-1A6F-4AB3-9312-A3107FAD58FE}" destId="{69D3C822-2064-4933-A711-92EF27015F22}" srcOrd="0" destOrd="0" parTransId="{A280B2EF-B559-4759-96F7-061DBFA35AC4}" sibTransId="{A5C7EBD8-2071-42B5-A876-77AC6469E2CF}"/>
    <dgm:cxn modelId="{F5FE3C0F-9378-4980-9143-DD098A701CC7}" srcId="{73ACFF3F-8CC0-400D-AC01-A82032538E1D}" destId="{6513975D-2310-4F89-B3E4-132239A2A01D}" srcOrd="0" destOrd="0" parTransId="{61F7CA35-E426-4593-9EE5-5745377F4758}" sibTransId="{DD52F865-D4AA-4AF2-A91D-9CDD349481FB}"/>
    <dgm:cxn modelId="{9C7923DB-8EA7-1841-97E0-4E73E22E8213}" type="presOf" srcId="{69D3C822-2064-4933-A711-92EF27015F22}" destId="{369B31D3-AA73-B949-A822-51BE71AF8649}" srcOrd="0" destOrd="0" presId="urn:microsoft.com/office/officeart/2016/7/layout/BasicLinearProcessNumbered"/>
    <dgm:cxn modelId="{67907389-DDAB-4907-895E-D9EE40478FF3}" srcId="{C0A24180-1A6F-4AB3-9312-A3107FAD58FE}" destId="{73ACFF3F-8CC0-400D-AC01-A82032538E1D}" srcOrd="1" destOrd="0" parTransId="{5BECF481-756E-4DFD-BCAD-FF805034C839}" sibTransId="{83D5FEDB-4BF7-4251-A473-E8F93CF03BC3}"/>
    <dgm:cxn modelId="{85318F0A-1DA1-134F-92E5-24B6DA699AE6}" type="presOf" srcId="{A5C7EBD8-2071-42B5-A876-77AC6469E2CF}" destId="{CAAA644E-1DCD-6E42-898B-4905A906C439}" srcOrd="0" destOrd="0" presId="urn:microsoft.com/office/officeart/2016/7/layout/BasicLinearProcessNumbered"/>
    <dgm:cxn modelId="{4ED028AE-6862-294D-AE0C-F69A42B0505D}" type="presOf" srcId="{83D5FEDB-4BF7-4251-A473-E8F93CF03BC3}" destId="{CFC5416C-175D-BE40-A8C0-E38E94CCDF1D}" srcOrd="0" destOrd="0" presId="urn:microsoft.com/office/officeart/2016/7/layout/BasicLinearProcessNumbered"/>
    <dgm:cxn modelId="{41231C65-2D0F-46C8-BD2E-D1056B1B078E}" srcId="{73ACFF3F-8CC0-400D-AC01-A82032538E1D}" destId="{34CC5677-8F22-4D9F-8CC4-644105181537}" srcOrd="1" destOrd="0" parTransId="{7EC20E6C-D9AF-44E8-8EF6-FDC7EBFC6DA2}" sibTransId="{2F6CDC21-A587-4909-B283-5767EA47E1EF}"/>
    <dgm:cxn modelId="{C0DBFBB6-9601-6C49-AD7A-B8FA37E9E0F6}" type="presOf" srcId="{73ACFF3F-8CC0-400D-AC01-A82032538E1D}" destId="{0E054C2A-DF15-1F43-8ACE-6F6CC10F5D78}" srcOrd="1" destOrd="0" presId="urn:microsoft.com/office/officeart/2016/7/layout/BasicLinearProcessNumbered"/>
    <dgm:cxn modelId="{DFD173D5-0E3E-2447-9C54-8D154BD27B28}" type="presOf" srcId="{34CC5677-8F22-4D9F-8CC4-644105181537}" destId="{0E054C2A-DF15-1F43-8ACE-6F6CC10F5D78}" srcOrd="0" destOrd="2" presId="urn:microsoft.com/office/officeart/2016/7/layout/BasicLinearProcessNumbered"/>
    <dgm:cxn modelId="{47A0981B-F543-8048-AB01-C3A78425A427}" type="presOf" srcId="{2998E17C-3E95-4199-A54F-44D4B7B00232}" destId="{65D35F2E-9A82-3D4D-9016-D566F9ED5290}" srcOrd="0" destOrd="1" presId="urn:microsoft.com/office/officeart/2016/7/layout/BasicLinearProcessNumbered"/>
    <dgm:cxn modelId="{8B92393E-3F97-2740-B87E-7FA19CCF412F}" type="presOf" srcId="{729E7549-50FD-47C9-85B7-70A15714681F}" destId="{65D35F2E-9A82-3D4D-9016-D566F9ED5290}" srcOrd="0" destOrd="2" presId="urn:microsoft.com/office/officeart/2016/7/layout/BasicLinearProcessNumbered"/>
    <dgm:cxn modelId="{19BEE9CA-8EE1-4C0E-BB47-15FEE93251CA}" srcId="{69D3C822-2064-4933-A711-92EF27015F22}" destId="{729E7549-50FD-47C9-85B7-70A15714681F}" srcOrd="1" destOrd="0" parTransId="{47013C40-D991-493A-832A-CA9824C4D798}" sibTransId="{03338FF7-54D9-4543-9200-08F6C583BE84}"/>
    <dgm:cxn modelId="{7CAA6878-A28E-8A48-9A51-940AE5A55F34}" type="presOf" srcId="{69D3C822-2064-4933-A711-92EF27015F22}" destId="{65D35F2E-9A82-3D4D-9016-D566F9ED5290}" srcOrd="1" destOrd="0" presId="urn:microsoft.com/office/officeart/2016/7/layout/BasicLinearProcessNumbered"/>
    <dgm:cxn modelId="{B237AC7F-D06B-D148-9208-E5C9725ED434}" type="presOf" srcId="{C0A24180-1A6F-4AB3-9312-A3107FAD58FE}" destId="{6DD8448E-E829-DF4F-A8BB-23F296E4665A}" srcOrd="0" destOrd="0" presId="urn:microsoft.com/office/officeart/2016/7/layout/BasicLinearProcessNumbered"/>
    <dgm:cxn modelId="{E71F8E1A-A249-6F44-BADB-6A349FF7EEDC}" type="presParOf" srcId="{6DD8448E-E829-DF4F-A8BB-23F296E4665A}" destId="{6FA89791-3486-D547-94D7-2C63B23C7E6F}" srcOrd="0" destOrd="0" presId="urn:microsoft.com/office/officeart/2016/7/layout/BasicLinearProcessNumbered"/>
    <dgm:cxn modelId="{F2D0FACD-D291-FE4E-943E-E768FD6A67F4}" type="presParOf" srcId="{6FA89791-3486-D547-94D7-2C63B23C7E6F}" destId="{369B31D3-AA73-B949-A822-51BE71AF8649}" srcOrd="0" destOrd="0" presId="urn:microsoft.com/office/officeart/2016/7/layout/BasicLinearProcessNumbered"/>
    <dgm:cxn modelId="{CE866E72-464A-8842-9480-1E4080556F55}" type="presParOf" srcId="{6FA89791-3486-D547-94D7-2C63B23C7E6F}" destId="{CAAA644E-1DCD-6E42-898B-4905A906C439}" srcOrd="1" destOrd="0" presId="urn:microsoft.com/office/officeart/2016/7/layout/BasicLinearProcessNumbered"/>
    <dgm:cxn modelId="{9ED6B6BF-DB99-C84B-A816-0A23E8880B27}" type="presParOf" srcId="{6FA89791-3486-D547-94D7-2C63B23C7E6F}" destId="{ACC7487A-AC44-D740-A609-F8B377A13FFC}" srcOrd="2" destOrd="0" presId="urn:microsoft.com/office/officeart/2016/7/layout/BasicLinearProcessNumbered"/>
    <dgm:cxn modelId="{7AC89E65-7F67-E54B-8CD8-DD131D1E9826}" type="presParOf" srcId="{6FA89791-3486-D547-94D7-2C63B23C7E6F}" destId="{65D35F2E-9A82-3D4D-9016-D566F9ED5290}" srcOrd="3" destOrd="0" presId="urn:microsoft.com/office/officeart/2016/7/layout/BasicLinearProcessNumbered"/>
    <dgm:cxn modelId="{5AF38692-23BD-4C49-9A50-EC99537D73FC}" type="presParOf" srcId="{6DD8448E-E829-DF4F-A8BB-23F296E4665A}" destId="{270F33EE-70DC-9B45-A324-E28684C5EDDA}" srcOrd="1" destOrd="0" presId="urn:microsoft.com/office/officeart/2016/7/layout/BasicLinearProcessNumbered"/>
    <dgm:cxn modelId="{B7DEB46D-0D65-CD4C-88FF-8376EBACF462}" type="presParOf" srcId="{6DD8448E-E829-DF4F-A8BB-23F296E4665A}" destId="{A5C00D82-F9B0-DF48-AF6B-741383B20A6E}" srcOrd="2" destOrd="0" presId="urn:microsoft.com/office/officeart/2016/7/layout/BasicLinearProcessNumbered"/>
    <dgm:cxn modelId="{87FC0D41-0071-8248-8954-08C1CA2BA008}" type="presParOf" srcId="{A5C00D82-F9B0-DF48-AF6B-741383B20A6E}" destId="{8819BC25-525A-274E-AFCD-7AD8C4754DA2}" srcOrd="0" destOrd="0" presId="urn:microsoft.com/office/officeart/2016/7/layout/BasicLinearProcessNumbered"/>
    <dgm:cxn modelId="{5594BE0A-B1C1-0F47-9A26-EFD80C2AD7D8}" type="presParOf" srcId="{A5C00D82-F9B0-DF48-AF6B-741383B20A6E}" destId="{CFC5416C-175D-BE40-A8C0-E38E94CCDF1D}" srcOrd="1" destOrd="0" presId="urn:microsoft.com/office/officeart/2016/7/layout/BasicLinearProcessNumbered"/>
    <dgm:cxn modelId="{10D48FC5-911E-AD49-9F44-204E7E3BA1F9}" type="presParOf" srcId="{A5C00D82-F9B0-DF48-AF6B-741383B20A6E}" destId="{D89F39F8-8810-7F4C-825C-4CB66BD166A0}" srcOrd="2" destOrd="0" presId="urn:microsoft.com/office/officeart/2016/7/layout/BasicLinearProcessNumbered"/>
    <dgm:cxn modelId="{C77A0813-FFEA-1A43-9168-ABB99C5FE0DB}" type="presParOf" srcId="{A5C00D82-F9B0-DF48-AF6B-741383B20A6E}" destId="{0E054C2A-DF15-1F43-8ACE-6F6CC10F5D7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663EB9-232D-4A73-A8FA-F6F551F9769A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8D1566C-8B0A-4EF4-861E-2ACE860E6D45}">
      <dgm:prSet/>
      <dgm:spPr/>
      <dgm:t>
        <a:bodyPr/>
        <a:lstStyle/>
        <a:p>
          <a:pPr>
            <a:defRPr b="1"/>
          </a:pPr>
          <a:r>
            <a:rPr lang="en-US"/>
            <a:t>26 Full Professors </a:t>
          </a:r>
        </a:p>
      </dgm:t>
    </dgm:pt>
    <dgm:pt modelId="{B424D9F5-B720-4C0A-BC06-831824F0045A}" type="parTrans" cxnId="{690E6F46-874B-4658-A5EF-9B521B95A552}">
      <dgm:prSet/>
      <dgm:spPr/>
      <dgm:t>
        <a:bodyPr/>
        <a:lstStyle/>
        <a:p>
          <a:endParaRPr lang="en-US"/>
        </a:p>
      </dgm:t>
    </dgm:pt>
    <dgm:pt modelId="{8439FB0E-630C-4E72-9417-3E85F9E24D15}" type="sibTrans" cxnId="{690E6F46-874B-4658-A5EF-9B521B95A552}">
      <dgm:prSet/>
      <dgm:spPr/>
      <dgm:t>
        <a:bodyPr/>
        <a:lstStyle/>
        <a:p>
          <a:endParaRPr lang="en-US"/>
        </a:p>
      </dgm:t>
    </dgm:pt>
    <dgm:pt modelId="{220ADD0B-391D-45A3-81E5-BDD359F0329A}">
      <dgm:prSet custT="1"/>
      <dgm:spPr/>
      <dgm:t>
        <a:bodyPr/>
        <a:lstStyle/>
        <a:p>
          <a:r>
            <a:rPr lang="en-US" sz="2400" dirty="0"/>
            <a:t>21 White (81%)</a:t>
          </a:r>
        </a:p>
      </dgm:t>
    </dgm:pt>
    <dgm:pt modelId="{51F8269C-9B8E-4B72-8711-8CEF00C1C670}" type="parTrans" cxnId="{F2834C89-96C8-4CCB-8E43-47FF8F6E2BD5}">
      <dgm:prSet/>
      <dgm:spPr/>
      <dgm:t>
        <a:bodyPr/>
        <a:lstStyle/>
        <a:p>
          <a:endParaRPr lang="en-US"/>
        </a:p>
      </dgm:t>
    </dgm:pt>
    <dgm:pt modelId="{B17295CA-B555-4E82-9FF1-68FEEC6C2275}" type="sibTrans" cxnId="{F2834C89-96C8-4CCB-8E43-47FF8F6E2BD5}">
      <dgm:prSet/>
      <dgm:spPr/>
      <dgm:t>
        <a:bodyPr/>
        <a:lstStyle/>
        <a:p>
          <a:endParaRPr lang="en-US"/>
        </a:p>
      </dgm:t>
    </dgm:pt>
    <dgm:pt modelId="{758694F1-EC8D-4826-96E2-3067ED875C18}">
      <dgm:prSet custT="1"/>
      <dgm:spPr/>
      <dgm:t>
        <a:bodyPr/>
        <a:lstStyle/>
        <a:p>
          <a:r>
            <a:rPr lang="en-US" sz="2400" dirty="0"/>
            <a:t>2 Asian</a:t>
          </a:r>
        </a:p>
      </dgm:t>
    </dgm:pt>
    <dgm:pt modelId="{25049A13-6CC5-4335-AF2D-475213B7ECC4}" type="parTrans" cxnId="{F3066F7B-134B-4412-A75A-1E8DE0DD3AAC}">
      <dgm:prSet/>
      <dgm:spPr/>
      <dgm:t>
        <a:bodyPr/>
        <a:lstStyle/>
        <a:p>
          <a:endParaRPr lang="en-US"/>
        </a:p>
      </dgm:t>
    </dgm:pt>
    <dgm:pt modelId="{AD2FC227-17BC-4DA4-BCB6-0E5CA4B5F03D}" type="sibTrans" cxnId="{F3066F7B-134B-4412-A75A-1E8DE0DD3AAC}">
      <dgm:prSet/>
      <dgm:spPr/>
      <dgm:t>
        <a:bodyPr/>
        <a:lstStyle/>
        <a:p>
          <a:endParaRPr lang="en-US"/>
        </a:p>
      </dgm:t>
    </dgm:pt>
    <dgm:pt modelId="{BFB4D905-7C47-4311-A6E5-C3F141F08D66}">
      <dgm:prSet custT="1"/>
      <dgm:spPr/>
      <dgm:t>
        <a:bodyPr/>
        <a:lstStyle/>
        <a:p>
          <a:r>
            <a:rPr lang="en-US" sz="2400"/>
            <a:t>2 No Image </a:t>
          </a:r>
        </a:p>
      </dgm:t>
    </dgm:pt>
    <dgm:pt modelId="{C178A7D7-35D5-49E6-9C78-1E7536B5C7A8}" type="parTrans" cxnId="{CA334222-5DA7-431C-BB1B-979426796BF8}">
      <dgm:prSet/>
      <dgm:spPr/>
      <dgm:t>
        <a:bodyPr/>
        <a:lstStyle/>
        <a:p>
          <a:endParaRPr lang="en-US"/>
        </a:p>
      </dgm:t>
    </dgm:pt>
    <dgm:pt modelId="{6CBDC225-2D1F-4CF0-A53E-8215FB4BBF4E}" type="sibTrans" cxnId="{CA334222-5DA7-431C-BB1B-979426796BF8}">
      <dgm:prSet/>
      <dgm:spPr/>
      <dgm:t>
        <a:bodyPr/>
        <a:lstStyle/>
        <a:p>
          <a:endParaRPr lang="en-US"/>
        </a:p>
      </dgm:t>
    </dgm:pt>
    <dgm:pt modelId="{A4F4E3F3-175B-4258-837F-6B8F25D228AE}">
      <dgm:prSet custT="1"/>
      <dgm:spPr/>
      <dgm:t>
        <a:bodyPr/>
        <a:lstStyle/>
        <a:p>
          <a:r>
            <a:rPr lang="en-US" sz="2400" dirty="0"/>
            <a:t>1 Black</a:t>
          </a:r>
        </a:p>
        <a:p>
          <a:r>
            <a:rPr lang="en-US" sz="2400" dirty="0"/>
            <a:t>GRADE: B+</a:t>
          </a:r>
        </a:p>
      </dgm:t>
    </dgm:pt>
    <dgm:pt modelId="{4B2631EB-6C57-426C-8A76-FBE014A083D3}" type="parTrans" cxnId="{012728C9-2FD8-409E-A5B7-724E1AAEBCF5}">
      <dgm:prSet/>
      <dgm:spPr/>
      <dgm:t>
        <a:bodyPr/>
        <a:lstStyle/>
        <a:p>
          <a:endParaRPr lang="en-US"/>
        </a:p>
      </dgm:t>
    </dgm:pt>
    <dgm:pt modelId="{E7E73061-7444-4CFE-8483-714AF0EDC2D4}" type="sibTrans" cxnId="{012728C9-2FD8-409E-A5B7-724E1AAEBCF5}">
      <dgm:prSet/>
      <dgm:spPr/>
      <dgm:t>
        <a:bodyPr/>
        <a:lstStyle/>
        <a:p>
          <a:endParaRPr lang="en-US"/>
        </a:p>
      </dgm:t>
    </dgm:pt>
    <dgm:pt modelId="{C5B310A2-73C4-4E48-91C8-1B8D380D4EC7}">
      <dgm:prSet/>
      <dgm:spPr/>
      <dgm:t>
        <a:bodyPr/>
        <a:lstStyle/>
        <a:p>
          <a:pPr>
            <a:defRPr b="1"/>
          </a:pPr>
          <a:r>
            <a:rPr lang="en-US"/>
            <a:t>64 Associate Professors</a:t>
          </a:r>
        </a:p>
      </dgm:t>
    </dgm:pt>
    <dgm:pt modelId="{2849D625-A785-43C0-B114-B98B05F102D7}" type="parTrans" cxnId="{A8EFC414-7756-4109-9E46-708108099929}">
      <dgm:prSet/>
      <dgm:spPr/>
      <dgm:t>
        <a:bodyPr/>
        <a:lstStyle/>
        <a:p>
          <a:endParaRPr lang="en-US"/>
        </a:p>
      </dgm:t>
    </dgm:pt>
    <dgm:pt modelId="{33C6FFA8-C72D-44DD-80FD-9C4F4726DA0D}" type="sibTrans" cxnId="{A8EFC414-7756-4109-9E46-708108099929}">
      <dgm:prSet/>
      <dgm:spPr/>
      <dgm:t>
        <a:bodyPr/>
        <a:lstStyle/>
        <a:p>
          <a:endParaRPr lang="en-US"/>
        </a:p>
      </dgm:t>
    </dgm:pt>
    <dgm:pt modelId="{F409C0B1-ADF1-46C2-86DC-F9D6C960FA9A}">
      <dgm:prSet custT="1"/>
      <dgm:spPr/>
      <dgm:t>
        <a:bodyPr/>
        <a:lstStyle/>
        <a:p>
          <a:r>
            <a:rPr lang="en-US" sz="2400" dirty="0"/>
            <a:t>50 White (78%)</a:t>
          </a:r>
        </a:p>
      </dgm:t>
    </dgm:pt>
    <dgm:pt modelId="{C4847857-08E6-49B6-9986-B2C69C06B798}" type="parTrans" cxnId="{6577E396-4C48-4B99-8538-3CE2ECEACF31}">
      <dgm:prSet/>
      <dgm:spPr/>
      <dgm:t>
        <a:bodyPr/>
        <a:lstStyle/>
        <a:p>
          <a:endParaRPr lang="en-US"/>
        </a:p>
      </dgm:t>
    </dgm:pt>
    <dgm:pt modelId="{003ACA3C-A7F4-4EEE-8EE9-395A5C1CD2FE}" type="sibTrans" cxnId="{6577E396-4C48-4B99-8538-3CE2ECEACF31}">
      <dgm:prSet/>
      <dgm:spPr/>
      <dgm:t>
        <a:bodyPr/>
        <a:lstStyle/>
        <a:p>
          <a:endParaRPr lang="en-US"/>
        </a:p>
      </dgm:t>
    </dgm:pt>
    <dgm:pt modelId="{CE8C67A2-C9F0-4929-A2D0-FCF46CD1222E}">
      <dgm:prSet custT="1"/>
      <dgm:spPr/>
      <dgm:t>
        <a:bodyPr/>
        <a:lstStyle/>
        <a:p>
          <a:r>
            <a:rPr lang="en-US" sz="2400"/>
            <a:t>7 Asian </a:t>
          </a:r>
        </a:p>
      </dgm:t>
    </dgm:pt>
    <dgm:pt modelId="{76D92BA5-4EED-4C8F-B103-6006CA251656}" type="parTrans" cxnId="{75C12D60-234D-4E0A-B2B2-5AC2C7B0B34B}">
      <dgm:prSet/>
      <dgm:spPr/>
      <dgm:t>
        <a:bodyPr/>
        <a:lstStyle/>
        <a:p>
          <a:endParaRPr lang="en-US"/>
        </a:p>
      </dgm:t>
    </dgm:pt>
    <dgm:pt modelId="{03405AEA-8541-47FB-9E6D-D2224101D368}" type="sibTrans" cxnId="{75C12D60-234D-4E0A-B2B2-5AC2C7B0B34B}">
      <dgm:prSet/>
      <dgm:spPr/>
      <dgm:t>
        <a:bodyPr/>
        <a:lstStyle/>
        <a:p>
          <a:endParaRPr lang="en-US"/>
        </a:p>
      </dgm:t>
    </dgm:pt>
    <dgm:pt modelId="{57BE0CC1-13E4-4444-A164-060CD6BC2BA1}">
      <dgm:prSet custT="1"/>
      <dgm:spPr/>
      <dgm:t>
        <a:bodyPr/>
        <a:lstStyle/>
        <a:p>
          <a:r>
            <a:rPr lang="en-US" sz="2400" dirty="0"/>
            <a:t>5 Black </a:t>
          </a:r>
        </a:p>
      </dgm:t>
    </dgm:pt>
    <dgm:pt modelId="{5395B2FF-3FCF-4F9F-AC6B-CA5109CFBA75}" type="parTrans" cxnId="{663D0C36-4881-479D-93FF-614A4A356B29}">
      <dgm:prSet/>
      <dgm:spPr/>
      <dgm:t>
        <a:bodyPr/>
        <a:lstStyle/>
        <a:p>
          <a:endParaRPr lang="en-US"/>
        </a:p>
      </dgm:t>
    </dgm:pt>
    <dgm:pt modelId="{1D3A926C-8601-48FC-9277-A3E0CA8316C5}" type="sibTrans" cxnId="{663D0C36-4881-479D-93FF-614A4A356B29}">
      <dgm:prSet/>
      <dgm:spPr/>
      <dgm:t>
        <a:bodyPr/>
        <a:lstStyle/>
        <a:p>
          <a:endParaRPr lang="en-US"/>
        </a:p>
      </dgm:t>
    </dgm:pt>
    <dgm:pt modelId="{4D21D0FB-3377-4496-AFF4-98B4B48C4C24}">
      <dgm:prSet custT="1"/>
      <dgm:spPr/>
      <dgm:t>
        <a:bodyPr/>
        <a:lstStyle/>
        <a:p>
          <a:r>
            <a:rPr lang="en-US" sz="2400" dirty="0"/>
            <a:t>2 Latino</a:t>
          </a:r>
        </a:p>
        <a:p>
          <a:r>
            <a:rPr lang="en-US" sz="2400" dirty="0"/>
            <a:t>GRADE: B+</a:t>
          </a:r>
        </a:p>
      </dgm:t>
    </dgm:pt>
    <dgm:pt modelId="{034DD635-D788-42EB-98F0-3D9F1213F487}" type="parTrans" cxnId="{51A1E83D-053E-435A-91F1-0D3AF2B3DF48}">
      <dgm:prSet/>
      <dgm:spPr/>
      <dgm:t>
        <a:bodyPr/>
        <a:lstStyle/>
        <a:p>
          <a:endParaRPr lang="en-US"/>
        </a:p>
      </dgm:t>
    </dgm:pt>
    <dgm:pt modelId="{9321D62B-2DE6-4BEA-8EB4-6BF2307C1EC0}" type="sibTrans" cxnId="{51A1E83D-053E-435A-91F1-0D3AF2B3DF48}">
      <dgm:prSet/>
      <dgm:spPr/>
      <dgm:t>
        <a:bodyPr/>
        <a:lstStyle/>
        <a:p>
          <a:endParaRPr lang="en-US"/>
        </a:p>
      </dgm:t>
    </dgm:pt>
    <dgm:pt modelId="{FFFA1EFA-7760-4853-A38B-50E105472837}" type="pres">
      <dgm:prSet presAssocID="{A7663EB9-232D-4A73-A8FA-F6F551F9769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1E6485-E968-4A3B-8773-49E5649937B3}" type="pres">
      <dgm:prSet presAssocID="{98D1566C-8B0A-4EF4-861E-2ACE860E6D45}" presName="compNode" presStyleCnt="0"/>
      <dgm:spPr/>
    </dgm:pt>
    <dgm:pt modelId="{DD9E1C44-0E0F-47FE-8212-97DDFD4ADA6D}" type="pres">
      <dgm:prSet presAssocID="{98D1566C-8B0A-4EF4-861E-2ACE860E6D4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C858D6C-51F6-43D9-A87D-5A5EFEB11293}" type="pres">
      <dgm:prSet presAssocID="{98D1566C-8B0A-4EF4-861E-2ACE860E6D45}" presName="iconSpace" presStyleCnt="0"/>
      <dgm:spPr/>
    </dgm:pt>
    <dgm:pt modelId="{7A8A2C09-250F-4C8A-A18F-9B0699337CD3}" type="pres">
      <dgm:prSet presAssocID="{98D1566C-8B0A-4EF4-861E-2ACE860E6D45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9D709D5-78FF-4E5D-948D-DBE248D7E01D}" type="pres">
      <dgm:prSet presAssocID="{98D1566C-8B0A-4EF4-861E-2ACE860E6D45}" presName="txSpace" presStyleCnt="0"/>
      <dgm:spPr/>
    </dgm:pt>
    <dgm:pt modelId="{0CDBD29D-B629-461F-B4E6-2B02AD5DF4E3}" type="pres">
      <dgm:prSet presAssocID="{98D1566C-8B0A-4EF4-861E-2ACE860E6D45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6DA7389B-D611-469D-BE52-11762393425B}" type="pres">
      <dgm:prSet presAssocID="{8439FB0E-630C-4E72-9417-3E85F9E24D15}" presName="sibTrans" presStyleCnt="0"/>
      <dgm:spPr/>
    </dgm:pt>
    <dgm:pt modelId="{64B7B10F-3923-4A33-8585-D4AA964A398B}" type="pres">
      <dgm:prSet presAssocID="{C5B310A2-73C4-4E48-91C8-1B8D380D4EC7}" presName="compNode" presStyleCnt="0"/>
      <dgm:spPr/>
    </dgm:pt>
    <dgm:pt modelId="{023D1ADC-D138-4A89-B081-9120AC40AF35}" type="pres">
      <dgm:prSet presAssocID="{C5B310A2-73C4-4E48-91C8-1B8D380D4EC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5FF91707-CEA8-4666-9CC5-E15DF0850F05}" type="pres">
      <dgm:prSet presAssocID="{C5B310A2-73C4-4E48-91C8-1B8D380D4EC7}" presName="iconSpace" presStyleCnt="0"/>
      <dgm:spPr/>
    </dgm:pt>
    <dgm:pt modelId="{79313E22-D081-46B4-BF0A-064D5AACCC4C}" type="pres">
      <dgm:prSet presAssocID="{C5B310A2-73C4-4E48-91C8-1B8D380D4EC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B528A0-E6A3-498F-90ED-885751023A98}" type="pres">
      <dgm:prSet presAssocID="{C5B310A2-73C4-4E48-91C8-1B8D380D4EC7}" presName="txSpace" presStyleCnt="0"/>
      <dgm:spPr/>
    </dgm:pt>
    <dgm:pt modelId="{AD153DB4-CB2F-4840-9FB4-C27AF2CADBBE}" type="pres">
      <dgm:prSet presAssocID="{C5B310A2-73C4-4E48-91C8-1B8D380D4EC7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8F8CD2E7-9681-401D-A300-3C4E0CF08961}" type="presOf" srcId="{4D21D0FB-3377-4496-AFF4-98B4B48C4C24}" destId="{AD153DB4-CB2F-4840-9FB4-C27AF2CADBBE}" srcOrd="0" destOrd="3" presId="urn:microsoft.com/office/officeart/2018/5/layout/CenteredIconLabelDescriptionList"/>
    <dgm:cxn modelId="{F3066F7B-134B-4412-A75A-1E8DE0DD3AAC}" srcId="{98D1566C-8B0A-4EF4-861E-2ACE860E6D45}" destId="{758694F1-EC8D-4826-96E2-3067ED875C18}" srcOrd="1" destOrd="0" parTransId="{25049A13-6CC5-4335-AF2D-475213B7ECC4}" sibTransId="{AD2FC227-17BC-4DA4-BCB6-0E5CA4B5F03D}"/>
    <dgm:cxn modelId="{4FC45E52-6FF3-4E65-8554-949E502F809D}" type="presOf" srcId="{758694F1-EC8D-4826-96E2-3067ED875C18}" destId="{0CDBD29D-B629-461F-B4E6-2B02AD5DF4E3}" srcOrd="0" destOrd="1" presId="urn:microsoft.com/office/officeart/2018/5/layout/CenteredIconLabelDescriptionList"/>
    <dgm:cxn modelId="{6BB1FCB6-4B69-4573-AB54-D04B6BE5030A}" type="presOf" srcId="{98D1566C-8B0A-4EF4-861E-2ACE860E6D45}" destId="{7A8A2C09-250F-4C8A-A18F-9B0699337CD3}" srcOrd="0" destOrd="0" presId="urn:microsoft.com/office/officeart/2018/5/layout/CenteredIconLabelDescriptionList"/>
    <dgm:cxn modelId="{949622B8-6B87-4A6D-832B-62926546B0D7}" type="presOf" srcId="{220ADD0B-391D-45A3-81E5-BDD359F0329A}" destId="{0CDBD29D-B629-461F-B4E6-2B02AD5DF4E3}" srcOrd="0" destOrd="0" presId="urn:microsoft.com/office/officeart/2018/5/layout/CenteredIconLabelDescriptionList"/>
    <dgm:cxn modelId="{6577E396-4C48-4B99-8538-3CE2ECEACF31}" srcId="{C5B310A2-73C4-4E48-91C8-1B8D380D4EC7}" destId="{F409C0B1-ADF1-46C2-86DC-F9D6C960FA9A}" srcOrd="0" destOrd="0" parTransId="{C4847857-08E6-49B6-9986-B2C69C06B798}" sibTransId="{003ACA3C-A7F4-4EEE-8EE9-395A5C1CD2FE}"/>
    <dgm:cxn modelId="{690E6F46-874B-4658-A5EF-9B521B95A552}" srcId="{A7663EB9-232D-4A73-A8FA-F6F551F9769A}" destId="{98D1566C-8B0A-4EF4-861E-2ACE860E6D45}" srcOrd="0" destOrd="0" parTransId="{B424D9F5-B720-4C0A-BC06-831824F0045A}" sibTransId="{8439FB0E-630C-4E72-9417-3E85F9E24D15}"/>
    <dgm:cxn modelId="{012728C9-2FD8-409E-A5B7-724E1AAEBCF5}" srcId="{98D1566C-8B0A-4EF4-861E-2ACE860E6D45}" destId="{A4F4E3F3-175B-4258-837F-6B8F25D228AE}" srcOrd="3" destOrd="0" parTransId="{4B2631EB-6C57-426C-8A76-FBE014A083D3}" sibTransId="{E7E73061-7444-4CFE-8483-714AF0EDC2D4}"/>
    <dgm:cxn modelId="{75C12D60-234D-4E0A-B2B2-5AC2C7B0B34B}" srcId="{C5B310A2-73C4-4E48-91C8-1B8D380D4EC7}" destId="{CE8C67A2-C9F0-4929-A2D0-FCF46CD1222E}" srcOrd="1" destOrd="0" parTransId="{76D92BA5-4EED-4C8F-B103-6006CA251656}" sibTransId="{03405AEA-8541-47FB-9E6D-D2224101D368}"/>
    <dgm:cxn modelId="{A8EFC414-7756-4109-9E46-708108099929}" srcId="{A7663EB9-232D-4A73-A8FA-F6F551F9769A}" destId="{C5B310A2-73C4-4E48-91C8-1B8D380D4EC7}" srcOrd="1" destOrd="0" parTransId="{2849D625-A785-43C0-B114-B98B05F102D7}" sibTransId="{33C6FFA8-C72D-44DD-80FD-9C4F4726DA0D}"/>
    <dgm:cxn modelId="{023EE7CB-A4D2-43E7-A117-19C4BCC45F63}" type="presOf" srcId="{C5B310A2-73C4-4E48-91C8-1B8D380D4EC7}" destId="{79313E22-D081-46B4-BF0A-064D5AACCC4C}" srcOrd="0" destOrd="0" presId="urn:microsoft.com/office/officeart/2018/5/layout/CenteredIconLabelDescriptionList"/>
    <dgm:cxn modelId="{663D0C36-4881-479D-93FF-614A4A356B29}" srcId="{C5B310A2-73C4-4E48-91C8-1B8D380D4EC7}" destId="{57BE0CC1-13E4-4444-A164-060CD6BC2BA1}" srcOrd="2" destOrd="0" parTransId="{5395B2FF-3FCF-4F9F-AC6B-CA5109CFBA75}" sibTransId="{1D3A926C-8601-48FC-9277-A3E0CA8316C5}"/>
    <dgm:cxn modelId="{51A1E83D-053E-435A-91F1-0D3AF2B3DF48}" srcId="{C5B310A2-73C4-4E48-91C8-1B8D380D4EC7}" destId="{4D21D0FB-3377-4496-AFF4-98B4B48C4C24}" srcOrd="3" destOrd="0" parTransId="{034DD635-D788-42EB-98F0-3D9F1213F487}" sibTransId="{9321D62B-2DE6-4BEA-8EB4-6BF2307C1EC0}"/>
    <dgm:cxn modelId="{148D1FF7-01CC-45F3-877F-83D474D69216}" type="presOf" srcId="{CE8C67A2-C9F0-4929-A2D0-FCF46CD1222E}" destId="{AD153DB4-CB2F-4840-9FB4-C27AF2CADBBE}" srcOrd="0" destOrd="1" presId="urn:microsoft.com/office/officeart/2018/5/layout/CenteredIconLabelDescriptionList"/>
    <dgm:cxn modelId="{4B7BA427-3D8F-477E-A17E-8A15DE9DA20A}" type="presOf" srcId="{57BE0CC1-13E4-4444-A164-060CD6BC2BA1}" destId="{AD153DB4-CB2F-4840-9FB4-C27AF2CADBBE}" srcOrd="0" destOrd="2" presId="urn:microsoft.com/office/officeart/2018/5/layout/CenteredIconLabelDescriptionList"/>
    <dgm:cxn modelId="{CE851622-4667-40FE-BBC9-D4D3B2EBDC74}" type="presOf" srcId="{F409C0B1-ADF1-46C2-86DC-F9D6C960FA9A}" destId="{AD153DB4-CB2F-4840-9FB4-C27AF2CADBBE}" srcOrd="0" destOrd="0" presId="urn:microsoft.com/office/officeart/2018/5/layout/CenteredIconLabelDescriptionList"/>
    <dgm:cxn modelId="{F2834C89-96C8-4CCB-8E43-47FF8F6E2BD5}" srcId="{98D1566C-8B0A-4EF4-861E-2ACE860E6D45}" destId="{220ADD0B-391D-45A3-81E5-BDD359F0329A}" srcOrd="0" destOrd="0" parTransId="{51F8269C-9B8E-4B72-8711-8CEF00C1C670}" sibTransId="{B17295CA-B555-4E82-9FF1-68FEEC6C2275}"/>
    <dgm:cxn modelId="{8FDD14A4-E4FA-46FA-ACC5-C1CD84176BAA}" type="presOf" srcId="{A4F4E3F3-175B-4258-837F-6B8F25D228AE}" destId="{0CDBD29D-B629-461F-B4E6-2B02AD5DF4E3}" srcOrd="0" destOrd="3" presId="urn:microsoft.com/office/officeart/2018/5/layout/CenteredIconLabelDescriptionList"/>
    <dgm:cxn modelId="{75A282C6-567A-4745-959E-EC9DF0203B98}" type="presOf" srcId="{BFB4D905-7C47-4311-A6E5-C3F141F08D66}" destId="{0CDBD29D-B629-461F-B4E6-2B02AD5DF4E3}" srcOrd="0" destOrd="2" presId="urn:microsoft.com/office/officeart/2018/5/layout/CenteredIconLabelDescriptionList"/>
    <dgm:cxn modelId="{CA334222-5DA7-431C-BB1B-979426796BF8}" srcId="{98D1566C-8B0A-4EF4-861E-2ACE860E6D45}" destId="{BFB4D905-7C47-4311-A6E5-C3F141F08D66}" srcOrd="2" destOrd="0" parTransId="{C178A7D7-35D5-49E6-9C78-1E7536B5C7A8}" sibTransId="{6CBDC225-2D1F-4CF0-A53E-8215FB4BBF4E}"/>
    <dgm:cxn modelId="{F269A09C-7111-46DF-A737-870BA967F713}" type="presOf" srcId="{A7663EB9-232D-4A73-A8FA-F6F551F9769A}" destId="{FFFA1EFA-7760-4853-A38B-50E105472837}" srcOrd="0" destOrd="0" presId="urn:microsoft.com/office/officeart/2018/5/layout/CenteredIconLabelDescriptionList"/>
    <dgm:cxn modelId="{6E0F3599-F38A-4113-8712-36392A4680E5}" type="presParOf" srcId="{FFFA1EFA-7760-4853-A38B-50E105472837}" destId="{941E6485-E968-4A3B-8773-49E5649937B3}" srcOrd="0" destOrd="0" presId="urn:microsoft.com/office/officeart/2018/5/layout/CenteredIconLabelDescriptionList"/>
    <dgm:cxn modelId="{0B8D75D6-FB52-4AB2-B4A5-6C2DE9635416}" type="presParOf" srcId="{941E6485-E968-4A3B-8773-49E5649937B3}" destId="{DD9E1C44-0E0F-47FE-8212-97DDFD4ADA6D}" srcOrd="0" destOrd="0" presId="urn:microsoft.com/office/officeart/2018/5/layout/CenteredIconLabelDescriptionList"/>
    <dgm:cxn modelId="{37D75ADF-A0DD-4F08-B8C0-119A1F4359B1}" type="presParOf" srcId="{941E6485-E968-4A3B-8773-49E5649937B3}" destId="{0C858D6C-51F6-43D9-A87D-5A5EFEB11293}" srcOrd="1" destOrd="0" presId="urn:microsoft.com/office/officeart/2018/5/layout/CenteredIconLabelDescriptionList"/>
    <dgm:cxn modelId="{CBB9DCAF-3E3A-42C2-85F7-1244C5518627}" type="presParOf" srcId="{941E6485-E968-4A3B-8773-49E5649937B3}" destId="{7A8A2C09-250F-4C8A-A18F-9B0699337CD3}" srcOrd="2" destOrd="0" presId="urn:microsoft.com/office/officeart/2018/5/layout/CenteredIconLabelDescriptionList"/>
    <dgm:cxn modelId="{D1F99C01-97B7-424C-9A4D-A3EAA69B5552}" type="presParOf" srcId="{941E6485-E968-4A3B-8773-49E5649937B3}" destId="{B9D709D5-78FF-4E5D-948D-DBE248D7E01D}" srcOrd="3" destOrd="0" presId="urn:microsoft.com/office/officeart/2018/5/layout/CenteredIconLabelDescriptionList"/>
    <dgm:cxn modelId="{878002CA-C31C-42D4-96BF-F15B591F12EF}" type="presParOf" srcId="{941E6485-E968-4A3B-8773-49E5649937B3}" destId="{0CDBD29D-B629-461F-B4E6-2B02AD5DF4E3}" srcOrd="4" destOrd="0" presId="urn:microsoft.com/office/officeart/2018/5/layout/CenteredIconLabelDescriptionList"/>
    <dgm:cxn modelId="{17616169-971D-4602-9DFD-87293B0BEB77}" type="presParOf" srcId="{FFFA1EFA-7760-4853-A38B-50E105472837}" destId="{6DA7389B-D611-469D-BE52-11762393425B}" srcOrd="1" destOrd="0" presId="urn:microsoft.com/office/officeart/2018/5/layout/CenteredIconLabelDescriptionList"/>
    <dgm:cxn modelId="{FE1BF8E2-B5E8-463C-9557-8CE757D274A4}" type="presParOf" srcId="{FFFA1EFA-7760-4853-A38B-50E105472837}" destId="{64B7B10F-3923-4A33-8585-D4AA964A398B}" srcOrd="2" destOrd="0" presId="urn:microsoft.com/office/officeart/2018/5/layout/CenteredIconLabelDescriptionList"/>
    <dgm:cxn modelId="{3155665F-06DD-4557-847B-58B413D57287}" type="presParOf" srcId="{64B7B10F-3923-4A33-8585-D4AA964A398B}" destId="{023D1ADC-D138-4A89-B081-9120AC40AF35}" srcOrd="0" destOrd="0" presId="urn:microsoft.com/office/officeart/2018/5/layout/CenteredIconLabelDescriptionList"/>
    <dgm:cxn modelId="{F77E4A9B-DB3B-41D6-A9A1-45133D7817F1}" type="presParOf" srcId="{64B7B10F-3923-4A33-8585-D4AA964A398B}" destId="{5FF91707-CEA8-4666-9CC5-E15DF0850F05}" srcOrd="1" destOrd="0" presId="urn:microsoft.com/office/officeart/2018/5/layout/CenteredIconLabelDescriptionList"/>
    <dgm:cxn modelId="{D9528284-9707-4110-ACC9-4DE0A58E4AC6}" type="presParOf" srcId="{64B7B10F-3923-4A33-8585-D4AA964A398B}" destId="{79313E22-D081-46B4-BF0A-064D5AACCC4C}" srcOrd="2" destOrd="0" presId="urn:microsoft.com/office/officeart/2018/5/layout/CenteredIconLabelDescriptionList"/>
    <dgm:cxn modelId="{BF1B7A9E-0DFA-4426-9BD1-6A3D8B12AFA2}" type="presParOf" srcId="{64B7B10F-3923-4A33-8585-D4AA964A398B}" destId="{B6B528A0-E6A3-498F-90ED-885751023A98}" srcOrd="3" destOrd="0" presId="urn:microsoft.com/office/officeart/2018/5/layout/CenteredIconLabelDescriptionList"/>
    <dgm:cxn modelId="{68AA20BA-E3EF-44E3-B98E-129F8A8691B3}" type="presParOf" srcId="{64B7B10F-3923-4A33-8585-D4AA964A398B}" destId="{AD153DB4-CB2F-4840-9FB4-C27AF2CADBB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663EB9-232D-4A73-A8FA-F6F551F9769A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8D1566C-8B0A-4EF4-861E-2ACE860E6D4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46 Assistant Professors </a:t>
          </a:r>
        </a:p>
      </dgm:t>
    </dgm:pt>
    <dgm:pt modelId="{B424D9F5-B720-4C0A-BC06-831824F0045A}" type="parTrans" cxnId="{690E6F46-874B-4658-A5EF-9B521B95A552}">
      <dgm:prSet/>
      <dgm:spPr/>
      <dgm:t>
        <a:bodyPr/>
        <a:lstStyle/>
        <a:p>
          <a:endParaRPr lang="en-US"/>
        </a:p>
      </dgm:t>
    </dgm:pt>
    <dgm:pt modelId="{8439FB0E-630C-4E72-9417-3E85F9E24D15}" type="sibTrans" cxnId="{690E6F46-874B-4658-A5EF-9B521B95A552}">
      <dgm:prSet/>
      <dgm:spPr/>
      <dgm:t>
        <a:bodyPr/>
        <a:lstStyle/>
        <a:p>
          <a:endParaRPr lang="en-US"/>
        </a:p>
      </dgm:t>
    </dgm:pt>
    <dgm:pt modelId="{220ADD0B-391D-45A3-81E5-BDD359F032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36 White (78 %)</a:t>
          </a:r>
        </a:p>
      </dgm:t>
    </dgm:pt>
    <dgm:pt modelId="{51F8269C-9B8E-4B72-8711-8CEF00C1C670}" type="parTrans" cxnId="{F2834C89-96C8-4CCB-8E43-47FF8F6E2BD5}">
      <dgm:prSet/>
      <dgm:spPr/>
      <dgm:t>
        <a:bodyPr/>
        <a:lstStyle/>
        <a:p>
          <a:endParaRPr lang="en-US"/>
        </a:p>
      </dgm:t>
    </dgm:pt>
    <dgm:pt modelId="{B17295CA-B555-4E82-9FF1-68FEEC6C2275}" type="sibTrans" cxnId="{F2834C89-96C8-4CCB-8E43-47FF8F6E2BD5}">
      <dgm:prSet/>
      <dgm:spPr/>
      <dgm:t>
        <a:bodyPr/>
        <a:lstStyle/>
        <a:p>
          <a:endParaRPr lang="en-US"/>
        </a:p>
      </dgm:t>
    </dgm:pt>
    <dgm:pt modelId="{C5B310A2-73C4-4E48-91C8-1B8D380D4EC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9 Lecturers</a:t>
          </a:r>
        </a:p>
      </dgm:t>
    </dgm:pt>
    <dgm:pt modelId="{2849D625-A785-43C0-B114-B98B05F102D7}" type="parTrans" cxnId="{A8EFC414-7756-4109-9E46-708108099929}">
      <dgm:prSet/>
      <dgm:spPr/>
      <dgm:t>
        <a:bodyPr/>
        <a:lstStyle/>
        <a:p>
          <a:endParaRPr lang="en-US"/>
        </a:p>
      </dgm:t>
    </dgm:pt>
    <dgm:pt modelId="{33C6FFA8-C72D-44DD-80FD-9C4F4726DA0D}" type="sibTrans" cxnId="{A8EFC414-7756-4109-9E46-708108099929}">
      <dgm:prSet/>
      <dgm:spPr/>
      <dgm:t>
        <a:bodyPr/>
        <a:lstStyle/>
        <a:p>
          <a:endParaRPr lang="en-US"/>
        </a:p>
      </dgm:t>
    </dgm:pt>
    <dgm:pt modelId="{F409C0B1-ADF1-46C2-86DC-F9D6C960FA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9 White (100%)</a:t>
          </a:r>
        </a:p>
        <a:p>
          <a:pPr>
            <a:lnSpc>
              <a:spcPct val="100000"/>
            </a:lnSpc>
          </a:pPr>
          <a:r>
            <a:rPr lang="en-US" sz="2400" dirty="0"/>
            <a:t>GRADE: F</a:t>
          </a:r>
        </a:p>
      </dgm:t>
    </dgm:pt>
    <dgm:pt modelId="{C4847857-08E6-49B6-9986-B2C69C06B798}" type="parTrans" cxnId="{6577E396-4C48-4B99-8538-3CE2ECEACF31}">
      <dgm:prSet/>
      <dgm:spPr/>
      <dgm:t>
        <a:bodyPr/>
        <a:lstStyle/>
        <a:p>
          <a:endParaRPr lang="en-US"/>
        </a:p>
      </dgm:t>
    </dgm:pt>
    <dgm:pt modelId="{003ACA3C-A7F4-4EEE-8EE9-395A5C1CD2FE}" type="sibTrans" cxnId="{6577E396-4C48-4B99-8538-3CE2ECEACF31}">
      <dgm:prSet/>
      <dgm:spPr/>
      <dgm:t>
        <a:bodyPr/>
        <a:lstStyle/>
        <a:p>
          <a:endParaRPr lang="en-US"/>
        </a:p>
      </dgm:t>
    </dgm:pt>
    <dgm:pt modelId="{1EC6FCA4-BA9D-D640-A636-5C1F2BEA63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6 Black </a:t>
          </a:r>
        </a:p>
      </dgm:t>
    </dgm:pt>
    <dgm:pt modelId="{37D7B8CE-ABA7-3645-B117-C06DD54376D5}" type="parTrans" cxnId="{63455688-16D2-9742-8F7C-C22CDB4540B2}">
      <dgm:prSet/>
      <dgm:spPr/>
      <dgm:t>
        <a:bodyPr/>
        <a:lstStyle/>
        <a:p>
          <a:endParaRPr lang="en-US"/>
        </a:p>
      </dgm:t>
    </dgm:pt>
    <dgm:pt modelId="{8518122D-0916-A74F-9C79-57005B66CB76}" type="sibTrans" cxnId="{63455688-16D2-9742-8F7C-C22CDB4540B2}">
      <dgm:prSet/>
      <dgm:spPr/>
      <dgm:t>
        <a:bodyPr/>
        <a:lstStyle/>
        <a:p>
          <a:endParaRPr lang="en-US"/>
        </a:p>
      </dgm:t>
    </dgm:pt>
    <dgm:pt modelId="{7E4A7D30-7084-AA4E-A0A4-012A64AA8D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4 Asian</a:t>
          </a:r>
        </a:p>
        <a:p>
          <a:pPr>
            <a:lnSpc>
              <a:spcPct val="100000"/>
            </a:lnSpc>
          </a:pPr>
          <a:r>
            <a:rPr lang="en-US" sz="2400" dirty="0"/>
            <a:t>GRADE: B+</a:t>
          </a:r>
        </a:p>
      </dgm:t>
    </dgm:pt>
    <dgm:pt modelId="{30E06DF2-58E3-9845-9302-FC2757877549}" type="parTrans" cxnId="{56DEA1E1-923F-5047-9734-749B7F34446C}">
      <dgm:prSet/>
      <dgm:spPr/>
      <dgm:t>
        <a:bodyPr/>
        <a:lstStyle/>
        <a:p>
          <a:endParaRPr lang="en-US"/>
        </a:p>
      </dgm:t>
    </dgm:pt>
    <dgm:pt modelId="{DBD699A4-8919-9140-BCBB-A11DCB2DEACE}" type="sibTrans" cxnId="{56DEA1E1-923F-5047-9734-749B7F34446C}">
      <dgm:prSet/>
      <dgm:spPr/>
      <dgm:t>
        <a:bodyPr/>
        <a:lstStyle/>
        <a:p>
          <a:endParaRPr lang="en-US"/>
        </a:p>
      </dgm:t>
    </dgm:pt>
    <dgm:pt modelId="{FFFA1EFA-7760-4853-A38B-50E105472837}" type="pres">
      <dgm:prSet presAssocID="{A7663EB9-232D-4A73-A8FA-F6F551F9769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1E6485-E968-4A3B-8773-49E5649937B3}" type="pres">
      <dgm:prSet presAssocID="{98D1566C-8B0A-4EF4-861E-2ACE860E6D45}" presName="compNode" presStyleCnt="0"/>
      <dgm:spPr/>
    </dgm:pt>
    <dgm:pt modelId="{DD9E1C44-0E0F-47FE-8212-97DDFD4ADA6D}" type="pres">
      <dgm:prSet presAssocID="{98D1566C-8B0A-4EF4-861E-2ACE860E6D4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C858D6C-51F6-43D9-A87D-5A5EFEB11293}" type="pres">
      <dgm:prSet presAssocID="{98D1566C-8B0A-4EF4-861E-2ACE860E6D45}" presName="iconSpace" presStyleCnt="0"/>
      <dgm:spPr/>
    </dgm:pt>
    <dgm:pt modelId="{7A8A2C09-250F-4C8A-A18F-9B0699337CD3}" type="pres">
      <dgm:prSet presAssocID="{98D1566C-8B0A-4EF4-861E-2ACE860E6D45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9D709D5-78FF-4E5D-948D-DBE248D7E01D}" type="pres">
      <dgm:prSet presAssocID="{98D1566C-8B0A-4EF4-861E-2ACE860E6D45}" presName="txSpace" presStyleCnt="0"/>
      <dgm:spPr/>
    </dgm:pt>
    <dgm:pt modelId="{0CDBD29D-B629-461F-B4E6-2B02AD5DF4E3}" type="pres">
      <dgm:prSet presAssocID="{98D1566C-8B0A-4EF4-861E-2ACE860E6D45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6DA7389B-D611-469D-BE52-11762393425B}" type="pres">
      <dgm:prSet presAssocID="{8439FB0E-630C-4E72-9417-3E85F9E24D15}" presName="sibTrans" presStyleCnt="0"/>
      <dgm:spPr/>
    </dgm:pt>
    <dgm:pt modelId="{64B7B10F-3923-4A33-8585-D4AA964A398B}" type="pres">
      <dgm:prSet presAssocID="{C5B310A2-73C4-4E48-91C8-1B8D380D4EC7}" presName="compNode" presStyleCnt="0"/>
      <dgm:spPr/>
    </dgm:pt>
    <dgm:pt modelId="{023D1ADC-D138-4A89-B081-9120AC40AF35}" type="pres">
      <dgm:prSet presAssocID="{C5B310A2-73C4-4E48-91C8-1B8D380D4EC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5FF91707-CEA8-4666-9CC5-E15DF0850F05}" type="pres">
      <dgm:prSet presAssocID="{C5B310A2-73C4-4E48-91C8-1B8D380D4EC7}" presName="iconSpace" presStyleCnt="0"/>
      <dgm:spPr/>
    </dgm:pt>
    <dgm:pt modelId="{79313E22-D081-46B4-BF0A-064D5AACCC4C}" type="pres">
      <dgm:prSet presAssocID="{C5B310A2-73C4-4E48-91C8-1B8D380D4EC7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B528A0-E6A3-498F-90ED-885751023A98}" type="pres">
      <dgm:prSet presAssocID="{C5B310A2-73C4-4E48-91C8-1B8D380D4EC7}" presName="txSpace" presStyleCnt="0"/>
      <dgm:spPr/>
    </dgm:pt>
    <dgm:pt modelId="{AD153DB4-CB2F-4840-9FB4-C27AF2CADBBE}" type="pres">
      <dgm:prSet presAssocID="{C5B310A2-73C4-4E48-91C8-1B8D380D4EC7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784D6985-F272-DA4A-BE30-872FBCF81A67}" type="presOf" srcId="{7E4A7D30-7084-AA4E-A0A4-012A64AA8D95}" destId="{0CDBD29D-B629-461F-B4E6-2B02AD5DF4E3}" srcOrd="0" destOrd="2" presId="urn:microsoft.com/office/officeart/2018/5/layout/CenteredIconLabelDescriptionList"/>
    <dgm:cxn modelId="{6BB1FCB6-4B69-4573-AB54-D04B6BE5030A}" type="presOf" srcId="{98D1566C-8B0A-4EF4-861E-2ACE860E6D45}" destId="{7A8A2C09-250F-4C8A-A18F-9B0699337CD3}" srcOrd="0" destOrd="0" presId="urn:microsoft.com/office/officeart/2018/5/layout/CenteredIconLabelDescriptionList"/>
    <dgm:cxn modelId="{949622B8-6B87-4A6D-832B-62926546B0D7}" type="presOf" srcId="{220ADD0B-391D-45A3-81E5-BDD359F0329A}" destId="{0CDBD29D-B629-461F-B4E6-2B02AD5DF4E3}" srcOrd="0" destOrd="0" presId="urn:microsoft.com/office/officeart/2018/5/layout/CenteredIconLabelDescriptionList"/>
    <dgm:cxn modelId="{63455688-16D2-9742-8F7C-C22CDB4540B2}" srcId="{98D1566C-8B0A-4EF4-861E-2ACE860E6D45}" destId="{1EC6FCA4-BA9D-D640-A636-5C1F2BEA63D8}" srcOrd="1" destOrd="0" parTransId="{37D7B8CE-ABA7-3645-B117-C06DD54376D5}" sibTransId="{8518122D-0916-A74F-9C79-57005B66CB76}"/>
    <dgm:cxn modelId="{6577E396-4C48-4B99-8538-3CE2ECEACF31}" srcId="{C5B310A2-73C4-4E48-91C8-1B8D380D4EC7}" destId="{F409C0B1-ADF1-46C2-86DC-F9D6C960FA9A}" srcOrd="0" destOrd="0" parTransId="{C4847857-08E6-49B6-9986-B2C69C06B798}" sibTransId="{003ACA3C-A7F4-4EEE-8EE9-395A5C1CD2FE}"/>
    <dgm:cxn modelId="{690E6F46-874B-4658-A5EF-9B521B95A552}" srcId="{A7663EB9-232D-4A73-A8FA-F6F551F9769A}" destId="{98D1566C-8B0A-4EF4-861E-2ACE860E6D45}" srcOrd="0" destOrd="0" parTransId="{B424D9F5-B720-4C0A-BC06-831824F0045A}" sibTransId="{8439FB0E-630C-4E72-9417-3E85F9E24D15}"/>
    <dgm:cxn modelId="{A8EFC414-7756-4109-9E46-708108099929}" srcId="{A7663EB9-232D-4A73-A8FA-F6F551F9769A}" destId="{C5B310A2-73C4-4E48-91C8-1B8D380D4EC7}" srcOrd="1" destOrd="0" parTransId="{2849D625-A785-43C0-B114-B98B05F102D7}" sibTransId="{33C6FFA8-C72D-44DD-80FD-9C4F4726DA0D}"/>
    <dgm:cxn modelId="{023EE7CB-A4D2-43E7-A117-19C4BCC45F63}" type="presOf" srcId="{C5B310A2-73C4-4E48-91C8-1B8D380D4EC7}" destId="{79313E22-D081-46B4-BF0A-064D5AACCC4C}" srcOrd="0" destOrd="0" presId="urn:microsoft.com/office/officeart/2018/5/layout/CenteredIconLabelDescriptionList"/>
    <dgm:cxn modelId="{56DEA1E1-923F-5047-9734-749B7F34446C}" srcId="{98D1566C-8B0A-4EF4-861E-2ACE860E6D45}" destId="{7E4A7D30-7084-AA4E-A0A4-012A64AA8D95}" srcOrd="2" destOrd="0" parTransId="{30E06DF2-58E3-9845-9302-FC2757877549}" sibTransId="{DBD699A4-8919-9140-BCBB-A11DCB2DEACE}"/>
    <dgm:cxn modelId="{E1A93ABC-7672-3840-ACFC-A79665BE0F84}" type="presOf" srcId="{1EC6FCA4-BA9D-D640-A636-5C1F2BEA63D8}" destId="{0CDBD29D-B629-461F-B4E6-2B02AD5DF4E3}" srcOrd="0" destOrd="1" presId="urn:microsoft.com/office/officeart/2018/5/layout/CenteredIconLabelDescriptionList"/>
    <dgm:cxn modelId="{CE851622-4667-40FE-BBC9-D4D3B2EBDC74}" type="presOf" srcId="{F409C0B1-ADF1-46C2-86DC-F9D6C960FA9A}" destId="{AD153DB4-CB2F-4840-9FB4-C27AF2CADBBE}" srcOrd="0" destOrd="0" presId="urn:microsoft.com/office/officeart/2018/5/layout/CenteredIconLabelDescriptionList"/>
    <dgm:cxn modelId="{F2834C89-96C8-4CCB-8E43-47FF8F6E2BD5}" srcId="{98D1566C-8B0A-4EF4-861E-2ACE860E6D45}" destId="{220ADD0B-391D-45A3-81E5-BDD359F0329A}" srcOrd="0" destOrd="0" parTransId="{51F8269C-9B8E-4B72-8711-8CEF00C1C670}" sibTransId="{B17295CA-B555-4E82-9FF1-68FEEC6C2275}"/>
    <dgm:cxn modelId="{F269A09C-7111-46DF-A737-870BA967F713}" type="presOf" srcId="{A7663EB9-232D-4A73-A8FA-F6F551F9769A}" destId="{FFFA1EFA-7760-4853-A38B-50E105472837}" srcOrd="0" destOrd="0" presId="urn:microsoft.com/office/officeart/2018/5/layout/CenteredIconLabelDescriptionList"/>
    <dgm:cxn modelId="{6E0F3599-F38A-4113-8712-36392A4680E5}" type="presParOf" srcId="{FFFA1EFA-7760-4853-A38B-50E105472837}" destId="{941E6485-E968-4A3B-8773-49E5649937B3}" srcOrd="0" destOrd="0" presId="urn:microsoft.com/office/officeart/2018/5/layout/CenteredIconLabelDescriptionList"/>
    <dgm:cxn modelId="{0B8D75D6-FB52-4AB2-B4A5-6C2DE9635416}" type="presParOf" srcId="{941E6485-E968-4A3B-8773-49E5649937B3}" destId="{DD9E1C44-0E0F-47FE-8212-97DDFD4ADA6D}" srcOrd="0" destOrd="0" presId="urn:microsoft.com/office/officeart/2018/5/layout/CenteredIconLabelDescriptionList"/>
    <dgm:cxn modelId="{37D75ADF-A0DD-4F08-B8C0-119A1F4359B1}" type="presParOf" srcId="{941E6485-E968-4A3B-8773-49E5649937B3}" destId="{0C858D6C-51F6-43D9-A87D-5A5EFEB11293}" srcOrd="1" destOrd="0" presId="urn:microsoft.com/office/officeart/2018/5/layout/CenteredIconLabelDescriptionList"/>
    <dgm:cxn modelId="{CBB9DCAF-3E3A-42C2-85F7-1244C5518627}" type="presParOf" srcId="{941E6485-E968-4A3B-8773-49E5649937B3}" destId="{7A8A2C09-250F-4C8A-A18F-9B0699337CD3}" srcOrd="2" destOrd="0" presId="urn:microsoft.com/office/officeart/2018/5/layout/CenteredIconLabelDescriptionList"/>
    <dgm:cxn modelId="{D1F99C01-97B7-424C-9A4D-A3EAA69B5552}" type="presParOf" srcId="{941E6485-E968-4A3B-8773-49E5649937B3}" destId="{B9D709D5-78FF-4E5D-948D-DBE248D7E01D}" srcOrd="3" destOrd="0" presId="urn:microsoft.com/office/officeart/2018/5/layout/CenteredIconLabelDescriptionList"/>
    <dgm:cxn modelId="{878002CA-C31C-42D4-96BF-F15B591F12EF}" type="presParOf" srcId="{941E6485-E968-4A3B-8773-49E5649937B3}" destId="{0CDBD29D-B629-461F-B4E6-2B02AD5DF4E3}" srcOrd="4" destOrd="0" presId="urn:microsoft.com/office/officeart/2018/5/layout/CenteredIconLabelDescriptionList"/>
    <dgm:cxn modelId="{17616169-971D-4602-9DFD-87293B0BEB77}" type="presParOf" srcId="{FFFA1EFA-7760-4853-A38B-50E105472837}" destId="{6DA7389B-D611-469D-BE52-11762393425B}" srcOrd="1" destOrd="0" presId="urn:microsoft.com/office/officeart/2018/5/layout/CenteredIconLabelDescriptionList"/>
    <dgm:cxn modelId="{FE1BF8E2-B5E8-463C-9557-8CE757D274A4}" type="presParOf" srcId="{FFFA1EFA-7760-4853-A38B-50E105472837}" destId="{64B7B10F-3923-4A33-8585-D4AA964A398B}" srcOrd="2" destOrd="0" presId="urn:microsoft.com/office/officeart/2018/5/layout/CenteredIconLabelDescriptionList"/>
    <dgm:cxn modelId="{3155665F-06DD-4557-847B-58B413D57287}" type="presParOf" srcId="{64B7B10F-3923-4A33-8585-D4AA964A398B}" destId="{023D1ADC-D138-4A89-B081-9120AC40AF35}" srcOrd="0" destOrd="0" presId="urn:microsoft.com/office/officeart/2018/5/layout/CenteredIconLabelDescriptionList"/>
    <dgm:cxn modelId="{F77E4A9B-DB3B-41D6-A9A1-45133D7817F1}" type="presParOf" srcId="{64B7B10F-3923-4A33-8585-D4AA964A398B}" destId="{5FF91707-CEA8-4666-9CC5-E15DF0850F05}" srcOrd="1" destOrd="0" presId="urn:microsoft.com/office/officeart/2018/5/layout/CenteredIconLabelDescriptionList"/>
    <dgm:cxn modelId="{D9528284-9707-4110-ACC9-4DE0A58E4AC6}" type="presParOf" srcId="{64B7B10F-3923-4A33-8585-D4AA964A398B}" destId="{79313E22-D081-46B4-BF0A-064D5AACCC4C}" srcOrd="2" destOrd="0" presId="urn:microsoft.com/office/officeart/2018/5/layout/CenteredIconLabelDescriptionList"/>
    <dgm:cxn modelId="{BF1B7A9E-0DFA-4426-9BD1-6A3D8B12AFA2}" type="presParOf" srcId="{64B7B10F-3923-4A33-8585-D4AA964A398B}" destId="{B6B528A0-E6A3-498F-90ED-885751023A98}" srcOrd="3" destOrd="0" presId="urn:microsoft.com/office/officeart/2018/5/layout/CenteredIconLabelDescriptionList"/>
    <dgm:cxn modelId="{68AA20BA-E3EF-44E3-B98E-129F8A8691B3}" type="presParOf" srcId="{64B7B10F-3923-4A33-8585-D4AA964A398B}" destId="{AD153DB4-CB2F-4840-9FB4-C27AF2CADBB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2C6FE-7EA7-409D-A857-271A5C705267}">
      <dsp:nvSpPr>
        <dsp:cNvPr id="0" name=""/>
        <dsp:cNvSpPr/>
      </dsp:nvSpPr>
      <dsp:spPr>
        <a:xfrm>
          <a:off x="295" y="491968"/>
          <a:ext cx="823921" cy="823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3EDBDA-62C4-4037-A274-C0EDF27019C1}">
      <dsp:nvSpPr>
        <dsp:cNvPr id="0" name=""/>
        <dsp:cNvSpPr/>
      </dsp:nvSpPr>
      <dsp:spPr>
        <a:xfrm>
          <a:off x="295" y="1460688"/>
          <a:ext cx="2354062" cy="167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/>
            <a:t>Collected data on faculty race and gender on all COSMA accredited institutions </a:t>
          </a:r>
          <a:br>
            <a:rPr lang="en-US" sz="2000" kern="1200" dirty="0"/>
          </a:br>
          <a:endParaRPr lang="en-US" sz="2000" kern="1200" dirty="0"/>
        </a:p>
      </dsp:txBody>
      <dsp:txXfrm>
        <a:off x="295" y="1460688"/>
        <a:ext cx="2354062" cy="1670625"/>
      </dsp:txXfrm>
    </dsp:sp>
    <dsp:sp modelId="{04902678-EA68-4F4F-8D72-98A72560579F}">
      <dsp:nvSpPr>
        <dsp:cNvPr id="0" name=""/>
        <dsp:cNvSpPr/>
      </dsp:nvSpPr>
      <dsp:spPr>
        <a:xfrm>
          <a:off x="295" y="3198661"/>
          <a:ext cx="2354062" cy="660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B6A5F-681E-4A40-803B-3D27171A1309}">
      <dsp:nvSpPr>
        <dsp:cNvPr id="0" name=""/>
        <dsp:cNvSpPr/>
      </dsp:nvSpPr>
      <dsp:spPr>
        <a:xfrm>
          <a:off x="2766318" y="491968"/>
          <a:ext cx="823921" cy="823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A7EC61-6F21-45F2-A1EF-0EB4AC88352B}">
      <dsp:nvSpPr>
        <dsp:cNvPr id="0" name=""/>
        <dsp:cNvSpPr/>
      </dsp:nvSpPr>
      <dsp:spPr>
        <a:xfrm>
          <a:off x="2766318" y="1460688"/>
          <a:ext cx="2354062" cy="167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/>
            <a:t>Referred to the Race and Gender Report Card (Lapchick, 2012) and modeled data collection off of study </a:t>
          </a:r>
        </a:p>
      </dsp:txBody>
      <dsp:txXfrm>
        <a:off x="2766318" y="1460688"/>
        <a:ext cx="2354062" cy="1670625"/>
      </dsp:txXfrm>
    </dsp:sp>
    <dsp:sp modelId="{92BC0B05-8F90-4AEF-AD8B-21E8BC43E7EC}">
      <dsp:nvSpPr>
        <dsp:cNvPr id="0" name=""/>
        <dsp:cNvSpPr/>
      </dsp:nvSpPr>
      <dsp:spPr>
        <a:xfrm>
          <a:off x="2766318" y="3198661"/>
          <a:ext cx="2354062" cy="660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CA420-594B-4626-B50D-1716356CEC87}">
      <dsp:nvSpPr>
        <dsp:cNvPr id="0" name=""/>
        <dsp:cNvSpPr/>
      </dsp:nvSpPr>
      <dsp:spPr>
        <a:xfrm>
          <a:off x="5532342" y="491968"/>
          <a:ext cx="823921" cy="8239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16032-9ACC-4753-A40A-BBA77F4AF7CD}">
      <dsp:nvSpPr>
        <dsp:cNvPr id="0" name=""/>
        <dsp:cNvSpPr/>
      </dsp:nvSpPr>
      <dsp:spPr>
        <a:xfrm>
          <a:off x="5532342" y="1460688"/>
          <a:ext cx="2354062" cy="167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000" kern="1200" dirty="0"/>
            <a:t>Data Collection took place from December 2018 to January 2019</a:t>
          </a:r>
        </a:p>
      </dsp:txBody>
      <dsp:txXfrm>
        <a:off x="5532342" y="1460688"/>
        <a:ext cx="2354062" cy="1670625"/>
      </dsp:txXfrm>
    </dsp:sp>
    <dsp:sp modelId="{C07B44AD-87CD-4CDE-B133-F2CDA6B74F81}">
      <dsp:nvSpPr>
        <dsp:cNvPr id="0" name=""/>
        <dsp:cNvSpPr/>
      </dsp:nvSpPr>
      <dsp:spPr>
        <a:xfrm>
          <a:off x="5532342" y="3198661"/>
          <a:ext cx="2354062" cy="660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24653-4BAD-4ECA-9328-CA0FEDCFBB35}">
      <dsp:nvSpPr>
        <dsp:cNvPr id="0" name=""/>
        <dsp:cNvSpPr/>
      </dsp:nvSpPr>
      <dsp:spPr>
        <a:xfrm>
          <a:off x="2351" y="658174"/>
          <a:ext cx="1268367" cy="12683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7F7529-7FCB-4A61-ACF8-2438010FD0BA}">
      <dsp:nvSpPr>
        <dsp:cNvPr id="0" name=""/>
        <dsp:cNvSpPr/>
      </dsp:nvSpPr>
      <dsp:spPr>
        <a:xfrm>
          <a:off x="2351" y="2057046"/>
          <a:ext cx="3623906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/>
            <a:t>Total # of Institutions: 32 Colleges and Universities</a:t>
          </a:r>
        </a:p>
      </dsp:txBody>
      <dsp:txXfrm>
        <a:off x="2351" y="2057046"/>
        <a:ext cx="3623906" cy="668250"/>
      </dsp:txXfrm>
    </dsp:sp>
    <dsp:sp modelId="{6420706E-395E-45BB-B24D-7F13F0DD0C76}">
      <dsp:nvSpPr>
        <dsp:cNvPr id="0" name=""/>
        <dsp:cNvSpPr/>
      </dsp:nvSpPr>
      <dsp:spPr>
        <a:xfrm>
          <a:off x="2351" y="2785995"/>
          <a:ext cx="3623906" cy="90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A6AF7-D95F-4F0D-968C-2DCA54E6F4C8}">
      <dsp:nvSpPr>
        <dsp:cNvPr id="0" name=""/>
        <dsp:cNvSpPr/>
      </dsp:nvSpPr>
      <dsp:spPr>
        <a:xfrm>
          <a:off x="4260441" y="658174"/>
          <a:ext cx="1268367" cy="12683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A82A8-A547-4154-8284-A1E89ED588D8}">
      <dsp:nvSpPr>
        <dsp:cNvPr id="0" name=""/>
        <dsp:cNvSpPr/>
      </dsp:nvSpPr>
      <dsp:spPr>
        <a:xfrm>
          <a:off x="4260441" y="2057046"/>
          <a:ext cx="3623906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/>
            <a:t>55 Accredited Programs ( as of January 2019):</a:t>
          </a:r>
        </a:p>
      </dsp:txBody>
      <dsp:txXfrm>
        <a:off x="4260441" y="2057046"/>
        <a:ext cx="3623906" cy="668250"/>
      </dsp:txXfrm>
    </dsp:sp>
    <dsp:sp modelId="{16084717-C378-4B3D-B33C-D90B590CDF87}">
      <dsp:nvSpPr>
        <dsp:cNvPr id="0" name=""/>
        <dsp:cNvSpPr/>
      </dsp:nvSpPr>
      <dsp:spPr>
        <a:xfrm>
          <a:off x="4260441" y="2785995"/>
          <a:ext cx="3623906" cy="90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34 Bachelors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18 Masters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3 Doctoral </a:t>
          </a:r>
        </a:p>
      </dsp:txBody>
      <dsp:txXfrm>
        <a:off x="4260441" y="2785995"/>
        <a:ext cx="3623906" cy="907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5296D-6413-9C49-94EB-B75F90CA99A9}">
      <dsp:nvSpPr>
        <dsp:cNvPr id="0" name=""/>
        <dsp:cNvSpPr/>
      </dsp:nvSpPr>
      <dsp:spPr>
        <a:xfrm>
          <a:off x="9432" y="397881"/>
          <a:ext cx="3758017" cy="1127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967" tIns="296967" rIns="296967" bIns="29696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26 Full Professors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12 Female &amp; 14 Male</a:t>
          </a:r>
        </a:p>
      </dsp:txBody>
      <dsp:txXfrm>
        <a:off x="9432" y="397881"/>
        <a:ext cx="3758017" cy="1127405"/>
      </dsp:txXfrm>
    </dsp:sp>
    <dsp:sp modelId="{9684DDCD-847A-FD4D-9CAF-B32D6C3B0464}">
      <dsp:nvSpPr>
        <dsp:cNvPr id="0" name=""/>
        <dsp:cNvSpPr/>
      </dsp:nvSpPr>
      <dsp:spPr>
        <a:xfrm>
          <a:off x="9432" y="1525286"/>
          <a:ext cx="3758017" cy="16946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209" tIns="371209" rIns="371209" bIns="371209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54% Male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Grade: A+</a:t>
          </a:r>
        </a:p>
      </dsp:txBody>
      <dsp:txXfrm>
        <a:off x="9432" y="1525286"/>
        <a:ext cx="3758017" cy="1694676"/>
      </dsp:txXfrm>
    </dsp:sp>
    <dsp:sp modelId="{49DCCA0A-85B9-274B-A007-68B11B5DA76D}">
      <dsp:nvSpPr>
        <dsp:cNvPr id="0" name=""/>
        <dsp:cNvSpPr/>
      </dsp:nvSpPr>
      <dsp:spPr>
        <a:xfrm>
          <a:off x="3875239" y="397881"/>
          <a:ext cx="3758017" cy="11274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967" tIns="296967" rIns="296967" bIns="29696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64 Associate Professors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23 Female &amp; 41 Male</a:t>
          </a:r>
        </a:p>
      </dsp:txBody>
      <dsp:txXfrm>
        <a:off x="3875239" y="397881"/>
        <a:ext cx="3758017" cy="1127405"/>
      </dsp:txXfrm>
    </dsp:sp>
    <dsp:sp modelId="{F616F57C-8B41-8049-A0C4-B2B88B43E317}">
      <dsp:nvSpPr>
        <dsp:cNvPr id="0" name=""/>
        <dsp:cNvSpPr/>
      </dsp:nvSpPr>
      <dsp:spPr>
        <a:xfrm>
          <a:off x="3875239" y="1525286"/>
          <a:ext cx="3758017" cy="16946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209" tIns="371209" rIns="371209" bIns="371209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64% Male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Grade: A+ </a:t>
          </a:r>
        </a:p>
      </dsp:txBody>
      <dsp:txXfrm>
        <a:off x="3875239" y="1525286"/>
        <a:ext cx="3758017" cy="1694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B31D3-AA73-B949-A822-51BE71AF8649}">
      <dsp:nvSpPr>
        <dsp:cNvPr id="0" name=""/>
        <dsp:cNvSpPr/>
      </dsp:nvSpPr>
      <dsp:spPr>
        <a:xfrm>
          <a:off x="962" y="0"/>
          <a:ext cx="3754654" cy="43513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727" tIns="330200" rIns="292727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46 Assistant Professors </a:t>
          </a:r>
          <a:r>
            <a:rPr lang="en-US" sz="2600" kern="1200" dirty="0" smtClean="0"/>
            <a:t>21 Female &amp; 25 Male 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54% Male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Grade: A+</a:t>
          </a:r>
        </a:p>
      </dsp:txBody>
      <dsp:txXfrm>
        <a:off x="962" y="1653508"/>
        <a:ext cx="3754654" cy="2610802"/>
      </dsp:txXfrm>
    </dsp:sp>
    <dsp:sp modelId="{CAAA644E-1DCD-6E42-898B-4905A906C439}">
      <dsp:nvSpPr>
        <dsp:cNvPr id="0" name=""/>
        <dsp:cNvSpPr/>
      </dsp:nvSpPr>
      <dsp:spPr>
        <a:xfrm>
          <a:off x="1225589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1416761" y="626305"/>
        <a:ext cx="923057" cy="923057"/>
      </dsp:txXfrm>
    </dsp:sp>
    <dsp:sp modelId="{ACC7487A-AC44-D740-A609-F8B377A13FFC}">
      <dsp:nvSpPr>
        <dsp:cNvPr id="0" name=""/>
        <dsp:cNvSpPr/>
      </dsp:nvSpPr>
      <dsp:spPr>
        <a:xfrm>
          <a:off x="962" y="4351266"/>
          <a:ext cx="3754654" cy="72"/>
        </a:xfrm>
        <a:prstGeom prst="rect">
          <a:avLst/>
        </a:prstGeom>
        <a:solidFill>
          <a:schemeClr val="accent2">
            <a:hueOff val="-257181"/>
            <a:satOff val="-5305"/>
            <a:lumOff val="-4967"/>
            <a:alphaOff val="0"/>
          </a:schemeClr>
        </a:solidFill>
        <a:ln w="25400" cap="flat" cmpd="sng" algn="ctr">
          <a:solidFill>
            <a:schemeClr val="accent2">
              <a:hueOff val="-257181"/>
              <a:satOff val="-5305"/>
              <a:lumOff val="-496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19BC25-525A-274E-AFCD-7AD8C4754DA2}">
      <dsp:nvSpPr>
        <dsp:cNvPr id="0" name=""/>
        <dsp:cNvSpPr/>
      </dsp:nvSpPr>
      <dsp:spPr>
        <a:xfrm>
          <a:off x="4131082" y="0"/>
          <a:ext cx="3754654" cy="4351338"/>
        </a:xfrm>
        <a:prstGeom prst="rect">
          <a:avLst/>
        </a:prstGeom>
        <a:solidFill>
          <a:schemeClr val="accent2">
            <a:tint val="40000"/>
            <a:alpha val="90000"/>
            <a:hueOff val="-659625"/>
            <a:satOff val="-16628"/>
            <a:lumOff val="-314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659625"/>
              <a:satOff val="-16628"/>
              <a:lumOff val="-31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727" tIns="330200" rIns="292727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9 Lectures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 Female &amp; 6 Male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66% Male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Grade: A+</a:t>
          </a:r>
        </a:p>
      </dsp:txBody>
      <dsp:txXfrm>
        <a:off x="4131082" y="1653508"/>
        <a:ext cx="3754654" cy="2610802"/>
      </dsp:txXfrm>
    </dsp:sp>
    <dsp:sp modelId="{CFC5416C-175D-BE40-A8C0-E38E94CCDF1D}">
      <dsp:nvSpPr>
        <dsp:cNvPr id="0" name=""/>
        <dsp:cNvSpPr/>
      </dsp:nvSpPr>
      <dsp:spPr>
        <a:xfrm>
          <a:off x="5355709" y="435133"/>
          <a:ext cx="1305401" cy="1305401"/>
        </a:xfrm>
        <a:prstGeom prst="ellipse">
          <a:avLst/>
        </a:prstGeom>
        <a:solidFill>
          <a:schemeClr val="accent2">
            <a:hueOff val="-514361"/>
            <a:satOff val="-10610"/>
            <a:lumOff val="-9935"/>
            <a:alphaOff val="0"/>
          </a:schemeClr>
        </a:solidFill>
        <a:ln w="25400" cap="flat" cmpd="sng" algn="ctr">
          <a:solidFill>
            <a:schemeClr val="accent2">
              <a:hueOff val="-514361"/>
              <a:satOff val="-10610"/>
              <a:lumOff val="-993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5546881" y="626305"/>
        <a:ext cx="923057" cy="923057"/>
      </dsp:txXfrm>
    </dsp:sp>
    <dsp:sp modelId="{D89F39F8-8810-7F4C-825C-4CB66BD166A0}">
      <dsp:nvSpPr>
        <dsp:cNvPr id="0" name=""/>
        <dsp:cNvSpPr/>
      </dsp:nvSpPr>
      <dsp:spPr>
        <a:xfrm>
          <a:off x="4131082" y="4351266"/>
          <a:ext cx="3754654" cy="72"/>
        </a:xfrm>
        <a:prstGeom prst="rect">
          <a:avLst/>
        </a:prstGeom>
        <a:solidFill>
          <a:schemeClr val="accent2">
            <a:hueOff val="-771542"/>
            <a:satOff val="-15915"/>
            <a:lumOff val="-14902"/>
            <a:alphaOff val="0"/>
          </a:schemeClr>
        </a:solidFill>
        <a:ln w="25400" cap="flat" cmpd="sng" algn="ctr">
          <a:solidFill>
            <a:schemeClr val="accent2">
              <a:hueOff val="-771542"/>
              <a:satOff val="-15915"/>
              <a:lumOff val="-1490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E1C44-0E0F-47FE-8212-97DDFD4ADA6D}">
      <dsp:nvSpPr>
        <dsp:cNvPr id="0" name=""/>
        <dsp:cNvSpPr/>
      </dsp:nvSpPr>
      <dsp:spPr>
        <a:xfrm>
          <a:off x="1182819" y="30170"/>
          <a:ext cx="1267128" cy="12671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A2C09-250F-4C8A-A18F-9B0699337CD3}">
      <dsp:nvSpPr>
        <dsp:cNvPr id="0" name=""/>
        <dsp:cNvSpPr/>
      </dsp:nvSpPr>
      <dsp:spPr>
        <a:xfrm>
          <a:off x="6200" y="1481811"/>
          <a:ext cx="3620367" cy="54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900" kern="1200"/>
            <a:t>26 Full Professors </a:t>
          </a:r>
        </a:p>
      </dsp:txBody>
      <dsp:txXfrm>
        <a:off x="6200" y="1481811"/>
        <a:ext cx="3620367" cy="543055"/>
      </dsp:txXfrm>
    </dsp:sp>
    <dsp:sp modelId="{0CDBD29D-B629-461F-B4E6-2B02AD5DF4E3}">
      <dsp:nvSpPr>
        <dsp:cNvPr id="0" name=""/>
        <dsp:cNvSpPr/>
      </dsp:nvSpPr>
      <dsp:spPr>
        <a:xfrm>
          <a:off x="6200" y="2110686"/>
          <a:ext cx="3620367" cy="221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21 White (81%)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 Asian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2 No Image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1 Black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GRADE: B+</a:t>
          </a:r>
        </a:p>
      </dsp:txBody>
      <dsp:txXfrm>
        <a:off x="6200" y="2110686"/>
        <a:ext cx="3620367" cy="2210480"/>
      </dsp:txXfrm>
    </dsp:sp>
    <dsp:sp modelId="{023D1ADC-D138-4A89-B081-9120AC40AF35}">
      <dsp:nvSpPr>
        <dsp:cNvPr id="0" name=""/>
        <dsp:cNvSpPr/>
      </dsp:nvSpPr>
      <dsp:spPr>
        <a:xfrm>
          <a:off x="5436751" y="30170"/>
          <a:ext cx="1267128" cy="12671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13E22-D081-46B4-BF0A-064D5AACCC4C}">
      <dsp:nvSpPr>
        <dsp:cNvPr id="0" name=""/>
        <dsp:cNvSpPr/>
      </dsp:nvSpPr>
      <dsp:spPr>
        <a:xfrm>
          <a:off x="4260132" y="1481811"/>
          <a:ext cx="3620367" cy="54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900" kern="1200"/>
            <a:t>64 Associate Professors</a:t>
          </a:r>
        </a:p>
      </dsp:txBody>
      <dsp:txXfrm>
        <a:off x="4260132" y="1481811"/>
        <a:ext cx="3620367" cy="543055"/>
      </dsp:txXfrm>
    </dsp:sp>
    <dsp:sp modelId="{AD153DB4-CB2F-4840-9FB4-C27AF2CADBBE}">
      <dsp:nvSpPr>
        <dsp:cNvPr id="0" name=""/>
        <dsp:cNvSpPr/>
      </dsp:nvSpPr>
      <dsp:spPr>
        <a:xfrm>
          <a:off x="4260132" y="2110686"/>
          <a:ext cx="3620367" cy="221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50 White (78%)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7 Asian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5 Black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2 Latino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GRADE: B+</a:t>
          </a:r>
        </a:p>
      </dsp:txBody>
      <dsp:txXfrm>
        <a:off x="4260132" y="2110686"/>
        <a:ext cx="3620367" cy="22104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E1C44-0E0F-47FE-8212-97DDFD4ADA6D}">
      <dsp:nvSpPr>
        <dsp:cNvPr id="0" name=""/>
        <dsp:cNvSpPr/>
      </dsp:nvSpPr>
      <dsp:spPr>
        <a:xfrm>
          <a:off x="1180121" y="209918"/>
          <a:ext cx="1268367" cy="12683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A2C09-250F-4C8A-A18F-9B0699337CD3}">
      <dsp:nvSpPr>
        <dsp:cNvPr id="0" name=""/>
        <dsp:cNvSpPr/>
      </dsp:nvSpPr>
      <dsp:spPr>
        <a:xfrm>
          <a:off x="2351" y="1647339"/>
          <a:ext cx="3623906" cy="54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900" kern="1200" dirty="0"/>
            <a:t>46 Assistant Professors </a:t>
          </a:r>
        </a:p>
      </dsp:txBody>
      <dsp:txXfrm>
        <a:off x="2351" y="1647339"/>
        <a:ext cx="3623906" cy="543585"/>
      </dsp:txXfrm>
    </dsp:sp>
    <dsp:sp modelId="{0CDBD29D-B629-461F-B4E6-2B02AD5DF4E3}">
      <dsp:nvSpPr>
        <dsp:cNvPr id="0" name=""/>
        <dsp:cNvSpPr/>
      </dsp:nvSpPr>
      <dsp:spPr>
        <a:xfrm>
          <a:off x="2351" y="2269555"/>
          <a:ext cx="3623906" cy="187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36 White (78 %)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6 Black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4 Asian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GRADE: B+</a:t>
          </a:r>
        </a:p>
      </dsp:txBody>
      <dsp:txXfrm>
        <a:off x="2351" y="2269555"/>
        <a:ext cx="3623906" cy="1871864"/>
      </dsp:txXfrm>
    </dsp:sp>
    <dsp:sp modelId="{023D1ADC-D138-4A89-B081-9120AC40AF35}">
      <dsp:nvSpPr>
        <dsp:cNvPr id="0" name=""/>
        <dsp:cNvSpPr/>
      </dsp:nvSpPr>
      <dsp:spPr>
        <a:xfrm>
          <a:off x="5438211" y="209918"/>
          <a:ext cx="1268367" cy="12683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13E22-D081-46B4-BF0A-064D5AACCC4C}">
      <dsp:nvSpPr>
        <dsp:cNvPr id="0" name=""/>
        <dsp:cNvSpPr/>
      </dsp:nvSpPr>
      <dsp:spPr>
        <a:xfrm>
          <a:off x="4260441" y="1647339"/>
          <a:ext cx="3623906" cy="54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900" kern="1200" dirty="0"/>
            <a:t>9 Lecturers</a:t>
          </a:r>
        </a:p>
      </dsp:txBody>
      <dsp:txXfrm>
        <a:off x="4260441" y="1647339"/>
        <a:ext cx="3623906" cy="543585"/>
      </dsp:txXfrm>
    </dsp:sp>
    <dsp:sp modelId="{AD153DB4-CB2F-4840-9FB4-C27AF2CADBBE}">
      <dsp:nvSpPr>
        <dsp:cNvPr id="0" name=""/>
        <dsp:cNvSpPr/>
      </dsp:nvSpPr>
      <dsp:spPr>
        <a:xfrm>
          <a:off x="4260441" y="2269555"/>
          <a:ext cx="3623906" cy="187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9 White (100%)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GRADE: F</a:t>
          </a:r>
        </a:p>
      </dsp:txBody>
      <dsp:txXfrm>
        <a:off x="4260441" y="2269555"/>
        <a:ext cx="3623906" cy="1871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2ADA-12C0-2649-AFF4-AD2E7C9064D6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27645-2C78-5742-8263-540B26A91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0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7645-2C78-5742-8263-540B26A916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7645-2C78-5742-8263-540B26A916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7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7645-2C78-5742-8263-540B26A916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645-2C78-5742-8263-540B26A916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8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27645-2C78-5742-8263-540B26A916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3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7645-2C78-5742-8263-540B26A916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7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27645-2C78-5742-8263-540B26A916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3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6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1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4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0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4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3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1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A872-44E6-2E45-87EF-6FBB4FF7A11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7A277-476B-794F-A93C-C4DAF7B97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6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A8AA5BC-4F7A-4226-8F99-6D824B226A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E5445C6-DD42-4979-86FF-03730E8C6D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/>
              <a:t>A Global and Diverse Perspective: Taking an Introspective Look at Faculty Diversity within Sport Management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300" y="4256436"/>
            <a:ext cx="8680116" cy="16008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B. Nalani Butler Ph.D. </a:t>
            </a:r>
            <a:r>
              <a:rPr lang="en-US" dirty="0">
                <a:solidFill>
                  <a:schemeClr val="accent1"/>
                </a:solidFill>
              </a:rPr>
              <a:t>University of Tampa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Ryan </a:t>
            </a:r>
            <a:r>
              <a:rPr lang="en-US" b="1" dirty="0" err="1">
                <a:solidFill>
                  <a:schemeClr val="accent1"/>
                </a:solidFill>
              </a:rPr>
              <a:t>Turcott</a:t>
            </a:r>
            <a:r>
              <a:rPr lang="en-US" b="1" dirty="0">
                <a:solidFill>
                  <a:schemeClr val="accent1"/>
                </a:solidFill>
              </a:rPr>
              <a:t> Ph.D. </a:t>
            </a:r>
            <a:r>
              <a:rPr lang="en-US" dirty="0">
                <a:solidFill>
                  <a:schemeClr val="accent1"/>
                </a:solidFill>
              </a:rPr>
              <a:t>Adelphi University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5000665-DFC7-417E-8FD7-516A0F15C9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0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COSMA Accredited Institutions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1CFAFAC3-9066-4F50-B023-55C52B821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60607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52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151 Participants By Sex</a:t>
            </a:r>
            <a:br>
              <a:rPr lang="en-US" dirty="0" smtClean="0"/>
            </a:br>
            <a:r>
              <a:rPr lang="en-US" sz="3600" dirty="0" smtClean="0"/>
              <a:t>Male = 87 Female= 59 Not Listed =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26 Full Professors (12 Female &amp; 14 Male)</a:t>
            </a:r>
          </a:p>
          <a:p>
            <a:pPr lvl="1"/>
            <a:r>
              <a:rPr lang="en-US" dirty="0" smtClean="0"/>
              <a:t>54% Male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64 Associate Professors (23 Female &amp; 41 Male)</a:t>
            </a:r>
          </a:p>
          <a:p>
            <a:pPr lvl="1"/>
            <a:r>
              <a:rPr lang="en-US" dirty="0" smtClean="0"/>
              <a:t>64% Male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46 Assistant Professors (25 Male &amp; 21 Female)</a:t>
            </a:r>
          </a:p>
          <a:p>
            <a:pPr lvl="1"/>
            <a:r>
              <a:rPr lang="en-US" dirty="0" smtClean="0"/>
              <a:t>54% Male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9 Lectures (6 Male &amp; 3 Female)</a:t>
            </a:r>
          </a:p>
          <a:p>
            <a:pPr lvl="1"/>
            <a:r>
              <a:rPr lang="en-US" dirty="0" smtClean="0"/>
              <a:t>66% Male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Juris</a:t>
            </a:r>
            <a:r>
              <a:rPr lang="en-US" dirty="0" smtClean="0"/>
              <a:t> Doctorate (1 Female)</a:t>
            </a:r>
          </a:p>
          <a:p>
            <a:pPr lvl="1"/>
            <a:r>
              <a:rPr lang="en-US" dirty="0" smtClean="0"/>
              <a:t>100% Female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5 Not Listed </a:t>
            </a:r>
            <a:endParaRPr lang="en-US" dirty="0"/>
          </a:p>
        </p:txBody>
      </p:sp>
      <p:pic>
        <p:nvPicPr>
          <p:cNvPr id="4" name="Picture 3" descr="ge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99" y="3931281"/>
            <a:ext cx="4205339" cy="271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151 Participants By Race</a:t>
            </a:r>
            <a:br>
              <a:rPr lang="en-US" dirty="0" smtClean="0"/>
            </a:br>
            <a:r>
              <a:rPr lang="en-US" sz="2700" dirty="0" smtClean="0"/>
              <a:t>117 = White, 13 = Asian, 12 = Black, 2 = Latino 7 = No Image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00430" cy="495773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26 Full Professors </a:t>
            </a:r>
          </a:p>
          <a:p>
            <a:pPr lvl="1"/>
            <a:r>
              <a:rPr lang="en-US" dirty="0" smtClean="0"/>
              <a:t>21 White (81%)</a:t>
            </a:r>
          </a:p>
          <a:p>
            <a:pPr lvl="1"/>
            <a:r>
              <a:rPr lang="en-US" dirty="0" smtClean="0"/>
              <a:t>2 Asian</a:t>
            </a:r>
          </a:p>
          <a:p>
            <a:pPr lvl="1"/>
            <a:r>
              <a:rPr lang="en-US" dirty="0" smtClean="0"/>
              <a:t>2 No Image </a:t>
            </a:r>
          </a:p>
          <a:p>
            <a:pPr lvl="1"/>
            <a:r>
              <a:rPr lang="en-US" dirty="0" smtClean="0"/>
              <a:t>1 Black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64 Associate Professors</a:t>
            </a:r>
          </a:p>
          <a:p>
            <a:pPr lvl="1"/>
            <a:r>
              <a:rPr lang="en-US" dirty="0" smtClean="0"/>
              <a:t>50 White (78%)</a:t>
            </a:r>
          </a:p>
          <a:p>
            <a:pPr lvl="1"/>
            <a:r>
              <a:rPr lang="en-US" dirty="0" smtClean="0"/>
              <a:t>7 Asian </a:t>
            </a:r>
          </a:p>
          <a:p>
            <a:pPr lvl="1"/>
            <a:r>
              <a:rPr lang="en-US" dirty="0" smtClean="0"/>
              <a:t>5 Black </a:t>
            </a:r>
          </a:p>
          <a:p>
            <a:pPr lvl="1"/>
            <a:r>
              <a:rPr lang="en-US" dirty="0" smtClean="0"/>
              <a:t>2 Latino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7630" y="1600200"/>
            <a:ext cx="346189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46 Assistant Professors</a:t>
            </a:r>
          </a:p>
          <a:p>
            <a:pPr lvl="1"/>
            <a:r>
              <a:rPr lang="en-US" dirty="0" smtClean="0"/>
              <a:t>36 White (78 %)</a:t>
            </a:r>
          </a:p>
          <a:p>
            <a:pPr lvl="1"/>
            <a:r>
              <a:rPr lang="en-US" dirty="0" smtClean="0"/>
              <a:t>6 Black </a:t>
            </a:r>
          </a:p>
          <a:p>
            <a:pPr lvl="1"/>
            <a:r>
              <a:rPr lang="en-US" dirty="0" smtClean="0"/>
              <a:t>4 Asian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9 Lecturers </a:t>
            </a:r>
          </a:p>
          <a:p>
            <a:pPr lvl="1"/>
            <a:r>
              <a:rPr lang="en-US" dirty="0" smtClean="0"/>
              <a:t>(100% White)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1 J.D. </a:t>
            </a:r>
          </a:p>
          <a:p>
            <a:pPr lvl="1"/>
            <a:r>
              <a:rPr lang="en-US" dirty="0" smtClean="0"/>
              <a:t>(100% White)</a:t>
            </a:r>
            <a:br>
              <a:rPr lang="en-US" dirty="0" smtClean="0"/>
            </a:br>
            <a:endParaRPr lang="en-US" b="1" dirty="0" smtClean="0"/>
          </a:p>
          <a:p>
            <a:r>
              <a:rPr lang="en-US" b="1" dirty="0" smtClean="0"/>
              <a:t>5 Images Not Listed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Race-OpeningPostcard-v3-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16" y="2313541"/>
            <a:ext cx="1818484" cy="252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7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45809"/>
            <a:ext cx="6858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Results </a:t>
            </a:r>
            <a:r>
              <a:rPr lang="en-US" sz="4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 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Grades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="" xmlns:a16="http://schemas.microsoft.com/office/drawing/2014/main" id="{C66F2F30-5DC0-44A0-BFA6-E12F46ED16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4440464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21">
            <a:extLst>
              <a:ext uri="{FF2B5EF4-FFF2-40B4-BE49-F238E27FC236}">
                <a16:creationId xmlns="" xmlns:a16="http://schemas.microsoft.com/office/drawing/2014/main" id="{85872F57-7F42-4F97-8391-DDC8D0054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23379" y="0"/>
            <a:ext cx="532062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="" xmlns:a16="http://schemas.microsoft.com/office/drawing/2014/main" id="{04DC2037-48A0-4F22-B9D4-8EAEBC780A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612290" y="4682920"/>
            <a:ext cx="3392097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3" name="Freeform 22">
            <a:extLst>
              <a:ext uri="{FF2B5EF4-FFF2-40B4-BE49-F238E27FC236}">
                <a16:creationId xmlns="" xmlns:a16="http://schemas.microsoft.com/office/drawing/2014/main" id="{0006CBFD-ADA0-43D1-9332-9C34CA1C76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00107" y="4682920"/>
            <a:ext cx="4443893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5">
            <a:extLst>
              <a:ext uri="{FF2B5EF4-FFF2-40B4-BE49-F238E27FC236}">
                <a16:creationId xmlns="" xmlns:a16="http://schemas.microsoft.com/office/drawing/2014/main" id="{2B931666-F28F-45F3-A074-66D2272D58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82920"/>
            <a:ext cx="5335901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2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1698BE-62F6-714E-8659-50EBB3C8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53" y="606564"/>
            <a:ext cx="7838694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Sport Management Faculty: Gender Report Card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0655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26379AC-B955-481A-83C7-17403E94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446153"/>
              </p:ext>
            </p:extLst>
          </p:nvPr>
        </p:nvGraphicFramePr>
        <p:xfrm>
          <a:off x="750655" y="2385390"/>
          <a:ext cx="7642689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40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3C893-255D-AC4B-8D6E-9545BAB2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Sport Management Faculty: Gender Report Card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66E40E07-5300-431B-B50B-2632801E4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01969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02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Participants By Race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="" xmlns:a16="http://schemas.microsoft.com/office/drawing/2014/main" id="{0866E5F8-4C3E-43D3-92F1-ECB84C8626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31004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658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Participants By Race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="" xmlns:a16="http://schemas.microsoft.com/office/drawing/2014/main" id="{0866E5F8-4C3E-43D3-92F1-ECB84C8626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852653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504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US" sz="385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81653"/>
            <a:ext cx="5885542" cy="4928918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Assumption based on appearance and not self-identification 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Some </a:t>
            </a:r>
            <a:r>
              <a:rPr lang="en-US" sz="2400" dirty="0" smtClean="0"/>
              <a:t>programs </a:t>
            </a:r>
            <a:r>
              <a:rPr lang="en-US" sz="2400" dirty="0"/>
              <a:t>did not have faculty images on website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 Some did not have faculty names listed on website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/>
              <a:t>Some did not have </a:t>
            </a:r>
            <a:r>
              <a:rPr lang="en-US" sz="2400" dirty="0" smtClean="0"/>
              <a:t>ranks or positions listed  </a:t>
            </a:r>
          </a:p>
          <a:p>
            <a:endParaRPr lang="en-US" sz="21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9A309A7-1751-4ABE-A3C1-EEC40366A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67D8EB6-EAE1-4F9C-B398-83321E2872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Warning">
            <a:extLst>
              <a:ext uri="{FF2B5EF4-FFF2-40B4-BE49-F238E27FC236}">
                <a16:creationId xmlns="" xmlns:a16="http://schemas.microsoft.com/office/drawing/2014/main" id="{9890D9D0-F738-48DE-8BF2-ACADF8A8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8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Discussion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320040"/>
            <a:ext cx="4783327" cy="6383899"/>
          </a:xfrm>
        </p:spPr>
        <p:txBody>
          <a:bodyPr anchor="ctr">
            <a:normAutofit/>
          </a:bodyPr>
          <a:lstStyle/>
          <a:p>
            <a:pPr lvl="1">
              <a:lnSpc>
                <a:spcPct val="90000"/>
              </a:lnSpc>
            </a:pPr>
            <a:r>
              <a:rPr lang="sk-SK" sz="2400" dirty="0" smtClean="0"/>
              <a:t>How can COSMA </a:t>
            </a:r>
            <a:r>
              <a:rPr lang="sk-SK" sz="2400" dirty="0"/>
              <a:t>can be proactive in identifying faculty diversity and inclusion within the self-study and accreditation process?</a:t>
            </a:r>
            <a:br>
              <a:rPr lang="sk-SK" sz="2400" dirty="0"/>
            </a:br>
            <a:endParaRPr lang="sk-SK" sz="2400" dirty="0"/>
          </a:p>
          <a:p>
            <a:pPr lvl="1">
              <a:lnSpc>
                <a:spcPct val="90000"/>
              </a:lnSpc>
            </a:pPr>
            <a:r>
              <a:rPr lang="sk-SK" sz="2400" dirty="0" smtClean="0"/>
              <a:t>How can </a:t>
            </a:r>
            <a:r>
              <a:rPr lang="sk-SK" sz="2400" dirty="0"/>
              <a:t>COSMA </a:t>
            </a:r>
            <a:r>
              <a:rPr lang="sk-SK" sz="2400" dirty="0" smtClean="0"/>
              <a:t>promote </a:t>
            </a:r>
            <a:r>
              <a:rPr lang="sk-SK" sz="2400" dirty="0"/>
              <a:t>and integrate progressive strategies to create dialogue within the sport management departments and on faculty diversity?</a:t>
            </a:r>
            <a:br>
              <a:rPr lang="sk-SK" sz="2400" dirty="0"/>
            </a:br>
            <a:endParaRPr lang="sk-SK" sz="2400" dirty="0"/>
          </a:p>
          <a:p>
            <a:pPr lvl="1">
              <a:lnSpc>
                <a:spcPct val="90000"/>
              </a:lnSpc>
            </a:pPr>
            <a:r>
              <a:rPr lang="sk-SK" sz="2400" dirty="0"/>
              <a:t>How departments can effectively recruit and mentor minority faculty and students within sport management?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5021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851" y="583919"/>
            <a:ext cx="6791218" cy="984691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COSMA and Diversity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617" y="2315567"/>
            <a:ext cx="7731664" cy="4542433"/>
          </a:xfrm>
        </p:spPr>
        <p:txBody>
          <a:bodyPr>
            <a:normAutofit fontScale="85000" lnSpcReduction="10000"/>
          </a:bodyPr>
          <a:lstStyle/>
          <a:p>
            <a:r>
              <a:rPr lang="sk-SK" dirty="0">
                <a:solidFill>
                  <a:srgbClr val="000000"/>
                </a:solidFill>
              </a:rPr>
              <a:t>Recognize and promote excellence in sport management curriculum </a:t>
            </a:r>
            <a:r>
              <a:rPr lang="sk-SK" dirty="0" smtClean="0">
                <a:solidFill>
                  <a:srgbClr val="000000"/>
                </a:solidFill>
              </a:rPr>
              <a:t>world-wide</a:t>
            </a:r>
            <a:r>
              <a:rPr lang="sk-SK" dirty="0">
                <a:solidFill>
                  <a:srgbClr val="000000"/>
                </a:solidFill>
              </a:rPr>
              <a:t/>
            </a:r>
            <a:br>
              <a:rPr lang="sk-SK" dirty="0">
                <a:solidFill>
                  <a:srgbClr val="000000"/>
                </a:solidFill>
              </a:rPr>
            </a:br>
            <a:endParaRPr lang="sk-SK" dirty="0">
              <a:solidFill>
                <a:srgbClr val="000000"/>
              </a:solidFill>
            </a:endParaRPr>
          </a:p>
          <a:p>
            <a:r>
              <a:rPr lang="sk-SK" dirty="0" err="1">
                <a:solidFill>
                  <a:srgbClr val="000000"/>
                </a:solidFill>
              </a:rPr>
              <a:t>Importance</a:t>
            </a:r>
            <a:r>
              <a:rPr lang="sk-SK" dirty="0">
                <a:solidFill>
                  <a:srgbClr val="000000"/>
                </a:solidFill>
              </a:rPr>
              <a:t> of </a:t>
            </a:r>
            <a:r>
              <a:rPr lang="sk-SK" dirty="0" err="1">
                <a:solidFill>
                  <a:srgbClr val="000000"/>
                </a:solidFill>
              </a:rPr>
              <a:t>Common</a:t>
            </a:r>
            <a:r>
              <a:rPr lang="sk-SK" dirty="0">
                <a:solidFill>
                  <a:srgbClr val="000000"/>
                </a:solidFill>
              </a:rPr>
              <a:t> Professional </a:t>
            </a:r>
            <a:r>
              <a:rPr lang="sk-SK" dirty="0" err="1">
                <a:solidFill>
                  <a:srgbClr val="000000"/>
                </a:solidFill>
              </a:rPr>
              <a:t>Components</a:t>
            </a:r>
            <a:r>
              <a:rPr lang="sk-SK" dirty="0">
                <a:solidFill>
                  <a:srgbClr val="000000"/>
                </a:solidFill>
              </a:rPr>
              <a:t> (</a:t>
            </a:r>
            <a:r>
              <a:rPr lang="sk-SK" dirty="0" err="1">
                <a:solidFill>
                  <a:srgbClr val="000000"/>
                </a:solidFill>
              </a:rPr>
              <a:t>CPC‘s</a:t>
            </a:r>
            <a:r>
              <a:rPr lang="sk-SK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sk-SK" sz="3200" dirty="0">
                <a:solidFill>
                  <a:srgbClr val="000000"/>
                </a:solidFill>
              </a:rPr>
              <a:t>To offer classes that cover issues in diversity and international sport management (Principle 3</a:t>
            </a:r>
            <a:r>
              <a:rPr lang="sk-SK" sz="3200" dirty="0" smtClean="0">
                <a:solidFill>
                  <a:srgbClr val="000000"/>
                </a:solidFill>
              </a:rPr>
              <a:t>)</a:t>
            </a:r>
            <a:br>
              <a:rPr lang="sk-SK" sz="3200" dirty="0" smtClean="0">
                <a:solidFill>
                  <a:srgbClr val="000000"/>
                </a:solidFill>
              </a:rPr>
            </a:br>
            <a:endParaRPr lang="sk-SK" sz="3200" dirty="0">
              <a:solidFill>
                <a:srgbClr val="000000"/>
              </a:solidFill>
            </a:endParaRPr>
          </a:p>
          <a:p>
            <a:pPr lvl="1"/>
            <a:r>
              <a:rPr lang="sk-SK" sz="3200" dirty="0">
                <a:solidFill>
                  <a:srgbClr val="000000"/>
                </a:solidFill>
              </a:rPr>
              <a:t> To </a:t>
            </a:r>
            <a:r>
              <a:rPr lang="sk-SK" sz="3200" dirty="0" smtClean="0">
                <a:solidFill>
                  <a:srgbClr val="000000"/>
                </a:solidFill>
              </a:rPr>
              <a:t>focus </a:t>
            </a:r>
            <a:r>
              <a:rPr lang="sk-SK" sz="3200" dirty="0">
                <a:solidFill>
                  <a:srgbClr val="000000"/>
                </a:solidFill>
              </a:rPr>
              <a:t>on policies regarding diversity and the global sport environment (Principle 7.5 &amp; 7.6)</a:t>
            </a: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9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470"/>
            <a:ext cx="8229600" cy="114300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sk-SK" sz="3200" b="1" dirty="0" smtClean="0"/>
              <a:t>How can COSMA </a:t>
            </a:r>
            <a:r>
              <a:rPr lang="sk-SK" sz="3200" b="1" dirty="0"/>
              <a:t>can be proactive in identifying faculty diversity and inclusion within the self-study and accreditation process?</a:t>
            </a:r>
            <a:br>
              <a:rPr lang="sk-SK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10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Record gender, race, and rank within sport management departments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Have departments incorporate an action approach for recruitment and retention of minority faculty </a:t>
            </a:r>
            <a:r>
              <a:rPr lang="en-US" b="1" dirty="0" smtClean="0">
                <a:solidFill>
                  <a:srgbClr val="FFFF00"/>
                </a:solidFill>
              </a:rPr>
              <a:t>and students </a:t>
            </a:r>
            <a:r>
              <a:rPr lang="en-US" dirty="0" smtClean="0"/>
              <a:t>within strategic plan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Should the diversity within the student population be recorded?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4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7943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b="1" dirty="0"/>
              <a:t>How COSMA can promote and integrate progressive strategies to create dialogue within the sport management departments and on faculty diversity</a:t>
            </a:r>
            <a:r>
              <a:rPr lang="sk-SK" sz="3200" b="1" dirty="0" smtClean="0"/>
              <a:t>?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4658"/>
            <a:ext cx="8229600" cy="4525963"/>
          </a:xfrm>
        </p:spPr>
        <p:txBody>
          <a:bodyPr/>
          <a:lstStyle/>
          <a:p>
            <a:r>
              <a:rPr lang="en-US" dirty="0" smtClean="0"/>
              <a:t>Establish a caveat for continued education on minority recruitment and retention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Have discussions at the COSMA annual conference about minority recruitment and retention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3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sk-SK" sz="2400" dirty="0"/>
              <a:t>How </a:t>
            </a:r>
            <a:r>
              <a:rPr lang="sk-SK" sz="2400" dirty="0" smtClean="0"/>
              <a:t>can departments </a:t>
            </a:r>
            <a:r>
              <a:rPr lang="sk-SK" sz="2400" dirty="0"/>
              <a:t>effectively recruit and mentor minority faculty and students within sport management?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5" y="1417638"/>
            <a:ext cx="7252614" cy="47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Compact for </a:t>
            </a:r>
            <a:r>
              <a:rPr lang="en-US" dirty="0" smtClean="0"/>
              <a:t>Faculty Diversity </a:t>
            </a:r>
            <a:br>
              <a:rPr lang="en-US" dirty="0" smtClean="0"/>
            </a:br>
            <a:r>
              <a:rPr lang="en-US" dirty="0" smtClean="0"/>
              <a:t>(25 years)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our</a:t>
            </a:r>
            <a:r>
              <a:rPr lang="en-US" dirty="0"/>
              <a:t>-day conference that has become the largest gathering of minority doctoral scholars in the country. 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ives </a:t>
            </a:r>
            <a:r>
              <a:rPr lang="en-US" dirty="0"/>
              <a:t>the issue of faculty diversity a national focus 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minority scholars with the strategies necessary to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urvive </a:t>
            </a:r>
            <a:r>
              <a:rPr lang="en-US" dirty="0"/>
              <a:t>the rigors of graduate </a:t>
            </a:r>
            <a:r>
              <a:rPr lang="en-US" dirty="0" smtClean="0"/>
              <a:t>school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arn </a:t>
            </a:r>
            <a:r>
              <a:rPr lang="en-US" dirty="0"/>
              <a:t>the doctoral degree </a:t>
            </a:r>
          </a:p>
          <a:p>
            <a:pPr lvl="1"/>
            <a:r>
              <a:rPr lang="en-US" dirty="0" smtClean="0"/>
              <a:t>Succeed </a:t>
            </a:r>
            <a:r>
              <a:rPr lang="en-US" dirty="0"/>
              <a:t>as a member of the professoriate.</a:t>
            </a:r>
          </a:p>
        </p:txBody>
      </p:sp>
    </p:spTree>
    <p:extLst>
      <p:ext uri="{BB962C8B-B14F-4D97-AF65-F5344CB8AC3E}">
        <p14:creationId xmlns:p14="http://schemas.microsoft.com/office/powerpoint/2010/main" val="295138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6106"/>
            <a:ext cx="4176624" cy="5496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517" y="806106"/>
            <a:ext cx="4273745" cy="54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0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0" y="390839"/>
            <a:ext cx="5593258" cy="60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28" y="170991"/>
            <a:ext cx="5642107" cy="64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52CF30-F13F-7C4A-86FF-5BE3EF30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90" y="98739"/>
            <a:ext cx="8624377" cy="1381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Basic Recommendations to Promote Faculty Diversity </a:t>
            </a:r>
            <a:r>
              <a:rPr lang="en-US" sz="1800" dirty="0">
                <a:solidFill>
                  <a:srgbClr val="000000"/>
                </a:solidFill>
              </a:rPr>
              <a:t>(American Federation of Teachers, 2010)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Graphic 6" descr="Cycle with People">
            <a:extLst>
              <a:ext uri="{FF2B5EF4-FFF2-40B4-BE49-F238E27FC236}">
                <a16:creationId xmlns="" xmlns:a16="http://schemas.microsoft.com/office/drawing/2014/main" id="{1CCB53AC-ADC0-4C8F-ABA5-479E97E62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490" y="2079067"/>
            <a:ext cx="3026740" cy="302674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F055ECF-7308-D94A-8912-41FE82B8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579" y="1148089"/>
            <a:ext cx="4393288" cy="5227469"/>
          </a:xfrm>
        </p:spPr>
        <p:txBody>
          <a:bodyPr anchor="ctr">
            <a:noAutofit/>
          </a:bodyPr>
          <a:lstStyle/>
          <a:p>
            <a:pPr fontAlgn="base"/>
            <a:r>
              <a:rPr lang="en-US" sz="2200" dirty="0">
                <a:solidFill>
                  <a:srgbClr val="000000"/>
                </a:solidFill>
              </a:rPr>
              <a:t>Taking an in-depth look at what is happening on the diversity front on your </a:t>
            </a:r>
            <a:r>
              <a:rPr lang="en-US" sz="2200" dirty="0" smtClean="0">
                <a:solidFill>
                  <a:srgbClr val="000000"/>
                </a:solidFill>
              </a:rPr>
              <a:t>campus</a:t>
            </a:r>
            <a:br>
              <a:rPr lang="en-US" sz="2200" dirty="0" smtClean="0">
                <a:solidFill>
                  <a:srgbClr val="000000"/>
                </a:solidFill>
              </a:rPr>
            </a:br>
            <a:endParaRPr lang="en-US" sz="2200" dirty="0">
              <a:solidFill>
                <a:srgbClr val="000000"/>
              </a:solidFill>
            </a:endParaRPr>
          </a:p>
          <a:p>
            <a:pPr fontAlgn="base"/>
            <a:r>
              <a:rPr lang="en-US" sz="2200" dirty="0">
                <a:solidFill>
                  <a:srgbClr val="000000"/>
                </a:solidFill>
              </a:rPr>
              <a:t>Initiating a discussion with your leaders and membership about possible plans of action, including ways to incorporate diversity activities into the collective bargaining </a:t>
            </a:r>
            <a:r>
              <a:rPr lang="en-US" sz="2200" dirty="0" smtClean="0">
                <a:solidFill>
                  <a:srgbClr val="000000"/>
                </a:solidFill>
              </a:rPr>
              <a:t>contract</a:t>
            </a:r>
            <a:br>
              <a:rPr lang="en-US" sz="2200" dirty="0" smtClean="0">
                <a:solidFill>
                  <a:srgbClr val="000000"/>
                </a:solidFill>
              </a:rPr>
            </a:b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5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652" y="3234858"/>
            <a:ext cx="7034713" cy="362314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</a:t>
            </a:r>
            <a:r>
              <a:rPr lang="en-US" b="1" dirty="0"/>
              <a:t>. Nalani Butler Ph.D.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Tampa</a:t>
            </a:r>
            <a:br>
              <a:rPr lang="en-US" dirty="0" smtClean="0"/>
            </a:br>
            <a:r>
              <a:rPr lang="en-US" dirty="0" err="1" smtClean="0"/>
              <a:t>bbutler@ut.edu</a:t>
            </a:r>
            <a:endParaRPr 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Ryan </a:t>
            </a:r>
            <a:r>
              <a:rPr lang="en-US" b="1" dirty="0" err="1"/>
              <a:t>Turcott</a:t>
            </a:r>
            <a:r>
              <a:rPr lang="en-US" b="1" dirty="0"/>
              <a:t> Ph.D.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Adelphi </a:t>
            </a:r>
            <a:r>
              <a:rPr lang="en-US" dirty="0"/>
              <a:t>University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rturcott@adelphi.edu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zde-emen-diversity-management-9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87" y="386416"/>
            <a:ext cx="5149344" cy="28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1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851" y="583919"/>
            <a:ext cx="6791218" cy="98469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Purpose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577002"/>
            <a:ext cx="8610371" cy="428099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k-SK" dirty="0"/>
              <a:t>Review faculty diversity for all COSMA accredited institutions.</a:t>
            </a:r>
            <a:br>
              <a:rPr lang="sk-SK" dirty="0"/>
            </a:br>
            <a:endParaRPr lang="en-US" dirty="0"/>
          </a:p>
          <a:p>
            <a:pPr lvl="0"/>
            <a:r>
              <a:rPr lang="sk-SK" dirty="0"/>
              <a:t>Discuss:</a:t>
            </a:r>
            <a:endParaRPr lang="en-US" dirty="0"/>
          </a:p>
          <a:p>
            <a:pPr lvl="1"/>
            <a:r>
              <a:rPr lang="sk-SK" sz="2600" dirty="0" smtClean="0"/>
              <a:t>How COSMA </a:t>
            </a:r>
            <a:r>
              <a:rPr lang="sk-SK" sz="2600" dirty="0"/>
              <a:t>can be proactive in identifying faculty diversity and inclusion within the self-study and accreditation process</a:t>
            </a:r>
            <a:br>
              <a:rPr lang="sk-SK" sz="2600" dirty="0"/>
            </a:br>
            <a:endParaRPr lang="en-US" sz="2600" dirty="0"/>
          </a:p>
          <a:p>
            <a:pPr lvl="1"/>
            <a:r>
              <a:rPr lang="sk-SK" sz="2600" dirty="0"/>
              <a:t>How COSMA can promote and integrate progressive strategies to create dialogue within the sport management departments and on faculty diversity</a:t>
            </a:r>
            <a:br>
              <a:rPr lang="sk-SK" sz="2600" dirty="0"/>
            </a:br>
            <a:endParaRPr lang="en-US" sz="2600" dirty="0"/>
          </a:p>
          <a:p>
            <a:pPr lvl="1"/>
            <a:r>
              <a:rPr lang="sk-SK" sz="2600" dirty="0"/>
              <a:t>How departments can effectively recruit and mentor minority faculty and students within sport management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0836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AFA125-1EB6-6642-9449-9033AB9E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Literature: Gender and Faculty Diversity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35C9E3-C0CC-B642-9BAC-205E2F27E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Gender of an instructor can have a distinct impact on the educational experiences of undergraduates in terms of both how classes are taught and course content.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Female faculty are much more inclined than male faculty to require cooperative learning, experiential learning or field studies, and group projects in some or most of their courses.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4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Literature: Race and Faculty Diversity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</a:t>
            </a:r>
            <a:r>
              <a:rPr lang="en-US" dirty="0" smtClean="0"/>
              <a:t>reater </a:t>
            </a:r>
            <a:r>
              <a:rPr lang="en-US" dirty="0"/>
              <a:t>structural diversity among faculty leads to an increased use of effective educational </a:t>
            </a:r>
            <a:r>
              <a:rPr lang="en-US" dirty="0" smtClean="0"/>
              <a:t>practices </a:t>
            </a:r>
            <a:r>
              <a:rPr lang="en-US" dirty="0"/>
              <a:t>(</a:t>
            </a:r>
            <a:r>
              <a:rPr lang="en-US" dirty="0" err="1"/>
              <a:t>Umbach</a:t>
            </a:r>
            <a:r>
              <a:rPr lang="en-US" dirty="0"/>
              <a:t>, 2006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There is a significant relationship between student growth on various educational outcomes and activities during college associated with having a diverse student body and faculty (</a:t>
            </a:r>
            <a:r>
              <a:rPr lang="en-US" dirty="0" err="1"/>
              <a:t>Hurtado</a:t>
            </a:r>
            <a:r>
              <a:rPr lang="en-US" dirty="0"/>
              <a:t>, 2001)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8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Methodology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CA854D63-56D7-4162-90BA-6A9A5D349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11697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18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8600"/>
            <a:ext cx="9144000" cy="38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6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359832"/>
            <a:ext cx="7375161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/>
            </a: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rgbClr val="FFFFFF"/>
                </a:solidFill>
              </a:rPr>
              <a:t>Race and Gender Report Card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2371589"/>
            <a:ext cx="8610370" cy="41829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Institute for Diversity and Ethics in Sport has </a:t>
            </a:r>
            <a:r>
              <a:rPr lang="en-US" sz="2400" dirty="0" smtClean="0">
                <a:solidFill>
                  <a:srgbClr val="000000"/>
                </a:solidFill>
              </a:rPr>
              <a:t>a grading </a:t>
            </a:r>
            <a:r>
              <a:rPr lang="en-US" sz="2400" dirty="0">
                <a:solidFill>
                  <a:srgbClr val="000000"/>
                </a:solidFill>
              </a:rPr>
              <a:t>scale to better reflect current demographics. </a:t>
            </a:r>
          </a:p>
          <a:p>
            <a:pPr lvl="1"/>
            <a:r>
              <a:rPr lang="en-US" sz="2400" dirty="0"/>
              <a:t>The change in the nation’s demographics has been dramatic with the most recent census making all people of color and minorities closer to 35 </a:t>
            </a:r>
            <a:r>
              <a:rPr lang="en-US" sz="2400" dirty="0" smtClean="0"/>
              <a:t>percent (within their organization). </a:t>
            </a:r>
            <a:br>
              <a:rPr lang="en-US" sz="2400" dirty="0" smtClean="0"/>
            </a:b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To get an A for </a:t>
            </a:r>
            <a:r>
              <a:rPr lang="en-US" sz="2400" b="1" dirty="0" smtClean="0">
                <a:solidFill>
                  <a:srgbClr val="000000"/>
                </a:solidFill>
              </a:rPr>
              <a:t>race: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category now needs to </a:t>
            </a:r>
            <a:r>
              <a:rPr lang="en-US" sz="2400" dirty="0" smtClean="0">
                <a:solidFill>
                  <a:srgbClr val="000000"/>
                </a:solidFill>
              </a:rPr>
              <a:t>have at least 30 </a:t>
            </a:r>
            <a:r>
              <a:rPr lang="en-US" sz="2400" dirty="0">
                <a:solidFill>
                  <a:srgbClr val="000000"/>
                </a:solidFill>
              </a:rPr>
              <a:t>percent people of </a:t>
            </a:r>
            <a:r>
              <a:rPr lang="en-US" sz="2400" dirty="0" smtClean="0">
                <a:solidFill>
                  <a:srgbClr val="000000"/>
                </a:solidFill>
              </a:rPr>
              <a:t>color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to get an A for gender, 45 percent is </a:t>
            </a:r>
            <a:r>
              <a:rPr lang="en-US" sz="2400" dirty="0" smtClean="0">
                <a:solidFill>
                  <a:srgbClr val="000000"/>
                </a:solidFill>
              </a:rPr>
              <a:t>necessary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Some faculty names did not provide images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guessed gender based on names 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48CB07-361D-6847-AFF8-1FCE9D75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Race &amp; Gender Scale (Lapchick, 2018)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F9154E48-0157-4C44-9737-3F3DAA60BD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65366" y="1577498"/>
            <a:ext cx="4915159" cy="37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634</Words>
  <Application>Microsoft Macintosh PowerPoint</Application>
  <PresentationFormat>On-screen Show (4:3)</PresentationFormat>
  <Paragraphs>151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 Global and Diverse Perspective: Taking an Introspective Look at Faculty Diversity within Sport Management </vt:lpstr>
      <vt:lpstr>COSMA and Diversity </vt:lpstr>
      <vt:lpstr>Purpose</vt:lpstr>
      <vt:lpstr>Literature: Gender and Faculty Diversity </vt:lpstr>
      <vt:lpstr>Literature: Race and Faculty Diversity </vt:lpstr>
      <vt:lpstr>Methodology </vt:lpstr>
      <vt:lpstr>PowerPoint Presentation</vt:lpstr>
      <vt:lpstr> Race and Gender Report Card </vt:lpstr>
      <vt:lpstr>Race &amp; Gender Scale (Lapchick, 2018) </vt:lpstr>
      <vt:lpstr>COSMA Accredited Institutions</vt:lpstr>
      <vt:lpstr>151 Participants By Sex Male = 87 Female= 59 Not Listed = 5 </vt:lpstr>
      <vt:lpstr>151 Participants By Race 117 = White, 13 = Asian, 12 = Black, 2 = Latino 7 = No Image </vt:lpstr>
      <vt:lpstr>Results with Grades</vt:lpstr>
      <vt:lpstr>Sport Management Faculty: Gender Report Card</vt:lpstr>
      <vt:lpstr>Sport Management Faculty: Gender Report Card</vt:lpstr>
      <vt:lpstr>Participants By Race</vt:lpstr>
      <vt:lpstr>Participants By Race</vt:lpstr>
      <vt:lpstr>Limitations</vt:lpstr>
      <vt:lpstr>Discussion</vt:lpstr>
      <vt:lpstr>How can COSMA can be proactive in identifying faculty diversity and inclusion within the self-study and accreditation process? </vt:lpstr>
      <vt:lpstr>How COSMA can promote and integrate progressive strategies to create dialogue within the sport management departments and on faculty diversity? </vt:lpstr>
      <vt:lpstr>How can departments effectively recruit and mentor minority faculty and students within sport management? </vt:lpstr>
      <vt:lpstr>The Compact for Faculty Diversity  (25 years)</vt:lpstr>
      <vt:lpstr>PowerPoint Presentation</vt:lpstr>
      <vt:lpstr>PowerPoint Presentation</vt:lpstr>
      <vt:lpstr>PowerPoint Presentation</vt:lpstr>
      <vt:lpstr>Basic Recommendations to Promote Faculty Diversity (American Federation of Teachers, 2010) 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Global and Diverse Perspective: Taking an Introspective Look at Faculty Diversity within Sport Management </dc:title>
  <dc:creator>Ryan Turcott</dc:creator>
  <cp:lastModifiedBy>Heather Alderman</cp:lastModifiedBy>
  <cp:revision>20</cp:revision>
  <dcterms:created xsi:type="dcterms:W3CDTF">2019-01-25T23:05:07Z</dcterms:created>
  <dcterms:modified xsi:type="dcterms:W3CDTF">2019-02-11T20:01:30Z</dcterms:modified>
</cp:coreProperties>
</file>