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57" r:id="rId4"/>
    <p:sldId id="265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46C98-D8D4-3A35-8D28-6B2EDF93EF78}" v="46" dt="2020-02-07T15:41:42.044"/>
    <p1510:client id="{DB7AB322-AAC7-4D8E-9E87-46FC204F00A8}" v="3" dt="2020-02-07T15:25:43.671"/>
    <p1510:client id="{E7635F1F-28BB-516A-F9DF-B7CABA97E48C}" v="481" dt="2020-02-07T15:42:47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3368" y="-2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4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810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674369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d674369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06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e08ae0b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e08ae0b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e08ae0b1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e08ae0b1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08ae0b1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e08ae0b1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965474a9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965474a9_3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young men playing a game of football&#10;&#10;Description generated with high confidence">
            <a:extLst>
              <a:ext uri="{FF2B5EF4-FFF2-40B4-BE49-F238E27FC236}">
                <a16:creationId xmlns:a16="http://schemas.microsoft.com/office/drawing/2014/main" xmlns="" id="{FBD98E00-FEAB-4D7B-BAD3-37087654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6" y="-41832"/>
            <a:ext cx="9264563" cy="521933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A023379-82B6-46EE-94D6-20B5E6F90F6D}"/>
              </a:ext>
            </a:extLst>
          </p:cNvPr>
          <p:cNvSpPr/>
          <p:nvPr/>
        </p:nvSpPr>
        <p:spPr>
          <a:xfrm>
            <a:off x="701457" y="3140118"/>
            <a:ext cx="8368950" cy="1503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35232" y="320034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Gender Equity in Sport Management Academic Program Enrollment: Generating a Dialogue through Faculty Perspectives</a:t>
            </a:r>
            <a:endParaRPr lang="en-US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watching a football game&#10;&#10;Description generated with high confidence">
            <a:extLst>
              <a:ext uri="{FF2B5EF4-FFF2-40B4-BE49-F238E27FC236}">
                <a16:creationId xmlns:a16="http://schemas.microsoft.com/office/drawing/2014/main" xmlns="" id="{B9866B16-93FE-430B-BF54-B963EB83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613" y="-118469"/>
            <a:ext cx="9961322" cy="6319890"/>
          </a:xfrm>
          <a:prstGeom prst="rect">
            <a:avLst/>
          </a:prstGeom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1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4294967295"/>
          </p:nvPr>
        </p:nvSpPr>
        <p:spPr>
          <a:xfrm>
            <a:off x="2676600" y="1377475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Current State of Affairs: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How many females are in your respective program?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are the sport enrollment trends at your university?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erson standing in front of a crowd&#10;&#10;Description generated with high confidence">
            <a:extLst>
              <a:ext uri="{FF2B5EF4-FFF2-40B4-BE49-F238E27FC236}">
                <a16:creationId xmlns:a16="http://schemas.microsoft.com/office/drawing/2014/main" xmlns="" id="{DBF9BCAE-F886-4E85-A5EB-B00A3FF5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7" y="-3012"/>
            <a:ext cx="4123425" cy="5138740"/>
          </a:xfrm>
          <a:prstGeom prst="rect">
            <a:avLst/>
          </a:prstGeom>
        </p:spPr>
      </p:pic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Trends...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359A887-CA12-407B-B2A8-5198D48D8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722" y="3674543"/>
            <a:ext cx="4113234" cy="1113810"/>
          </a:xfrm>
          <a:prstGeom prst="rect">
            <a:avLst/>
          </a:prstGeom>
        </p:spPr>
      </p:pic>
      <p:pic>
        <p:nvPicPr>
          <p:cNvPr id="4" name="Picture 4" descr="A picture containing table, bird&#10;&#10;Description generated with very high confidence">
            <a:extLst>
              <a:ext uri="{FF2B5EF4-FFF2-40B4-BE49-F238E27FC236}">
                <a16:creationId xmlns:a16="http://schemas.microsoft.com/office/drawing/2014/main" xmlns="" id="{95664375-E324-41FF-9302-EFA32B795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618" y="2503394"/>
            <a:ext cx="5538069" cy="1029191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AA4FDAB-CF1A-44A4-A89D-EA0323474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359" y="893088"/>
            <a:ext cx="2978063" cy="1079154"/>
          </a:xfrm>
          <a:prstGeom prst="rect">
            <a:avLst/>
          </a:prstGeom>
        </p:spPr>
      </p:pic>
      <p:pic>
        <p:nvPicPr>
          <p:cNvPr id="8" name="Picture 8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E498B79D-0FAD-437E-B92D-1BF0BBC3C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167" y="-2751"/>
            <a:ext cx="3072008" cy="1649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699661" y="440215"/>
            <a:ext cx="4033800" cy="700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Trends...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F13BBC-A80F-410B-A4C4-0C36F05FCADA}"/>
              </a:ext>
            </a:extLst>
          </p:cNvPr>
          <p:cNvSpPr txBox="1"/>
          <p:nvPr/>
        </p:nvSpPr>
        <p:spPr>
          <a:xfrm>
            <a:off x="5031298" y="889954"/>
            <a:ext cx="390185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1800">
                <a:latin typeface="Raleway"/>
              </a:rPr>
              <a:t>Women represent between 30-40% of SMGT students (Hancock &amp; Hums, 2011)</a:t>
            </a:r>
            <a:endParaRPr lang="en-US" sz="1800"/>
          </a:p>
          <a:p>
            <a:endParaRPr lang="en-US" sz="1800">
              <a:latin typeface="Raleway"/>
            </a:endParaRPr>
          </a:p>
          <a:p>
            <a:pPr marL="342900" indent="-342900">
              <a:buFont typeface="Wingdings"/>
              <a:buChar char="Ø"/>
            </a:pPr>
            <a:r>
              <a:rPr lang="en-US" sz="1800">
                <a:latin typeface="Raleway"/>
              </a:rPr>
              <a:t>Female college enrollment (in general) has increased 195% over the past several decades (US Dept. Of Education, 2009)</a:t>
            </a:r>
          </a:p>
          <a:p>
            <a:endParaRPr lang="en-US" sz="1800">
              <a:latin typeface="Raleway"/>
            </a:endParaRPr>
          </a:p>
          <a:p>
            <a:pPr marL="342900" indent="-342900">
              <a:buFont typeface="Wingdings"/>
              <a:buChar char="Ø"/>
            </a:pPr>
            <a:r>
              <a:rPr lang="en-US" sz="1800">
                <a:latin typeface="Raleway"/>
              </a:rPr>
              <a:t>Women hold about 23% of all NCAA head coaching, athletics director and conference commissioner positions</a:t>
            </a:r>
          </a:p>
        </p:txBody>
      </p:sp>
      <p:pic>
        <p:nvPicPr>
          <p:cNvPr id="7" name="Picture 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369A3A22-EED2-4090-AA92-65F91603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96" y="886094"/>
            <a:ext cx="4231256" cy="3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green ball on a field&#10;&#10;Description generated with high confidence">
            <a:extLst>
              <a:ext uri="{FF2B5EF4-FFF2-40B4-BE49-F238E27FC236}">
                <a16:creationId xmlns:a16="http://schemas.microsoft.com/office/drawing/2014/main" xmlns="" id="{BA21A2E8-285A-4333-B2A0-FAADE499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7" y="1941"/>
            <a:ext cx="9147131" cy="5489844"/>
          </a:xfrm>
          <a:prstGeom prst="rect">
            <a:avLst/>
          </a:prstGeom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00" y="162737"/>
            <a:ext cx="4254600" cy="326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2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4294967295"/>
          </p:nvPr>
        </p:nvSpPr>
        <p:spPr>
          <a:xfrm>
            <a:off x="2676600" y="1377475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How do we proactively recruit women to sport management academic programs?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9286DF41-F27C-4A9A-B2B1-801DFA59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93" y="1446987"/>
            <a:ext cx="8517475" cy="248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ss, green, game, red&#10;&#10;Description generated with very high confidence">
            <a:extLst>
              <a:ext uri="{FF2B5EF4-FFF2-40B4-BE49-F238E27FC236}">
                <a16:creationId xmlns:a16="http://schemas.microsoft.com/office/drawing/2014/main" xmlns="" id="{56A991D7-03B6-49FC-B890-B9D9016F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7" y="-1067"/>
            <a:ext cx="9147131" cy="5141203"/>
          </a:xfrm>
          <a:prstGeom prst="rect">
            <a:avLst/>
          </a:prstGeom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320" y="1502386"/>
            <a:ext cx="4254600" cy="376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1153356" y="1445029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091378" y="2002381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3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294967295"/>
          </p:nvPr>
        </p:nvSpPr>
        <p:spPr>
          <a:xfrm>
            <a:off x="453595" y="2754153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obstacles (barriers to entry) exist that limit female enrollment in sport management programs?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00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950" y="132353"/>
            <a:ext cx="4254600" cy="373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5760250" y="1779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079800" y="7744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4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4294967295"/>
          </p:nvPr>
        </p:nvSpPr>
        <p:spPr>
          <a:xfrm>
            <a:off x="4938882" y="1643625"/>
            <a:ext cx="3842100" cy="277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steps should be taken in order to retain existing female sport management students?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00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itting, building, table, monitor&#10;&#10;Description generated with very high confidence">
            <a:extLst>
              <a:ext uri="{FF2B5EF4-FFF2-40B4-BE49-F238E27FC236}">
                <a16:creationId xmlns:a16="http://schemas.microsoft.com/office/drawing/2014/main" xmlns="" id="{211C6430-7F2E-497C-9307-44A38338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613" y="1309"/>
            <a:ext cx="9922178" cy="6072505"/>
          </a:xfrm>
          <a:prstGeom prst="rect">
            <a:avLst/>
          </a:prstGeom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50" y="1010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1505650" y="1924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825200" y="7889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5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294967295"/>
          </p:nvPr>
        </p:nvSpPr>
        <p:spPr>
          <a:xfrm>
            <a:off x="672800" y="1501550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are some ways faculty can facilitate professional development opportunities for women on campus or in the community?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00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950" y="1010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5760250" y="1779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079800" y="7744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6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294967295"/>
          </p:nvPr>
        </p:nvSpPr>
        <p:spPr>
          <a:xfrm>
            <a:off x="4903839" y="232019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role should other stakeholder groups play (faculty, staff, coaches, administration, advisory boards, etc.)?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group of people on a court with a racket&#10;&#10;Description generated with very high confidence">
            <a:extLst>
              <a:ext uri="{FF2B5EF4-FFF2-40B4-BE49-F238E27FC236}">
                <a16:creationId xmlns:a16="http://schemas.microsoft.com/office/drawing/2014/main" xmlns="" id="{A85E75A7-1594-4A0A-A2D7-3D15E2E3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7" y="-8760"/>
            <a:ext cx="10180528" cy="5278155"/>
          </a:xfrm>
          <a:prstGeom prst="rect">
            <a:avLst/>
          </a:prstGeom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50" y="101037"/>
            <a:ext cx="4254600" cy="29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1505650" y="1924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825200" y="7889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7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4294967295"/>
          </p:nvPr>
        </p:nvSpPr>
        <p:spPr>
          <a:xfrm>
            <a:off x="416000" y="1537025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resources do you need to enact your ideas?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00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977" y="2136516"/>
            <a:ext cx="4254600" cy="29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5713277" y="2213405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5032827" y="2809901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 8 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4294967295"/>
          </p:nvPr>
        </p:nvSpPr>
        <p:spPr>
          <a:xfrm>
            <a:off x="5079800" y="1487050"/>
            <a:ext cx="3842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00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137;p20">
            <a:extLst>
              <a:ext uri="{FF2B5EF4-FFF2-40B4-BE49-F238E27FC236}">
                <a16:creationId xmlns:a16="http://schemas.microsoft.com/office/drawing/2014/main" xmlns="" id="{177C8349-58D9-450D-BB29-02F8B12CDF4A}"/>
              </a:ext>
            </a:extLst>
          </p:cNvPr>
          <p:cNvSpPr txBox="1">
            <a:spLocks/>
          </p:cNvSpPr>
          <p:nvPr/>
        </p:nvSpPr>
        <p:spPr>
          <a:xfrm>
            <a:off x="4999482" y="3568329"/>
            <a:ext cx="38421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7916"/>
              </a:lnSpc>
              <a:buNone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What other questions should we be asking?</a:t>
            </a:r>
            <a:endParaRPr lang="en-US" sz="2400">
              <a:latin typeface="Raleway"/>
              <a:ea typeface="Raleway"/>
              <a:cs typeface="Raleway"/>
            </a:endParaRPr>
          </a:p>
          <a:p>
            <a:pPr marL="0" indent="0">
              <a:spcBef>
                <a:spcPts val="800"/>
              </a:spcBef>
              <a:buFont typeface="Lato"/>
              <a:buNone/>
            </a:pPr>
            <a:endParaRPr lang="en-US" sz="24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07916"/>
              </a:lnSpc>
              <a:spcBef>
                <a:spcPts val="1000"/>
              </a:spcBef>
              <a:buFont typeface="Lato"/>
              <a:buNone/>
            </a:pPr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800"/>
              </a:spcBef>
              <a:spcAft>
                <a:spcPts val="1000"/>
              </a:spcAft>
              <a:buFont typeface="Lato"/>
              <a:buNone/>
            </a:pPr>
            <a:endParaRPr lang="en-US"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rowd of people watching a football ball&#10;&#10;Description generated with very high confidence">
            <a:extLst>
              <a:ext uri="{FF2B5EF4-FFF2-40B4-BE49-F238E27FC236}">
                <a16:creationId xmlns:a16="http://schemas.microsoft.com/office/drawing/2014/main" xmlns="" id="{EFD85E87-B1E3-4D1B-B3CA-F9D32FB8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6" y="37936"/>
            <a:ext cx="9107987" cy="5114600"/>
          </a:xfrm>
          <a:prstGeom prst="rect">
            <a:avLst/>
          </a:prstGeom>
        </p:spPr>
      </p:pic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298757" y="3726225"/>
            <a:ext cx="8550600" cy="1917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bg1"/>
                </a:solidFill>
                <a:highlight>
                  <a:srgbClr val="000000"/>
                </a:highlight>
              </a:rPr>
              <a:t>Implementing potential strategies...</a:t>
            </a:r>
            <a:endParaRPr lang="en-US" sz="360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➔"/>
            </a:pPr>
            <a:endParaRPr lang="en" sz="2100" b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➔"/>
            </a:pPr>
            <a:endParaRPr sz="2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Macintosh PowerPoint</Application>
  <PresentationFormat>On-screen Show 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Lato</vt:lpstr>
      <vt:lpstr>Raleway</vt:lpstr>
      <vt:lpstr>Swiss</vt:lpstr>
      <vt:lpstr>Gender Equity in Sport Management Academic Program Enrollment: Generating a Dialogue through Faculty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Implementing potential strategies...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Equity in Sport Management Academic Program Enrollment: Generating a Dialogue through Faculty Perspectives</dc:title>
  <cp:lastModifiedBy>Heather Alderman</cp:lastModifiedBy>
  <cp:revision>2</cp:revision>
  <dcterms:modified xsi:type="dcterms:W3CDTF">2020-02-13T19:29:42Z</dcterms:modified>
</cp:coreProperties>
</file>