
<file path=[Content_Types].xml><?xml version="1.0" encoding="utf-8"?>
<Types xmlns="http://schemas.openxmlformats.org/package/2006/content-types">
  <Default Extension="xml" ContentType="application/xml"/>
  <Default Extension="jpeg" ContentType="image/jpeg"/>
  <Default Extension="jpg" ContentType="image/jpeg"/>
  <Default Extension="mp4" ContentType="video/unknown"/>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Lst>
  <p:sldIdLst>
    <p:sldId id="256" r:id="rId2"/>
    <p:sldId id="257" r:id="rId3"/>
    <p:sldId id="258" r:id="rId4"/>
    <p:sldId id="259" r:id="rId5"/>
    <p:sldId id="260" r:id="rId6"/>
    <p:sldId id="261" r:id="rId7"/>
    <p:sldId id="262" r:id="rId8"/>
    <p:sldId id="263" r:id="rId9"/>
    <p:sldId id="264" r:id="rId10"/>
    <p:sldId id="265" r:id="rId11"/>
    <p:sldId id="267" r:id="rId12"/>
    <p:sldId id="26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96" y="-56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D8FCCEC-82AE-4FB2-9F48-F7D55236D690}" type="doc">
      <dgm:prSet loTypeId="urn:microsoft.com/office/officeart/2016/7/layout/BasicLinearProcessNumbered" loCatId="process" qsTypeId="urn:microsoft.com/office/officeart/2005/8/quickstyle/simple1" qsCatId="simple" csTypeId="urn:microsoft.com/office/officeart/2005/8/colors/colorful1" csCatId="colorful"/>
      <dgm:spPr/>
      <dgm:t>
        <a:bodyPr/>
        <a:lstStyle/>
        <a:p>
          <a:endParaRPr lang="en-US"/>
        </a:p>
      </dgm:t>
    </dgm:pt>
    <dgm:pt modelId="{3F78FEAA-6675-44AB-83EF-E8B1210D221D}">
      <dgm:prSet/>
      <dgm:spPr/>
      <dgm:t>
        <a:bodyPr/>
        <a:lstStyle/>
        <a:p>
          <a:r>
            <a:rPr lang="en-US"/>
            <a:t>To better understand our student-athletes and to identify signs of mental distress.</a:t>
          </a:r>
        </a:p>
      </dgm:t>
    </dgm:pt>
    <dgm:pt modelId="{A8FAA457-86BC-4411-B24C-6C31C56FF1EA}" type="parTrans" cxnId="{A3315B50-84DC-4233-A958-0F86C22662D5}">
      <dgm:prSet/>
      <dgm:spPr/>
      <dgm:t>
        <a:bodyPr/>
        <a:lstStyle/>
        <a:p>
          <a:endParaRPr lang="en-US"/>
        </a:p>
      </dgm:t>
    </dgm:pt>
    <dgm:pt modelId="{D55B19EC-0230-4FB2-91A8-74A04A1F14AF}" type="sibTrans" cxnId="{A3315B50-84DC-4233-A958-0F86C22662D5}">
      <dgm:prSet phldrT="1" phldr="0"/>
      <dgm:spPr/>
      <dgm:t>
        <a:bodyPr/>
        <a:lstStyle/>
        <a:p>
          <a:r>
            <a:rPr lang="en-US"/>
            <a:t>1</a:t>
          </a:r>
        </a:p>
      </dgm:t>
    </dgm:pt>
    <dgm:pt modelId="{F9A72708-B655-460C-80FA-B9301FE82617}">
      <dgm:prSet/>
      <dgm:spPr/>
      <dgm:t>
        <a:bodyPr/>
        <a:lstStyle/>
        <a:p>
          <a:r>
            <a:rPr lang="en-US"/>
            <a:t>To petition colleges’ and universities to require that all student-athletes to receive counseling starting with their freshman year.</a:t>
          </a:r>
        </a:p>
      </dgm:t>
    </dgm:pt>
    <dgm:pt modelId="{D0A214E0-5303-46C6-9FA3-AC7D11F8FA32}" type="parTrans" cxnId="{C4F520B5-7C7E-43EE-9142-0A55532DF359}">
      <dgm:prSet/>
      <dgm:spPr/>
      <dgm:t>
        <a:bodyPr/>
        <a:lstStyle/>
        <a:p>
          <a:endParaRPr lang="en-US"/>
        </a:p>
      </dgm:t>
    </dgm:pt>
    <dgm:pt modelId="{67A425EF-BE91-4BE0-B08E-A3E6444E7DB7}" type="sibTrans" cxnId="{C4F520B5-7C7E-43EE-9142-0A55532DF359}">
      <dgm:prSet phldrT="2" phldr="0"/>
      <dgm:spPr/>
      <dgm:t>
        <a:bodyPr/>
        <a:lstStyle/>
        <a:p>
          <a:r>
            <a:rPr lang="en-US"/>
            <a:t>2</a:t>
          </a:r>
        </a:p>
      </dgm:t>
    </dgm:pt>
    <dgm:pt modelId="{07EBAFE7-8E46-478D-8F12-71932DE3B639}">
      <dgm:prSet/>
      <dgm:spPr/>
      <dgm:t>
        <a:bodyPr/>
        <a:lstStyle/>
        <a:p>
          <a:r>
            <a:rPr lang="en-US"/>
            <a:t>To bring awareness to the community i.e high school coaches, recruiters, parents and athletic adminstrators on why it is important to provide realistic expectations to BMCA’s.</a:t>
          </a:r>
        </a:p>
      </dgm:t>
    </dgm:pt>
    <dgm:pt modelId="{AF54D16F-69EF-425B-9E7D-640C744B379B}" type="parTrans" cxnId="{A4EE4F37-9DA1-459E-B9BA-A52FD2448F4C}">
      <dgm:prSet/>
      <dgm:spPr/>
      <dgm:t>
        <a:bodyPr/>
        <a:lstStyle/>
        <a:p>
          <a:endParaRPr lang="en-US"/>
        </a:p>
      </dgm:t>
    </dgm:pt>
    <dgm:pt modelId="{5253CFC6-59FA-4531-8AC5-07FAF6F4AACC}" type="sibTrans" cxnId="{A4EE4F37-9DA1-459E-B9BA-A52FD2448F4C}">
      <dgm:prSet phldrT="3" phldr="0"/>
      <dgm:spPr/>
      <dgm:t>
        <a:bodyPr/>
        <a:lstStyle/>
        <a:p>
          <a:r>
            <a:rPr lang="en-US"/>
            <a:t>3</a:t>
          </a:r>
        </a:p>
      </dgm:t>
    </dgm:pt>
    <dgm:pt modelId="{F1079F90-D436-4C2A-830D-C5CCCC8409D7}" type="pres">
      <dgm:prSet presAssocID="{BD8FCCEC-82AE-4FB2-9F48-F7D55236D690}" presName="Name0" presStyleCnt="0">
        <dgm:presLayoutVars>
          <dgm:animLvl val="lvl"/>
          <dgm:resizeHandles val="exact"/>
        </dgm:presLayoutVars>
      </dgm:prSet>
      <dgm:spPr/>
      <dgm:t>
        <a:bodyPr/>
        <a:lstStyle/>
        <a:p>
          <a:endParaRPr lang="en-US"/>
        </a:p>
      </dgm:t>
    </dgm:pt>
    <dgm:pt modelId="{C7F381D7-0E48-41F9-8DD4-3D8FA9CD7CA7}" type="pres">
      <dgm:prSet presAssocID="{3F78FEAA-6675-44AB-83EF-E8B1210D221D}" presName="compositeNode" presStyleCnt="0">
        <dgm:presLayoutVars>
          <dgm:bulletEnabled val="1"/>
        </dgm:presLayoutVars>
      </dgm:prSet>
      <dgm:spPr/>
    </dgm:pt>
    <dgm:pt modelId="{CD210E28-2EF7-4F8A-9998-24FEBC973535}" type="pres">
      <dgm:prSet presAssocID="{3F78FEAA-6675-44AB-83EF-E8B1210D221D}" presName="bgRect" presStyleLbl="bgAccFollowNode1" presStyleIdx="0" presStyleCnt="3"/>
      <dgm:spPr/>
      <dgm:t>
        <a:bodyPr/>
        <a:lstStyle/>
        <a:p>
          <a:endParaRPr lang="en-US"/>
        </a:p>
      </dgm:t>
    </dgm:pt>
    <dgm:pt modelId="{CC0BA8DA-E47B-47FC-BF2C-819863E3A6DB}" type="pres">
      <dgm:prSet presAssocID="{D55B19EC-0230-4FB2-91A8-74A04A1F14AF}" presName="sibTransNodeCircle" presStyleLbl="alignNode1" presStyleIdx="0" presStyleCnt="6">
        <dgm:presLayoutVars>
          <dgm:chMax val="0"/>
          <dgm:bulletEnabled/>
        </dgm:presLayoutVars>
      </dgm:prSet>
      <dgm:spPr/>
      <dgm:t>
        <a:bodyPr/>
        <a:lstStyle/>
        <a:p>
          <a:endParaRPr lang="en-US"/>
        </a:p>
      </dgm:t>
    </dgm:pt>
    <dgm:pt modelId="{3FF120F9-2595-43FF-AF68-1D0873870037}" type="pres">
      <dgm:prSet presAssocID="{3F78FEAA-6675-44AB-83EF-E8B1210D221D}" presName="bottomLine" presStyleLbl="alignNode1" presStyleIdx="1" presStyleCnt="6">
        <dgm:presLayoutVars/>
      </dgm:prSet>
      <dgm:spPr/>
    </dgm:pt>
    <dgm:pt modelId="{8082CEA7-CBDE-4018-8CCB-1947C7EADE0C}" type="pres">
      <dgm:prSet presAssocID="{3F78FEAA-6675-44AB-83EF-E8B1210D221D}" presName="nodeText" presStyleLbl="bgAccFollowNode1" presStyleIdx="0" presStyleCnt="3">
        <dgm:presLayoutVars>
          <dgm:bulletEnabled val="1"/>
        </dgm:presLayoutVars>
      </dgm:prSet>
      <dgm:spPr/>
      <dgm:t>
        <a:bodyPr/>
        <a:lstStyle/>
        <a:p>
          <a:endParaRPr lang="en-US"/>
        </a:p>
      </dgm:t>
    </dgm:pt>
    <dgm:pt modelId="{E1A1C76C-BEEF-4C25-A5FD-A75F73CF164B}" type="pres">
      <dgm:prSet presAssocID="{D55B19EC-0230-4FB2-91A8-74A04A1F14AF}" presName="sibTrans" presStyleCnt="0"/>
      <dgm:spPr/>
    </dgm:pt>
    <dgm:pt modelId="{C3FE1594-8F92-407E-9D04-8C54696C049C}" type="pres">
      <dgm:prSet presAssocID="{F9A72708-B655-460C-80FA-B9301FE82617}" presName="compositeNode" presStyleCnt="0">
        <dgm:presLayoutVars>
          <dgm:bulletEnabled val="1"/>
        </dgm:presLayoutVars>
      </dgm:prSet>
      <dgm:spPr/>
    </dgm:pt>
    <dgm:pt modelId="{33C63BB6-F0E2-430C-815F-4941C8793C0D}" type="pres">
      <dgm:prSet presAssocID="{F9A72708-B655-460C-80FA-B9301FE82617}" presName="bgRect" presStyleLbl="bgAccFollowNode1" presStyleIdx="1" presStyleCnt="3"/>
      <dgm:spPr/>
      <dgm:t>
        <a:bodyPr/>
        <a:lstStyle/>
        <a:p>
          <a:endParaRPr lang="en-US"/>
        </a:p>
      </dgm:t>
    </dgm:pt>
    <dgm:pt modelId="{15BF3B42-4A5C-4D34-8541-77B122BA4C5C}" type="pres">
      <dgm:prSet presAssocID="{67A425EF-BE91-4BE0-B08E-A3E6444E7DB7}" presName="sibTransNodeCircle" presStyleLbl="alignNode1" presStyleIdx="2" presStyleCnt="6">
        <dgm:presLayoutVars>
          <dgm:chMax val="0"/>
          <dgm:bulletEnabled/>
        </dgm:presLayoutVars>
      </dgm:prSet>
      <dgm:spPr/>
      <dgm:t>
        <a:bodyPr/>
        <a:lstStyle/>
        <a:p>
          <a:endParaRPr lang="en-US"/>
        </a:p>
      </dgm:t>
    </dgm:pt>
    <dgm:pt modelId="{CAC3D396-86A5-492C-BD83-5D256114BC31}" type="pres">
      <dgm:prSet presAssocID="{F9A72708-B655-460C-80FA-B9301FE82617}" presName="bottomLine" presStyleLbl="alignNode1" presStyleIdx="3" presStyleCnt="6">
        <dgm:presLayoutVars/>
      </dgm:prSet>
      <dgm:spPr/>
    </dgm:pt>
    <dgm:pt modelId="{9FB9F24B-3652-4019-AB65-8D939DF48A7F}" type="pres">
      <dgm:prSet presAssocID="{F9A72708-B655-460C-80FA-B9301FE82617}" presName="nodeText" presStyleLbl="bgAccFollowNode1" presStyleIdx="1" presStyleCnt="3">
        <dgm:presLayoutVars>
          <dgm:bulletEnabled val="1"/>
        </dgm:presLayoutVars>
      </dgm:prSet>
      <dgm:spPr/>
      <dgm:t>
        <a:bodyPr/>
        <a:lstStyle/>
        <a:p>
          <a:endParaRPr lang="en-US"/>
        </a:p>
      </dgm:t>
    </dgm:pt>
    <dgm:pt modelId="{715F074F-4CDD-4B32-A239-CAA8CEFDA72D}" type="pres">
      <dgm:prSet presAssocID="{67A425EF-BE91-4BE0-B08E-A3E6444E7DB7}" presName="sibTrans" presStyleCnt="0"/>
      <dgm:spPr/>
    </dgm:pt>
    <dgm:pt modelId="{71DFCBCA-4BDE-4B1B-8193-A85549228A0E}" type="pres">
      <dgm:prSet presAssocID="{07EBAFE7-8E46-478D-8F12-71932DE3B639}" presName="compositeNode" presStyleCnt="0">
        <dgm:presLayoutVars>
          <dgm:bulletEnabled val="1"/>
        </dgm:presLayoutVars>
      </dgm:prSet>
      <dgm:spPr/>
    </dgm:pt>
    <dgm:pt modelId="{BFE23B9B-5E3C-4C3D-99E7-7349073F20C4}" type="pres">
      <dgm:prSet presAssocID="{07EBAFE7-8E46-478D-8F12-71932DE3B639}" presName="bgRect" presStyleLbl="bgAccFollowNode1" presStyleIdx="2" presStyleCnt="3"/>
      <dgm:spPr/>
      <dgm:t>
        <a:bodyPr/>
        <a:lstStyle/>
        <a:p>
          <a:endParaRPr lang="en-US"/>
        </a:p>
      </dgm:t>
    </dgm:pt>
    <dgm:pt modelId="{C3A2C8B1-ABB8-49A0-B805-336581BD01F0}" type="pres">
      <dgm:prSet presAssocID="{5253CFC6-59FA-4531-8AC5-07FAF6F4AACC}" presName="sibTransNodeCircle" presStyleLbl="alignNode1" presStyleIdx="4" presStyleCnt="6">
        <dgm:presLayoutVars>
          <dgm:chMax val="0"/>
          <dgm:bulletEnabled/>
        </dgm:presLayoutVars>
      </dgm:prSet>
      <dgm:spPr/>
      <dgm:t>
        <a:bodyPr/>
        <a:lstStyle/>
        <a:p>
          <a:endParaRPr lang="en-US"/>
        </a:p>
      </dgm:t>
    </dgm:pt>
    <dgm:pt modelId="{630235B3-8E6B-4108-95CA-DCD486714958}" type="pres">
      <dgm:prSet presAssocID="{07EBAFE7-8E46-478D-8F12-71932DE3B639}" presName="bottomLine" presStyleLbl="alignNode1" presStyleIdx="5" presStyleCnt="6">
        <dgm:presLayoutVars/>
      </dgm:prSet>
      <dgm:spPr/>
    </dgm:pt>
    <dgm:pt modelId="{11BBAFB7-E6EF-461F-B002-54F6983BEBC4}" type="pres">
      <dgm:prSet presAssocID="{07EBAFE7-8E46-478D-8F12-71932DE3B639}" presName="nodeText" presStyleLbl="bgAccFollowNode1" presStyleIdx="2" presStyleCnt="3">
        <dgm:presLayoutVars>
          <dgm:bulletEnabled val="1"/>
        </dgm:presLayoutVars>
      </dgm:prSet>
      <dgm:spPr/>
      <dgm:t>
        <a:bodyPr/>
        <a:lstStyle/>
        <a:p>
          <a:endParaRPr lang="en-US"/>
        </a:p>
      </dgm:t>
    </dgm:pt>
  </dgm:ptLst>
  <dgm:cxnLst>
    <dgm:cxn modelId="{C4F520B5-7C7E-43EE-9142-0A55532DF359}" srcId="{BD8FCCEC-82AE-4FB2-9F48-F7D55236D690}" destId="{F9A72708-B655-460C-80FA-B9301FE82617}" srcOrd="1" destOrd="0" parTransId="{D0A214E0-5303-46C6-9FA3-AC7D11F8FA32}" sibTransId="{67A425EF-BE91-4BE0-B08E-A3E6444E7DB7}"/>
    <dgm:cxn modelId="{A4EE4F37-9DA1-459E-B9BA-A52FD2448F4C}" srcId="{BD8FCCEC-82AE-4FB2-9F48-F7D55236D690}" destId="{07EBAFE7-8E46-478D-8F12-71932DE3B639}" srcOrd="2" destOrd="0" parTransId="{AF54D16F-69EF-425B-9E7D-640C744B379B}" sibTransId="{5253CFC6-59FA-4531-8AC5-07FAF6F4AACC}"/>
    <dgm:cxn modelId="{EAE84593-E0E7-44EA-B4BA-1F31AF543DA1}" type="presOf" srcId="{F9A72708-B655-460C-80FA-B9301FE82617}" destId="{9FB9F24B-3652-4019-AB65-8D939DF48A7F}" srcOrd="1" destOrd="0" presId="urn:microsoft.com/office/officeart/2016/7/layout/BasicLinearProcessNumbered"/>
    <dgm:cxn modelId="{B2CB8298-B6EE-42E3-B974-1F605589ADE3}" type="presOf" srcId="{07EBAFE7-8E46-478D-8F12-71932DE3B639}" destId="{11BBAFB7-E6EF-461F-B002-54F6983BEBC4}" srcOrd="1" destOrd="0" presId="urn:microsoft.com/office/officeart/2016/7/layout/BasicLinearProcessNumbered"/>
    <dgm:cxn modelId="{CFF7F206-BCF8-413F-9730-796E421EC875}" type="presOf" srcId="{5253CFC6-59FA-4531-8AC5-07FAF6F4AACC}" destId="{C3A2C8B1-ABB8-49A0-B805-336581BD01F0}" srcOrd="0" destOrd="0" presId="urn:microsoft.com/office/officeart/2016/7/layout/BasicLinearProcessNumbered"/>
    <dgm:cxn modelId="{69D6603F-D862-4A9F-A0D6-74E0115C259A}" type="presOf" srcId="{3F78FEAA-6675-44AB-83EF-E8B1210D221D}" destId="{CD210E28-2EF7-4F8A-9998-24FEBC973535}" srcOrd="0" destOrd="0" presId="urn:microsoft.com/office/officeart/2016/7/layout/BasicLinearProcessNumbered"/>
    <dgm:cxn modelId="{E39A95E7-0ABE-4189-A1B8-45F422BC4E54}" type="presOf" srcId="{BD8FCCEC-82AE-4FB2-9F48-F7D55236D690}" destId="{F1079F90-D436-4C2A-830D-C5CCCC8409D7}" srcOrd="0" destOrd="0" presId="urn:microsoft.com/office/officeart/2016/7/layout/BasicLinearProcessNumbered"/>
    <dgm:cxn modelId="{A722BE39-37DA-4437-8F4F-CFF603E998E6}" type="presOf" srcId="{F9A72708-B655-460C-80FA-B9301FE82617}" destId="{33C63BB6-F0E2-430C-815F-4941C8793C0D}" srcOrd="0" destOrd="0" presId="urn:microsoft.com/office/officeart/2016/7/layout/BasicLinearProcessNumbered"/>
    <dgm:cxn modelId="{4537D388-4AB9-4C26-BDFB-8CF36ABAAC87}" type="presOf" srcId="{67A425EF-BE91-4BE0-B08E-A3E6444E7DB7}" destId="{15BF3B42-4A5C-4D34-8541-77B122BA4C5C}" srcOrd="0" destOrd="0" presId="urn:microsoft.com/office/officeart/2016/7/layout/BasicLinearProcessNumbered"/>
    <dgm:cxn modelId="{B291B9FC-ADD7-4633-8230-BC61B9919A80}" type="presOf" srcId="{D55B19EC-0230-4FB2-91A8-74A04A1F14AF}" destId="{CC0BA8DA-E47B-47FC-BF2C-819863E3A6DB}" srcOrd="0" destOrd="0" presId="urn:microsoft.com/office/officeart/2016/7/layout/BasicLinearProcessNumbered"/>
    <dgm:cxn modelId="{1A882315-87E9-47F7-8007-B68D0D03BF1A}" type="presOf" srcId="{3F78FEAA-6675-44AB-83EF-E8B1210D221D}" destId="{8082CEA7-CBDE-4018-8CCB-1947C7EADE0C}" srcOrd="1" destOrd="0" presId="urn:microsoft.com/office/officeart/2016/7/layout/BasicLinearProcessNumbered"/>
    <dgm:cxn modelId="{A527FD9F-DF31-4811-BDA9-A101411AF93B}" type="presOf" srcId="{07EBAFE7-8E46-478D-8F12-71932DE3B639}" destId="{BFE23B9B-5E3C-4C3D-99E7-7349073F20C4}" srcOrd="0" destOrd="0" presId="urn:microsoft.com/office/officeart/2016/7/layout/BasicLinearProcessNumbered"/>
    <dgm:cxn modelId="{A3315B50-84DC-4233-A958-0F86C22662D5}" srcId="{BD8FCCEC-82AE-4FB2-9F48-F7D55236D690}" destId="{3F78FEAA-6675-44AB-83EF-E8B1210D221D}" srcOrd="0" destOrd="0" parTransId="{A8FAA457-86BC-4411-B24C-6C31C56FF1EA}" sibTransId="{D55B19EC-0230-4FB2-91A8-74A04A1F14AF}"/>
    <dgm:cxn modelId="{8A72CDDC-D2CB-473C-AE28-08CCC01795AD}" type="presParOf" srcId="{F1079F90-D436-4C2A-830D-C5CCCC8409D7}" destId="{C7F381D7-0E48-41F9-8DD4-3D8FA9CD7CA7}" srcOrd="0" destOrd="0" presId="urn:microsoft.com/office/officeart/2016/7/layout/BasicLinearProcessNumbered"/>
    <dgm:cxn modelId="{7A74CF43-5B34-4DD2-8ECB-AB6B6D995CDA}" type="presParOf" srcId="{C7F381D7-0E48-41F9-8DD4-3D8FA9CD7CA7}" destId="{CD210E28-2EF7-4F8A-9998-24FEBC973535}" srcOrd="0" destOrd="0" presId="urn:microsoft.com/office/officeart/2016/7/layout/BasicLinearProcessNumbered"/>
    <dgm:cxn modelId="{BEA08BCA-34CC-4E04-ADBC-1D5BB26C2580}" type="presParOf" srcId="{C7F381D7-0E48-41F9-8DD4-3D8FA9CD7CA7}" destId="{CC0BA8DA-E47B-47FC-BF2C-819863E3A6DB}" srcOrd="1" destOrd="0" presId="urn:microsoft.com/office/officeart/2016/7/layout/BasicLinearProcessNumbered"/>
    <dgm:cxn modelId="{9502FF9A-BB06-4414-983A-5EC9A6B239C7}" type="presParOf" srcId="{C7F381D7-0E48-41F9-8DD4-3D8FA9CD7CA7}" destId="{3FF120F9-2595-43FF-AF68-1D0873870037}" srcOrd="2" destOrd="0" presId="urn:microsoft.com/office/officeart/2016/7/layout/BasicLinearProcessNumbered"/>
    <dgm:cxn modelId="{6E6A9232-FD60-4D74-A605-F1905FD648CC}" type="presParOf" srcId="{C7F381D7-0E48-41F9-8DD4-3D8FA9CD7CA7}" destId="{8082CEA7-CBDE-4018-8CCB-1947C7EADE0C}" srcOrd="3" destOrd="0" presId="urn:microsoft.com/office/officeart/2016/7/layout/BasicLinearProcessNumbered"/>
    <dgm:cxn modelId="{425A598F-A590-4EDA-90EF-CF830E23322A}" type="presParOf" srcId="{F1079F90-D436-4C2A-830D-C5CCCC8409D7}" destId="{E1A1C76C-BEEF-4C25-A5FD-A75F73CF164B}" srcOrd="1" destOrd="0" presId="urn:microsoft.com/office/officeart/2016/7/layout/BasicLinearProcessNumbered"/>
    <dgm:cxn modelId="{5AF64C75-12F4-42DE-B3E8-73D62552D796}" type="presParOf" srcId="{F1079F90-D436-4C2A-830D-C5CCCC8409D7}" destId="{C3FE1594-8F92-407E-9D04-8C54696C049C}" srcOrd="2" destOrd="0" presId="urn:microsoft.com/office/officeart/2016/7/layout/BasicLinearProcessNumbered"/>
    <dgm:cxn modelId="{C630CA9A-EA61-46DE-8B74-1C190CA3F303}" type="presParOf" srcId="{C3FE1594-8F92-407E-9D04-8C54696C049C}" destId="{33C63BB6-F0E2-430C-815F-4941C8793C0D}" srcOrd="0" destOrd="0" presId="urn:microsoft.com/office/officeart/2016/7/layout/BasicLinearProcessNumbered"/>
    <dgm:cxn modelId="{96167890-78F7-4133-8E86-76B0F6F85F18}" type="presParOf" srcId="{C3FE1594-8F92-407E-9D04-8C54696C049C}" destId="{15BF3B42-4A5C-4D34-8541-77B122BA4C5C}" srcOrd="1" destOrd="0" presId="urn:microsoft.com/office/officeart/2016/7/layout/BasicLinearProcessNumbered"/>
    <dgm:cxn modelId="{19BF37E1-E2FD-4854-AF92-056D1881213E}" type="presParOf" srcId="{C3FE1594-8F92-407E-9D04-8C54696C049C}" destId="{CAC3D396-86A5-492C-BD83-5D256114BC31}" srcOrd="2" destOrd="0" presId="urn:microsoft.com/office/officeart/2016/7/layout/BasicLinearProcessNumbered"/>
    <dgm:cxn modelId="{759D69A3-512E-4D0F-A86F-245EBC1581EE}" type="presParOf" srcId="{C3FE1594-8F92-407E-9D04-8C54696C049C}" destId="{9FB9F24B-3652-4019-AB65-8D939DF48A7F}" srcOrd="3" destOrd="0" presId="urn:microsoft.com/office/officeart/2016/7/layout/BasicLinearProcessNumbered"/>
    <dgm:cxn modelId="{9415E0C1-02EC-4339-9A21-3D327196B750}" type="presParOf" srcId="{F1079F90-D436-4C2A-830D-C5CCCC8409D7}" destId="{715F074F-4CDD-4B32-A239-CAA8CEFDA72D}" srcOrd="3" destOrd="0" presId="urn:microsoft.com/office/officeart/2016/7/layout/BasicLinearProcessNumbered"/>
    <dgm:cxn modelId="{A51D4B84-05B1-415C-AA6F-129A0A7ADABF}" type="presParOf" srcId="{F1079F90-D436-4C2A-830D-C5CCCC8409D7}" destId="{71DFCBCA-4BDE-4B1B-8193-A85549228A0E}" srcOrd="4" destOrd="0" presId="urn:microsoft.com/office/officeart/2016/7/layout/BasicLinearProcessNumbered"/>
    <dgm:cxn modelId="{A4486797-DCBD-48A8-BA97-0275DAB79975}" type="presParOf" srcId="{71DFCBCA-4BDE-4B1B-8193-A85549228A0E}" destId="{BFE23B9B-5E3C-4C3D-99E7-7349073F20C4}" srcOrd="0" destOrd="0" presId="urn:microsoft.com/office/officeart/2016/7/layout/BasicLinearProcessNumbered"/>
    <dgm:cxn modelId="{57985EFD-F0DE-47D1-A217-886CEBDC69DB}" type="presParOf" srcId="{71DFCBCA-4BDE-4B1B-8193-A85549228A0E}" destId="{C3A2C8B1-ABB8-49A0-B805-336581BD01F0}" srcOrd="1" destOrd="0" presId="urn:microsoft.com/office/officeart/2016/7/layout/BasicLinearProcessNumbered"/>
    <dgm:cxn modelId="{7E227A9D-A5E2-4DCF-B93B-6DE7329377E1}" type="presParOf" srcId="{71DFCBCA-4BDE-4B1B-8193-A85549228A0E}" destId="{630235B3-8E6B-4108-95CA-DCD486714958}" srcOrd="2" destOrd="0" presId="urn:microsoft.com/office/officeart/2016/7/layout/BasicLinearProcessNumbered"/>
    <dgm:cxn modelId="{CC379054-061E-49DA-812D-E849ADCF64DD}" type="presParOf" srcId="{71DFCBCA-4BDE-4B1B-8193-A85549228A0E}" destId="{11BBAFB7-E6EF-461F-B002-54F6983BEBC4}" srcOrd="3" destOrd="0" presId="urn:microsoft.com/office/officeart/2016/7/layout/BasicLinear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210E28-2EF7-4F8A-9998-24FEBC973535}">
      <dsp:nvSpPr>
        <dsp:cNvPr id="0" name=""/>
        <dsp:cNvSpPr/>
      </dsp:nvSpPr>
      <dsp:spPr>
        <a:xfrm>
          <a:off x="0" y="0"/>
          <a:ext cx="3411209" cy="3478940"/>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5951" tIns="330200" rIns="265951" bIns="330200" numCol="1" spcCol="1270" anchor="t" anchorCtr="0">
          <a:noAutofit/>
        </a:bodyPr>
        <a:lstStyle/>
        <a:p>
          <a:pPr lvl="0" algn="l" defTabSz="666750">
            <a:lnSpc>
              <a:spcPct val="90000"/>
            </a:lnSpc>
            <a:spcBef>
              <a:spcPct val="0"/>
            </a:spcBef>
            <a:spcAft>
              <a:spcPct val="35000"/>
            </a:spcAft>
          </a:pPr>
          <a:r>
            <a:rPr lang="en-US" sz="1500" kern="1200"/>
            <a:t>To better understand our student-athletes and to identify signs of mental distress.</a:t>
          </a:r>
        </a:p>
      </dsp:txBody>
      <dsp:txXfrm>
        <a:off x="0" y="1321997"/>
        <a:ext cx="3411209" cy="2087364"/>
      </dsp:txXfrm>
    </dsp:sp>
    <dsp:sp modelId="{CC0BA8DA-E47B-47FC-BF2C-819863E3A6DB}">
      <dsp:nvSpPr>
        <dsp:cNvPr id="0" name=""/>
        <dsp:cNvSpPr/>
      </dsp:nvSpPr>
      <dsp:spPr>
        <a:xfrm>
          <a:off x="1183763" y="347893"/>
          <a:ext cx="1043682" cy="1043682"/>
        </a:xfrm>
        <a:prstGeom prst="ellips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1370" tIns="12700" rIns="81370" bIns="12700" numCol="1" spcCol="1270" anchor="ctr" anchorCtr="0">
          <a:noAutofit/>
        </a:bodyPr>
        <a:lstStyle/>
        <a:p>
          <a:pPr lvl="0" algn="ctr" defTabSz="2133600">
            <a:lnSpc>
              <a:spcPct val="90000"/>
            </a:lnSpc>
            <a:spcBef>
              <a:spcPct val="0"/>
            </a:spcBef>
            <a:spcAft>
              <a:spcPct val="35000"/>
            </a:spcAft>
          </a:pPr>
          <a:r>
            <a:rPr lang="en-US" sz="4800" kern="1200"/>
            <a:t>1</a:t>
          </a:r>
        </a:p>
      </dsp:txBody>
      <dsp:txXfrm>
        <a:off x="1336607" y="500737"/>
        <a:ext cx="737994" cy="737994"/>
      </dsp:txXfrm>
    </dsp:sp>
    <dsp:sp modelId="{3FF120F9-2595-43FF-AF68-1D0873870037}">
      <dsp:nvSpPr>
        <dsp:cNvPr id="0" name=""/>
        <dsp:cNvSpPr/>
      </dsp:nvSpPr>
      <dsp:spPr>
        <a:xfrm>
          <a:off x="0" y="3478868"/>
          <a:ext cx="3411209" cy="72"/>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3C63BB6-F0E2-430C-815F-4941C8793C0D}">
      <dsp:nvSpPr>
        <dsp:cNvPr id="0" name=""/>
        <dsp:cNvSpPr/>
      </dsp:nvSpPr>
      <dsp:spPr>
        <a:xfrm>
          <a:off x="3752329" y="0"/>
          <a:ext cx="3411209" cy="3478940"/>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5951" tIns="330200" rIns="265951" bIns="330200" numCol="1" spcCol="1270" anchor="t" anchorCtr="0">
          <a:noAutofit/>
        </a:bodyPr>
        <a:lstStyle/>
        <a:p>
          <a:pPr lvl="0" algn="l" defTabSz="666750">
            <a:lnSpc>
              <a:spcPct val="90000"/>
            </a:lnSpc>
            <a:spcBef>
              <a:spcPct val="0"/>
            </a:spcBef>
            <a:spcAft>
              <a:spcPct val="35000"/>
            </a:spcAft>
          </a:pPr>
          <a:r>
            <a:rPr lang="en-US" sz="1500" kern="1200"/>
            <a:t>To petition colleges’ and universities to require that all student-athletes to receive counseling starting with their freshman year.</a:t>
          </a:r>
        </a:p>
      </dsp:txBody>
      <dsp:txXfrm>
        <a:off x="3752329" y="1321997"/>
        <a:ext cx="3411209" cy="2087364"/>
      </dsp:txXfrm>
    </dsp:sp>
    <dsp:sp modelId="{15BF3B42-4A5C-4D34-8541-77B122BA4C5C}">
      <dsp:nvSpPr>
        <dsp:cNvPr id="0" name=""/>
        <dsp:cNvSpPr/>
      </dsp:nvSpPr>
      <dsp:spPr>
        <a:xfrm>
          <a:off x="4936093" y="347893"/>
          <a:ext cx="1043682" cy="1043682"/>
        </a:xfrm>
        <a:prstGeom prst="ellips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1370" tIns="12700" rIns="81370" bIns="12700" numCol="1" spcCol="1270" anchor="ctr" anchorCtr="0">
          <a:noAutofit/>
        </a:bodyPr>
        <a:lstStyle/>
        <a:p>
          <a:pPr lvl="0" algn="ctr" defTabSz="2133600">
            <a:lnSpc>
              <a:spcPct val="90000"/>
            </a:lnSpc>
            <a:spcBef>
              <a:spcPct val="0"/>
            </a:spcBef>
            <a:spcAft>
              <a:spcPct val="35000"/>
            </a:spcAft>
          </a:pPr>
          <a:r>
            <a:rPr lang="en-US" sz="4800" kern="1200"/>
            <a:t>2</a:t>
          </a:r>
        </a:p>
      </dsp:txBody>
      <dsp:txXfrm>
        <a:off x="5088937" y="500737"/>
        <a:ext cx="737994" cy="737994"/>
      </dsp:txXfrm>
    </dsp:sp>
    <dsp:sp modelId="{CAC3D396-86A5-492C-BD83-5D256114BC31}">
      <dsp:nvSpPr>
        <dsp:cNvPr id="0" name=""/>
        <dsp:cNvSpPr/>
      </dsp:nvSpPr>
      <dsp:spPr>
        <a:xfrm>
          <a:off x="3752329" y="3478868"/>
          <a:ext cx="3411209" cy="72"/>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FE23B9B-5E3C-4C3D-99E7-7349073F20C4}">
      <dsp:nvSpPr>
        <dsp:cNvPr id="0" name=""/>
        <dsp:cNvSpPr/>
      </dsp:nvSpPr>
      <dsp:spPr>
        <a:xfrm>
          <a:off x="7504659" y="0"/>
          <a:ext cx="3411209" cy="3478940"/>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5951" tIns="330200" rIns="265951" bIns="330200" numCol="1" spcCol="1270" anchor="t" anchorCtr="0">
          <a:noAutofit/>
        </a:bodyPr>
        <a:lstStyle/>
        <a:p>
          <a:pPr lvl="0" algn="l" defTabSz="666750">
            <a:lnSpc>
              <a:spcPct val="90000"/>
            </a:lnSpc>
            <a:spcBef>
              <a:spcPct val="0"/>
            </a:spcBef>
            <a:spcAft>
              <a:spcPct val="35000"/>
            </a:spcAft>
          </a:pPr>
          <a:r>
            <a:rPr lang="en-US" sz="1500" kern="1200"/>
            <a:t>To bring awareness to the community i.e high school coaches, recruiters, parents and athletic adminstrators on why it is important to provide realistic expectations to BMCA’s.</a:t>
          </a:r>
        </a:p>
      </dsp:txBody>
      <dsp:txXfrm>
        <a:off x="7504659" y="1321997"/>
        <a:ext cx="3411209" cy="2087364"/>
      </dsp:txXfrm>
    </dsp:sp>
    <dsp:sp modelId="{C3A2C8B1-ABB8-49A0-B805-336581BD01F0}">
      <dsp:nvSpPr>
        <dsp:cNvPr id="0" name=""/>
        <dsp:cNvSpPr/>
      </dsp:nvSpPr>
      <dsp:spPr>
        <a:xfrm>
          <a:off x="8688423" y="347893"/>
          <a:ext cx="1043682" cy="1043682"/>
        </a:xfrm>
        <a:prstGeom prst="ellips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1370" tIns="12700" rIns="81370" bIns="12700" numCol="1" spcCol="1270" anchor="ctr" anchorCtr="0">
          <a:noAutofit/>
        </a:bodyPr>
        <a:lstStyle/>
        <a:p>
          <a:pPr lvl="0" algn="ctr" defTabSz="2133600">
            <a:lnSpc>
              <a:spcPct val="90000"/>
            </a:lnSpc>
            <a:spcBef>
              <a:spcPct val="0"/>
            </a:spcBef>
            <a:spcAft>
              <a:spcPct val="35000"/>
            </a:spcAft>
          </a:pPr>
          <a:r>
            <a:rPr lang="en-US" sz="4800" kern="1200"/>
            <a:t>3</a:t>
          </a:r>
        </a:p>
      </dsp:txBody>
      <dsp:txXfrm>
        <a:off x="8841267" y="500737"/>
        <a:ext cx="737994" cy="737994"/>
      </dsp:txXfrm>
    </dsp:sp>
    <dsp:sp modelId="{630235B3-8E6B-4108-95CA-DCD486714958}">
      <dsp:nvSpPr>
        <dsp:cNvPr id="0" name=""/>
        <dsp:cNvSpPr/>
      </dsp:nvSpPr>
      <dsp:spPr>
        <a:xfrm>
          <a:off x="7504659" y="3478868"/>
          <a:ext cx="3411209" cy="72"/>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xmlns="">
        <dgm1611:autoBuNodeInfo lvl="1" ptType="sibTrans">
          <dgm1611:buPr prefix="" leadZeros="0">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xmlns=""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xmlns=""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xmlns=""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xmlns="" id="{E11CD474-E5E1-4D01-97F6-0C9FC09332C0}"/>
              </a:ext>
            </a:extLst>
          </p:cNvPr>
          <p:cNvSpPr>
            <a:spLocks noGrp="1"/>
          </p:cNvSpPr>
          <p:nvPr>
            <p:ph type="dt" sz="half" idx="10"/>
          </p:nvPr>
        </p:nvSpPr>
        <p:spPr/>
        <p:txBody>
          <a:bodyPr/>
          <a:lstStyle/>
          <a:p>
            <a:fld id="{72345051-2045-45DA-935E-2E3CA1A69ADC}" type="datetimeFigureOut">
              <a:rPr lang="en-US" smtClean="0"/>
              <a:t>2/7/22</a:t>
            </a:fld>
            <a:endParaRPr lang="en-US" dirty="0"/>
          </a:p>
        </p:txBody>
      </p:sp>
      <p:sp>
        <p:nvSpPr>
          <p:cNvPr id="5" name="Footer Placeholder 4">
            <a:extLst>
              <a:ext uri="{FF2B5EF4-FFF2-40B4-BE49-F238E27FC236}">
                <a16:creationId xmlns:a16="http://schemas.microsoft.com/office/drawing/2014/main" xmlns=""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48786C7-DD8D-492F-9A9A-A7B3EBE27FE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9765634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6661A953-02EA-491B-A215-AF8420D74D3A}"/>
              </a:ext>
            </a:extLst>
          </p:cNvPr>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xmlns="" id="{34084D1E-BC98-44E4-8D2C-89CCDC293331}"/>
              </a:ext>
            </a:extLst>
          </p:cNvPr>
          <p:cNvSpPr>
            <a:spLocks noGrp="1"/>
          </p:cNvSpPr>
          <p:nvPr>
            <p:ph type="dt" sz="half" idx="10"/>
          </p:nvPr>
        </p:nvSpPr>
        <p:spPr/>
        <p:txBody>
          <a:bodyPr/>
          <a:lstStyle/>
          <a:p>
            <a:fld id="{72345051-2045-45DA-935E-2E3CA1A69ADC}" type="datetimeFigureOut">
              <a:rPr lang="en-US" smtClean="0"/>
              <a:t>2/7/22</a:t>
            </a:fld>
            <a:endParaRPr lang="en-US"/>
          </a:p>
        </p:txBody>
      </p:sp>
      <p:sp>
        <p:nvSpPr>
          <p:cNvPr id="5" name="Footer Placeholder 4">
            <a:extLst>
              <a:ext uri="{FF2B5EF4-FFF2-40B4-BE49-F238E27FC236}">
                <a16:creationId xmlns:a16="http://schemas.microsoft.com/office/drawing/2014/main" xmlns="" id="{513019EB-9C2B-4833-B72A-147694159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5F6E764-5688-45F5-94ED-A7357D2F568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3545637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220E3CB6-3025-40BF-A04B-A7B0CB4C0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3EDD5CB3-8B24-48C7-89D3-8DCAD36A453D}"/>
              </a:ext>
            </a:extLst>
          </p:cNvPr>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xmlns="" id="{150BC931-E2BF-4C1D-91AA-89F82F8268B2}"/>
              </a:ext>
            </a:extLst>
          </p:cNvPr>
          <p:cNvSpPr>
            <a:spLocks noGrp="1"/>
          </p:cNvSpPr>
          <p:nvPr>
            <p:ph type="dt" sz="half" idx="10"/>
          </p:nvPr>
        </p:nvSpPr>
        <p:spPr/>
        <p:txBody>
          <a:bodyPr/>
          <a:lstStyle/>
          <a:p>
            <a:fld id="{72345051-2045-45DA-935E-2E3CA1A69ADC}" type="datetimeFigureOut">
              <a:rPr lang="en-US" smtClean="0"/>
              <a:t>2/7/22</a:t>
            </a:fld>
            <a:endParaRPr lang="en-US"/>
          </a:p>
        </p:txBody>
      </p:sp>
      <p:sp>
        <p:nvSpPr>
          <p:cNvPr id="5" name="Footer Placeholder 4">
            <a:extLst>
              <a:ext uri="{FF2B5EF4-FFF2-40B4-BE49-F238E27FC236}">
                <a16:creationId xmlns:a16="http://schemas.microsoft.com/office/drawing/2014/main" xmlns="" id="{7548A135-AEE9-4483-957E-3D143318D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28DEFD4-A052-46B3-B2AE-F3091D8A2F7B}"/>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42658603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5D02BC-5A24-47F7-A4DF-B93FBC0C51B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xmlns="" id="{48E9219E-EE74-4093-94D6-F663E059C504}"/>
              </a:ext>
            </a:extLst>
          </p:cNvPr>
          <p:cNvSpPr>
            <a:spLocks noGrp="1"/>
          </p:cNvSpPr>
          <p:nvPr>
            <p:ph idx="1"/>
          </p:nvPr>
        </p:nvSpPr>
        <p:spPr>
          <a:xfrm>
            <a:off x="838200" y="1929384"/>
            <a:ext cx="10515600" cy="4251960"/>
          </a:xfrm>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xmlns="" id="{82A61642-BFBA-48AE-A29C-C2AA7386AE95}"/>
              </a:ext>
            </a:extLst>
          </p:cNvPr>
          <p:cNvSpPr>
            <a:spLocks noGrp="1"/>
          </p:cNvSpPr>
          <p:nvPr>
            <p:ph type="dt" sz="half" idx="10"/>
          </p:nvPr>
        </p:nvSpPr>
        <p:spPr/>
        <p:txBody>
          <a:bodyPr/>
          <a:lstStyle/>
          <a:p>
            <a:fld id="{72345051-2045-45DA-935E-2E3CA1A69ADC}" type="datetimeFigureOut">
              <a:rPr lang="en-US" smtClean="0"/>
              <a:t>2/7/22</a:t>
            </a:fld>
            <a:endParaRPr lang="en-US"/>
          </a:p>
        </p:txBody>
      </p:sp>
      <p:sp>
        <p:nvSpPr>
          <p:cNvPr id="5" name="Footer Placeholder 4">
            <a:extLst>
              <a:ext uri="{FF2B5EF4-FFF2-40B4-BE49-F238E27FC236}">
                <a16:creationId xmlns:a16="http://schemas.microsoft.com/office/drawing/2014/main" xmlns="" id="{2AD2029B-6646-4DBF-A302-76A513FC6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E6D4DFD-766F-4E45-A00C-2B5E8CE9A90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7" descr="Tag=AccentColor&#10;Flavor=Light&#10;Target=FillAndLine">
            <a:extLst>
              <a:ext uri="{FF2B5EF4-FFF2-40B4-BE49-F238E27FC236}">
                <a16:creationId xmlns:a16="http://schemas.microsoft.com/office/drawing/2014/main" xmlns="" id="{EBDD1931-9E86-4402-9A68-33A2D9EFB198}"/>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418009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3C218C0-6540-400C-BB51-353D5FD5CB00}"/>
              </a:ext>
            </a:extLst>
          </p:cNvPr>
          <p:cNvSpPr>
            <a:spLocks noGrp="1"/>
          </p:cNvSpPr>
          <p:nvPr>
            <p:ph type="title"/>
          </p:nvPr>
        </p:nvSpPr>
        <p:spPr>
          <a:xfrm>
            <a:off x="841248" y="448056"/>
            <a:ext cx="10515600" cy="4069080"/>
          </a:xfrm>
        </p:spPr>
        <p:txBody>
          <a:bodyPr anchor="b">
            <a:normAutofit/>
          </a:bodyPr>
          <a:lstStyle>
            <a:lvl1pPr>
              <a:defRPr sz="8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xmlns=""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42BF300D-5CBE-47E9-A193-E23C8314D0EA}"/>
              </a:ext>
            </a:extLst>
          </p:cNvPr>
          <p:cNvSpPr>
            <a:spLocks noGrp="1"/>
          </p:cNvSpPr>
          <p:nvPr>
            <p:ph type="dt" sz="half" idx="10"/>
          </p:nvPr>
        </p:nvSpPr>
        <p:spPr/>
        <p:txBody>
          <a:bodyPr/>
          <a:lstStyle/>
          <a:p>
            <a:fld id="{72345051-2045-45DA-935E-2E3CA1A69ADC}" type="datetimeFigureOut">
              <a:rPr lang="en-US" smtClean="0"/>
              <a:t>2/7/22</a:t>
            </a:fld>
            <a:endParaRPr lang="en-US"/>
          </a:p>
        </p:txBody>
      </p:sp>
      <p:sp>
        <p:nvSpPr>
          <p:cNvPr id="5" name="Footer Placeholder 4">
            <a:extLst>
              <a:ext uri="{FF2B5EF4-FFF2-40B4-BE49-F238E27FC236}">
                <a16:creationId xmlns:a16="http://schemas.microsoft.com/office/drawing/2014/main" xmlns="" id="{56E7DF3F-C51A-4DB1-9FCE-E3E0D8E92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5269CF4-FAAB-44EF-A2A5-8352B4AA384F}"/>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7" name="Rectangle 6" descr="Tag=AccentColor&#10;Flavor=Light&#10;Target=FillAndLine">
            <a:extLst>
              <a:ext uri="{FF2B5EF4-FFF2-40B4-BE49-F238E27FC236}">
                <a16:creationId xmlns:a16="http://schemas.microsoft.com/office/drawing/2014/main" xmlns="" id="{417A8947-4521-4FE1-8E44-27363435CE1B}"/>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963549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5ADE264-531D-49C1-A8AF-2B4C1D218F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xmlns="" id="{E4B9A1B8-2F1B-46AA-858A-CFFF5AF7CEB0}"/>
              </a:ext>
            </a:extLst>
          </p:cNvPr>
          <p:cNvSpPr>
            <a:spLocks noGrp="1"/>
          </p:cNvSpPr>
          <p:nvPr>
            <p:ph sz="half" idx="1"/>
          </p:nvPr>
        </p:nvSpPr>
        <p:spPr>
          <a:xfrm>
            <a:off x="838200" y="1929384"/>
            <a:ext cx="5181600" cy="42519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xmlns="" id="{6E6B9631-18C0-43BD-8AF3-9137D6D4C234}"/>
              </a:ext>
            </a:extLst>
          </p:cNvPr>
          <p:cNvSpPr>
            <a:spLocks noGrp="1"/>
          </p:cNvSpPr>
          <p:nvPr>
            <p:ph sz="half" idx="2"/>
          </p:nvPr>
        </p:nvSpPr>
        <p:spPr>
          <a:xfrm>
            <a:off x="6172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xmlns="" id="{E9032FCA-14C6-4497-9C27-3F58062442CE}"/>
              </a:ext>
            </a:extLst>
          </p:cNvPr>
          <p:cNvSpPr>
            <a:spLocks noGrp="1"/>
          </p:cNvSpPr>
          <p:nvPr>
            <p:ph type="dt" sz="half" idx="10"/>
          </p:nvPr>
        </p:nvSpPr>
        <p:spPr/>
        <p:txBody>
          <a:bodyPr/>
          <a:lstStyle/>
          <a:p>
            <a:fld id="{72345051-2045-45DA-935E-2E3CA1A69ADC}" type="datetimeFigureOut">
              <a:rPr lang="en-US" smtClean="0"/>
              <a:t>2/7/22</a:t>
            </a:fld>
            <a:endParaRPr lang="en-US"/>
          </a:p>
        </p:txBody>
      </p:sp>
      <p:sp>
        <p:nvSpPr>
          <p:cNvPr id="6" name="Footer Placeholder 5">
            <a:extLst>
              <a:ext uri="{FF2B5EF4-FFF2-40B4-BE49-F238E27FC236}">
                <a16:creationId xmlns:a16="http://schemas.microsoft.com/office/drawing/2014/main" xmlns="" id="{961E5057-693B-4E10-958E-0ABE79FEC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670CECB1-0A35-4C10-9D3D-FE4404283011}"/>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9" name="Rectangle 8" descr="Tag=AccentColor&#10;Flavor=Light&#10;Target=FillAndLine">
            <a:extLst>
              <a:ext uri="{FF2B5EF4-FFF2-40B4-BE49-F238E27FC236}">
                <a16:creationId xmlns:a16="http://schemas.microsoft.com/office/drawing/2014/main" xmlns="" id="{2FAAC677-2D37-4F63-9C4B-711A2988EE0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0786003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28AE282-8875-4F49-AB21-E1C2BCAEA1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81712EA2-EF8C-4F18-BECF-AD121F72816A}"/>
              </a:ext>
            </a:extLst>
          </p:cNvPr>
          <p:cNvSpPr>
            <a:spLocks noGrp="1"/>
          </p:cNvSpPr>
          <p:nvPr>
            <p:ph type="body" idx="1"/>
          </p:nvPr>
        </p:nvSpPr>
        <p:spPr>
          <a:xfrm>
            <a:off x="839788" y="1938528"/>
            <a:ext cx="5157787"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7D7B59D4-E93F-40C1-A1A2-F1867830C678}"/>
              </a:ext>
            </a:extLst>
          </p:cNvPr>
          <p:cNvSpPr>
            <a:spLocks noGrp="1"/>
          </p:cNvSpPr>
          <p:nvPr>
            <p:ph sz="half" idx="2"/>
          </p:nvPr>
        </p:nvSpPr>
        <p:spPr>
          <a:xfrm>
            <a:off x="839788" y="2926080"/>
            <a:ext cx="5157787" cy="326440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xmlns="" id="{6E810616-1C77-42AE-8449-D0B64E2B8475}"/>
              </a:ext>
            </a:extLst>
          </p:cNvPr>
          <p:cNvSpPr>
            <a:spLocks noGrp="1"/>
          </p:cNvSpPr>
          <p:nvPr>
            <p:ph type="body" sz="quarter" idx="3"/>
          </p:nvPr>
        </p:nvSpPr>
        <p:spPr>
          <a:xfrm>
            <a:off x="6172200" y="1938528"/>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BA74E172-AFE8-48E4-BBB0-CA6D4EC1127C}"/>
              </a:ext>
            </a:extLst>
          </p:cNvPr>
          <p:cNvSpPr>
            <a:spLocks noGrp="1"/>
          </p:cNvSpPr>
          <p:nvPr>
            <p:ph sz="quarter" idx="4"/>
          </p:nvPr>
        </p:nvSpPr>
        <p:spPr>
          <a:xfrm>
            <a:off x="6172200" y="2926080"/>
            <a:ext cx="5183188"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xmlns="" id="{4C9407CC-270D-4C98-B95C-7AE67D2E1913}"/>
              </a:ext>
            </a:extLst>
          </p:cNvPr>
          <p:cNvSpPr>
            <a:spLocks noGrp="1"/>
          </p:cNvSpPr>
          <p:nvPr>
            <p:ph type="dt" sz="half" idx="10"/>
          </p:nvPr>
        </p:nvSpPr>
        <p:spPr/>
        <p:txBody>
          <a:bodyPr/>
          <a:lstStyle/>
          <a:p>
            <a:fld id="{72345051-2045-45DA-935E-2E3CA1A69ADC}" type="datetimeFigureOut">
              <a:rPr lang="en-US" smtClean="0"/>
              <a:t>2/7/22</a:t>
            </a:fld>
            <a:endParaRPr lang="en-US"/>
          </a:p>
        </p:txBody>
      </p:sp>
      <p:sp>
        <p:nvSpPr>
          <p:cNvPr id="8" name="Footer Placeholder 7">
            <a:extLst>
              <a:ext uri="{FF2B5EF4-FFF2-40B4-BE49-F238E27FC236}">
                <a16:creationId xmlns:a16="http://schemas.microsoft.com/office/drawing/2014/main" xmlns="" id="{454070D5-9B7B-47FC-9F75-F6AD960745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428EAC17-33BE-4265-8C06-644C2D34FD3C}"/>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11" name="Rectangle 10" descr="Tag=AccentColor&#10;Flavor=Light&#10;Target=FillAndLine">
            <a:extLst>
              <a:ext uri="{FF2B5EF4-FFF2-40B4-BE49-F238E27FC236}">
                <a16:creationId xmlns:a16="http://schemas.microsoft.com/office/drawing/2014/main" xmlns="" id="{F634C457-AEBF-47D7-9200-BAD05D138B1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3840515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9EE9AC0-40CD-4451-BF00-5E2FC7B7451B}"/>
              </a:ext>
            </a:extLst>
          </p:cNvPr>
          <p:cNvSpPr>
            <a:spLocks noGrp="1"/>
          </p:cNvSpPr>
          <p:nvPr>
            <p:ph type="title"/>
          </p:nvPr>
        </p:nvSpPr>
        <p:spPr>
          <a:xfrm>
            <a:off x="2203704" y="1728216"/>
            <a:ext cx="7781544" cy="3392424"/>
          </a:xfrm>
        </p:spPr>
        <p:txBody>
          <a:bodyPr>
            <a:normAutofit/>
          </a:bodyPr>
          <a:lstStyle>
            <a:lvl1pPr algn="ctr">
              <a:defRPr sz="7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xmlns="" id="{C6FD9A32-9C83-452B-BC69-CC6E95D3C93C}"/>
              </a:ext>
            </a:extLst>
          </p:cNvPr>
          <p:cNvSpPr>
            <a:spLocks noGrp="1"/>
          </p:cNvSpPr>
          <p:nvPr>
            <p:ph type="dt" sz="half" idx="10"/>
          </p:nvPr>
        </p:nvSpPr>
        <p:spPr/>
        <p:txBody>
          <a:bodyPr/>
          <a:lstStyle/>
          <a:p>
            <a:fld id="{72345051-2045-45DA-935E-2E3CA1A69ADC}" type="datetimeFigureOut">
              <a:rPr lang="en-US" smtClean="0"/>
              <a:t>2/7/22</a:t>
            </a:fld>
            <a:endParaRPr lang="en-US"/>
          </a:p>
        </p:txBody>
      </p:sp>
      <p:sp>
        <p:nvSpPr>
          <p:cNvPr id="4" name="Footer Placeholder 3">
            <a:extLst>
              <a:ext uri="{FF2B5EF4-FFF2-40B4-BE49-F238E27FC236}">
                <a16:creationId xmlns:a16="http://schemas.microsoft.com/office/drawing/2014/main" xmlns="" id="{6B87B83E-E23E-42DE-876D-F55908A97D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061C03A8-D428-4010-B413-13B1E992262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6" name="Rectangle 6" descr="Tag=AccentColor&#10;Flavor=Light&#10;Target=FillAndLine">
            <a:extLst>
              <a:ext uri="{FF2B5EF4-FFF2-40B4-BE49-F238E27FC236}">
                <a16:creationId xmlns:a16="http://schemas.microsoft.com/office/drawing/2014/main" xmlns="" id="{17F03060-85EC-4182-8C18-C6EE0D373E4B}"/>
              </a:ext>
            </a:extLst>
          </p:cNvPr>
          <p:cNvSpPr/>
          <p:nvPr/>
        </p:nvSpPr>
        <p:spPr>
          <a:xfrm>
            <a:off x="3974206" y="51268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7106143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172816A0-77C4-4A3F-87BD-A7321E3C84D2}"/>
              </a:ext>
            </a:extLst>
          </p:cNvPr>
          <p:cNvSpPr>
            <a:spLocks noGrp="1"/>
          </p:cNvSpPr>
          <p:nvPr>
            <p:ph type="dt" sz="half" idx="10"/>
          </p:nvPr>
        </p:nvSpPr>
        <p:spPr/>
        <p:txBody>
          <a:bodyPr/>
          <a:lstStyle/>
          <a:p>
            <a:fld id="{72345051-2045-45DA-935E-2E3CA1A69ADC}" type="datetimeFigureOut">
              <a:rPr lang="en-US" smtClean="0"/>
              <a:t>2/7/22</a:t>
            </a:fld>
            <a:endParaRPr lang="en-US"/>
          </a:p>
        </p:txBody>
      </p:sp>
      <p:sp>
        <p:nvSpPr>
          <p:cNvPr id="3" name="Footer Placeholder 2">
            <a:extLst>
              <a:ext uri="{FF2B5EF4-FFF2-40B4-BE49-F238E27FC236}">
                <a16:creationId xmlns:a16="http://schemas.microsoft.com/office/drawing/2014/main" xmlns="" id="{A5FC3464-F026-4C77-9441-55ECA5054D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587D9257-BADE-4D0B-AF0B-D09FE95FA078}"/>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8054740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xmlns=""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xmlns=""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xmlns="" id="{2584C988-A6DB-469A-B8AA-31866F36E83D}"/>
              </a:ext>
            </a:extLst>
          </p:cNvPr>
          <p:cNvSpPr>
            <a:spLocks noGrp="1"/>
          </p:cNvSpPr>
          <p:nvPr>
            <p:ph type="dt" sz="half" idx="10"/>
          </p:nvPr>
        </p:nvSpPr>
        <p:spPr/>
        <p:txBody>
          <a:bodyPr/>
          <a:lstStyle/>
          <a:p>
            <a:fld id="{72345051-2045-45DA-935E-2E3CA1A69ADC}" type="datetimeFigureOut">
              <a:rPr lang="en-US" smtClean="0"/>
              <a:t>2/7/22</a:t>
            </a:fld>
            <a:endParaRPr lang="en-US"/>
          </a:p>
        </p:txBody>
      </p:sp>
      <p:sp>
        <p:nvSpPr>
          <p:cNvPr id="6" name="Footer Placeholder 5">
            <a:extLst>
              <a:ext uri="{FF2B5EF4-FFF2-40B4-BE49-F238E27FC236}">
                <a16:creationId xmlns:a16="http://schemas.microsoft.com/office/drawing/2014/main" xmlns="" id="{02BC39C3-81EB-4828-9AD3-2F1FAC521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4059376C-9810-49A5-BC9A-4E6A02175273}"/>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xmlns=""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13001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xmlns=""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xmlns=""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xmlns="" id="{F62C2F5B-DDDD-4E64-94A9-99E46F4B06A0}"/>
              </a:ext>
            </a:extLst>
          </p:cNvPr>
          <p:cNvSpPr>
            <a:spLocks noGrp="1"/>
          </p:cNvSpPr>
          <p:nvPr>
            <p:ph type="dt" sz="half" idx="10"/>
          </p:nvPr>
        </p:nvSpPr>
        <p:spPr/>
        <p:txBody>
          <a:bodyPr/>
          <a:lstStyle/>
          <a:p>
            <a:fld id="{72345051-2045-45DA-935E-2E3CA1A69ADC}" type="datetimeFigureOut">
              <a:rPr lang="en-US" smtClean="0"/>
              <a:t>2/7/22</a:t>
            </a:fld>
            <a:endParaRPr lang="en-US"/>
          </a:p>
        </p:txBody>
      </p:sp>
      <p:sp>
        <p:nvSpPr>
          <p:cNvPr id="6" name="Footer Placeholder 5">
            <a:extLst>
              <a:ext uri="{FF2B5EF4-FFF2-40B4-BE49-F238E27FC236}">
                <a16:creationId xmlns:a16="http://schemas.microsoft.com/office/drawing/2014/main" xmlns="" id="{D4FA8D36-8865-48E7-8249-ED729A5F7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830F98C3-0B62-4361-8408-A01F70807CDB}"/>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xmlns=""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9911807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xmlns=""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xmlns=""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2345051-2045-45DA-935E-2E3CA1A69ADC}" type="datetimeFigureOut">
              <a:rPr lang="en-US" smtClean="0"/>
              <a:t>2/7/22</a:t>
            </a:fld>
            <a:endParaRPr lang="en-US" dirty="0"/>
          </a:p>
        </p:txBody>
      </p:sp>
      <p:sp>
        <p:nvSpPr>
          <p:cNvPr id="5" name="Footer Placeholder 4">
            <a:extLst>
              <a:ext uri="{FF2B5EF4-FFF2-40B4-BE49-F238E27FC236}">
                <a16:creationId xmlns:a16="http://schemas.microsoft.com/office/drawing/2014/main" xmlns=""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xmlns=""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a:t>
            </a:fld>
            <a:endParaRPr lang="en-US" dirty="0"/>
          </a:p>
        </p:txBody>
      </p:sp>
    </p:spTree>
    <p:extLst>
      <p:ext uri="{BB962C8B-B14F-4D97-AF65-F5344CB8AC3E}">
        <p14:creationId xmlns:p14="http://schemas.microsoft.com/office/powerpoint/2010/main" val="2561076560"/>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18" r:id="rId6"/>
    <p:sldLayoutId id="2147483714" r:id="rId7"/>
    <p:sldLayoutId id="2147483715" r:id="rId8"/>
    <p:sldLayoutId id="2147483716" r:id="rId9"/>
    <p:sldLayoutId id="2147483717" r:id="rId10"/>
    <p:sldLayoutId id="2147483719" r:id="rId11"/>
  </p:sldLayoutIdLst>
  <p:txStyles>
    <p:title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g"/><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6.xml"/><Relationship Id="rId4" Type="http://schemas.openxmlformats.org/officeDocument/2006/relationships/image" Target="../media/image8.png"/><Relationship Id="rId1" Type="http://schemas.microsoft.com/office/2007/relationships/media" Target="../media/media1.mp4"/><Relationship Id="rId2" Type="http://schemas.openxmlformats.org/officeDocument/2006/relationships/video" Target="../media/media1.mp4"/></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nimh.nih.gov/health/statistics/mental-illness.shtm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video" Target="https://www.youtube.com/embed/2UyHOTWmnwU?feature=oembed" TargetMode="External"/><Relationship Id="rId2" Type="http://schemas.openxmlformats.org/officeDocument/2006/relationships/slideLayout" Target="../slideLayouts/slideLayout2.xml"/><Relationship Id="rId3"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AD35AE2F-5E3A-49D9-8DE1-8A333BA4088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Desk with productivity items">
            <a:extLst>
              <a:ext uri="{FF2B5EF4-FFF2-40B4-BE49-F238E27FC236}">
                <a16:creationId xmlns:a16="http://schemas.microsoft.com/office/drawing/2014/main" xmlns="" id="{96B2992D-EBE3-4378-A94E-6FED20A49136}"/>
              </a:ext>
            </a:extLst>
          </p:cNvPr>
          <p:cNvPicPr>
            <a:picLocks noChangeAspect="1"/>
          </p:cNvPicPr>
          <p:nvPr/>
        </p:nvPicPr>
        <p:blipFill rotWithShape="1">
          <a:blip r:embed="rId2">
            <a:alphaModFix amt="50000"/>
          </a:blip>
          <a:srcRect r="-1" b="15708"/>
          <a:stretch/>
        </p:blipFill>
        <p:spPr>
          <a:xfrm>
            <a:off x="20" y="10"/>
            <a:ext cx="12188930" cy="6857990"/>
          </a:xfrm>
          <a:prstGeom prst="rect">
            <a:avLst/>
          </a:prstGeom>
        </p:spPr>
      </p:pic>
      <p:sp>
        <p:nvSpPr>
          <p:cNvPr id="2" name="Title 1">
            <a:extLst>
              <a:ext uri="{FF2B5EF4-FFF2-40B4-BE49-F238E27FC236}">
                <a16:creationId xmlns:a16="http://schemas.microsoft.com/office/drawing/2014/main" xmlns="" id="{5A1C94B1-2F9F-4B98-B051-78FA0DB0A1D4}"/>
              </a:ext>
            </a:extLst>
          </p:cNvPr>
          <p:cNvSpPr>
            <a:spLocks noGrp="1"/>
          </p:cNvSpPr>
          <p:nvPr>
            <p:ph type="ctrTitle"/>
          </p:nvPr>
        </p:nvSpPr>
        <p:spPr>
          <a:xfrm>
            <a:off x="1524000" y="1122363"/>
            <a:ext cx="9144000" cy="1800194"/>
          </a:xfrm>
        </p:spPr>
        <p:txBody>
          <a:bodyPr>
            <a:normAutofit fontScale="90000"/>
          </a:bodyPr>
          <a:lstStyle/>
          <a:p>
            <a:pPr marL="0" marR="0">
              <a:lnSpc>
                <a:spcPct val="107000"/>
              </a:lnSpc>
              <a:spcBef>
                <a:spcPts val="0"/>
              </a:spcBef>
              <a:spcAft>
                <a:spcPts val="80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800" dirty="0">
                <a:effectLst/>
                <a:ea typeface="Calibri" panose="020F0502020204030204" pitchFamily="34" charset="0"/>
                <a:cs typeface="Times New Roman" panose="02020603050405020304" pitchFamily="18" charset="0"/>
              </a:rPr>
              <a:t>Hoop Dreams": Black Male College Students Perceptions of Post Collegiate Play and the Effects on Their Mental Health</a:t>
            </a:r>
            <a:r>
              <a:rPr lang="en-US" sz="2800" dirty="0">
                <a:solidFill>
                  <a:schemeClr val="bg1">
                    <a:alpha val="70000"/>
                  </a:schemeClr>
                </a:solidFill>
                <a:effectLst/>
                <a:latin typeface="Calibri" panose="020F0502020204030204" pitchFamily="34" charset="0"/>
                <a:ea typeface="Calibri" panose="020F0502020204030204" pitchFamily="34" charset="0"/>
                <a:cs typeface="Times New Roman" panose="02020603050405020304" pitchFamily="18" charset="0"/>
              </a:rPr>
              <a:t/>
            </a:r>
            <a:br>
              <a:rPr lang="en-US" sz="2800" dirty="0">
                <a:solidFill>
                  <a:schemeClr val="bg1">
                    <a:alpha val="70000"/>
                  </a:schemeClr>
                </a:solidFill>
                <a:effectLst/>
                <a:latin typeface="Calibri" panose="020F0502020204030204" pitchFamily="34" charset="0"/>
                <a:ea typeface="Calibri" panose="020F0502020204030204" pitchFamily="34" charset="0"/>
                <a:cs typeface="Times New Roman" panose="02020603050405020304" pitchFamily="18" charset="0"/>
              </a:rPr>
            </a:b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a:effectLst/>
                <a:latin typeface="Calibri" panose="020F0502020204030204" pitchFamily="34" charset="0"/>
                <a:ea typeface="Calibri" panose="020F0502020204030204" pitchFamily="34" charset="0"/>
                <a:cs typeface="Times New Roman" panose="02020603050405020304" pitchFamily="18" charset="0"/>
              </a:rPr>
              <a:t/>
            </a:r>
            <a:br>
              <a:rPr lang="en-US" sz="1600" dirty="0">
                <a:effectLst/>
                <a:latin typeface="Calibri" panose="020F0502020204030204" pitchFamily="34" charset="0"/>
                <a:ea typeface="Calibri" panose="020F0502020204030204" pitchFamily="34" charset="0"/>
                <a:cs typeface="Times New Roman" panose="02020603050405020304" pitchFamily="18" charset="0"/>
              </a:rPr>
            </a:br>
            <a:endParaRPr lang="en-US" sz="2800" dirty="0"/>
          </a:p>
        </p:txBody>
      </p:sp>
      <p:sp>
        <p:nvSpPr>
          <p:cNvPr id="3" name="Subtitle 2">
            <a:extLst>
              <a:ext uri="{FF2B5EF4-FFF2-40B4-BE49-F238E27FC236}">
                <a16:creationId xmlns:a16="http://schemas.microsoft.com/office/drawing/2014/main" xmlns="" id="{CEA3B72F-C7D0-450D-9969-449D418640BB}"/>
              </a:ext>
            </a:extLst>
          </p:cNvPr>
          <p:cNvSpPr>
            <a:spLocks noGrp="1"/>
          </p:cNvSpPr>
          <p:nvPr>
            <p:ph type="subTitle" idx="1"/>
          </p:nvPr>
        </p:nvSpPr>
        <p:spPr>
          <a:xfrm>
            <a:off x="1524000" y="3643500"/>
            <a:ext cx="9144000" cy="2181228"/>
          </a:xfrm>
        </p:spPr>
        <p:txBody>
          <a:bodyPr>
            <a:normAutofit/>
          </a:bodyPr>
          <a:lstStyle/>
          <a:p>
            <a:pPr algn="ctr"/>
            <a:r>
              <a:rPr lang="en-US" sz="2000" dirty="0">
                <a:latin typeface="+mj-lt"/>
              </a:rPr>
              <a:t>Niesha C. Douglas </a:t>
            </a:r>
            <a:r>
              <a:rPr lang="en-US" sz="2000" dirty="0" err="1">
                <a:latin typeface="+mj-lt"/>
              </a:rPr>
              <a:t>Ed.D</a:t>
            </a:r>
            <a:endParaRPr lang="en-US" sz="2000" dirty="0">
              <a:latin typeface="+mj-lt"/>
            </a:endParaRPr>
          </a:p>
          <a:p>
            <a:pPr algn="ctr"/>
            <a:endParaRPr lang="en-US" sz="2000" dirty="0">
              <a:latin typeface="+mj-lt"/>
            </a:endParaRPr>
          </a:p>
          <a:p>
            <a:pPr algn="ctr"/>
            <a:r>
              <a:rPr lang="en-US" sz="2000" dirty="0">
                <a:latin typeface="+mj-lt"/>
              </a:rPr>
              <a:t>Fayetteville State University</a:t>
            </a:r>
          </a:p>
          <a:p>
            <a:pPr algn="ctr"/>
            <a:r>
              <a:rPr lang="en-US" sz="2000" dirty="0">
                <a:latin typeface="+mj-lt"/>
              </a:rPr>
              <a:t>Department of Health, Physical and Secondary Education</a:t>
            </a:r>
          </a:p>
          <a:p>
            <a:pPr algn="ctr"/>
            <a:endParaRPr lang="en-US" sz="3200" dirty="0"/>
          </a:p>
        </p:txBody>
      </p:sp>
      <p:sp>
        <p:nvSpPr>
          <p:cNvPr id="11" name="Rectangle 6">
            <a:extLst>
              <a:ext uri="{FF2B5EF4-FFF2-40B4-BE49-F238E27FC236}">
                <a16:creationId xmlns:a16="http://schemas.microsoft.com/office/drawing/2014/main" xmlns="" id="{04D8AD8F-EF7F-481F-B99A-B8513897050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974206" y="441942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6">
            <a:extLst>
              <a:ext uri="{FF2B5EF4-FFF2-40B4-BE49-F238E27FC236}">
                <a16:creationId xmlns:a16="http://schemas.microsoft.com/office/drawing/2014/main" xmlns="" id="{79EB4626-023C-436D-9F57-9EB46080909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V="1">
            <a:off x="838200" y="720953"/>
            <a:ext cx="10515600" cy="5416094"/>
          </a:xfrm>
          <a:custGeom>
            <a:avLst/>
            <a:gdLst>
              <a:gd name="connsiteX0" fmla="*/ 0 w 10515600"/>
              <a:gd name="connsiteY0" fmla="*/ 902700 h 5416094"/>
              <a:gd name="connsiteX1" fmla="*/ 902700 w 10515600"/>
              <a:gd name="connsiteY1" fmla="*/ 0 h 5416094"/>
              <a:gd name="connsiteX2" fmla="*/ 1746919 w 10515600"/>
              <a:gd name="connsiteY2" fmla="*/ 0 h 5416094"/>
              <a:gd name="connsiteX3" fmla="*/ 2329833 w 10515600"/>
              <a:gd name="connsiteY3" fmla="*/ 0 h 5416094"/>
              <a:gd name="connsiteX4" fmla="*/ 2825644 w 10515600"/>
              <a:gd name="connsiteY4" fmla="*/ 0 h 5416094"/>
              <a:gd name="connsiteX5" fmla="*/ 3582762 w 10515600"/>
              <a:gd name="connsiteY5" fmla="*/ 0 h 5416094"/>
              <a:gd name="connsiteX6" fmla="*/ 4165675 w 10515600"/>
              <a:gd name="connsiteY6" fmla="*/ 0 h 5416094"/>
              <a:gd name="connsiteX7" fmla="*/ 5009894 w 10515600"/>
              <a:gd name="connsiteY7" fmla="*/ 0 h 5416094"/>
              <a:gd name="connsiteX8" fmla="*/ 5505706 w 10515600"/>
              <a:gd name="connsiteY8" fmla="*/ 0 h 5416094"/>
              <a:gd name="connsiteX9" fmla="*/ 6349925 w 10515600"/>
              <a:gd name="connsiteY9" fmla="*/ 0 h 5416094"/>
              <a:gd name="connsiteX10" fmla="*/ 6758634 w 10515600"/>
              <a:gd name="connsiteY10" fmla="*/ 0 h 5416094"/>
              <a:gd name="connsiteX11" fmla="*/ 7428650 w 10515600"/>
              <a:gd name="connsiteY11" fmla="*/ 0 h 5416094"/>
              <a:gd name="connsiteX12" fmla="*/ 8098665 w 10515600"/>
              <a:gd name="connsiteY12" fmla="*/ 0 h 5416094"/>
              <a:gd name="connsiteX13" fmla="*/ 8681579 w 10515600"/>
              <a:gd name="connsiteY13" fmla="*/ 0 h 5416094"/>
              <a:gd name="connsiteX14" fmla="*/ 9612900 w 10515600"/>
              <a:gd name="connsiteY14" fmla="*/ 0 h 5416094"/>
              <a:gd name="connsiteX15" fmla="*/ 10515600 w 10515600"/>
              <a:gd name="connsiteY15" fmla="*/ 902700 h 5416094"/>
              <a:gd name="connsiteX16" fmla="*/ 10515600 w 10515600"/>
              <a:gd name="connsiteY16" fmla="*/ 1504482 h 5416094"/>
              <a:gd name="connsiteX17" fmla="*/ 10515600 w 10515600"/>
              <a:gd name="connsiteY17" fmla="*/ 2178479 h 5416094"/>
              <a:gd name="connsiteX18" fmla="*/ 10515600 w 10515600"/>
              <a:gd name="connsiteY18" fmla="*/ 2780261 h 5416094"/>
              <a:gd name="connsiteX19" fmla="*/ 10515600 w 10515600"/>
              <a:gd name="connsiteY19" fmla="*/ 3273722 h 5416094"/>
              <a:gd name="connsiteX20" fmla="*/ 10515600 w 10515600"/>
              <a:gd name="connsiteY20" fmla="*/ 3803291 h 5416094"/>
              <a:gd name="connsiteX21" fmla="*/ 10515600 w 10515600"/>
              <a:gd name="connsiteY21" fmla="*/ 4513394 h 5416094"/>
              <a:gd name="connsiteX22" fmla="*/ 9612900 w 10515600"/>
              <a:gd name="connsiteY22" fmla="*/ 5416094 h 5416094"/>
              <a:gd name="connsiteX23" fmla="*/ 9117089 w 10515600"/>
              <a:gd name="connsiteY23" fmla="*/ 5416094 h 5416094"/>
              <a:gd name="connsiteX24" fmla="*/ 8708379 w 10515600"/>
              <a:gd name="connsiteY24" fmla="*/ 5416094 h 5416094"/>
              <a:gd name="connsiteX25" fmla="*/ 8299670 w 10515600"/>
              <a:gd name="connsiteY25" fmla="*/ 5416094 h 5416094"/>
              <a:gd name="connsiteX26" fmla="*/ 7629654 w 10515600"/>
              <a:gd name="connsiteY26" fmla="*/ 5416094 h 5416094"/>
              <a:gd name="connsiteX27" fmla="*/ 7133843 w 10515600"/>
              <a:gd name="connsiteY27" fmla="*/ 5416094 h 5416094"/>
              <a:gd name="connsiteX28" fmla="*/ 6376726 w 10515600"/>
              <a:gd name="connsiteY28" fmla="*/ 5416094 h 5416094"/>
              <a:gd name="connsiteX29" fmla="*/ 5880914 w 10515600"/>
              <a:gd name="connsiteY29" fmla="*/ 5416094 h 5416094"/>
              <a:gd name="connsiteX30" fmla="*/ 5123797 w 10515600"/>
              <a:gd name="connsiteY30" fmla="*/ 5416094 h 5416094"/>
              <a:gd name="connsiteX31" fmla="*/ 4715088 w 10515600"/>
              <a:gd name="connsiteY31" fmla="*/ 5416094 h 5416094"/>
              <a:gd name="connsiteX32" fmla="*/ 3957970 w 10515600"/>
              <a:gd name="connsiteY32" fmla="*/ 5416094 h 5416094"/>
              <a:gd name="connsiteX33" fmla="*/ 3462159 w 10515600"/>
              <a:gd name="connsiteY33" fmla="*/ 5416094 h 5416094"/>
              <a:gd name="connsiteX34" fmla="*/ 3053449 w 10515600"/>
              <a:gd name="connsiteY34" fmla="*/ 5416094 h 5416094"/>
              <a:gd name="connsiteX35" fmla="*/ 2557638 w 10515600"/>
              <a:gd name="connsiteY35" fmla="*/ 5416094 h 5416094"/>
              <a:gd name="connsiteX36" fmla="*/ 1800521 w 10515600"/>
              <a:gd name="connsiteY36" fmla="*/ 5416094 h 5416094"/>
              <a:gd name="connsiteX37" fmla="*/ 902700 w 10515600"/>
              <a:gd name="connsiteY37" fmla="*/ 5416094 h 5416094"/>
              <a:gd name="connsiteX38" fmla="*/ 0 w 10515600"/>
              <a:gd name="connsiteY38" fmla="*/ 4513394 h 5416094"/>
              <a:gd name="connsiteX39" fmla="*/ 0 w 10515600"/>
              <a:gd name="connsiteY39" fmla="*/ 3911612 h 5416094"/>
              <a:gd name="connsiteX40" fmla="*/ 0 w 10515600"/>
              <a:gd name="connsiteY40" fmla="*/ 3309829 h 5416094"/>
              <a:gd name="connsiteX41" fmla="*/ 0 w 10515600"/>
              <a:gd name="connsiteY41" fmla="*/ 2780261 h 5416094"/>
              <a:gd name="connsiteX42" fmla="*/ 0 w 10515600"/>
              <a:gd name="connsiteY42" fmla="*/ 2106265 h 5416094"/>
              <a:gd name="connsiteX43" fmla="*/ 0 w 10515600"/>
              <a:gd name="connsiteY43" fmla="*/ 1504482 h 5416094"/>
              <a:gd name="connsiteX44" fmla="*/ 0 w 10515600"/>
              <a:gd name="connsiteY44" fmla="*/ 902700 h 541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0515600" h="5416094" extrusionOk="0">
                <a:moveTo>
                  <a:pt x="0" y="902700"/>
                </a:moveTo>
                <a:cubicBezTo>
                  <a:pt x="-57306" y="368805"/>
                  <a:pt x="305054" y="37193"/>
                  <a:pt x="902700" y="0"/>
                </a:cubicBezTo>
                <a:cubicBezTo>
                  <a:pt x="1280419" y="-35006"/>
                  <a:pt x="1407743" y="-35339"/>
                  <a:pt x="1746919" y="0"/>
                </a:cubicBezTo>
                <a:cubicBezTo>
                  <a:pt x="2086095" y="35339"/>
                  <a:pt x="2146539" y="-12333"/>
                  <a:pt x="2329833" y="0"/>
                </a:cubicBezTo>
                <a:cubicBezTo>
                  <a:pt x="2513127" y="12333"/>
                  <a:pt x="2706706" y="12952"/>
                  <a:pt x="2825644" y="0"/>
                </a:cubicBezTo>
                <a:cubicBezTo>
                  <a:pt x="2944582" y="-12952"/>
                  <a:pt x="3420817" y="-27100"/>
                  <a:pt x="3582762" y="0"/>
                </a:cubicBezTo>
                <a:cubicBezTo>
                  <a:pt x="3744707" y="27100"/>
                  <a:pt x="4023584" y="-9167"/>
                  <a:pt x="4165675" y="0"/>
                </a:cubicBezTo>
                <a:cubicBezTo>
                  <a:pt x="4307766" y="9167"/>
                  <a:pt x="4770188" y="27031"/>
                  <a:pt x="5009894" y="0"/>
                </a:cubicBezTo>
                <a:cubicBezTo>
                  <a:pt x="5249600" y="-27031"/>
                  <a:pt x="5349881" y="-194"/>
                  <a:pt x="5505706" y="0"/>
                </a:cubicBezTo>
                <a:cubicBezTo>
                  <a:pt x="5661531" y="194"/>
                  <a:pt x="6129254" y="-29363"/>
                  <a:pt x="6349925" y="0"/>
                </a:cubicBezTo>
                <a:cubicBezTo>
                  <a:pt x="6570596" y="29363"/>
                  <a:pt x="6581199" y="-14617"/>
                  <a:pt x="6758634" y="0"/>
                </a:cubicBezTo>
                <a:cubicBezTo>
                  <a:pt x="6936069" y="14617"/>
                  <a:pt x="7246491" y="25675"/>
                  <a:pt x="7428650" y="0"/>
                </a:cubicBezTo>
                <a:cubicBezTo>
                  <a:pt x="7610809" y="-25675"/>
                  <a:pt x="7825190" y="-17078"/>
                  <a:pt x="8098665" y="0"/>
                </a:cubicBezTo>
                <a:cubicBezTo>
                  <a:pt x="8372141" y="17078"/>
                  <a:pt x="8559625" y="-21568"/>
                  <a:pt x="8681579" y="0"/>
                </a:cubicBezTo>
                <a:cubicBezTo>
                  <a:pt x="8803533" y="21568"/>
                  <a:pt x="9307226" y="-46066"/>
                  <a:pt x="9612900" y="0"/>
                </a:cubicBezTo>
                <a:cubicBezTo>
                  <a:pt x="10119954" y="-10560"/>
                  <a:pt x="10418674" y="366684"/>
                  <a:pt x="10515600" y="902700"/>
                </a:cubicBezTo>
                <a:cubicBezTo>
                  <a:pt x="10494548" y="1140809"/>
                  <a:pt x="10524881" y="1252168"/>
                  <a:pt x="10515600" y="1504482"/>
                </a:cubicBezTo>
                <a:cubicBezTo>
                  <a:pt x="10506319" y="1756796"/>
                  <a:pt x="10494309" y="1995078"/>
                  <a:pt x="10515600" y="2178479"/>
                </a:cubicBezTo>
                <a:cubicBezTo>
                  <a:pt x="10536891" y="2361880"/>
                  <a:pt x="10522845" y="2487483"/>
                  <a:pt x="10515600" y="2780261"/>
                </a:cubicBezTo>
                <a:cubicBezTo>
                  <a:pt x="10508355" y="3073039"/>
                  <a:pt x="10533694" y="3138252"/>
                  <a:pt x="10515600" y="3273722"/>
                </a:cubicBezTo>
                <a:cubicBezTo>
                  <a:pt x="10497506" y="3409192"/>
                  <a:pt x="10514952" y="3569910"/>
                  <a:pt x="10515600" y="3803291"/>
                </a:cubicBezTo>
                <a:cubicBezTo>
                  <a:pt x="10516248" y="4036672"/>
                  <a:pt x="10499126" y="4317688"/>
                  <a:pt x="10515600" y="4513394"/>
                </a:cubicBezTo>
                <a:cubicBezTo>
                  <a:pt x="10585499" y="4997151"/>
                  <a:pt x="10115437" y="5453981"/>
                  <a:pt x="9612900" y="5416094"/>
                </a:cubicBezTo>
                <a:cubicBezTo>
                  <a:pt x="9473271" y="5418358"/>
                  <a:pt x="9316384" y="5423764"/>
                  <a:pt x="9117089" y="5416094"/>
                </a:cubicBezTo>
                <a:cubicBezTo>
                  <a:pt x="8917794" y="5408424"/>
                  <a:pt x="8902141" y="5433256"/>
                  <a:pt x="8708379" y="5416094"/>
                </a:cubicBezTo>
                <a:cubicBezTo>
                  <a:pt x="8514617" y="5398933"/>
                  <a:pt x="8454700" y="5422387"/>
                  <a:pt x="8299670" y="5416094"/>
                </a:cubicBezTo>
                <a:cubicBezTo>
                  <a:pt x="8144640" y="5409801"/>
                  <a:pt x="7907022" y="5398388"/>
                  <a:pt x="7629654" y="5416094"/>
                </a:cubicBezTo>
                <a:cubicBezTo>
                  <a:pt x="7352286" y="5433800"/>
                  <a:pt x="7244777" y="5409877"/>
                  <a:pt x="7133843" y="5416094"/>
                </a:cubicBezTo>
                <a:cubicBezTo>
                  <a:pt x="7022909" y="5422311"/>
                  <a:pt x="6748865" y="5379753"/>
                  <a:pt x="6376726" y="5416094"/>
                </a:cubicBezTo>
                <a:cubicBezTo>
                  <a:pt x="6004587" y="5452435"/>
                  <a:pt x="5991442" y="5438860"/>
                  <a:pt x="5880914" y="5416094"/>
                </a:cubicBezTo>
                <a:cubicBezTo>
                  <a:pt x="5770386" y="5393328"/>
                  <a:pt x="5294303" y="5440618"/>
                  <a:pt x="5123797" y="5416094"/>
                </a:cubicBezTo>
                <a:cubicBezTo>
                  <a:pt x="4953291" y="5391570"/>
                  <a:pt x="4828705" y="5430421"/>
                  <a:pt x="4715088" y="5416094"/>
                </a:cubicBezTo>
                <a:cubicBezTo>
                  <a:pt x="4601471" y="5401767"/>
                  <a:pt x="4227806" y="5381491"/>
                  <a:pt x="3957970" y="5416094"/>
                </a:cubicBezTo>
                <a:cubicBezTo>
                  <a:pt x="3688134" y="5450697"/>
                  <a:pt x="3670638" y="5425309"/>
                  <a:pt x="3462159" y="5416094"/>
                </a:cubicBezTo>
                <a:cubicBezTo>
                  <a:pt x="3253680" y="5406879"/>
                  <a:pt x="3167443" y="5432031"/>
                  <a:pt x="3053449" y="5416094"/>
                </a:cubicBezTo>
                <a:cubicBezTo>
                  <a:pt x="2939455" y="5400158"/>
                  <a:pt x="2701485" y="5433995"/>
                  <a:pt x="2557638" y="5416094"/>
                </a:cubicBezTo>
                <a:cubicBezTo>
                  <a:pt x="2413791" y="5398193"/>
                  <a:pt x="2168647" y="5424510"/>
                  <a:pt x="1800521" y="5416094"/>
                </a:cubicBezTo>
                <a:cubicBezTo>
                  <a:pt x="1432395" y="5407678"/>
                  <a:pt x="1261364" y="5454497"/>
                  <a:pt x="902700" y="5416094"/>
                </a:cubicBezTo>
                <a:cubicBezTo>
                  <a:pt x="519468" y="5419760"/>
                  <a:pt x="63003" y="5077223"/>
                  <a:pt x="0" y="4513394"/>
                </a:cubicBezTo>
                <a:cubicBezTo>
                  <a:pt x="-20265" y="4243495"/>
                  <a:pt x="27650" y="4053844"/>
                  <a:pt x="0" y="3911612"/>
                </a:cubicBezTo>
                <a:cubicBezTo>
                  <a:pt x="-27650" y="3769380"/>
                  <a:pt x="24988" y="3469350"/>
                  <a:pt x="0" y="3309829"/>
                </a:cubicBezTo>
                <a:cubicBezTo>
                  <a:pt x="-24988" y="3150308"/>
                  <a:pt x="-16973" y="2933511"/>
                  <a:pt x="0" y="2780261"/>
                </a:cubicBezTo>
                <a:cubicBezTo>
                  <a:pt x="16973" y="2627011"/>
                  <a:pt x="-11552" y="2315258"/>
                  <a:pt x="0" y="2106265"/>
                </a:cubicBezTo>
                <a:cubicBezTo>
                  <a:pt x="11552" y="1897272"/>
                  <a:pt x="-9167" y="1726905"/>
                  <a:pt x="0" y="1504482"/>
                </a:cubicBezTo>
                <a:cubicBezTo>
                  <a:pt x="9167" y="1282059"/>
                  <a:pt x="10972" y="1160784"/>
                  <a:pt x="0" y="902700"/>
                </a:cubicBezTo>
                <a:close/>
              </a:path>
            </a:pathLst>
          </a:custGeom>
          <a:noFill/>
          <a:ln w="60325" cap="rnd">
            <a:solidFill>
              <a:schemeClr val="tx1"/>
            </a:solidFill>
            <a:round/>
            <a:extLst>
              <a:ext uri="{C807C97D-BFC1-408E-A445-0C87EB9F89A2}">
                <ask:lineSketchStyleProps xmlns:ask="http://schemas.microsoft.com/office/drawing/2018/sketchyshapes" xmlns="" sd="1219033472">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xmlns="" id="{DC86185A-8C2F-4368-8315-CC1DA74FE3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51053" y="5645791"/>
            <a:ext cx="2714975" cy="1017812"/>
          </a:xfrm>
          <a:prstGeom prst="rect">
            <a:avLst/>
          </a:prstGeom>
        </p:spPr>
      </p:pic>
      <p:pic>
        <p:nvPicPr>
          <p:cNvPr id="8" name="Picture 7" descr="Text&#10;&#10;Description automatically generated">
            <a:extLst>
              <a:ext uri="{FF2B5EF4-FFF2-40B4-BE49-F238E27FC236}">
                <a16:creationId xmlns:a16="http://schemas.microsoft.com/office/drawing/2014/main" xmlns="" id="{25F718DE-0653-4050-BEC9-772846F80B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113" y="5135552"/>
            <a:ext cx="2474752" cy="1511273"/>
          </a:xfrm>
          <a:prstGeom prst="rect">
            <a:avLst/>
          </a:prstGeom>
        </p:spPr>
      </p:pic>
    </p:spTree>
    <p:extLst>
      <p:ext uri="{BB962C8B-B14F-4D97-AF65-F5344CB8AC3E}">
        <p14:creationId xmlns:p14="http://schemas.microsoft.com/office/powerpoint/2010/main" val="2359357328"/>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247B6BBF-09F2-4A29-AE4E-3771E29248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F68125B6-ED90-4EF0-A3F9-AE25C1BD660F}"/>
              </a:ext>
            </a:extLst>
          </p:cNvPr>
          <p:cNvSpPr>
            <a:spLocks noGrp="1"/>
          </p:cNvSpPr>
          <p:nvPr>
            <p:ph type="title"/>
          </p:nvPr>
        </p:nvSpPr>
        <p:spPr>
          <a:xfrm>
            <a:off x="635000" y="634029"/>
            <a:ext cx="10921640" cy="1314698"/>
          </a:xfrm>
        </p:spPr>
        <p:txBody>
          <a:bodyPr anchor="ctr">
            <a:normAutofit/>
          </a:bodyPr>
          <a:lstStyle/>
          <a:p>
            <a:pPr algn="ctr"/>
            <a:r>
              <a:rPr lang="en-US" sz="7200"/>
              <a:t>Why is the important?</a:t>
            </a:r>
          </a:p>
        </p:txBody>
      </p:sp>
      <p:sp>
        <p:nvSpPr>
          <p:cNvPr id="11" name="Rectangle 22">
            <a:extLst>
              <a:ext uri="{FF2B5EF4-FFF2-40B4-BE49-F238E27FC236}">
                <a16:creationId xmlns:a16="http://schemas.microsoft.com/office/drawing/2014/main" xmlns="" id="{535742DD-1B16-4E9D-B715-0D74B4574A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V="1">
            <a:off x="648305" y="2241737"/>
            <a:ext cx="10900219" cy="18288"/>
          </a:xfrm>
          <a:custGeom>
            <a:avLst/>
            <a:gdLst>
              <a:gd name="connsiteX0" fmla="*/ 0 w 10900219"/>
              <a:gd name="connsiteY0" fmla="*/ 0 h 18288"/>
              <a:gd name="connsiteX1" fmla="*/ 463259 w 10900219"/>
              <a:gd name="connsiteY1" fmla="*/ 0 h 18288"/>
              <a:gd name="connsiteX2" fmla="*/ 1144523 w 10900219"/>
              <a:gd name="connsiteY2" fmla="*/ 0 h 18288"/>
              <a:gd name="connsiteX3" fmla="*/ 1934789 w 10900219"/>
              <a:gd name="connsiteY3" fmla="*/ 0 h 18288"/>
              <a:gd name="connsiteX4" fmla="*/ 2289046 w 10900219"/>
              <a:gd name="connsiteY4" fmla="*/ 0 h 18288"/>
              <a:gd name="connsiteX5" fmla="*/ 2643303 w 10900219"/>
              <a:gd name="connsiteY5" fmla="*/ 0 h 18288"/>
              <a:gd name="connsiteX6" fmla="*/ 3542571 w 10900219"/>
              <a:gd name="connsiteY6" fmla="*/ 0 h 18288"/>
              <a:gd name="connsiteX7" fmla="*/ 4223835 w 10900219"/>
              <a:gd name="connsiteY7" fmla="*/ 0 h 18288"/>
              <a:gd name="connsiteX8" fmla="*/ 4578092 w 10900219"/>
              <a:gd name="connsiteY8" fmla="*/ 0 h 18288"/>
              <a:gd name="connsiteX9" fmla="*/ 5259356 w 10900219"/>
              <a:gd name="connsiteY9" fmla="*/ 0 h 18288"/>
              <a:gd name="connsiteX10" fmla="*/ 6158624 w 10900219"/>
              <a:gd name="connsiteY10" fmla="*/ 0 h 18288"/>
              <a:gd name="connsiteX11" fmla="*/ 6730885 w 10900219"/>
              <a:gd name="connsiteY11" fmla="*/ 0 h 18288"/>
              <a:gd name="connsiteX12" fmla="*/ 7303147 w 10900219"/>
              <a:gd name="connsiteY12" fmla="*/ 0 h 18288"/>
              <a:gd name="connsiteX13" fmla="*/ 7984410 w 10900219"/>
              <a:gd name="connsiteY13" fmla="*/ 0 h 18288"/>
              <a:gd name="connsiteX14" fmla="*/ 8774676 w 10900219"/>
              <a:gd name="connsiteY14" fmla="*/ 0 h 18288"/>
              <a:gd name="connsiteX15" fmla="*/ 9564942 w 10900219"/>
              <a:gd name="connsiteY15" fmla="*/ 0 h 18288"/>
              <a:gd name="connsiteX16" fmla="*/ 10900219 w 10900219"/>
              <a:gd name="connsiteY16" fmla="*/ 0 h 18288"/>
              <a:gd name="connsiteX17" fmla="*/ 10900219 w 10900219"/>
              <a:gd name="connsiteY17" fmla="*/ 18288 h 18288"/>
              <a:gd name="connsiteX18" fmla="*/ 10436960 w 10900219"/>
              <a:gd name="connsiteY18" fmla="*/ 18288 h 18288"/>
              <a:gd name="connsiteX19" fmla="*/ 9537692 w 10900219"/>
              <a:gd name="connsiteY19" fmla="*/ 18288 h 18288"/>
              <a:gd name="connsiteX20" fmla="*/ 8856428 w 10900219"/>
              <a:gd name="connsiteY20" fmla="*/ 18288 h 18288"/>
              <a:gd name="connsiteX21" fmla="*/ 8502171 w 10900219"/>
              <a:gd name="connsiteY21" fmla="*/ 18288 h 18288"/>
              <a:gd name="connsiteX22" fmla="*/ 7820907 w 10900219"/>
              <a:gd name="connsiteY22" fmla="*/ 18288 h 18288"/>
              <a:gd name="connsiteX23" fmla="*/ 7248646 w 10900219"/>
              <a:gd name="connsiteY23" fmla="*/ 18288 h 18288"/>
              <a:gd name="connsiteX24" fmla="*/ 6676384 w 10900219"/>
              <a:gd name="connsiteY24" fmla="*/ 18288 h 18288"/>
              <a:gd name="connsiteX25" fmla="*/ 6104123 w 10900219"/>
              <a:gd name="connsiteY25" fmla="*/ 18288 h 18288"/>
              <a:gd name="connsiteX26" fmla="*/ 5531861 w 10900219"/>
              <a:gd name="connsiteY26" fmla="*/ 18288 h 18288"/>
              <a:gd name="connsiteX27" fmla="*/ 4741595 w 10900219"/>
              <a:gd name="connsiteY27" fmla="*/ 18288 h 18288"/>
              <a:gd name="connsiteX28" fmla="*/ 4060332 w 10900219"/>
              <a:gd name="connsiteY28" fmla="*/ 18288 h 18288"/>
              <a:gd name="connsiteX29" fmla="*/ 3706074 w 10900219"/>
              <a:gd name="connsiteY29" fmla="*/ 18288 h 18288"/>
              <a:gd name="connsiteX30" fmla="*/ 3133813 w 10900219"/>
              <a:gd name="connsiteY30" fmla="*/ 18288 h 18288"/>
              <a:gd name="connsiteX31" fmla="*/ 2343547 w 10900219"/>
              <a:gd name="connsiteY31" fmla="*/ 18288 h 18288"/>
              <a:gd name="connsiteX32" fmla="*/ 1880288 w 10900219"/>
              <a:gd name="connsiteY32" fmla="*/ 18288 h 18288"/>
              <a:gd name="connsiteX33" fmla="*/ 981020 w 10900219"/>
              <a:gd name="connsiteY33" fmla="*/ 18288 h 18288"/>
              <a:gd name="connsiteX34" fmla="*/ 0 w 10900219"/>
              <a:gd name="connsiteY34" fmla="*/ 18288 h 18288"/>
              <a:gd name="connsiteX35" fmla="*/ 0 w 10900219"/>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900219" h="18288" fill="none" extrusionOk="0">
                <a:moveTo>
                  <a:pt x="0" y="0"/>
                </a:moveTo>
                <a:cubicBezTo>
                  <a:pt x="118469" y="-6619"/>
                  <a:pt x="329397" y="-5525"/>
                  <a:pt x="463259" y="0"/>
                </a:cubicBezTo>
                <a:cubicBezTo>
                  <a:pt x="597121" y="5525"/>
                  <a:pt x="866598" y="4881"/>
                  <a:pt x="1144523" y="0"/>
                </a:cubicBezTo>
                <a:cubicBezTo>
                  <a:pt x="1422448" y="-4881"/>
                  <a:pt x="1761178" y="17159"/>
                  <a:pt x="1934789" y="0"/>
                </a:cubicBezTo>
                <a:cubicBezTo>
                  <a:pt x="2108400" y="-17159"/>
                  <a:pt x="2119134" y="-4032"/>
                  <a:pt x="2289046" y="0"/>
                </a:cubicBezTo>
                <a:cubicBezTo>
                  <a:pt x="2458958" y="4032"/>
                  <a:pt x="2472610" y="15385"/>
                  <a:pt x="2643303" y="0"/>
                </a:cubicBezTo>
                <a:cubicBezTo>
                  <a:pt x="2813996" y="-15385"/>
                  <a:pt x="3334189" y="-21234"/>
                  <a:pt x="3542571" y="0"/>
                </a:cubicBezTo>
                <a:cubicBezTo>
                  <a:pt x="3750953" y="21234"/>
                  <a:pt x="3991639" y="13212"/>
                  <a:pt x="4223835" y="0"/>
                </a:cubicBezTo>
                <a:cubicBezTo>
                  <a:pt x="4456031" y="-13212"/>
                  <a:pt x="4466914" y="13318"/>
                  <a:pt x="4578092" y="0"/>
                </a:cubicBezTo>
                <a:cubicBezTo>
                  <a:pt x="4689270" y="-13318"/>
                  <a:pt x="5120635" y="31363"/>
                  <a:pt x="5259356" y="0"/>
                </a:cubicBezTo>
                <a:cubicBezTo>
                  <a:pt x="5398077" y="-31363"/>
                  <a:pt x="5954119" y="-7091"/>
                  <a:pt x="6158624" y="0"/>
                </a:cubicBezTo>
                <a:cubicBezTo>
                  <a:pt x="6363129" y="7091"/>
                  <a:pt x="6535071" y="-8480"/>
                  <a:pt x="6730885" y="0"/>
                </a:cubicBezTo>
                <a:cubicBezTo>
                  <a:pt x="6926699" y="8480"/>
                  <a:pt x="7091018" y="19194"/>
                  <a:pt x="7303147" y="0"/>
                </a:cubicBezTo>
                <a:cubicBezTo>
                  <a:pt x="7515276" y="-19194"/>
                  <a:pt x="7840361" y="30755"/>
                  <a:pt x="7984410" y="0"/>
                </a:cubicBezTo>
                <a:cubicBezTo>
                  <a:pt x="8128459" y="-30755"/>
                  <a:pt x="8498590" y="39460"/>
                  <a:pt x="8774676" y="0"/>
                </a:cubicBezTo>
                <a:cubicBezTo>
                  <a:pt x="9050762" y="-39460"/>
                  <a:pt x="9204381" y="36508"/>
                  <a:pt x="9564942" y="0"/>
                </a:cubicBezTo>
                <a:cubicBezTo>
                  <a:pt x="9925503" y="-36508"/>
                  <a:pt x="10235542" y="59225"/>
                  <a:pt x="10900219" y="0"/>
                </a:cubicBezTo>
                <a:cubicBezTo>
                  <a:pt x="10900865" y="4451"/>
                  <a:pt x="10900709" y="9226"/>
                  <a:pt x="10900219" y="18288"/>
                </a:cubicBezTo>
                <a:cubicBezTo>
                  <a:pt x="10675942" y="21751"/>
                  <a:pt x="10609372" y="26977"/>
                  <a:pt x="10436960" y="18288"/>
                </a:cubicBezTo>
                <a:cubicBezTo>
                  <a:pt x="10264548" y="9599"/>
                  <a:pt x="9961150" y="-11074"/>
                  <a:pt x="9537692" y="18288"/>
                </a:cubicBezTo>
                <a:cubicBezTo>
                  <a:pt x="9114234" y="47650"/>
                  <a:pt x="9087386" y="35169"/>
                  <a:pt x="8856428" y="18288"/>
                </a:cubicBezTo>
                <a:cubicBezTo>
                  <a:pt x="8625470" y="1407"/>
                  <a:pt x="8634361" y="13786"/>
                  <a:pt x="8502171" y="18288"/>
                </a:cubicBezTo>
                <a:cubicBezTo>
                  <a:pt x="8369981" y="22790"/>
                  <a:pt x="8132296" y="22561"/>
                  <a:pt x="7820907" y="18288"/>
                </a:cubicBezTo>
                <a:cubicBezTo>
                  <a:pt x="7509518" y="14015"/>
                  <a:pt x="7432447" y="29431"/>
                  <a:pt x="7248646" y="18288"/>
                </a:cubicBezTo>
                <a:cubicBezTo>
                  <a:pt x="7064845" y="7145"/>
                  <a:pt x="6954380" y="2746"/>
                  <a:pt x="6676384" y="18288"/>
                </a:cubicBezTo>
                <a:cubicBezTo>
                  <a:pt x="6398388" y="33830"/>
                  <a:pt x="6292480" y="-4579"/>
                  <a:pt x="6104123" y="18288"/>
                </a:cubicBezTo>
                <a:cubicBezTo>
                  <a:pt x="5915766" y="41155"/>
                  <a:pt x="5703359" y="-8437"/>
                  <a:pt x="5531861" y="18288"/>
                </a:cubicBezTo>
                <a:cubicBezTo>
                  <a:pt x="5360363" y="45013"/>
                  <a:pt x="5056784" y="-12121"/>
                  <a:pt x="4741595" y="18288"/>
                </a:cubicBezTo>
                <a:cubicBezTo>
                  <a:pt x="4426406" y="48697"/>
                  <a:pt x="4364529" y="-10910"/>
                  <a:pt x="4060332" y="18288"/>
                </a:cubicBezTo>
                <a:cubicBezTo>
                  <a:pt x="3756135" y="47486"/>
                  <a:pt x="3816049" y="13364"/>
                  <a:pt x="3706074" y="18288"/>
                </a:cubicBezTo>
                <a:cubicBezTo>
                  <a:pt x="3596099" y="23212"/>
                  <a:pt x="3382238" y="37686"/>
                  <a:pt x="3133813" y="18288"/>
                </a:cubicBezTo>
                <a:cubicBezTo>
                  <a:pt x="2885388" y="-1110"/>
                  <a:pt x="2523125" y="15465"/>
                  <a:pt x="2343547" y="18288"/>
                </a:cubicBezTo>
                <a:cubicBezTo>
                  <a:pt x="2163969" y="21111"/>
                  <a:pt x="1985160" y="33196"/>
                  <a:pt x="1880288" y="18288"/>
                </a:cubicBezTo>
                <a:cubicBezTo>
                  <a:pt x="1775416" y="3380"/>
                  <a:pt x="1261751" y="-9914"/>
                  <a:pt x="981020" y="18288"/>
                </a:cubicBezTo>
                <a:cubicBezTo>
                  <a:pt x="700289" y="46490"/>
                  <a:pt x="314212" y="-15659"/>
                  <a:pt x="0" y="18288"/>
                </a:cubicBezTo>
                <a:cubicBezTo>
                  <a:pt x="-213" y="9468"/>
                  <a:pt x="187" y="4459"/>
                  <a:pt x="0" y="0"/>
                </a:cubicBezTo>
                <a:close/>
              </a:path>
              <a:path w="10900219" h="18288" stroke="0" extrusionOk="0">
                <a:moveTo>
                  <a:pt x="0" y="0"/>
                </a:moveTo>
                <a:cubicBezTo>
                  <a:pt x="269624" y="3698"/>
                  <a:pt x="383061" y="-5818"/>
                  <a:pt x="572261" y="0"/>
                </a:cubicBezTo>
                <a:cubicBezTo>
                  <a:pt x="761461" y="5818"/>
                  <a:pt x="826360" y="-1890"/>
                  <a:pt x="926519" y="0"/>
                </a:cubicBezTo>
                <a:cubicBezTo>
                  <a:pt x="1026678" y="1890"/>
                  <a:pt x="1621671" y="-1096"/>
                  <a:pt x="1825787" y="0"/>
                </a:cubicBezTo>
                <a:cubicBezTo>
                  <a:pt x="2029903" y="1096"/>
                  <a:pt x="2212612" y="17145"/>
                  <a:pt x="2398048" y="0"/>
                </a:cubicBezTo>
                <a:cubicBezTo>
                  <a:pt x="2583484" y="-17145"/>
                  <a:pt x="2739759" y="-14168"/>
                  <a:pt x="2970310" y="0"/>
                </a:cubicBezTo>
                <a:cubicBezTo>
                  <a:pt x="3200861" y="14168"/>
                  <a:pt x="3502691" y="33180"/>
                  <a:pt x="3869578" y="0"/>
                </a:cubicBezTo>
                <a:cubicBezTo>
                  <a:pt x="4236465" y="-33180"/>
                  <a:pt x="4122134" y="-10470"/>
                  <a:pt x="4332837" y="0"/>
                </a:cubicBezTo>
                <a:cubicBezTo>
                  <a:pt x="4543540" y="10470"/>
                  <a:pt x="4834652" y="3572"/>
                  <a:pt x="5232105" y="0"/>
                </a:cubicBezTo>
                <a:cubicBezTo>
                  <a:pt x="5629558" y="-3572"/>
                  <a:pt x="5773178" y="-6604"/>
                  <a:pt x="6131373" y="0"/>
                </a:cubicBezTo>
                <a:cubicBezTo>
                  <a:pt x="6489568" y="6604"/>
                  <a:pt x="6621532" y="18870"/>
                  <a:pt x="6812637" y="0"/>
                </a:cubicBezTo>
                <a:cubicBezTo>
                  <a:pt x="7003742" y="-18870"/>
                  <a:pt x="7311146" y="18959"/>
                  <a:pt x="7711905" y="0"/>
                </a:cubicBezTo>
                <a:cubicBezTo>
                  <a:pt x="8112664" y="-18959"/>
                  <a:pt x="8080793" y="-24744"/>
                  <a:pt x="8284166" y="0"/>
                </a:cubicBezTo>
                <a:cubicBezTo>
                  <a:pt x="8487539" y="24744"/>
                  <a:pt x="8615041" y="-1627"/>
                  <a:pt x="8856428" y="0"/>
                </a:cubicBezTo>
                <a:cubicBezTo>
                  <a:pt x="9097815" y="1627"/>
                  <a:pt x="9475052" y="26322"/>
                  <a:pt x="9646694" y="0"/>
                </a:cubicBezTo>
                <a:cubicBezTo>
                  <a:pt x="9818336" y="-26322"/>
                  <a:pt x="9938906" y="-121"/>
                  <a:pt x="10218955" y="0"/>
                </a:cubicBezTo>
                <a:cubicBezTo>
                  <a:pt x="10499004" y="121"/>
                  <a:pt x="10697467" y="15326"/>
                  <a:pt x="10900219" y="0"/>
                </a:cubicBezTo>
                <a:cubicBezTo>
                  <a:pt x="10899812" y="8690"/>
                  <a:pt x="10900065" y="14141"/>
                  <a:pt x="10900219" y="18288"/>
                </a:cubicBezTo>
                <a:cubicBezTo>
                  <a:pt x="10543007" y="31201"/>
                  <a:pt x="10472057" y="15684"/>
                  <a:pt x="10109953" y="18288"/>
                </a:cubicBezTo>
                <a:cubicBezTo>
                  <a:pt x="9747849" y="20892"/>
                  <a:pt x="9872856" y="33007"/>
                  <a:pt x="9755696" y="18288"/>
                </a:cubicBezTo>
                <a:cubicBezTo>
                  <a:pt x="9638536" y="3569"/>
                  <a:pt x="9442681" y="6596"/>
                  <a:pt x="9292437" y="18288"/>
                </a:cubicBezTo>
                <a:cubicBezTo>
                  <a:pt x="9142193" y="29980"/>
                  <a:pt x="8817861" y="-11343"/>
                  <a:pt x="8393169" y="18288"/>
                </a:cubicBezTo>
                <a:cubicBezTo>
                  <a:pt x="7968477" y="47919"/>
                  <a:pt x="7919655" y="23228"/>
                  <a:pt x="7711905" y="18288"/>
                </a:cubicBezTo>
                <a:cubicBezTo>
                  <a:pt x="7504155" y="13348"/>
                  <a:pt x="7365667" y="6452"/>
                  <a:pt x="7248646" y="18288"/>
                </a:cubicBezTo>
                <a:cubicBezTo>
                  <a:pt x="7131625" y="30124"/>
                  <a:pt x="6776155" y="2871"/>
                  <a:pt x="6567382" y="18288"/>
                </a:cubicBezTo>
                <a:cubicBezTo>
                  <a:pt x="6358609" y="33705"/>
                  <a:pt x="6372933" y="1091"/>
                  <a:pt x="6213125" y="18288"/>
                </a:cubicBezTo>
                <a:cubicBezTo>
                  <a:pt x="6053317" y="35485"/>
                  <a:pt x="5980913" y="1290"/>
                  <a:pt x="5858868" y="18288"/>
                </a:cubicBezTo>
                <a:cubicBezTo>
                  <a:pt x="5736823" y="35286"/>
                  <a:pt x="5481395" y="5492"/>
                  <a:pt x="5177604" y="18288"/>
                </a:cubicBezTo>
                <a:cubicBezTo>
                  <a:pt x="4873813" y="31084"/>
                  <a:pt x="4854222" y="37160"/>
                  <a:pt x="4714345" y="18288"/>
                </a:cubicBezTo>
                <a:cubicBezTo>
                  <a:pt x="4574468" y="-584"/>
                  <a:pt x="4298550" y="22981"/>
                  <a:pt x="3924079" y="18288"/>
                </a:cubicBezTo>
                <a:cubicBezTo>
                  <a:pt x="3549608" y="13595"/>
                  <a:pt x="3645461" y="-921"/>
                  <a:pt x="3460820" y="18288"/>
                </a:cubicBezTo>
                <a:cubicBezTo>
                  <a:pt x="3276179" y="37497"/>
                  <a:pt x="3004470" y="-15027"/>
                  <a:pt x="2670554" y="18288"/>
                </a:cubicBezTo>
                <a:cubicBezTo>
                  <a:pt x="2336638" y="51603"/>
                  <a:pt x="2425773" y="17517"/>
                  <a:pt x="2316297" y="18288"/>
                </a:cubicBezTo>
                <a:cubicBezTo>
                  <a:pt x="2206821" y="19059"/>
                  <a:pt x="1757890" y="42158"/>
                  <a:pt x="1526031" y="18288"/>
                </a:cubicBezTo>
                <a:cubicBezTo>
                  <a:pt x="1294172" y="-5582"/>
                  <a:pt x="1213137" y="12281"/>
                  <a:pt x="1062771" y="18288"/>
                </a:cubicBezTo>
                <a:cubicBezTo>
                  <a:pt x="912405" y="24295"/>
                  <a:pt x="829444" y="7304"/>
                  <a:pt x="708514" y="18288"/>
                </a:cubicBezTo>
                <a:cubicBezTo>
                  <a:pt x="587584" y="29272"/>
                  <a:pt x="227877" y="37311"/>
                  <a:pt x="0" y="18288"/>
                </a:cubicBezTo>
                <a:cubicBezTo>
                  <a:pt x="-53" y="11301"/>
                  <a:pt x="-649" y="7756"/>
                  <a:pt x="0" y="0"/>
                </a:cubicBezTo>
                <a:close/>
              </a:path>
            </a:pathLst>
          </a:custGeom>
          <a:solidFill>
            <a:srgbClr val="92A4C4"/>
          </a:solidFill>
          <a:ln w="34925">
            <a:solidFill>
              <a:srgbClr val="92A4C4"/>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xmlns="" id="{36938BEF-1102-4ED4-942F-4A192A1C4B6B}"/>
              </a:ext>
            </a:extLst>
          </p:cNvPr>
          <p:cNvGraphicFramePr>
            <a:graphicFrameLocks noGrp="1"/>
          </p:cNvGraphicFramePr>
          <p:nvPr>
            <p:ph idx="1"/>
            <p:extLst>
              <p:ext uri="{D42A27DB-BD31-4B8C-83A1-F6EECF244321}">
                <p14:modId xmlns:p14="http://schemas.microsoft.com/office/powerpoint/2010/main" val="1834394595"/>
              </p:ext>
            </p:extLst>
          </p:nvPr>
        </p:nvGraphicFramePr>
        <p:xfrm>
          <a:off x="632647" y="2805098"/>
          <a:ext cx="10915869" cy="34789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774551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6">
            <a:extLst>
              <a:ext uri="{FF2B5EF4-FFF2-40B4-BE49-F238E27FC236}">
                <a16:creationId xmlns:a16="http://schemas.microsoft.com/office/drawing/2014/main" xmlns="" id="{DA381740-063A-41A4-836D-85D14980EE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 name="Video 3">
            <a:extLst>
              <a:ext uri="{FF2B5EF4-FFF2-40B4-BE49-F238E27FC236}">
                <a16:creationId xmlns:a16="http://schemas.microsoft.com/office/drawing/2014/main" xmlns="" id="{D9D074EB-1C26-46F6-8218-C480A83939C8}"/>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4"/>
          <a:srcRect r="1" b="285"/>
          <a:stretch/>
        </p:blipFill>
        <p:spPr>
          <a:xfrm>
            <a:off x="-3047" y="10"/>
            <a:ext cx="12191999" cy="6857990"/>
          </a:xfrm>
          <a:prstGeom prst="rect">
            <a:avLst/>
          </a:prstGeom>
        </p:spPr>
      </p:pic>
      <p:sp>
        <p:nvSpPr>
          <p:cNvPr id="10" name="Rectangle 9">
            <a:extLst>
              <a:ext uri="{FF2B5EF4-FFF2-40B4-BE49-F238E27FC236}">
                <a16:creationId xmlns:a16="http://schemas.microsoft.com/office/drawing/2014/main" xmlns="" id="{007891EC-4501-44ED-A8C8-B11B6DB767A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207602"/>
            <a:ext cx="12191999" cy="3162146"/>
          </a:xfrm>
          <a:prstGeom prst="rect">
            <a:avLst/>
          </a:prstGeom>
          <a:gradFill flip="none" rotWithShape="1">
            <a:gsLst>
              <a:gs pos="0">
                <a:schemeClr val="tx1">
                  <a:alpha val="0"/>
                </a:schemeClr>
              </a:gs>
              <a:gs pos="50000">
                <a:schemeClr val="tx1">
                  <a:alpha val="35000"/>
                </a:schemeClr>
              </a:gs>
              <a:gs pos="10000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5F1922B0-17D9-4E3D-82D7-4C2584EC33EA}"/>
              </a:ext>
            </a:extLst>
          </p:cNvPr>
          <p:cNvSpPr>
            <a:spLocks noGrp="1"/>
          </p:cNvSpPr>
          <p:nvPr>
            <p:ph type="title"/>
          </p:nvPr>
        </p:nvSpPr>
        <p:spPr>
          <a:xfrm>
            <a:off x="643466" y="1322616"/>
            <a:ext cx="10905059" cy="2651204"/>
          </a:xfrm>
          <a:effectLst>
            <a:outerShdw blurRad="50800" dist="38100" dir="2700000" algn="tl" rotWithShape="0">
              <a:prstClr val="black">
                <a:alpha val="40000"/>
              </a:prstClr>
            </a:outerShdw>
          </a:effectLst>
        </p:spPr>
        <p:txBody>
          <a:bodyPr vert="horz" lIns="91440" tIns="45720" rIns="91440" bIns="45720" rtlCol="0" anchor="b">
            <a:normAutofit/>
          </a:bodyPr>
          <a:lstStyle/>
          <a:p>
            <a:r>
              <a:rPr lang="en-US" sz="5400" dirty="0">
                <a:solidFill>
                  <a:schemeClr val="bg1"/>
                </a:solidFill>
              </a:rPr>
              <a:t>Questions?</a:t>
            </a:r>
          </a:p>
        </p:txBody>
      </p:sp>
      <p:cxnSp>
        <p:nvCxnSpPr>
          <p:cNvPr id="12" name="Straight Connector 11">
            <a:extLst>
              <a:ext uri="{FF2B5EF4-FFF2-40B4-BE49-F238E27FC236}">
                <a16:creationId xmlns:a16="http://schemas.microsoft.com/office/drawing/2014/main" xmlns="" id="{34E5597F-CE67-4085-9548-E6A8036DA3B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3393881" y="4035362"/>
            <a:ext cx="5404237" cy="0"/>
          </a:xfrm>
          <a:prstGeom prst="line">
            <a:avLst/>
          </a:prstGeom>
          <a:ln>
            <a:solidFill>
              <a:schemeClr val="bg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750395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17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
                                        </p:tgtEl>
                                      </p:cBhvr>
                                    </p:cmd>
                                  </p:childTnLst>
                                </p:cTn>
                              </p:par>
                            </p:childTnLst>
                          </p:cTn>
                        </p:par>
                      </p:childTnLst>
                    </p:cTn>
                  </p:par>
                </p:childTnLst>
              </p:cTn>
              <p:nextCondLst>
                <p:cond evt="onClick" delay="0">
                  <p:tgtEl>
                    <p:spTgt spid="4"/>
                  </p:tgtEl>
                </p:cond>
              </p:nextCondLst>
            </p:seq>
            <p:video>
              <p:cMediaNode mute="1">
                <p:cTn id="12" repeatCount="indefinite" fill="hold" display="0">
                  <p:stCondLst>
                    <p:cond delay="indefinite"/>
                  </p:stCondLst>
                </p:cTn>
                <p:tgtEl>
                  <p:spTgt spid="4"/>
                </p:tgtEl>
              </p:cMediaNode>
            </p:vide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D0DDBD8-0FD5-4A86-9F2F-40FA374E69E5}"/>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xmlns="" id="{D4CE3E80-3CA2-47B0-8921-5E162E30760C}"/>
              </a:ext>
            </a:extLst>
          </p:cNvPr>
          <p:cNvSpPr>
            <a:spLocks noGrp="1"/>
          </p:cNvSpPr>
          <p:nvPr>
            <p:ph idx="1"/>
          </p:nvPr>
        </p:nvSpPr>
        <p:spPr/>
        <p:txBody>
          <a:bodyPr>
            <a:normAutofit fontScale="92500" lnSpcReduction="20000"/>
          </a:bodyPr>
          <a:lstStyle/>
          <a:p>
            <a:r>
              <a:rPr lang="en-US" sz="1000" b="1" dirty="0">
                <a:latin typeface="Times New Roman" panose="02020603050405020304" pitchFamily="18" charset="0"/>
                <a:cs typeface="Times New Roman" panose="02020603050405020304" pitchFamily="18" charset="0"/>
              </a:rPr>
              <a:t>Beamon, K. K. (2008). Used goods: Former African American college student athletes’ perception of exploitation by Division I universities. </a:t>
            </a:r>
            <a:r>
              <a:rPr lang="en-US" sz="1000" b="1" i="1" dirty="0">
                <a:latin typeface="Times New Roman" panose="02020603050405020304" pitchFamily="18" charset="0"/>
                <a:cs typeface="Times New Roman" panose="02020603050405020304" pitchFamily="18" charset="0"/>
              </a:rPr>
              <a:t>Journal of Negro Education</a:t>
            </a:r>
            <a:r>
              <a:rPr lang="en-US" sz="1000" b="1" dirty="0">
                <a:latin typeface="Times New Roman" panose="02020603050405020304" pitchFamily="18" charset="0"/>
                <a:cs typeface="Times New Roman" panose="02020603050405020304" pitchFamily="18" charset="0"/>
              </a:rPr>
              <a:t>, 77(4), 352-364. </a:t>
            </a:r>
          </a:p>
          <a:p>
            <a:r>
              <a:rPr lang="en-US" sz="1000" b="1" dirty="0">
                <a:latin typeface="Times New Roman" panose="02020603050405020304" pitchFamily="18" charset="0"/>
                <a:cs typeface="Times New Roman" panose="02020603050405020304" pitchFamily="18" charset="0"/>
              </a:rPr>
              <a:t>Beamon, K. K., &amp; Bell, P. A. (2006). Academics versus athletics: An examination of the effects of background and socialization on African American male student athletes. </a:t>
            </a:r>
            <a:r>
              <a:rPr lang="en-US" sz="1000" b="1" i="1" dirty="0">
                <a:latin typeface="Times New Roman" panose="02020603050405020304" pitchFamily="18" charset="0"/>
                <a:cs typeface="Times New Roman" panose="02020603050405020304" pitchFamily="18" charset="0"/>
              </a:rPr>
              <a:t>Social Science Journal</a:t>
            </a:r>
            <a:r>
              <a:rPr lang="en-US" sz="1000" b="1" dirty="0">
                <a:latin typeface="Times New Roman" panose="02020603050405020304" pitchFamily="18" charset="0"/>
                <a:cs typeface="Times New Roman" panose="02020603050405020304" pitchFamily="18" charset="0"/>
              </a:rPr>
              <a:t>, 43(3), 393-403. </a:t>
            </a:r>
          </a:p>
          <a:p>
            <a:r>
              <a:rPr lang="en-US" sz="1000" b="1" dirty="0">
                <a:latin typeface="Times New Roman" panose="02020603050405020304" pitchFamily="18" charset="0"/>
                <a:cs typeface="Times New Roman" panose="02020603050405020304" pitchFamily="18" charset="0"/>
              </a:rPr>
              <a:t>Beamon, K. K., &amp; Bell, P. A. (2011). A dream deferred: Narratives of African American male former collegiate athletes’ transition out of sports and into the occupational sector. </a:t>
            </a:r>
            <a:r>
              <a:rPr lang="en-US" sz="1000" b="1" i="1" dirty="0">
                <a:latin typeface="Times New Roman" panose="02020603050405020304" pitchFamily="18" charset="0"/>
                <a:cs typeface="Times New Roman" panose="02020603050405020304" pitchFamily="18" charset="0"/>
              </a:rPr>
              <a:t>Journal for the Study of Sports and Athletes in Education</a:t>
            </a:r>
            <a:r>
              <a:rPr lang="en-US" sz="1000" b="1" dirty="0">
                <a:latin typeface="Times New Roman" panose="02020603050405020304" pitchFamily="18" charset="0"/>
                <a:cs typeface="Times New Roman" panose="02020603050405020304" pitchFamily="18" charset="0"/>
              </a:rPr>
              <a:t>, 5(1), 29-44</a:t>
            </a:r>
          </a:p>
          <a:p>
            <a:r>
              <a:rPr lang="en-US" sz="1000" b="1" dirty="0">
                <a:latin typeface="Times New Roman" panose="02020603050405020304" pitchFamily="18" charset="0"/>
                <a:cs typeface="Times New Roman" panose="02020603050405020304" pitchFamily="18" charset="0"/>
              </a:rPr>
              <a:t>Cox, C. E., Ross-Stewart, L., &amp; Foltz, B. D. (2017). Investigating the prevalence and risk factors of depression symptoms among NCAA division 1 collegiate athletes. </a:t>
            </a:r>
            <a:r>
              <a:rPr lang="en-US" sz="1000" b="1" i="1" dirty="0">
                <a:latin typeface="Times New Roman" panose="02020603050405020304" pitchFamily="18" charset="0"/>
                <a:cs typeface="Times New Roman" panose="02020603050405020304" pitchFamily="18" charset="0"/>
              </a:rPr>
              <a:t>Journal of Sports Science</a:t>
            </a:r>
            <a:r>
              <a:rPr lang="en-US" sz="1000" b="1" dirty="0">
                <a:latin typeface="Times New Roman" panose="02020603050405020304" pitchFamily="18" charset="0"/>
                <a:cs typeface="Times New Roman" panose="02020603050405020304" pitchFamily="18" charset="0"/>
              </a:rPr>
              <a:t>, 5, 14-28.</a:t>
            </a:r>
          </a:p>
          <a:p>
            <a:endParaRPr lang="en-US" sz="1000" b="1"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US" sz="1100" b="1" dirty="0">
                <a:effectLst/>
                <a:latin typeface="Times New Roman" panose="02020603050405020304" pitchFamily="18" charset="0"/>
                <a:ea typeface="Calibri" panose="020F0502020204030204" pitchFamily="34" charset="0"/>
                <a:cs typeface="Times New Roman" panose="02020603050405020304" pitchFamily="18" charset="0"/>
              </a:rPr>
              <a:t>Evans, N., Forney, D., Guido, F., Patton, L., &amp; </a:t>
            </a:r>
            <a:r>
              <a:rPr lang="en-US" sz="1100" b="1" dirty="0" err="1">
                <a:effectLst/>
                <a:latin typeface="Times New Roman" panose="02020603050405020304" pitchFamily="18" charset="0"/>
                <a:ea typeface="Calibri" panose="020F0502020204030204" pitchFamily="34" charset="0"/>
                <a:cs typeface="Times New Roman" panose="02020603050405020304" pitchFamily="18" charset="0"/>
              </a:rPr>
              <a:t>Renn</a:t>
            </a:r>
            <a:r>
              <a:rPr lang="en-US" sz="1100" b="1" dirty="0">
                <a:effectLst/>
                <a:latin typeface="Times New Roman" panose="02020603050405020304" pitchFamily="18" charset="0"/>
                <a:ea typeface="Calibri" panose="020F0502020204030204" pitchFamily="34" charset="0"/>
                <a:cs typeface="Times New Roman" panose="02020603050405020304" pitchFamily="18" charset="0"/>
              </a:rPr>
              <a:t>, K. (2010). </a:t>
            </a:r>
            <a:r>
              <a:rPr lang="en-US" sz="1100" b="1" i="1" dirty="0">
                <a:effectLst/>
                <a:latin typeface="Times New Roman" panose="02020603050405020304" pitchFamily="18" charset="0"/>
                <a:ea typeface="Calibri" panose="020F0502020204030204" pitchFamily="34" charset="0"/>
                <a:cs typeface="Times New Roman" panose="02020603050405020304" pitchFamily="18" charset="0"/>
              </a:rPr>
              <a:t>Student Development in College: Theory, Practice and Research</a:t>
            </a:r>
            <a:r>
              <a:rPr lang="en-US" sz="1100" b="1" dirty="0">
                <a:effectLst/>
                <a:latin typeface="Times New Roman" panose="02020603050405020304" pitchFamily="18" charset="0"/>
                <a:ea typeface="Calibri" panose="020F0502020204030204" pitchFamily="34" charset="0"/>
                <a:cs typeface="Times New Roman" panose="02020603050405020304" pitchFamily="18" charset="0"/>
              </a:rPr>
              <a:t>. San Francisco: Jossey Bass.</a:t>
            </a:r>
          </a:p>
          <a:p>
            <a:pPr marL="0" marR="0">
              <a:lnSpc>
                <a:spcPct val="107000"/>
              </a:lnSpc>
              <a:spcBef>
                <a:spcPts val="0"/>
              </a:spcBef>
              <a:spcAft>
                <a:spcPts val="800"/>
              </a:spcAft>
            </a:pPr>
            <a:r>
              <a:rPr lang="en-US" sz="1000" b="1" dirty="0" err="1">
                <a:latin typeface="Times New Roman" panose="02020603050405020304" pitchFamily="18" charset="0"/>
                <a:cs typeface="Times New Roman" panose="02020603050405020304" pitchFamily="18" charset="0"/>
              </a:rPr>
              <a:t>Lapchik</a:t>
            </a:r>
            <a:r>
              <a:rPr lang="en-US" sz="1000" b="1" dirty="0">
                <a:latin typeface="Times New Roman" panose="02020603050405020304" pitchFamily="18" charset="0"/>
                <a:cs typeface="Times New Roman" panose="02020603050405020304" pitchFamily="18" charset="0"/>
              </a:rPr>
              <a:t>, R. E. (2018). College sport: racial &amp; gender report card. </a:t>
            </a:r>
            <a:r>
              <a:rPr lang="en-US" sz="1000" b="1" i="1" dirty="0">
                <a:latin typeface="Times New Roman" panose="02020603050405020304" pitchFamily="18" charset="0"/>
                <a:cs typeface="Times New Roman" panose="02020603050405020304" pitchFamily="18" charset="0"/>
              </a:rPr>
              <a:t>TIDES: The Institute for Diversity and Ethics in Sport. </a:t>
            </a:r>
          </a:p>
          <a:p>
            <a:pPr marL="0" marR="0">
              <a:lnSpc>
                <a:spcPct val="107000"/>
              </a:lnSpc>
              <a:spcBef>
                <a:spcPts val="0"/>
              </a:spcBef>
              <a:spcAft>
                <a:spcPts val="800"/>
              </a:spcAft>
            </a:pPr>
            <a:r>
              <a:rPr lang="en-US" sz="1000" b="1" dirty="0" err="1">
                <a:latin typeface="Times New Roman" panose="02020603050405020304" pitchFamily="18" charset="0"/>
                <a:cs typeface="Times New Roman" panose="02020603050405020304" pitchFamily="18" charset="0"/>
              </a:rPr>
              <a:t>Lapchik</a:t>
            </a:r>
            <a:r>
              <a:rPr lang="en-US" sz="1000" b="1" dirty="0">
                <a:latin typeface="Times New Roman" panose="02020603050405020304" pitchFamily="18" charset="0"/>
                <a:cs typeface="Times New Roman" panose="02020603050405020304" pitchFamily="18" charset="0"/>
              </a:rPr>
              <a:t>, R. E. (2017). The 2017 racial and gender report card: Major League Baseball. </a:t>
            </a:r>
            <a:r>
              <a:rPr lang="en-US" sz="1000" b="1" i="1" dirty="0">
                <a:latin typeface="Times New Roman" panose="02020603050405020304" pitchFamily="18" charset="0"/>
                <a:cs typeface="Times New Roman" panose="02020603050405020304" pitchFamily="18" charset="0"/>
              </a:rPr>
              <a:t>TIDES: The Institute for Diversity and Ethics in Sport.</a:t>
            </a:r>
          </a:p>
          <a:p>
            <a:r>
              <a:rPr lang="en-US" sz="1000" b="1" dirty="0">
                <a:latin typeface="Times New Roman" panose="02020603050405020304" pitchFamily="18" charset="0"/>
                <a:cs typeface="Times New Roman" panose="02020603050405020304" pitchFamily="18" charset="0"/>
              </a:rPr>
              <a:t> </a:t>
            </a:r>
            <a:r>
              <a:rPr lang="en-US" sz="1000" b="1" dirty="0" err="1">
                <a:latin typeface="Times New Roman" panose="02020603050405020304" pitchFamily="18" charset="0"/>
                <a:cs typeface="Times New Roman" panose="02020603050405020304" pitchFamily="18" charset="0"/>
              </a:rPr>
              <a:t>Lapchik</a:t>
            </a:r>
            <a:r>
              <a:rPr lang="en-US" sz="1000" b="1" dirty="0">
                <a:latin typeface="Times New Roman" panose="02020603050405020304" pitchFamily="18" charset="0"/>
                <a:cs typeface="Times New Roman" panose="02020603050405020304" pitchFamily="18" charset="0"/>
              </a:rPr>
              <a:t>, R. E. (2018). The 2018 racial and gender report card: National Basketball Association. </a:t>
            </a:r>
            <a:r>
              <a:rPr lang="en-US" sz="1000" b="1" i="1" dirty="0">
                <a:latin typeface="Times New Roman" panose="02020603050405020304" pitchFamily="18" charset="0"/>
                <a:cs typeface="Times New Roman" panose="02020603050405020304" pitchFamily="18" charset="0"/>
              </a:rPr>
              <a:t>TIDES: The Institute for Diversity and Ethics in Sport. </a:t>
            </a:r>
          </a:p>
          <a:p>
            <a:r>
              <a:rPr lang="en-US" sz="1000" b="1" dirty="0" err="1">
                <a:latin typeface="Times New Roman" panose="02020603050405020304" pitchFamily="18" charset="0"/>
                <a:cs typeface="Times New Roman" panose="02020603050405020304" pitchFamily="18" charset="0"/>
              </a:rPr>
              <a:t>Lapchik</a:t>
            </a:r>
            <a:r>
              <a:rPr lang="en-US" sz="1000" b="1" dirty="0">
                <a:latin typeface="Times New Roman" panose="02020603050405020304" pitchFamily="18" charset="0"/>
                <a:cs typeface="Times New Roman" panose="02020603050405020304" pitchFamily="18" charset="0"/>
              </a:rPr>
              <a:t>, R. E. (2017). The 2017 racial and gender report card: National Football League. </a:t>
            </a:r>
            <a:r>
              <a:rPr lang="en-US" sz="1000" b="1" i="1" dirty="0">
                <a:latin typeface="Times New Roman" panose="02020603050405020304" pitchFamily="18" charset="0"/>
                <a:cs typeface="Times New Roman" panose="02020603050405020304" pitchFamily="18" charset="0"/>
              </a:rPr>
              <a:t>TIDES: The Institute for Diversity and Ethics in Sport.</a:t>
            </a:r>
          </a:p>
          <a:p>
            <a:r>
              <a:rPr lang="en-US" sz="1000" b="1" dirty="0">
                <a:latin typeface="Times New Roman" panose="02020603050405020304" pitchFamily="18" charset="0"/>
                <a:cs typeface="Times New Roman" panose="02020603050405020304" pitchFamily="18" charset="0"/>
              </a:rPr>
              <a:t>National Institute of Mental Health (NIMH). (2017). Mental health services received in past year among U.S. adults with any mental illness 2017. Retrieved from </a:t>
            </a:r>
            <a:r>
              <a:rPr lang="en-US" sz="1000" b="1" dirty="0">
                <a:latin typeface="Times New Roman" panose="02020603050405020304" pitchFamily="18" charset="0"/>
                <a:cs typeface="Times New Roman" panose="02020603050405020304" pitchFamily="18" charset="0"/>
                <a:hlinkClick r:id="rId2"/>
              </a:rPr>
              <a:t>https://www.nimh.nih.gov/health/statistics/mental-illness.shtml</a:t>
            </a:r>
            <a:endParaRPr lang="en-US" sz="1000" b="1" dirty="0">
              <a:latin typeface="Times New Roman" panose="02020603050405020304" pitchFamily="18" charset="0"/>
              <a:cs typeface="Times New Roman" panose="02020603050405020304" pitchFamily="18" charset="0"/>
            </a:endParaRPr>
          </a:p>
          <a:p>
            <a:r>
              <a:rPr lang="en-US" sz="1000" b="1" dirty="0">
                <a:latin typeface="Times New Roman" panose="02020603050405020304" pitchFamily="18" charset="0"/>
                <a:cs typeface="Times New Roman" panose="02020603050405020304" pitchFamily="18" charset="0"/>
              </a:rPr>
              <a:t>Rao, A. L., Asif, I. M., </a:t>
            </a:r>
            <a:r>
              <a:rPr lang="en-US" sz="1000" b="1" dirty="0" err="1">
                <a:latin typeface="Times New Roman" panose="02020603050405020304" pitchFamily="18" charset="0"/>
                <a:cs typeface="Times New Roman" panose="02020603050405020304" pitchFamily="18" charset="0"/>
              </a:rPr>
              <a:t>Drezner</a:t>
            </a:r>
            <a:r>
              <a:rPr lang="en-US" sz="1000" b="1" dirty="0">
                <a:latin typeface="Times New Roman" panose="02020603050405020304" pitchFamily="18" charset="0"/>
                <a:cs typeface="Times New Roman" panose="02020603050405020304" pitchFamily="18" charset="0"/>
              </a:rPr>
              <a:t>, J. A., </a:t>
            </a:r>
            <a:r>
              <a:rPr lang="en-US" sz="1000" b="1" dirty="0" err="1">
                <a:latin typeface="Times New Roman" panose="02020603050405020304" pitchFamily="18" charset="0"/>
                <a:cs typeface="Times New Roman" panose="02020603050405020304" pitchFamily="18" charset="0"/>
              </a:rPr>
              <a:t>Toresdahl</a:t>
            </a:r>
            <a:r>
              <a:rPr lang="en-US" sz="1000" b="1" dirty="0">
                <a:latin typeface="Times New Roman" panose="02020603050405020304" pitchFamily="18" charset="0"/>
                <a:cs typeface="Times New Roman" panose="02020603050405020304" pitchFamily="18" charset="0"/>
              </a:rPr>
              <a:t>, B. G., &amp; Harmon, K. G. (2015). Suicide in National Collegiate Athletic Association (NCAA) athletes: a 9-year analysis of the NCAA resolutions database. </a:t>
            </a:r>
            <a:r>
              <a:rPr lang="en-US" sz="1000" b="1" i="1" dirty="0">
                <a:latin typeface="Times New Roman" panose="02020603050405020304" pitchFamily="18" charset="0"/>
                <a:cs typeface="Times New Roman" panose="02020603050405020304" pitchFamily="18" charset="0"/>
              </a:rPr>
              <a:t>Sports health</a:t>
            </a:r>
            <a:r>
              <a:rPr lang="en-US" sz="1000" b="1" dirty="0">
                <a:latin typeface="Times New Roman" panose="02020603050405020304" pitchFamily="18" charset="0"/>
                <a:cs typeface="Times New Roman" panose="02020603050405020304" pitchFamily="18" charset="0"/>
              </a:rPr>
              <a:t>, 7(5), 452-457.</a:t>
            </a:r>
          </a:p>
          <a:p>
            <a:pPr marL="0" marR="0">
              <a:lnSpc>
                <a:spcPct val="107000"/>
              </a:lnSpc>
              <a:spcBef>
                <a:spcPts val="0"/>
              </a:spcBef>
              <a:spcAft>
                <a:spcPts val="800"/>
              </a:spcAft>
            </a:pPr>
            <a:r>
              <a:rPr lang="en-US" sz="1100" b="1" dirty="0">
                <a:effectLst/>
                <a:latin typeface="Times New Roman" panose="02020603050405020304" pitchFamily="18" charset="0"/>
                <a:ea typeface="Calibri" panose="020F0502020204030204" pitchFamily="34" charset="0"/>
                <a:cs typeface="Times New Roman" panose="02020603050405020304" pitchFamily="18" charset="0"/>
              </a:rPr>
              <a:t>Rossman, G. &amp; Rallis, S. (2012). </a:t>
            </a:r>
            <a:r>
              <a:rPr lang="en-US" sz="1100" b="1" i="1" dirty="0">
                <a:effectLst/>
                <a:latin typeface="Times New Roman" panose="02020603050405020304" pitchFamily="18" charset="0"/>
                <a:ea typeface="Calibri" panose="020F0502020204030204" pitchFamily="34" charset="0"/>
                <a:cs typeface="Times New Roman" panose="02020603050405020304" pitchFamily="18" charset="0"/>
              </a:rPr>
              <a:t>Learning in the Field: An Introduction to Qualitative Research. </a:t>
            </a:r>
            <a:r>
              <a:rPr lang="en-US" sz="1100" b="1" dirty="0">
                <a:effectLst/>
                <a:latin typeface="Times New Roman" panose="02020603050405020304" pitchFamily="18" charset="0"/>
                <a:ea typeface="Calibri" panose="020F0502020204030204" pitchFamily="34" charset="0"/>
                <a:cs typeface="Times New Roman" panose="02020603050405020304" pitchFamily="18" charset="0"/>
              </a:rPr>
              <a:t>Thousand Oaks, CA: Sage Publishing.</a:t>
            </a:r>
          </a:p>
          <a:p>
            <a:pPr marL="0">
              <a:lnSpc>
                <a:spcPct val="107000"/>
              </a:lnSpc>
              <a:spcBef>
                <a:spcPts val="0"/>
              </a:spcBef>
              <a:spcAft>
                <a:spcPts val="800"/>
              </a:spcAft>
            </a:pPr>
            <a:r>
              <a:rPr lang="en-US" sz="1100" b="1" dirty="0">
                <a:effectLst/>
                <a:latin typeface="Times New Roman" panose="02020603050405020304" pitchFamily="18" charset="0"/>
                <a:ea typeface="Calibri" panose="020F0502020204030204" pitchFamily="34" charset="0"/>
                <a:cs typeface="Times New Roman" panose="02020603050405020304" pitchFamily="18" charset="0"/>
              </a:rPr>
              <a:t>Yin, R.K. (2014). Case study research designs and methods (5</a:t>
            </a:r>
            <a:r>
              <a:rPr lang="en-US" sz="1100" b="1" baseline="30000" dirty="0">
                <a:effectLst/>
                <a:latin typeface="Times New Roman" panose="02020603050405020304" pitchFamily="18" charset="0"/>
                <a:ea typeface="Calibri" panose="020F0502020204030204" pitchFamily="34" charset="0"/>
                <a:cs typeface="Times New Roman" panose="02020603050405020304" pitchFamily="18" charset="0"/>
              </a:rPr>
              <a:t>th</a:t>
            </a:r>
            <a:r>
              <a:rPr lang="en-US" sz="1100" b="1" dirty="0">
                <a:effectLst/>
                <a:latin typeface="Times New Roman" panose="02020603050405020304" pitchFamily="18" charset="0"/>
                <a:ea typeface="Calibri" panose="020F0502020204030204" pitchFamily="34" charset="0"/>
                <a:cs typeface="Times New Roman" panose="02020603050405020304" pitchFamily="18" charset="0"/>
              </a:rPr>
              <a:t> ed). Thousand Oaks, CA: Sage Publishing. </a:t>
            </a:r>
          </a:p>
          <a:p>
            <a:pPr marL="0">
              <a:lnSpc>
                <a:spcPct val="107000"/>
              </a:lnSpc>
              <a:spcBef>
                <a:spcPts val="0"/>
              </a:spcBef>
              <a:spcAft>
                <a:spcPts val="800"/>
              </a:spcAft>
            </a:pPr>
            <a:r>
              <a:rPr lang="en-US" sz="1000" b="1" dirty="0">
                <a:latin typeface="Times New Roman" panose="02020603050405020304" pitchFamily="18" charset="0"/>
                <a:cs typeface="Times New Roman" panose="02020603050405020304" pitchFamily="18" charset="0"/>
              </a:rPr>
              <a:t>Wilkerson, T., </a:t>
            </a:r>
            <a:r>
              <a:rPr lang="en-US" sz="1000" b="1" dirty="0" err="1">
                <a:latin typeface="Times New Roman" panose="02020603050405020304" pitchFamily="18" charset="0"/>
                <a:cs typeface="Times New Roman" panose="02020603050405020304" pitchFamily="18" charset="0"/>
              </a:rPr>
              <a:t>Stowkowsi</a:t>
            </a:r>
            <a:r>
              <a:rPr lang="en-US" sz="1000" b="1" dirty="0">
                <a:latin typeface="Times New Roman" panose="02020603050405020304" pitchFamily="18" charset="0"/>
                <a:cs typeface="Times New Roman" panose="02020603050405020304" pitchFamily="18" charset="0"/>
              </a:rPr>
              <a:t>, S., Fridley, A., </a:t>
            </a:r>
            <a:r>
              <a:rPr lang="en-US" sz="1000" b="1" dirty="0" err="1">
                <a:latin typeface="Times New Roman" panose="02020603050405020304" pitchFamily="18" charset="0"/>
                <a:cs typeface="Times New Roman" panose="02020603050405020304" pitchFamily="18" charset="0"/>
              </a:rPr>
              <a:t>Dittmore</a:t>
            </a:r>
            <a:r>
              <a:rPr lang="en-US" sz="1000" b="1" dirty="0">
                <a:latin typeface="Times New Roman" panose="02020603050405020304" pitchFamily="18" charset="0"/>
                <a:cs typeface="Times New Roman" panose="02020603050405020304" pitchFamily="18" charset="0"/>
              </a:rPr>
              <a:t>, S., and Bell, C. (2020). </a:t>
            </a:r>
            <a:r>
              <a:rPr lang="en-US" sz="1000" b="1" i="1" dirty="0">
                <a:latin typeface="Times New Roman" panose="02020603050405020304" pitchFamily="18" charset="0"/>
                <a:cs typeface="Times New Roman" panose="02020603050405020304" pitchFamily="18" charset="0"/>
              </a:rPr>
              <a:t>Journal of Issues in Collegiate Athletics</a:t>
            </a:r>
            <a:r>
              <a:rPr lang="en-US" sz="1000" b="1" dirty="0">
                <a:latin typeface="Times New Roman" panose="02020603050405020304" pitchFamily="18" charset="0"/>
                <a:cs typeface="Times New Roman" panose="02020603050405020304" pitchFamily="18" charset="0"/>
              </a:rPr>
              <a:t>, 55-81.</a:t>
            </a:r>
          </a:p>
          <a:p>
            <a:endParaRPr lang="en-US" sz="105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06682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6B04D4C-A1E5-494D-9FA1-C604CBF88251}"/>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xmlns="" id="{82343B7D-7172-414A-A7AE-63A1385E8128}"/>
              </a:ext>
            </a:extLst>
          </p:cNvPr>
          <p:cNvSpPr>
            <a:spLocks noGrp="1"/>
          </p:cNvSpPr>
          <p:nvPr>
            <p:ph idx="1"/>
          </p:nvPr>
        </p:nvSpPr>
        <p:spPr/>
        <p:txBody>
          <a:bodyPr/>
          <a:lstStyle/>
          <a:p>
            <a:r>
              <a:rPr lang="en-US" sz="1800" dirty="0">
                <a:effectLst/>
                <a:latin typeface="Times New Roman" panose="02020603050405020304" pitchFamily="18" charset="0"/>
                <a:ea typeface="Calibri" panose="020F0502020204030204" pitchFamily="34" charset="0"/>
              </a:rPr>
              <a:t>According to the NCAA, only 1 in 4,233 high school players go from high school to college to professional sports.</a:t>
            </a:r>
          </a:p>
          <a:p>
            <a:r>
              <a:rPr lang="en-US" sz="1800" dirty="0">
                <a:latin typeface="Times New Roman" panose="02020603050405020304" pitchFamily="18" charset="0"/>
                <a:cs typeface="Times New Roman" panose="02020603050405020304" pitchFamily="18" charset="0"/>
              </a:rPr>
              <a:t>Black men were 2.4% of undergraduate students enrolled at the 65 universities, but comprised 55% of football teams and 56% of men’s basketball teams on those campuses.</a:t>
            </a:r>
          </a:p>
          <a:p>
            <a:r>
              <a:rPr lang="en-US" sz="1800" dirty="0">
                <a:latin typeface="Times New Roman" panose="02020603050405020304" pitchFamily="18" charset="0"/>
                <a:cs typeface="Times New Roman" panose="02020603050405020304" pitchFamily="18" charset="0"/>
              </a:rPr>
              <a:t>A staggering 57% of individuals who deal with mental illness have not received any professional help (National Institute of Mental Health; NIMH, 2017).</a:t>
            </a:r>
          </a:p>
          <a:p>
            <a:r>
              <a:rPr lang="en-US" sz="1800" dirty="0">
                <a:latin typeface="Times New Roman" panose="02020603050405020304" pitchFamily="18" charset="0"/>
                <a:cs typeface="Times New Roman" panose="02020603050405020304" pitchFamily="18" charset="0"/>
              </a:rPr>
              <a:t>33% of student-athletes identify with symptoms of depression (Cox, Ross-Stewart, &amp; Foltz, 2017)</a:t>
            </a:r>
          </a:p>
          <a:p>
            <a:r>
              <a:rPr lang="en-US" sz="1800" dirty="0">
                <a:latin typeface="Times New Roman" panose="02020603050405020304" pitchFamily="18" charset="0"/>
                <a:cs typeface="Times New Roman" panose="02020603050405020304" pitchFamily="18" charset="0"/>
              </a:rPr>
              <a:t>Black student-athletes experience a higher rate of suicide (Rao et al., 2015)</a:t>
            </a:r>
          </a:p>
          <a:p>
            <a:r>
              <a:rPr lang="en-US" sz="1800" dirty="0">
                <a:latin typeface="Times New Roman" panose="02020603050405020304" pitchFamily="18" charset="0"/>
                <a:cs typeface="Times New Roman" panose="02020603050405020304" pitchFamily="18" charset="0"/>
              </a:rPr>
              <a:t>Division I student-athletes are at greater risk of suicide when compared to other NCAA classifications, and male student-athletes are more likely to commit suicide than female student-athletes (Rao et al., 2015)</a:t>
            </a:r>
          </a:p>
        </p:txBody>
      </p:sp>
    </p:spTree>
    <p:extLst>
      <p:ext uri="{BB962C8B-B14F-4D97-AF65-F5344CB8AC3E}">
        <p14:creationId xmlns:p14="http://schemas.microsoft.com/office/powerpoint/2010/main" val="24233230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F13C74B1-5B17-4795-BED0-7140497B44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383158C8-42D8-4BF8-8468-4F0F22B36DA1}"/>
              </a:ext>
            </a:extLst>
          </p:cNvPr>
          <p:cNvSpPr>
            <a:spLocks noGrp="1"/>
          </p:cNvSpPr>
          <p:nvPr>
            <p:ph type="title"/>
          </p:nvPr>
        </p:nvSpPr>
        <p:spPr>
          <a:xfrm>
            <a:off x="640080" y="325369"/>
            <a:ext cx="4368602" cy="1956841"/>
          </a:xfrm>
        </p:spPr>
        <p:txBody>
          <a:bodyPr anchor="b">
            <a:normAutofit/>
          </a:bodyPr>
          <a:lstStyle/>
          <a:p>
            <a:pPr>
              <a:lnSpc>
                <a:spcPct val="90000"/>
              </a:lnSpc>
            </a:pPr>
            <a:r>
              <a:rPr lang="en-US" sz="6600"/>
              <a:t>Review of Literature</a:t>
            </a:r>
          </a:p>
        </p:txBody>
      </p:sp>
      <p:sp>
        <p:nvSpPr>
          <p:cNvPr id="11" name="Rectangle 6">
            <a:extLst>
              <a:ext uri="{FF2B5EF4-FFF2-40B4-BE49-F238E27FC236}">
                <a16:creationId xmlns:a16="http://schemas.microsoft.com/office/drawing/2014/main" xmlns="" id="{3FCFB1DE-0B7E-48CC-BA90-B2AB0889F9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65093" y="2563839"/>
            <a:ext cx="3931920" cy="27432"/>
          </a:xfrm>
          <a:custGeom>
            <a:avLst/>
            <a:gdLst>
              <a:gd name="connsiteX0" fmla="*/ 0 w 3931920"/>
              <a:gd name="connsiteY0" fmla="*/ 0 h 27432"/>
              <a:gd name="connsiteX1" fmla="*/ 733958 w 3931920"/>
              <a:gd name="connsiteY1" fmla="*/ 0 h 27432"/>
              <a:gd name="connsiteX2" fmla="*/ 1428598 w 3931920"/>
              <a:gd name="connsiteY2" fmla="*/ 0 h 27432"/>
              <a:gd name="connsiteX3" fmla="*/ 2123237 w 3931920"/>
              <a:gd name="connsiteY3" fmla="*/ 0 h 27432"/>
              <a:gd name="connsiteX4" fmla="*/ 2660599 w 3931920"/>
              <a:gd name="connsiteY4" fmla="*/ 0 h 27432"/>
              <a:gd name="connsiteX5" fmla="*/ 3237281 w 3931920"/>
              <a:gd name="connsiteY5" fmla="*/ 0 h 27432"/>
              <a:gd name="connsiteX6" fmla="*/ 3931920 w 3931920"/>
              <a:gd name="connsiteY6" fmla="*/ 0 h 27432"/>
              <a:gd name="connsiteX7" fmla="*/ 3931920 w 3931920"/>
              <a:gd name="connsiteY7" fmla="*/ 27432 h 27432"/>
              <a:gd name="connsiteX8" fmla="*/ 3276600 w 3931920"/>
              <a:gd name="connsiteY8" fmla="*/ 27432 h 27432"/>
              <a:gd name="connsiteX9" fmla="*/ 2739238 w 3931920"/>
              <a:gd name="connsiteY9" fmla="*/ 27432 h 27432"/>
              <a:gd name="connsiteX10" fmla="*/ 2201875 w 3931920"/>
              <a:gd name="connsiteY10" fmla="*/ 27432 h 27432"/>
              <a:gd name="connsiteX11" fmla="*/ 1507236 w 3931920"/>
              <a:gd name="connsiteY11" fmla="*/ 27432 h 27432"/>
              <a:gd name="connsiteX12" fmla="*/ 930554 w 3931920"/>
              <a:gd name="connsiteY12" fmla="*/ 27432 h 27432"/>
              <a:gd name="connsiteX13" fmla="*/ 0 w 3931920"/>
              <a:gd name="connsiteY13" fmla="*/ 27432 h 27432"/>
              <a:gd name="connsiteX14" fmla="*/ 0 w 3931920"/>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1920" h="27432" fill="none" extrusionOk="0">
                <a:moveTo>
                  <a:pt x="0" y="0"/>
                </a:moveTo>
                <a:cubicBezTo>
                  <a:pt x="245351" y="16874"/>
                  <a:pt x="509174" y="13736"/>
                  <a:pt x="733958" y="0"/>
                </a:cubicBezTo>
                <a:cubicBezTo>
                  <a:pt x="958742" y="-13736"/>
                  <a:pt x="1245406" y="-17215"/>
                  <a:pt x="1428598" y="0"/>
                </a:cubicBezTo>
                <a:cubicBezTo>
                  <a:pt x="1611790" y="17215"/>
                  <a:pt x="1930525" y="20562"/>
                  <a:pt x="2123237" y="0"/>
                </a:cubicBezTo>
                <a:cubicBezTo>
                  <a:pt x="2315949" y="-20562"/>
                  <a:pt x="2485508" y="11332"/>
                  <a:pt x="2660599" y="0"/>
                </a:cubicBezTo>
                <a:cubicBezTo>
                  <a:pt x="2835690" y="-11332"/>
                  <a:pt x="3075198" y="-14809"/>
                  <a:pt x="3237281" y="0"/>
                </a:cubicBezTo>
                <a:cubicBezTo>
                  <a:pt x="3399364" y="14809"/>
                  <a:pt x="3745084" y="-4992"/>
                  <a:pt x="3931920" y="0"/>
                </a:cubicBezTo>
                <a:cubicBezTo>
                  <a:pt x="3930963" y="8431"/>
                  <a:pt x="3931571" y="14612"/>
                  <a:pt x="3931920" y="27432"/>
                </a:cubicBezTo>
                <a:cubicBezTo>
                  <a:pt x="3765435" y="40792"/>
                  <a:pt x="3452398" y="38703"/>
                  <a:pt x="3276600" y="27432"/>
                </a:cubicBezTo>
                <a:cubicBezTo>
                  <a:pt x="3100802" y="16161"/>
                  <a:pt x="2914889" y="26998"/>
                  <a:pt x="2739238" y="27432"/>
                </a:cubicBezTo>
                <a:cubicBezTo>
                  <a:pt x="2563587" y="27866"/>
                  <a:pt x="2395484" y="39154"/>
                  <a:pt x="2201875" y="27432"/>
                </a:cubicBezTo>
                <a:cubicBezTo>
                  <a:pt x="2008266" y="15710"/>
                  <a:pt x="1781367" y="4899"/>
                  <a:pt x="1507236" y="27432"/>
                </a:cubicBezTo>
                <a:cubicBezTo>
                  <a:pt x="1233105" y="49965"/>
                  <a:pt x="1075495" y="47542"/>
                  <a:pt x="930554" y="27432"/>
                </a:cubicBezTo>
                <a:cubicBezTo>
                  <a:pt x="785613" y="7322"/>
                  <a:pt x="268930" y="30433"/>
                  <a:pt x="0" y="27432"/>
                </a:cubicBezTo>
                <a:cubicBezTo>
                  <a:pt x="226" y="18208"/>
                  <a:pt x="-648" y="12891"/>
                  <a:pt x="0" y="0"/>
                </a:cubicBezTo>
                <a:close/>
              </a:path>
              <a:path w="3931920" h="27432" stroke="0" extrusionOk="0">
                <a:moveTo>
                  <a:pt x="0" y="0"/>
                </a:moveTo>
                <a:cubicBezTo>
                  <a:pt x="278269" y="4786"/>
                  <a:pt x="349028" y="-10422"/>
                  <a:pt x="616001" y="0"/>
                </a:cubicBezTo>
                <a:cubicBezTo>
                  <a:pt x="882974" y="10422"/>
                  <a:pt x="931617" y="-15515"/>
                  <a:pt x="1153363" y="0"/>
                </a:cubicBezTo>
                <a:cubicBezTo>
                  <a:pt x="1375109" y="15515"/>
                  <a:pt x="1704089" y="-3631"/>
                  <a:pt x="1887322" y="0"/>
                </a:cubicBezTo>
                <a:cubicBezTo>
                  <a:pt x="2070555" y="3631"/>
                  <a:pt x="2344155" y="2213"/>
                  <a:pt x="2503322" y="0"/>
                </a:cubicBezTo>
                <a:cubicBezTo>
                  <a:pt x="2662489" y="-2213"/>
                  <a:pt x="2976859" y="26691"/>
                  <a:pt x="3119323" y="0"/>
                </a:cubicBezTo>
                <a:cubicBezTo>
                  <a:pt x="3261787" y="-26691"/>
                  <a:pt x="3588171" y="-28651"/>
                  <a:pt x="3931920" y="0"/>
                </a:cubicBezTo>
                <a:cubicBezTo>
                  <a:pt x="3930565" y="9524"/>
                  <a:pt x="3930718" y="13975"/>
                  <a:pt x="3931920" y="27432"/>
                </a:cubicBezTo>
                <a:cubicBezTo>
                  <a:pt x="3664329" y="4021"/>
                  <a:pt x="3437686" y="14511"/>
                  <a:pt x="3276600" y="27432"/>
                </a:cubicBezTo>
                <a:cubicBezTo>
                  <a:pt x="3115514" y="40353"/>
                  <a:pt x="2913592" y="48967"/>
                  <a:pt x="2739238" y="27432"/>
                </a:cubicBezTo>
                <a:cubicBezTo>
                  <a:pt x="2564884" y="5897"/>
                  <a:pt x="2294049" y="39820"/>
                  <a:pt x="2083918" y="27432"/>
                </a:cubicBezTo>
                <a:cubicBezTo>
                  <a:pt x="1873787" y="15044"/>
                  <a:pt x="1718903" y="21388"/>
                  <a:pt x="1428598" y="27432"/>
                </a:cubicBezTo>
                <a:cubicBezTo>
                  <a:pt x="1138293" y="33476"/>
                  <a:pt x="952209" y="50441"/>
                  <a:pt x="812597" y="27432"/>
                </a:cubicBezTo>
                <a:cubicBezTo>
                  <a:pt x="672985" y="4423"/>
                  <a:pt x="305800" y="28240"/>
                  <a:pt x="0" y="27432"/>
                </a:cubicBezTo>
                <a:cubicBezTo>
                  <a:pt x="-800" y="16780"/>
                  <a:pt x="-583" y="12910"/>
                  <a:pt x="0" y="0"/>
                </a:cubicBezTo>
                <a:close/>
              </a:path>
            </a:pathLst>
          </a:custGeom>
          <a:solidFill>
            <a:srgbClr val="92A4C4"/>
          </a:solidFill>
          <a:ln w="38100" cap="rnd">
            <a:solidFill>
              <a:srgbClr val="92A4C4"/>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xmlns="" id="{080E0772-FD5E-4C97-B51C-D1928D90F8BD}"/>
              </a:ext>
            </a:extLst>
          </p:cNvPr>
          <p:cNvSpPr>
            <a:spLocks noGrp="1"/>
          </p:cNvSpPr>
          <p:nvPr>
            <p:ph idx="1"/>
          </p:nvPr>
        </p:nvSpPr>
        <p:spPr>
          <a:xfrm>
            <a:off x="640080" y="2872899"/>
            <a:ext cx="4243589" cy="3320668"/>
          </a:xfrm>
        </p:spPr>
        <p:txBody>
          <a:bodyPr>
            <a:normAutofit/>
          </a:bodyPr>
          <a:lstStyle/>
          <a:p>
            <a:r>
              <a:rPr lang="en-US" dirty="0"/>
              <a:t>In 1994, a sports documentary by the name of “Hoop Dreams” followed to two Chicago basketball players: William Gates and Arthur Agee. The film crew documented their journey to the pro’s from the time they were scouted.</a:t>
            </a:r>
          </a:p>
          <a:p>
            <a:endParaRPr lang="en-US" dirty="0"/>
          </a:p>
        </p:txBody>
      </p:sp>
      <p:pic>
        <p:nvPicPr>
          <p:cNvPr id="5" name="Picture 4" descr="Basketball going into hoop against sky">
            <a:extLst>
              <a:ext uri="{FF2B5EF4-FFF2-40B4-BE49-F238E27FC236}">
                <a16:creationId xmlns:a16="http://schemas.microsoft.com/office/drawing/2014/main" xmlns="" id="{4BBB4BF7-AD1A-4A64-A5E2-04D573CC58C4}"/>
              </a:ext>
            </a:extLst>
          </p:cNvPr>
          <p:cNvPicPr>
            <a:picLocks noChangeAspect="1"/>
          </p:cNvPicPr>
          <p:nvPr/>
        </p:nvPicPr>
        <p:blipFill rotWithShape="1">
          <a:blip r:embed="rId2"/>
          <a:srcRect r="24773"/>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5730104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D260B96-7F93-444A-A09A-3D28021DE83D}"/>
              </a:ext>
            </a:extLst>
          </p:cNvPr>
          <p:cNvSpPr>
            <a:spLocks noGrp="1"/>
          </p:cNvSpPr>
          <p:nvPr>
            <p:ph type="title"/>
          </p:nvPr>
        </p:nvSpPr>
        <p:spPr/>
        <p:txBody>
          <a:bodyPr/>
          <a:lstStyle/>
          <a:p>
            <a:r>
              <a:rPr lang="en-US" dirty="0"/>
              <a:t>Hoop Dreams</a:t>
            </a:r>
          </a:p>
        </p:txBody>
      </p:sp>
      <p:pic>
        <p:nvPicPr>
          <p:cNvPr id="4" name="Online Media 3" title="Hoop Dreams">
            <a:hlinkClick r:id="" action="ppaction://media"/>
            <a:extLst>
              <a:ext uri="{FF2B5EF4-FFF2-40B4-BE49-F238E27FC236}">
                <a16:creationId xmlns:a16="http://schemas.microsoft.com/office/drawing/2014/main" xmlns="" id="{B4F33C20-D6EA-409B-8D88-25F648AC8163}"/>
              </a:ext>
            </a:extLst>
          </p:cNvPr>
          <p:cNvPicPr>
            <a:picLocks noGrp="1" noRot="1" noChangeAspect="1"/>
          </p:cNvPicPr>
          <p:nvPr>
            <p:ph idx="1"/>
            <a:quickTimeFile r:link="rId1"/>
          </p:nvPr>
        </p:nvPicPr>
        <p:blipFill>
          <a:blip r:embed="rId3"/>
          <a:stretch>
            <a:fillRect/>
          </a:stretch>
        </p:blipFill>
        <p:spPr>
          <a:xfrm>
            <a:off x="2388637" y="1928813"/>
            <a:ext cx="7464490" cy="4564062"/>
          </a:xfrm>
          <a:prstGeom prst="rect">
            <a:avLst/>
          </a:prstGeom>
        </p:spPr>
      </p:pic>
    </p:spTree>
    <p:extLst>
      <p:ext uri="{BB962C8B-B14F-4D97-AF65-F5344CB8AC3E}">
        <p14:creationId xmlns:p14="http://schemas.microsoft.com/office/powerpoint/2010/main" val="17177808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AD3FD30-8CC8-45CB-9AEF-9863A93D1AD0}"/>
              </a:ext>
            </a:extLst>
          </p:cNvPr>
          <p:cNvSpPr>
            <a:spLocks noGrp="1"/>
          </p:cNvSpPr>
          <p:nvPr>
            <p:ph type="title"/>
          </p:nvPr>
        </p:nvSpPr>
        <p:spPr/>
        <p:txBody>
          <a:bodyPr/>
          <a:lstStyle/>
          <a:p>
            <a:r>
              <a:rPr lang="en-US" dirty="0"/>
              <a:t>Review of Literature (cont.)</a:t>
            </a:r>
          </a:p>
        </p:txBody>
      </p:sp>
      <p:sp>
        <p:nvSpPr>
          <p:cNvPr id="3" name="Content Placeholder 2">
            <a:extLst>
              <a:ext uri="{FF2B5EF4-FFF2-40B4-BE49-F238E27FC236}">
                <a16:creationId xmlns:a16="http://schemas.microsoft.com/office/drawing/2014/main" xmlns="" id="{6F8B6C80-19CF-4634-ABD7-64C7962DDF93}"/>
              </a:ext>
            </a:extLst>
          </p:cNvPr>
          <p:cNvSpPr>
            <a:spLocks noGrp="1"/>
          </p:cNvSpPr>
          <p:nvPr>
            <p:ph idx="1"/>
          </p:nvPr>
        </p:nvSpPr>
        <p:spPr/>
        <p:txBody>
          <a:bodyPr>
            <a:normAutofit/>
          </a:bodyPr>
          <a:lstStyle/>
          <a:p>
            <a:r>
              <a:rPr lang="en-US" sz="1800" dirty="0">
                <a:latin typeface="Times New Roman" panose="02020603050405020304" pitchFamily="18" charset="0"/>
                <a:cs typeface="Times New Roman" panose="02020603050405020304" pitchFamily="18" charset="0"/>
              </a:rPr>
              <a:t>Scholars have recently examined how Black men are socialized to value sports over academics at a young age (e.g., Beamon &amp; Bell, 2006; Benson, 2000)</a:t>
            </a:r>
          </a:p>
          <a:p>
            <a:r>
              <a:rPr lang="en-US" sz="1800" dirty="0">
                <a:latin typeface="Times New Roman" panose="02020603050405020304" pitchFamily="18" charset="0"/>
                <a:cs typeface="Times New Roman" panose="02020603050405020304" pitchFamily="18" charset="0"/>
              </a:rPr>
              <a:t>The ways in which colleges and universities reap enormous financial benefits at the expense of Black male student-athlete success (e.g., Beamon, 2008; </a:t>
            </a:r>
            <a:r>
              <a:rPr lang="en-US" sz="1800" dirty="0" err="1">
                <a:latin typeface="Times New Roman" panose="02020603050405020304" pitchFamily="18" charset="0"/>
                <a:cs typeface="Times New Roman" panose="02020603050405020304" pitchFamily="18" charset="0"/>
              </a:rPr>
              <a:t>Donnor</a:t>
            </a:r>
            <a:r>
              <a:rPr lang="en-US" sz="1800" dirty="0">
                <a:latin typeface="Times New Roman" panose="02020603050405020304" pitchFamily="18" charset="0"/>
                <a:cs typeface="Times New Roman" panose="02020603050405020304" pitchFamily="18" charset="0"/>
              </a:rPr>
              <a:t>, 2005; Harper, 2009a); and the long-term effects of sports participation on Black men’s psychological wellness and post-college career transitions (e.g., Beamon &amp; Bell, 2011; Harrison &amp; Lawrence, 2003: Harper, 2006; p.4)</a:t>
            </a:r>
          </a:p>
          <a:p>
            <a:r>
              <a:rPr lang="en-US" sz="1800" dirty="0">
                <a:effectLst/>
                <a:latin typeface="Times New Roman" panose="02020603050405020304" pitchFamily="18" charset="0"/>
                <a:ea typeface="Calibri" panose="020F0502020204030204" pitchFamily="34" charset="0"/>
              </a:rPr>
              <a:t>There is a growing disconnect between black male athletes’ dreams and reality.</a:t>
            </a:r>
          </a:p>
          <a:p>
            <a:r>
              <a:rPr lang="en-US" sz="1800" dirty="0">
                <a:effectLst/>
                <a:latin typeface="Times New Roman" panose="02020603050405020304" pitchFamily="18" charset="0"/>
                <a:ea typeface="Calibri" panose="020F0502020204030204" pitchFamily="34" charset="0"/>
              </a:rPr>
              <a:t>These statistics fail to reach the many families whose livelihood depend solely on the players’ ascension to the pro’s</a:t>
            </a:r>
            <a:r>
              <a:rPr lang="en-US" sz="1800" dirty="0">
                <a:latin typeface="Times New Roman" panose="02020603050405020304" pitchFamily="18" charset="0"/>
                <a:ea typeface="Calibri" panose="020F0502020204030204" pitchFamily="34" charset="0"/>
              </a:rPr>
              <a:t>.</a:t>
            </a:r>
          </a:p>
          <a:p>
            <a:r>
              <a:rPr lang="en-US" sz="1800" dirty="0">
                <a:effectLst/>
                <a:latin typeface="Times New Roman" panose="02020603050405020304" pitchFamily="18" charset="0"/>
                <a:ea typeface="Calibri" panose="020F0502020204030204" pitchFamily="34" charset="0"/>
              </a:rPr>
              <a:t>The fact of the matter is that due to centuries of injustices toward Black Americans including: education segregation, housing discrimination and employment discrimination, leads black families into feeling that their path to financial freedom is through sports.</a:t>
            </a:r>
            <a:endParaRPr 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420999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777A147A-9ED8-46B4-8660-1B3C2AA880B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1897F309-85B2-4965-9150-689CE7ED3D7F}"/>
              </a:ext>
            </a:extLst>
          </p:cNvPr>
          <p:cNvSpPr>
            <a:spLocks noGrp="1"/>
          </p:cNvSpPr>
          <p:nvPr>
            <p:ph type="title"/>
          </p:nvPr>
        </p:nvSpPr>
        <p:spPr>
          <a:xfrm>
            <a:off x="841248" y="548640"/>
            <a:ext cx="3419540" cy="5431536"/>
          </a:xfrm>
        </p:spPr>
        <p:txBody>
          <a:bodyPr>
            <a:normAutofit/>
          </a:bodyPr>
          <a:lstStyle/>
          <a:p>
            <a:r>
              <a:rPr lang="en-US" sz="6000"/>
              <a:t>Research question</a:t>
            </a:r>
          </a:p>
        </p:txBody>
      </p:sp>
      <p:sp>
        <p:nvSpPr>
          <p:cNvPr id="10" name="Rectangle 6">
            <a:extLst>
              <a:ext uri="{FF2B5EF4-FFF2-40B4-BE49-F238E27FC236}">
                <a16:creationId xmlns:a16="http://schemas.microsoft.com/office/drawing/2014/main" xmlns="" id="{5D6C15A0-C087-4593-8414-2B4EC1CDC3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2539411"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rgbClr val="92A4C4"/>
          </a:solidFill>
          <a:ln w="41275" cap="rnd">
            <a:solidFill>
              <a:srgbClr val="92A4C4"/>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xmlns="" id="{6E7BB5CD-1B36-4E35-B2FE-4AA1BF250D56}"/>
              </a:ext>
            </a:extLst>
          </p:cNvPr>
          <p:cNvSpPr>
            <a:spLocks noGrp="1"/>
          </p:cNvSpPr>
          <p:nvPr>
            <p:ph idx="1"/>
          </p:nvPr>
        </p:nvSpPr>
        <p:spPr>
          <a:xfrm>
            <a:off x="5298595" y="552091"/>
            <a:ext cx="6052158" cy="5431536"/>
          </a:xfrm>
        </p:spPr>
        <p:txBody>
          <a:bodyPr anchor="ctr">
            <a:normAutofit/>
          </a:bodyPr>
          <a:lstStyle/>
          <a:p>
            <a:r>
              <a:rPr lang="en-US" dirty="0">
                <a:latin typeface="Times New Roman" panose="02020603050405020304" pitchFamily="18" charset="0"/>
                <a:cs typeface="Times New Roman" panose="02020603050405020304" pitchFamily="18" charset="0"/>
              </a:rPr>
              <a:t>What are the effects on Black Male College Athletes Mental Health, when “going pro” is no longer an option?</a:t>
            </a:r>
          </a:p>
        </p:txBody>
      </p:sp>
    </p:spTree>
    <p:extLst>
      <p:ext uri="{BB962C8B-B14F-4D97-AF65-F5344CB8AC3E}">
        <p14:creationId xmlns:p14="http://schemas.microsoft.com/office/powerpoint/2010/main" val="14584037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6261194-62B1-4032-AE95-71A117971B5A}"/>
              </a:ext>
            </a:extLst>
          </p:cNvPr>
          <p:cNvSpPr>
            <a:spLocks noGrp="1"/>
          </p:cNvSpPr>
          <p:nvPr>
            <p:ph type="title"/>
          </p:nvPr>
        </p:nvSpPr>
        <p:spPr/>
        <p:txBody>
          <a:bodyPr/>
          <a:lstStyle/>
          <a:p>
            <a:r>
              <a:rPr lang="en-US" dirty="0"/>
              <a:t>Methodology</a:t>
            </a:r>
          </a:p>
        </p:txBody>
      </p:sp>
      <p:sp>
        <p:nvSpPr>
          <p:cNvPr id="3" name="Content Placeholder 2">
            <a:extLst>
              <a:ext uri="{FF2B5EF4-FFF2-40B4-BE49-F238E27FC236}">
                <a16:creationId xmlns:a16="http://schemas.microsoft.com/office/drawing/2014/main" xmlns="" id="{4B7E47E4-820D-428D-BFFC-04A4F07A3EFD}"/>
              </a:ext>
            </a:extLst>
          </p:cNvPr>
          <p:cNvSpPr>
            <a:spLocks noGrp="1"/>
          </p:cNvSpPr>
          <p:nvPr>
            <p:ph idx="1"/>
          </p:nvPr>
        </p:nvSpPr>
        <p:spPr/>
        <p:txBody>
          <a:bodyPr>
            <a:normAutofit/>
          </a:bodyPr>
          <a:lstStyle/>
          <a:p>
            <a:endParaRPr lang="en-US" sz="1800" dirty="0">
              <a:effectLst/>
              <a:latin typeface="Times New Roman" panose="02020603050405020304" pitchFamily="18" charset="0"/>
              <a:ea typeface="Calibri" panose="020F0502020204030204" pitchFamily="34" charset="0"/>
            </a:endParaRPr>
          </a:p>
          <a:p>
            <a:r>
              <a:rPr lang="en-US" sz="1800" dirty="0">
                <a:effectLst/>
                <a:latin typeface="Times New Roman" panose="02020603050405020304" pitchFamily="18" charset="0"/>
                <a:ea typeface="Calibri" panose="020F0502020204030204" pitchFamily="34" charset="0"/>
              </a:rPr>
              <a:t>The methodology used in this research study will be an embedded qualitative case study (Yin, 2014), that will use focus groups and interviews in the collection of data.</a:t>
            </a:r>
          </a:p>
          <a:p>
            <a:r>
              <a:rPr lang="en-US" sz="1800" dirty="0">
                <a:effectLst/>
                <a:latin typeface="Times New Roman" panose="02020603050405020304" pitchFamily="18" charset="0"/>
                <a:ea typeface="Calibri" panose="020F0502020204030204" pitchFamily="34" charset="0"/>
              </a:rPr>
              <a:t>Phenomenology is also a possible method that can be used to understand the lived experiences of the participants in this proposed study (Rossman &amp; Rallis 2012)</a:t>
            </a:r>
          </a:p>
          <a:p>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This study is an effort to develop a new framework or model for understanding BMCA’s perspectives and experiences that can inform colleges or university athletic departments to offer strategies that will help BMCA’s on how to emotionally cope with “dream loss”.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927136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xmlns="" id="{F13C74B1-5B17-4795-BED0-7140497B44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AA7EC05A-39D5-4624-AD43-E017CAA46631}"/>
              </a:ext>
            </a:extLst>
          </p:cNvPr>
          <p:cNvSpPr>
            <a:spLocks noGrp="1"/>
          </p:cNvSpPr>
          <p:nvPr>
            <p:ph type="title"/>
          </p:nvPr>
        </p:nvSpPr>
        <p:spPr>
          <a:xfrm>
            <a:off x="640080" y="325369"/>
            <a:ext cx="4368602" cy="1956841"/>
          </a:xfrm>
        </p:spPr>
        <p:txBody>
          <a:bodyPr anchor="b">
            <a:normAutofit/>
          </a:bodyPr>
          <a:lstStyle/>
          <a:p>
            <a:r>
              <a:rPr lang="en-US" sz="6100"/>
              <a:t>Theoretical Framework</a:t>
            </a:r>
          </a:p>
        </p:txBody>
      </p:sp>
      <p:sp>
        <p:nvSpPr>
          <p:cNvPr id="15" name="Rectangle 6">
            <a:extLst>
              <a:ext uri="{FF2B5EF4-FFF2-40B4-BE49-F238E27FC236}">
                <a16:creationId xmlns:a16="http://schemas.microsoft.com/office/drawing/2014/main" xmlns="" id="{3FCFB1DE-0B7E-48CC-BA90-B2AB0889F9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65093" y="2563839"/>
            <a:ext cx="3931920" cy="27432"/>
          </a:xfrm>
          <a:custGeom>
            <a:avLst/>
            <a:gdLst>
              <a:gd name="connsiteX0" fmla="*/ 0 w 3931920"/>
              <a:gd name="connsiteY0" fmla="*/ 0 h 27432"/>
              <a:gd name="connsiteX1" fmla="*/ 733958 w 3931920"/>
              <a:gd name="connsiteY1" fmla="*/ 0 h 27432"/>
              <a:gd name="connsiteX2" fmla="*/ 1428598 w 3931920"/>
              <a:gd name="connsiteY2" fmla="*/ 0 h 27432"/>
              <a:gd name="connsiteX3" fmla="*/ 2123237 w 3931920"/>
              <a:gd name="connsiteY3" fmla="*/ 0 h 27432"/>
              <a:gd name="connsiteX4" fmla="*/ 2660599 w 3931920"/>
              <a:gd name="connsiteY4" fmla="*/ 0 h 27432"/>
              <a:gd name="connsiteX5" fmla="*/ 3237281 w 3931920"/>
              <a:gd name="connsiteY5" fmla="*/ 0 h 27432"/>
              <a:gd name="connsiteX6" fmla="*/ 3931920 w 3931920"/>
              <a:gd name="connsiteY6" fmla="*/ 0 h 27432"/>
              <a:gd name="connsiteX7" fmla="*/ 3931920 w 3931920"/>
              <a:gd name="connsiteY7" fmla="*/ 27432 h 27432"/>
              <a:gd name="connsiteX8" fmla="*/ 3276600 w 3931920"/>
              <a:gd name="connsiteY8" fmla="*/ 27432 h 27432"/>
              <a:gd name="connsiteX9" fmla="*/ 2739238 w 3931920"/>
              <a:gd name="connsiteY9" fmla="*/ 27432 h 27432"/>
              <a:gd name="connsiteX10" fmla="*/ 2201875 w 3931920"/>
              <a:gd name="connsiteY10" fmla="*/ 27432 h 27432"/>
              <a:gd name="connsiteX11" fmla="*/ 1507236 w 3931920"/>
              <a:gd name="connsiteY11" fmla="*/ 27432 h 27432"/>
              <a:gd name="connsiteX12" fmla="*/ 930554 w 3931920"/>
              <a:gd name="connsiteY12" fmla="*/ 27432 h 27432"/>
              <a:gd name="connsiteX13" fmla="*/ 0 w 3931920"/>
              <a:gd name="connsiteY13" fmla="*/ 27432 h 27432"/>
              <a:gd name="connsiteX14" fmla="*/ 0 w 3931920"/>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1920" h="27432" fill="none" extrusionOk="0">
                <a:moveTo>
                  <a:pt x="0" y="0"/>
                </a:moveTo>
                <a:cubicBezTo>
                  <a:pt x="245351" y="16874"/>
                  <a:pt x="509174" y="13736"/>
                  <a:pt x="733958" y="0"/>
                </a:cubicBezTo>
                <a:cubicBezTo>
                  <a:pt x="958742" y="-13736"/>
                  <a:pt x="1245406" y="-17215"/>
                  <a:pt x="1428598" y="0"/>
                </a:cubicBezTo>
                <a:cubicBezTo>
                  <a:pt x="1611790" y="17215"/>
                  <a:pt x="1930525" y="20562"/>
                  <a:pt x="2123237" y="0"/>
                </a:cubicBezTo>
                <a:cubicBezTo>
                  <a:pt x="2315949" y="-20562"/>
                  <a:pt x="2485508" y="11332"/>
                  <a:pt x="2660599" y="0"/>
                </a:cubicBezTo>
                <a:cubicBezTo>
                  <a:pt x="2835690" y="-11332"/>
                  <a:pt x="3075198" y="-14809"/>
                  <a:pt x="3237281" y="0"/>
                </a:cubicBezTo>
                <a:cubicBezTo>
                  <a:pt x="3399364" y="14809"/>
                  <a:pt x="3745084" y="-4992"/>
                  <a:pt x="3931920" y="0"/>
                </a:cubicBezTo>
                <a:cubicBezTo>
                  <a:pt x="3930963" y="8431"/>
                  <a:pt x="3931571" y="14612"/>
                  <a:pt x="3931920" y="27432"/>
                </a:cubicBezTo>
                <a:cubicBezTo>
                  <a:pt x="3765435" y="40792"/>
                  <a:pt x="3452398" y="38703"/>
                  <a:pt x="3276600" y="27432"/>
                </a:cubicBezTo>
                <a:cubicBezTo>
                  <a:pt x="3100802" y="16161"/>
                  <a:pt x="2914889" y="26998"/>
                  <a:pt x="2739238" y="27432"/>
                </a:cubicBezTo>
                <a:cubicBezTo>
                  <a:pt x="2563587" y="27866"/>
                  <a:pt x="2395484" y="39154"/>
                  <a:pt x="2201875" y="27432"/>
                </a:cubicBezTo>
                <a:cubicBezTo>
                  <a:pt x="2008266" y="15710"/>
                  <a:pt x="1781367" y="4899"/>
                  <a:pt x="1507236" y="27432"/>
                </a:cubicBezTo>
                <a:cubicBezTo>
                  <a:pt x="1233105" y="49965"/>
                  <a:pt x="1075495" y="47542"/>
                  <a:pt x="930554" y="27432"/>
                </a:cubicBezTo>
                <a:cubicBezTo>
                  <a:pt x="785613" y="7322"/>
                  <a:pt x="268930" y="30433"/>
                  <a:pt x="0" y="27432"/>
                </a:cubicBezTo>
                <a:cubicBezTo>
                  <a:pt x="226" y="18208"/>
                  <a:pt x="-648" y="12891"/>
                  <a:pt x="0" y="0"/>
                </a:cubicBezTo>
                <a:close/>
              </a:path>
              <a:path w="3931920" h="27432" stroke="0" extrusionOk="0">
                <a:moveTo>
                  <a:pt x="0" y="0"/>
                </a:moveTo>
                <a:cubicBezTo>
                  <a:pt x="278269" y="4786"/>
                  <a:pt x="349028" y="-10422"/>
                  <a:pt x="616001" y="0"/>
                </a:cubicBezTo>
                <a:cubicBezTo>
                  <a:pt x="882974" y="10422"/>
                  <a:pt x="931617" y="-15515"/>
                  <a:pt x="1153363" y="0"/>
                </a:cubicBezTo>
                <a:cubicBezTo>
                  <a:pt x="1375109" y="15515"/>
                  <a:pt x="1704089" y="-3631"/>
                  <a:pt x="1887322" y="0"/>
                </a:cubicBezTo>
                <a:cubicBezTo>
                  <a:pt x="2070555" y="3631"/>
                  <a:pt x="2344155" y="2213"/>
                  <a:pt x="2503322" y="0"/>
                </a:cubicBezTo>
                <a:cubicBezTo>
                  <a:pt x="2662489" y="-2213"/>
                  <a:pt x="2976859" y="26691"/>
                  <a:pt x="3119323" y="0"/>
                </a:cubicBezTo>
                <a:cubicBezTo>
                  <a:pt x="3261787" y="-26691"/>
                  <a:pt x="3588171" y="-28651"/>
                  <a:pt x="3931920" y="0"/>
                </a:cubicBezTo>
                <a:cubicBezTo>
                  <a:pt x="3930565" y="9524"/>
                  <a:pt x="3930718" y="13975"/>
                  <a:pt x="3931920" y="27432"/>
                </a:cubicBezTo>
                <a:cubicBezTo>
                  <a:pt x="3664329" y="4021"/>
                  <a:pt x="3437686" y="14511"/>
                  <a:pt x="3276600" y="27432"/>
                </a:cubicBezTo>
                <a:cubicBezTo>
                  <a:pt x="3115514" y="40353"/>
                  <a:pt x="2913592" y="48967"/>
                  <a:pt x="2739238" y="27432"/>
                </a:cubicBezTo>
                <a:cubicBezTo>
                  <a:pt x="2564884" y="5897"/>
                  <a:pt x="2294049" y="39820"/>
                  <a:pt x="2083918" y="27432"/>
                </a:cubicBezTo>
                <a:cubicBezTo>
                  <a:pt x="1873787" y="15044"/>
                  <a:pt x="1718903" y="21388"/>
                  <a:pt x="1428598" y="27432"/>
                </a:cubicBezTo>
                <a:cubicBezTo>
                  <a:pt x="1138293" y="33476"/>
                  <a:pt x="952209" y="50441"/>
                  <a:pt x="812597" y="27432"/>
                </a:cubicBezTo>
                <a:cubicBezTo>
                  <a:pt x="672985" y="4423"/>
                  <a:pt x="305800" y="28240"/>
                  <a:pt x="0" y="27432"/>
                </a:cubicBezTo>
                <a:cubicBezTo>
                  <a:pt x="-800" y="16780"/>
                  <a:pt x="-583" y="12910"/>
                  <a:pt x="0" y="0"/>
                </a:cubicBezTo>
                <a:close/>
              </a:path>
            </a:pathLst>
          </a:custGeom>
          <a:solidFill>
            <a:srgbClr val="92A4C4"/>
          </a:solidFill>
          <a:ln w="38100" cap="rnd">
            <a:solidFill>
              <a:srgbClr val="92A4C4"/>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xmlns="" id="{78707A04-5CCC-4E04-8020-398436ED8F0F}"/>
              </a:ext>
            </a:extLst>
          </p:cNvPr>
          <p:cNvSpPr>
            <a:spLocks noGrp="1"/>
          </p:cNvSpPr>
          <p:nvPr>
            <p:ph idx="1"/>
          </p:nvPr>
        </p:nvSpPr>
        <p:spPr>
          <a:xfrm>
            <a:off x="640080" y="2872899"/>
            <a:ext cx="4243589" cy="3320668"/>
          </a:xfrm>
        </p:spPr>
        <p:txBody>
          <a:bodyPr>
            <a:normAutofit/>
          </a:bodyPr>
          <a:lstStyle/>
          <a:p>
            <a:pPr>
              <a:lnSpc>
                <a:spcPct val="100000"/>
              </a:lnSpc>
            </a:pPr>
            <a:r>
              <a:rPr lang="en-US" sz="1500">
                <a:effectLst/>
                <a:latin typeface="Times New Roman" panose="02020603050405020304" pitchFamily="18" charset="0"/>
                <a:ea typeface="Calibri" panose="020F0502020204030204" pitchFamily="34" charset="0"/>
              </a:rPr>
              <a:t>This proposed study draws on Bronfenbrenner s Ecological Theory (1993) of Human Development.</a:t>
            </a:r>
            <a:endParaRPr lang="en-US" sz="15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pPr>
            <a:r>
              <a:rPr lang="en-US" sz="1500">
                <a:effectLst/>
                <a:latin typeface="Times New Roman" panose="02020603050405020304" pitchFamily="18" charset="0"/>
                <a:ea typeface="Calibri" panose="020F0502020204030204" pitchFamily="34" charset="0"/>
              </a:rPr>
              <a:t>Bronfenbrenner explains that “behavior is a function of the interactions of the person and the environment to development is a function of the interaction of the person and the environment (Evans et al., 2010, p.161).</a:t>
            </a:r>
            <a:endParaRPr lang="en-US" sz="1500">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pPr>
            <a:r>
              <a:rPr lang="en-US" sz="1500">
                <a:effectLst/>
                <a:latin typeface="Times New Roman" panose="02020603050405020304" pitchFamily="18" charset="0"/>
                <a:ea typeface="Calibri" panose="020F0502020204030204" pitchFamily="34" charset="0"/>
              </a:rPr>
              <a:t>Bronfenbrenner’s theory provides a link to towards an individual’s behavior and their environment. BMCA’s environment and culture can explain why their tunnel vision to a career path is influenced by their surroundings.</a:t>
            </a:r>
            <a:endParaRPr lang="en-US" sz="1500">
              <a:latin typeface="Times New Roman" panose="02020603050405020304" pitchFamily="18" charset="0"/>
              <a:cs typeface="Times New Roman" panose="02020603050405020304" pitchFamily="18" charset="0"/>
            </a:endParaRPr>
          </a:p>
        </p:txBody>
      </p:sp>
      <p:pic>
        <p:nvPicPr>
          <p:cNvPr id="8" name="Picture 7" descr="Chart, radar chart&#10;&#10;Description automatically generated">
            <a:extLst>
              <a:ext uri="{FF2B5EF4-FFF2-40B4-BE49-F238E27FC236}">
                <a16:creationId xmlns:a16="http://schemas.microsoft.com/office/drawing/2014/main" xmlns="" id="{1C631625-2B8C-463A-BC0A-69BB28413B34}"/>
              </a:ext>
            </a:extLst>
          </p:cNvPr>
          <p:cNvPicPr>
            <a:picLocks noChangeAspect="1"/>
          </p:cNvPicPr>
          <p:nvPr/>
        </p:nvPicPr>
        <p:blipFill rotWithShape="1">
          <a:blip r:embed="rId2">
            <a:extLst>
              <a:ext uri="{28A0092B-C50C-407E-A947-70E740481C1C}">
                <a14:useLocalDpi xmlns:a14="http://schemas.microsoft.com/office/drawing/2010/main" val="0"/>
              </a:ext>
            </a:extLst>
          </a:blip>
          <a:srcRect t="2" b="550"/>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0044204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6">
            <a:extLst>
              <a:ext uri="{FF2B5EF4-FFF2-40B4-BE49-F238E27FC236}">
                <a16:creationId xmlns:a16="http://schemas.microsoft.com/office/drawing/2014/main" xmlns="" id="{DA381740-063A-41A4-836D-85D14980EE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18" name="Rectangle 17">
            <a:extLst>
              <a:ext uri="{FF2B5EF4-FFF2-40B4-BE49-F238E27FC236}">
                <a16:creationId xmlns:a16="http://schemas.microsoft.com/office/drawing/2014/main" xmlns="" id="{0671A8AE-40A1-4631-A6B8-581AFF06548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Popcorn and drink in an empty red theater">
            <a:extLst>
              <a:ext uri="{FF2B5EF4-FFF2-40B4-BE49-F238E27FC236}">
                <a16:creationId xmlns:a16="http://schemas.microsoft.com/office/drawing/2014/main" xmlns="" id="{EC92CD82-CB5F-4D26-9540-3FB3B4B9E886}"/>
              </a:ext>
            </a:extLst>
          </p:cNvPr>
          <p:cNvPicPr>
            <a:picLocks noChangeAspect="1"/>
          </p:cNvPicPr>
          <p:nvPr/>
        </p:nvPicPr>
        <p:blipFill rotWithShape="1">
          <a:blip r:embed="rId2"/>
          <a:srcRect t="7707" b="7707"/>
          <a:stretch/>
        </p:blipFill>
        <p:spPr>
          <a:xfrm>
            <a:off x="20" y="10"/>
            <a:ext cx="12191980" cy="6857990"/>
          </a:xfrm>
          <a:prstGeom prst="rect">
            <a:avLst/>
          </a:prstGeom>
        </p:spPr>
      </p:pic>
      <p:sp>
        <p:nvSpPr>
          <p:cNvPr id="20" name="Rectangle 19">
            <a:extLst>
              <a:ext uri="{FF2B5EF4-FFF2-40B4-BE49-F238E27FC236}">
                <a16:creationId xmlns:a16="http://schemas.microsoft.com/office/drawing/2014/main" xmlns="" id="{A44CD100-6267-4E62-AA64-2182A3A6A1C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 y="0"/>
            <a:ext cx="9339206" cy="6858000"/>
          </a:xfrm>
          <a:prstGeom prst="rect">
            <a:avLst/>
          </a:prstGeom>
          <a:gradFill>
            <a:gsLst>
              <a:gs pos="58000">
                <a:schemeClr val="tx1">
                  <a:alpha val="30000"/>
                </a:schemeClr>
              </a:gs>
              <a:gs pos="33000">
                <a:schemeClr val="tx1">
                  <a:alpha val="20000"/>
                </a:schemeClr>
              </a:gs>
              <a:gs pos="0">
                <a:schemeClr val="tx1">
                  <a:alpha val="0"/>
                </a:schemeClr>
              </a:gs>
              <a:gs pos="100000">
                <a:schemeClr val="tx1">
                  <a:alpha val="3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FEE37FA8-1EFC-4141-A9DF-6C692C516CB1}"/>
              </a:ext>
            </a:extLst>
          </p:cNvPr>
          <p:cNvSpPr>
            <a:spLocks noGrp="1"/>
          </p:cNvSpPr>
          <p:nvPr>
            <p:ph type="title"/>
          </p:nvPr>
        </p:nvSpPr>
        <p:spPr>
          <a:xfrm>
            <a:off x="477981" y="1122362"/>
            <a:ext cx="4023360" cy="2802219"/>
          </a:xfrm>
        </p:spPr>
        <p:txBody>
          <a:bodyPr vert="horz" lIns="91440" tIns="45720" rIns="91440" bIns="45720" rtlCol="0" anchor="b">
            <a:normAutofit/>
          </a:bodyPr>
          <a:lstStyle/>
          <a:p>
            <a:r>
              <a:rPr lang="en-US" dirty="0">
                <a:solidFill>
                  <a:schemeClr val="bg1"/>
                </a:solidFill>
              </a:rPr>
              <a:t>Other options </a:t>
            </a:r>
          </a:p>
        </p:txBody>
      </p:sp>
      <p:sp>
        <p:nvSpPr>
          <p:cNvPr id="3" name="Content Placeholder 2">
            <a:extLst>
              <a:ext uri="{FF2B5EF4-FFF2-40B4-BE49-F238E27FC236}">
                <a16:creationId xmlns:a16="http://schemas.microsoft.com/office/drawing/2014/main" xmlns="" id="{022B77EA-4E1C-46C8-975A-F41998471CFB}"/>
              </a:ext>
            </a:extLst>
          </p:cNvPr>
          <p:cNvSpPr>
            <a:spLocks noGrp="1"/>
          </p:cNvSpPr>
          <p:nvPr>
            <p:ph idx="1"/>
          </p:nvPr>
        </p:nvSpPr>
        <p:spPr>
          <a:xfrm>
            <a:off x="477980" y="3969352"/>
            <a:ext cx="4023359" cy="1208141"/>
          </a:xfrm>
        </p:spPr>
        <p:txBody>
          <a:bodyPr vert="horz" lIns="91440" tIns="45720" rIns="91440" bIns="45720" rtlCol="0">
            <a:normAutofit fontScale="92500"/>
          </a:bodyPr>
          <a:lstStyle/>
          <a:p>
            <a:pPr marL="0" indent="0">
              <a:buNone/>
            </a:pPr>
            <a:r>
              <a:rPr lang="en-US" dirty="0">
                <a:solidFill>
                  <a:schemeClr val="bg1"/>
                </a:solidFill>
                <a:latin typeface="Times New Roman" panose="02020603050405020304" pitchFamily="18" charset="0"/>
                <a:cs typeface="Times New Roman" panose="02020603050405020304" pitchFamily="18" charset="0"/>
              </a:rPr>
              <a:t>Write and produce a 2022 version of “Hoop Dreams”.</a:t>
            </a:r>
          </a:p>
        </p:txBody>
      </p:sp>
    </p:spTree>
    <p:extLst>
      <p:ext uri="{BB962C8B-B14F-4D97-AF65-F5344CB8AC3E}">
        <p14:creationId xmlns:p14="http://schemas.microsoft.com/office/powerpoint/2010/main" val="303759682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SketchyVTI">
  <a:themeElements>
    <a:clrScheme name="AnalogousFromLightSeedRightStep">
      <a:dk1>
        <a:srgbClr val="000000"/>
      </a:dk1>
      <a:lt1>
        <a:srgbClr val="FFFFFF"/>
      </a:lt1>
      <a:dk2>
        <a:srgbClr val="412D24"/>
      </a:dk2>
      <a:lt2>
        <a:srgbClr val="E8E6E2"/>
      </a:lt2>
      <a:accent1>
        <a:srgbClr val="92A4C4"/>
      </a:accent1>
      <a:accent2>
        <a:srgbClr val="827FBA"/>
      </a:accent2>
      <a:accent3>
        <a:srgbClr val="AD96C6"/>
      </a:accent3>
      <a:accent4>
        <a:srgbClr val="B37FBA"/>
      </a:accent4>
      <a:accent5>
        <a:srgbClr val="C593B5"/>
      </a:accent5>
      <a:accent6>
        <a:srgbClr val="BA7F8F"/>
      </a:accent6>
      <a:hlink>
        <a:srgbClr val="95805A"/>
      </a:hlink>
      <a:folHlink>
        <a:srgbClr val="7F7F7F"/>
      </a:folHlink>
    </a:clrScheme>
    <a:fontScheme name="Custom 2">
      <a:majorFont>
        <a:latin typeface="Modern Love"/>
        <a:ea typeface=""/>
        <a:cs typeface=""/>
      </a:majorFont>
      <a:minorFont>
        <a:latin typeface="The Ha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SketchyVTI" id="{A6D2C935-A6E4-4DD9-BCC5-5AE2504DB8EA}" vid="{F0754072-50B6-4C01-B911-67246C9F58D2}"/>
    </a:ext>
  </a:extLst>
</a:theme>
</file>

<file path=docProps/app.xml><?xml version="1.0" encoding="utf-8"?>
<Properties xmlns="http://schemas.openxmlformats.org/officeDocument/2006/extended-properties" xmlns:vt="http://schemas.openxmlformats.org/officeDocument/2006/docPropsVTypes">
  <TotalTime>94</TotalTime>
  <Words>1365</Words>
  <Application>Microsoft Macintosh PowerPoint</Application>
  <PresentationFormat>Custom</PresentationFormat>
  <Paragraphs>58</Paragraphs>
  <Slides>12</Slides>
  <Notes>0</Notes>
  <HiddenSlides>0</HiddenSlides>
  <MMClips>2</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SketchyVTI</vt:lpstr>
      <vt:lpstr>"Hoop Dreams": Black Male College Students Perceptions of Post Collegiate Play and the Effects on Their Mental Health   </vt:lpstr>
      <vt:lpstr>Introduction</vt:lpstr>
      <vt:lpstr>Review of Literature</vt:lpstr>
      <vt:lpstr>Hoop Dreams</vt:lpstr>
      <vt:lpstr>Review of Literature (cont.)</vt:lpstr>
      <vt:lpstr>Research question</vt:lpstr>
      <vt:lpstr>Methodology</vt:lpstr>
      <vt:lpstr>Theoretical Framework</vt:lpstr>
      <vt:lpstr>Other options </vt:lpstr>
      <vt:lpstr>Why is the important?</vt:lpstr>
      <vt:lpstr>Questions?</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"Hoop Dreams": Black Male College Students Perceptions of Post Collegiate Play and the Effects on Their Mental Health   </dc:title>
  <dc:creator>Douglas, Niesha</dc:creator>
  <cp:lastModifiedBy>Heather Alderman</cp:lastModifiedBy>
  <cp:revision>1</cp:revision>
  <dcterms:created xsi:type="dcterms:W3CDTF">2022-02-02T00:37:16Z</dcterms:created>
  <dcterms:modified xsi:type="dcterms:W3CDTF">2022-02-07T19:13:01Z</dcterms:modified>
</cp:coreProperties>
</file>