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1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70F0001-6D2B-451E-9F9C-2472CCFB9CF4}">
  <a:tblStyle styleId="{F70F0001-6D2B-451E-9F9C-2472CCFB9CF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6"/>
    <p:restoredTop sz="94688"/>
  </p:normalViewPr>
  <p:slideViewPr>
    <p:cSldViewPr snapToGrid="0" snapToObjects="1">
      <p:cViewPr varScale="1">
        <p:scale>
          <a:sx n="151" d="100"/>
          <a:sy n="151" d="100"/>
        </p:scale>
        <p:origin x="-120" y="-6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Type</a:t>
            </a:r>
            <a:r>
              <a:rPr lang="en-US" baseline="0" dirty="0"/>
              <a:t> of </a:t>
            </a:r>
            <a:r>
              <a:rPr lang="en-US" dirty="0"/>
              <a:t>Institution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Institution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4C1-F846-9112-FCBFB535AFB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4C1-F846-9112-FCBFB535AFB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4C1-F846-9112-FCBFB535AFB3}"/>
              </c:ext>
            </c:extLst>
          </c:dPt>
          <c:cat>
            <c:strRef>
              <c:f>Sheet1!$A$2:$A$4</c:f>
              <c:strCache>
                <c:ptCount val="3"/>
                <c:pt idx="0">
                  <c:v>Research-Intensive</c:v>
                </c:pt>
                <c:pt idx="1">
                  <c:v>Blend</c:v>
                </c:pt>
                <c:pt idx="2">
                  <c:v>Teaching-Focused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32.30000000000001</c:v>
                </c:pt>
                <c:pt idx="1">
                  <c:v>32.30000000000001</c:v>
                </c:pt>
                <c:pt idx="2">
                  <c:v>35.4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26D-C246-B832-3A86717508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753676139267406"/>
          <c:y val="0.848387487192937"/>
          <c:w val="0.871416669040776"/>
          <c:h val="0.15161251280706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390783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c770b582c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c770b582c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4c770b582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4c770b582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c770b582c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c770b582c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Support is coming from distance-based relationships, high level leadership, immediate supervisors and colleagues, and outside personal relationships.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Women mentioned “women” more frequently. 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4c770b582c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4c770b582c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baeeb30e6_0_3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baeeb30e6_0_3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Let audience give input. </a:t>
            </a: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4c770b582c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4c770b582c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c8d3a6d72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c8d3a6d72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c770b582c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c770b582c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baeeb30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baeeb30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baeeb30e6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baeeb30e6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baeeb30e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baeeb30e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baeeb30e6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baeeb30e6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Job Demands-Resources (JD-R) Model provides a theoretical framework that can generate insight into such questions. It is a comprehensive model, integrating the concepts of job strain and workplace motivation (Bakker &amp; Demerouti, 2007; Demerouti &amp; Bakker, 2011). Specifically, the JD-R Model conceptualizes job demands as features of a job that require a person to put forth substantial effort and thus experience physical or psychological costs due to the effort (Demerouti, Bakker, Nachreiner, &amp; Schaufeli, 2001). Examples of job demands can range from “work pressure,” to “an unfavorable physical environment,” to “emotionally demanding interactions” (Bakker &amp; Demerouti, 2007, p. 312).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Conversely, job resources are the features of the job that help a person to achieve work goals, engage in personal growth (Demerouti et al., 2001), and promote well-being (Balducci, Fraccaroli, &amp; Schaufeli, 2011). Job resources serve to reduce the costs associated with job demands, and are also valuable in and of themselves in that they influence motivation (Bakker &amp; Demerouti, 2007).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 has extended the JD-R Model to investigations of workplace hostility. For example, one study viewed job demands as creating a stressful environment that fosters potential triggers for actions such as bullying, whereas job resources serve as buffers to such behavior (Balducci, Fraccaroli, &amp; Schaufeli, 2011). Another study hypothesized that bullying and harassment are job demands whereas organizational rewards, procedural fairness, and supervisor support are job resources (Law, Dollard, Tuckey, &amp; Dormann, 2011). </a:t>
            </a: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baeeb30e6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baeeb30e6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baeeb30e6_0_3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baeeb30e6_0_3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Note highlighted items.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Also note that in Codes 3 &amp; 4, males and females reverse in percentages. 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c770b582c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c770b582c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Note that this is the only male comment that can be attributed to this code. 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c770b582c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c770b582c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8" y="601724"/>
            <a:ext cx="6477805" cy="2190535"/>
          </a:xfrm>
        </p:spPr>
        <p:txBody>
          <a:bodyPr bIns="0"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18" y="2793056"/>
            <a:ext cx="6477804" cy="733216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684" y="246981"/>
            <a:ext cx="4220081" cy="2319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626" y="599230"/>
            <a:ext cx="608264" cy="37768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66777293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4771763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289" y="599230"/>
            <a:ext cx="1211807" cy="349491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599230"/>
            <a:ext cx="5638991" cy="34949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842289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05059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421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3101889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817" y="1317098"/>
            <a:ext cx="6482366" cy="1476755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817" y="2793853"/>
            <a:ext cx="6482366" cy="820490"/>
          </a:xfrm>
        </p:spPr>
        <p:txBody>
          <a:bodyPr tIns="91440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7780266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03667"/>
            <a:ext cx="6970183" cy="7944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508159"/>
            <a:ext cx="3366491" cy="25864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605" y="1513007"/>
            <a:ext cx="3366491" cy="258114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5400326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03123"/>
            <a:ext cx="6971702" cy="7922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514662"/>
            <a:ext cx="3366596" cy="60145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118202"/>
            <a:ext cx="3366596" cy="19833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2019" y="1517253"/>
            <a:ext cx="3366596" cy="601678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019" y="2116119"/>
            <a:ext cx="3366596" cy="19780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541599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168091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406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599230"/>
            <a:ext cx="2221475" cy="1804889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7743" y="599230"/>
            <a:ext cx="4509353" cy="349412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404119"/>
            <a:ext cx="2221475" cy="1686136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2321831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608041" y="361628"/>
            <a:ext cx="3055900" cy="3861826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847135"/>
            <a:ext cx="4149246" cy="1441724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841907"/>
            <a:ext cx="2093378" cy="2899745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400" dirty="0"/>
            </a:lvl1pPr>
          </a:lstStyle>
          <a:p>
            <a:pPr lvl="0" algn="ctr"/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294700"/>
            <a:ext cx="4143303" cy="1567601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102393"/>
            <a:ext cx="4145513" cy="240092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38981"/>
            <a:ext cx="4155753" cy="24069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5895421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03390"/>
            <a:ext cx="6968411" cy="786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511799"/>
            <a:ext cx="6968411" cy="2587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31560" y="247778"/>
            <a:ext cx="2625536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46981"/>
            <a:ext cx="4220081" cy="231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599230"/>
            <a:ext cx="608264" cy="37768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  <p:sp>
        <p:nvSpPr>
          <p:cNvPr id="9" name="Rectangle 8"/>
          <p:cNvSpPr/>
          <p:nvPr/>
        </p:nvSpPr>
        <p:spPr>
          <a:xfrm>
            <a:off x="0" y="2716718"/>
            <a:ext cx="9144000" cy="18794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4597003"/>
            <a:ext cx="9144000" cy="557213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460360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237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19" r:id="rId1"/>
    <p:sldLayoutId id="2147484020" r:id="rId2"/>
    <p:sldLayoutId id="2147484021" r:id="rId3"/>
    <p:sldLayoutId id="2147484022" r:id="rId4"/>
    <p:sldLayoutId id="2147484023" r:id="rId5"/>
    <p:sldLayoutId id="2147484024" r:id="rId6"/>
    <p:sldLayoutId id="2147484025" r:id="rId7"/>
    <p:sldLayoutId id="2147484026" r:id="rId8"/>
    <p:sldLayoutId id="2147484027" r:id="rId9"/>
    <p:sldLayoutId id="2147484028" r:id="rId10"/>
    <p:sldLayoutId id="2147484029" r:id="rId11"/>
    <p:sldLayoutId id="2147484030" r:id="rId12"/>
    <p:sldLayoutId id="2147484031" r:id="rId13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cosmaweb.org/accreditation-manual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673861" y="1013848"/>
            <a:ext cx="7791718" cy="219053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Job </a:t>
            </a:r>
            <a:r>
              <a:rPr lang="en" sz="4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Demands</a:t>
            </a:r>
            <a:r>
              <a:rPr lang="en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4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" sz="4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Supports</a:t>
            </a:r>
            <a:r>
              <a:rPr lang="en" sz="4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en" sz="4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4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for Sport Management Faculty: </a:t>
            </a:r>
            <a:br>
              <a:rPr lang="en" sz="4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4000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 Qualitative Investigation </a:t>
            </a:r>
            <a:endParaRPr sz="40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09420" y="3381017"/>
            <a:ext cx="8520600" cy="146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Dr. Elizabeth Taylor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latin typeface="Calibri"/>
                <a:ea typeface="Calibri"/>
                <a:cs typeface="Calibri"/>
                <a:sym typeface="Calibri"/>
              </a:rPr>
              <a:t>Dr. Molly Hayes Sauder</a:t>
            </a:r>
            <a:endParaRPr sz="20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Dr. Cheryl Rode</a:t>
            </a:r>
            <a:endParaRPr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Results - Harassment &amp; Incivility 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3 - Acknowledgement of Harassment/Incivility Due to Sex - Sample Quote  </a:t>
            </a:r>
            <a:endParaRPr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ea typeface="Times New Roman"/>
                <a:cs typeface="Calibri" panose="020F0502020204030204" pitchFamily="34" charset="0"/>
                <a:sym typeface="Times New Roman"/>
              </a:rPr>
              <a:t>“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The overall </a:t>
            </a: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culture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 at my current institution is dominated by this </a:t>
            </a: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inappropriate, demeaning, kind of sexual undertone…”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 (Female Participant)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4 - Acknowledgement of General Harassment/Incivility - Sample Quote  </a:t>
            </a:r>
            <a:endParaRPr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[Observed] </a:t>
            </a: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“inappropriate comments about others, 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made by colleagues/supervisors.” </a:t>
            </a:r>
            <a:b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(Male Participant)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Results - Sources of Support 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7" name="Google Shape;117;p23"/>
          <p:cNvGraphicFramePr/>
          <p:nvPr>
            <p:extLst>
              <p:ext uri="{D42A27DB-BD31-4B8C-83A1-F6EECF244321}">
                <p14:modId xmlns:p14="http://schemas.microsoft.com/office/powerpoint/2010/main" val="2542615179"/>
              </p:ext>
            </p:extLst>
          </p:nvPr>
        </p:nvGraphicFramePr>
        <p:xfrm>
          <a:off x="438474" y="1110800"/>
          <a:ext cx="8138854" cy="3048000"/>
        </p:xfrm>
        <a:graphic>
          <a:graphicData uri="http://schemas.openxmlformats.org/drawingml/2006/table">
            <a:tbl>
              <a:tblPr>
                <a:noFill/>
                <a:tableStyleId>{F70F0001-6D2B-451E-9F9C-2472CCFB9CF4}</a:tableStyleId>
              </a:tblPr>
              <a:tblGrid>
                <a:gridCol w="6911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82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684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10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Code #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Description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Female</a:t>
                      </a:r>
                      <a:endParaRPr sz="1200" dirty="0"/>
                    </a:p>
                  </a:txBody>
                  <a:tcPr marL="91425" marR="9142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Male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Mentoring, relationships, people of influence 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77%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43%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2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Trainings, workshops, informative websites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0%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7%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3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Internal factor (passion, drive, career ambition, etc.) 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11%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18%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4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Travel support, money, or research support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4%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7%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5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Union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2%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4%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6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Response specifically indicated “no support” or “little support” 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7%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11%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7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Non-answer, like “N/A,” “none,” “not sure,” etc. 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0%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11%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Results - Sources of Support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311700" y="914694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1 -  Mentoring, Relationships, People of Influence - Sample Quotes</a:t>
            </a:r>
            <a:endParaRPr sz="22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“Support from women at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conferences,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especially WIN at NASSM.” (Female Participant)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“Women mentors at the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professor, chair, and associate dean positions.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They have been my biggest advocates and sponsors for promotions.” (Female Participant) </a:t>
            </a:r>
          </a:p>
          <a:p>
            <a:pPr marL="0" indent="0">
              <a:lnSpc>
                <a:spcPct val="100000"/>
              </a:lnSpc>
              <a:spcBef>
                <a:spcPts val="1600"/>
              </a:spcBef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“Mentoring from current and former </a:t>
            </a: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leadership.”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(Male Participant)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“My colleagues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and our position as an "underdog" in our college.” (Male Participant)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“Having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family and friends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outside higher education to talk to and consult.” (Female Participant)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“Good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friends…”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(Male Participant)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Results - Sources of Support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3 -  Internal Factor (Passion, Drive, Career Ambition, etc.) - Sample Quotes</a:t>
            </a:r>
            <a:endParaRPr sz="20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“I </a:t>
            </a: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like what I do 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and it makes a </a:t>
            </a: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difference.” 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(Female Participant)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“I do it by myself...</a:t>
            </a: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students.” 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(Female Participant)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“Desire to move up 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to a different institution.” (Male Participant)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“Allowing me to </a:t>
            </a: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my work my way.” 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(Male Participant)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solidFill>
                <a:schemeClr val="dk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Implications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Finding #1: 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Harassment/incivility levels are rather high in sport management programs for both sexes. 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Finding #2: 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Harassment/incivility levels due to sex/gender are particularly high with respect to female faculty in sport management programs.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Recommendations: </a:t>
            </a:r>
            <a:endParaRPr lang="en" sz="18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Acknowledgement; institution-wide culture surveys; trainings; clear policies and procedures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Implications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1" name="Google Shape;141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Finding #3:</a:t>
            </a:r>
            <a:r>
              <a:rPr lang="en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Mentoring and relationships were viewed as a source of support by many; this support came from varied sources.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Finding #4:</a:t>
            </a: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 Internal factors were the second highest source of support (if they are support?) and seemed to have greater impact than more formal mechanisms.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Recommendations: </a:t>
            </a:r>
            <a:endParaRPr lang="en" sz="1800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Awareness of external supports; remove barriers to external supports; offer formal mentoring opportunities; train supervisors; offer social opportunities 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COSMA Principle #4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7" name="Google Shape;147;p2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Institutions exemplifying excellence in sport management education must have “qualified and competent faculty,” “provide support for faculty development and scholarly activity,” and “foster an academic climate conducive to academic quality.”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Questions…or future conversation!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2A849B5-4FD0-A84E-857C-B774C4B06BA7}"/>
              </a:ext>
            </a:extLst>
          </p:cNvPr>
          <p:cNvSpPr txBox="1"/>
          <p:nvPr/>
        </p:nvSpPr>
        <p:spPr>
          <a:xfrm>
            <a:off x="5692462" y="4778062"/>
            <a:ext cx="31398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/>
                <a:ea typeface="Calibri"/>
                <a:cs typeface="Calibri"/>
                <a:sym typeface="Calibri"/>
              </a:rPr>
              <a:t>                                                      (COSMA, 2016, p. 22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>
            <a:spLocks noGrp="1"/>
          </p:cNvSpPr>
          <p:nvPr>
            <p:ph type="title"/>
          </p:nvPr>
        </p:nvSpPr>
        <p:spPr>
          <a:xfrm>
            <a:off x="0" y="213205"/>
            <a:ext cx="8832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" name="Google Shape;153;p29"/>
          <p:cNvSpPr txBox="1">
            <a:spLocks noGrp="1"/>
          </p:cNvSpPr>
          <p:nvPr>
            <p:ph type="body" idx="1"/>
          </p:nvPr>
        </p:nvSpPr>
        <p:spPr>
          <a:xfrm>
            <a:off x="0" y="785905"/>
            <a:ext cx="9144000" cy="4357595"/>
          </a:xfrm>
          <a:prstGeom prst="rect">
            <a:avLst/>
          </a:prstGeom>
          <a:solidFill>
            <a:schemeClr val="tx1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Bakker, A., B., &amp;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Demerouti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E., (2007). The job demands-resources model: State of the art. Journal of Managerial Psychology, 22(3), 309-328.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10.1108/02683940710733115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Balducci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C.,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Fraccaroli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F., &amp;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Schaufeli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W. B. (2011, October). Workplace bullying and its relation with work characteristics, personality, and post-traumatic stress symptoms: An integrated model. Anxiety, Stress &amp;Coping, 24(5), 499-513.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10.1080/10615806.2011.555533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Commission on Sport Management Accreditation. (2016, May). COSMA accreditation principles and self-study preparation. Retrieved from 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https://www.cosmaweb.org/accreditation-manuals.html</a:t>
            </a:r>
            <a:endParaRPr lang="en-US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Demerouti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E., &amp; Bakker, A. B. (2011). The job demands-resources model: Challenges for future research. SA Journal of Industrial Psychology, 37(2), 1-9.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10.4102/sajip.v37i2.974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Demerouti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E., Bakker, A. B.,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Nachreiner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F., &amp;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Schaufeli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W. B. (2001). The job demands-resources model of burnout. Journal of Applied Psychology, 86(3), 499-512.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10.1037//0021-9010.86.3.499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Law, R., Dollard, M., Tuckey, M. R., &amp;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Dormann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C. (2011). Psychosocial safety climate as a lead indicator of workplace bullying and harassment, job resources, psychological health and employee engagement. Accident Analysis and Prevention, 43, 1782-1793. </a:t>
            </a:r>
            <a:r>
              <a:rPr lang="en-US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</a:t>
            </a: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10.1016/j.aap.2011.04.010</a:t>
            </a:r>
            <a:b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Patton, M. Q. (2002). Qualitative research &amp; evaluation methods (3rd ed.). Sage Publications, Inc.: Thousand Oaks, CA.</a:t>
            </a:r>
            <a:b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Strauss, A., &amp; Corbin, J. (1990). Basics of qualitative research: Grounded Theory procedures and techniques. Sage Publications: Newbury Park, CA.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COSMA Principle #4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Institutions exemplifying excellence in sport management education must have “qualified and competent faculty,” “provide support for faculty development and scholarly activity,” and “foster an academic climate conducive to academic quality.”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5029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   </a:t>
            </a:r>
          </a:p>
          <a:p>
            <a:pPr marL="5029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400" dirty="0">
              <a:latin typeface="Calibri"/>
              <a:ea typeface="Calibri"/>
              <a:cs typeface="Calibri"/>
              <a:sym typeface="Calibri"/>
            </a:endParaRPr>
          </a:p>
          <a:p>
            <a:pPr marL="5029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400" dirty="0">
              <a:latin typeface="Calibri"/>
              <a:ea typeface="Calibri"/>
              <a:cs typeface="Calibri"/>
              <a:sym typeface="Calibri"/>
            </a:endParaRPr>
          </a:p>
          <a:p>
            <a:pPr marL="5029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2400" dirty="0">
              <a:latin typeface="Calibri"/>
              <a:ea typeface="Calibri"/>
              <a:cs typeface="Calibri"/>
              <a:sym typeface="Calibri"/>
            </a:endParaRPr>
          </a:p>
          <a:p>
            <a:pPr marL="5029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               </a:t>
            </a:r>
          </a:p>
          <a:p>
            <a:pPr marL="502920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		        (COSMA, 2016, p. 22)</a:t>
            </a:r>
            <a:endParaRPr sz="11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Interactive Activity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What are three things that make YOU feel </a:t>
            </a:r>
            <a:r>
              <a:rPr lang="en" sz="24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supported</a:t>
            </a: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 in your work in academia?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What are three things that make YOU feel </a:t>
            </a:r>
            <a:r>
              <a:rPr lang="en" sz="24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unsupported </a:t>
            </a: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in your work in academia? </a:t>
            </a:r>
            <a:endParaRPr sz="24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Purposes of Study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The study seeks to…</a:t>
            </a:r>
            <a:br>
              <a:rPr lang="en" sz="2400" dirty="0">
                <a:latin typeface="Calibri"/>
                <a:ea typeface="Calibri"/>
                <a:cs typeface="Calibri"/>
                <a:sym typeface="Calibri"/>
              </a:rPr>
            </a:br>
            <a:endParaRPr lang="en" sz="2400"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Examine faculty experiences with job </a:t>
            </a:r>
            <a:r>
              <a:rPr lang="en" sz="2400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demands</a:t>
            </a: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 in the form of workplace hostility, including bullying, harassment and incivility. </a:t>
            </a:r>
          </a:p>
          <a:p>
            <a:pPr marL="34290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en" sz="2400" dirty="0">
                <a:latin typeface="Calibri"/>
                <a:ea typeface="Calibri"/>
                <a:cs typeface="Calibri"/>
                <a:sym typeface="Calibri"/>
              </a:rPr>
              <a:t>Illuminate faculty perceptions of the most impactful job </a:t>
            </a:r>
            <a:r>
              <a:rPr lang="en" sz="2400" dirty="0">
                <a:solidFill>
                  <a:schemeClr val="accent1">
                    <a:lumMod val="7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supports. </a:t>
            </a:r>
            <a:endParaRPr sz="24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Job Demands-Resources Model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alibri" panose="020F0502020204030204" pitchFamily="34" charset="0"/>
                <a:cs typeface="Calibri" panose="020F0502020204030204" pitchFamily="34" charset="0"/>
              </a:rPr>
              <a:t>Job Demands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Substantial effort... </a:t>
            </a:r>
            <a:endParaRPr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Physical or psychological costs…</a:t>
            </a:r>
            <a:endParaRPr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/>
            </a:r>
            <a:br>
              <a:rPr lang="en-US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endParaRPr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Examples</a:t>
            </a:r>
            <a:b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Work pressure</a:t>
            </a:r>
            <a:endParaRPr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Unfavorable physical conditions</a:t>
            </a:r>
            <a:endParaRPr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Demanding interactions</a:t>
            </a:r>
            <a:endParaRPr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" sz="11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1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(Bakker &amp; Demerouti, 2007; Demerouti &amp; Bakker, 2011; Demerouti, Bakker, Nachreiner, &amp; Schaufeli, 2001)</a:t>
            </a:r>
            <a:endParaRPr sz="1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99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latin typeface="Calibri" panose="020F0502020204030204" pitchFamily="34" charset="0"/>
                <a:cs typeface="Calibri" panose="020F0502020204030204" pitchFamily="34" charset="0"/>
              </a:rPr>
              <a:t>Job Resources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Achieve work goals…</a:t>
            </a:r>
            <a:b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Engage in personal growth and well-being…</a:t>
            </a:r>
            <a:endParaRPr sz="1800" dirty="0"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Examples</a:t>
            </a:r>
            <a:b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Organizational rewards</a:t>
            </a:r>
            <a:b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Procedural fairness</a:t>
            </a:r>
            <a:b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</a:br>
            <a:r>
              <a:rPr lang="en" sz="1800" dirty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Supervisor support</a:t>
            </a: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8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" sz="1500" dirty="0"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1500" dirty="0">
                <a:latin typeface="Calibri"/>
                <a:ea typeface="Calibri"/>
                <a:cs typeface="Calibri"/>
                <a:sym typeface="Calibri"/>
              </a:rPr>
            </a:br>
            <a:r>
              <a:rPr lang="en" sz="11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(Balducci, Fraccaroli, &amp; Schaufeli, 2011; Bakker &amp; Demerouti, 2007; Demerouti et al., 2001; Law, Dollard, Tuckey, &amp; Dormann, 2011)</a:t>
            </a:r>
            <a:endParaRPr sz="1800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Methods 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1"/>
          </p:nvPr>
        </p:nvSpPr>
        <p:spPr>
          <a:xfrm>
            <a:off x="311700" y="1176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Who?  Sport Management Faculty (n=144)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	     52% Female, 48% Male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	     83% White/Caucasian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What? Open-ended questions on survey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	Content analysis; inductive coding </a:t>
            </a:r>
            <a:b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lvl="0" indent="0">
              <a:spcBef>
                <a:spcPts val="1600"/>
              </a:spcBef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						</a:t>
            </a:r>
            <a:r>
              <a:rPr lang="en" sz="11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(Patton, 2002; Strauss &amp; Corbin, 1990) </a:t>
            </a:r>
            <a:endParaRPr sz="11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xmlns="" id="{47E672DD-0E97-5D40-A239-77819220CE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9485766"/>
              </p:ext>
            </p:extLst>
          </p:nvPr>
        </p:nvGraphicFramePr>
        <p:xfrm>
          <a:off x="5110348" y="445025"/>
          <a:ext cx="3439886" cy="3461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Results - Harassment &amp; Incivility  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3" name="Google Shape;93;p19"/>
          <p:cNvGraphicFramePr/>
          <p:nvPr>
            <p:extLst>
              <p:ext uri="{D42A27DB-BD31-4B8C-83A1-F6EECF244321}">
                <p14:modId xmlns:p14="http://schemas.microsoft.com/office/powerpoint/2010/main" val="2753657766"/>
              </p:ext>
            </p:extLst>
          </p:nvPr>
        </p:nvGraphicFramePr>
        <p:xfrm>
          <a:off x="436300" y="1238250"/>
          <a:ext cx="8254475" cy="3114040"/>
        </p:xfrm>
        <a:graphic>
          <a:graphicData uri="http://schemas.openxmlformats.org/drawingml/2006/table">
            <a:tbl>
              <a:tblPr>
                <a:noFill/>
                <a:tableStyleId>{F70F0001-6D2B-451E-9F9C-2472CCFB9CF4}</a:tableStyleId>
              </a:tblPr>
              <a:tblGrid>
                <a:gridCol w="7356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175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682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329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Code #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Description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Female</a:t>
                      </a:r>
                      <a:endParaRPr sz="1200" dirty="0"/>
                    </a:p>
                  </a:txBody>
                  <a:tcPr marL="91425" marR="9142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Male</a:t>
                      </a:r>
                      <a:endParaRPr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Personal experience of being targeted for harassment and/or incivility due to gender/sex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33%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4%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2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Personal experience of being targeted for harassment and/or incivility not related to gender/sex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35%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31%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3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Acknowledgement/observation that gender/sex are involved in harassment and/or incivility - personal experience of being targeted not mentioned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12%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8%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4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Acknowledgement/observation that harassment and/or incivility occur unrelated to gender/sex- personal experience of being targeted not mentioned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6%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15%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5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Response indicating no experience with or observation of harassment 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12%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38%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6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Comment is unrelated to the question 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2%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4%</a:t>
                      </a:r>
                      <a:endParaRPr sz="1200" dirty="0"/>
                    </a:p>
                  </a:txBody>
                  <a:tcPr marL="63500" marR="63500" marT="63500" marB="6350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Results - Harassment &amp; Incivility  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1 - Experience of Harassment/Incivility Due to Sex - Sample Quotes</a:t>
            </a:r>
            <a:endParaRPr sz="22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“Previously (not at my current institution), I have been harassed and judged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 on my own physical appearance and as a woman.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Throughout my academic career I have had to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constantly prove myself…”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(Female Participant)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“I have experienced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sexual harassment and harassment about having children.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It did take a toll. I avoided people and being in the office when I didn’t have to.” (Female Participant)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“People do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talk about sex at work and it can get inappropriate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but this is because I mostly interact with other people in their twenties.” (Male Participant)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dirty="0">
                <a:latin typeface="Calibri" panose="020F0502020204030204" pitchFamily="34" charset="0"/>
                <a:cs typeface="Calibri" panose="020F0502020204030204" pitchFamily="34" charset="0"/>
              </a:rPr>
              <a:t>Results - Harassment &amp; Incivility </a:t>
            </a:r>
            <a:endParaRPr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017725"/>
            <a:ext cx="8520600" cy="3551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2 - Experience of General Harassment/Incivility - Sample Quotes  </a:t>
            </a:r>
            <a:endParaRPr sz="2200" dirty="0">
              <a:solidFill>
                <a:schemeClr val="accent2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“Race, class and culture issues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are what I deal with on a regular basis. My biggest issue is holding a terminal degree and people at PWI’s (predominantly White institutions)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assuming I am an Affirmative Action hire and therefore incompetent.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That attitude/assumption/presumption is very prevalent in the tenure and promotion track. The majority of the AA faculty members I know have either been denied tenure or had to go through some type of extra ordeals to get tenure.” (Female Participant)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“I have been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harassed because of my religious beliefs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through overt comments from my director and constant microaggressions. Further, she regularly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ignores my requests </a:t>
            </a: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to adjust my schedule to better allow for our family to ensure there are little to no gaps in </a:t>
            </a:r>
            <a:r>
              <a:rPr lang="en" sz="16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childcare coverage.” </a:t>
            </a:r>
            <a:r>
              <a:rPr lang="en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" sz="16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" sz="1600" dirty="0">
                <a:latin typeface="Calibri" panose="020F0502020204030204" pitchFamily="34" charset="0"/>
                <a:cs typeface="Calibri" panose="020F0502020204030204" pitchFamily="34" charset="0"/>
              </a:rPr>
              <a:t>(Male Participant) </a:t>
            </a: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{FE236546-6FD3-FC4A-9ACA-8F16A33B1C61}tf10001119</Template>
  <TotalTime>1358</TotalTime>
  <Words>1766</Words>
  <Application>Microsoft Macintosh PowerPoint</Application>
  <PresentationFormat>On-screen Show (16:9)</PresentationFormat>
  <Paragraphs>190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Gallery</vt:lpstr>
      <vt:lpstr>Job Demands and Supports  for Sport Management Faculty:  A Qualitative Investigation  </vt:lpstr>
      <vt:lpstr>COSMA Principle #4</vt:lpstr>
      <vt:lpstr>Interactive Activity</vt:lpstr>
      <vt:lpstr>Purposes of Study</vt:lpstr>
      <vt:lpstr>Job Demands-Resources Model</vt:lpstr>
      <vt:lpstr>Methods </vt:lpstr>
      <vt:lpstr>Results - Harassment &amp; Incivility  </vt:lpstr>
      <vt:lpstr>Results - Harassment &amp; Incivility   </vt:lpstr>
      <vt:lpstr>Results - Harassment &amp; Incivility </vt:lpstr>
      <vt:lpstr>Results - Harassment &amp; Incivility </vt:lpstr>
      <vt:lpstr>Results - Sources of Support </vt:lpstr>
      <vt:lpstr>Results - Sources of Support</vt:lpstr>
      <vt:lpstr>Results - Sources of Support</vt:lpstr>
      <vt:lpstr>Implications</vt:lpstr>
      <vt:lpstr>Implications</vt:lpstr>
      <vt:lpstr>COSMA Principle #4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Demands and Supports for Sport Management Faculty: A Qualitative Investigation  </dc:title>
  <cp:lastModifiedBy>Heather Alderman</cp:lastModifiedBy>
  <cp:revision>11</cp:revision>
  <dcterms:modified xsi:type="dcterms:W3CDTF">2019-02-12T15:28:59Z</dcterms:modified>
</cp:coreProperties>
</file>