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58" r:id="rId4"/>
    <p:sldId id="261" r:id="rId5"/>
    <p:sldId id="268" r:id="rId6"/>
    <p:sldId id="262" r:id="rId7"/>
    <p:sldId id="265" r:id="rId8"/>
    <p:sldId id="266" r:id="rId9"/>
    <p:sldId id="267" r:id="rId10"/>
    <p:sldId id="271" r:id="rId11"/>
    <p:sldId id="275" r:id="rId12"/>
    <p:sldId id="264" r:id="rId13"/>
    <p:sldId id="273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1123B19-2ABE-4F18-BC99-EFEE71D445A9}">
  <a:tblStyle styleId="{B1123B19-2ABE-4F18-BC99-EFEE71D44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5380" autoAdjust="0"/>
  </p:normalViewPr>
  <p:slideViewPr>
    <p:cSldViewPr snapToGrid="0">
      <p:cViewPr varScale="1">
        <p:scale>
          <a:sx n="154" d="100"/>
          <a:sy n="154" d="100"/>
        </p:scale>
        <p:origin x="-120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38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 Mullen" userId="da68af7896d7933f" providerId="LiveId" clId="{ADF412DF-89DC-4968-A0C0-BA67AB1C4552}"/>
    <pc:docChg chg="modSld">
      <pc:chgData name="Jodi Mullen" userId="da68af7896d7933f" providerId="LiveId" clId="{ADF412DF-89DC-4968-A0C0-BA67AB1C4552}" dt="2022-02-03T22:24:20.250" v="45" actId="20577"/>
      <pc:docMkLst>
        <pc:docMk/>
      </pc:docMkLst>
      <pc:sldChg chg="modSp mod">
        <pc:chgData name="Jodi Mullen" userId="da68af7896d7933f" providerId="LiveId" clId="{ADF412DF-89DC-4968-A0C0-BA67AB1C4552}" dt="2022-02-03T22:21:40.153" v="23" actId="20577"/>
        <pc:sldMkLst>
          <pc:docMk/>
          <pc:sldMk cId="0" sldId="256"/>
        </pc:sldMkLst>
        <pc:spChg chg="mod">
          <ac:chgData name="Jodi Mullen" userId="da68af7896d7933f" providerId="LiveId" clId="{ADF412DF-89DC-4968-A0C0-BA67AB1C4552}" dt="2022-02-03T22:21:40.153" v="23" actId="20577"/>
          <ac:spMkLst>
            <pc:docMk/>
            <pc:sldMk cId="0" sldId="256"/>
            <ac:spMk id="140" creationId="{00000000-0000-0000-0000-000000000000}"/>
          </ac:spMkLst>
        </pc:spChg>
      </pc:sldChg>
      <pc:sldChg chg="modSp mod">
        <pc:chgData name="Jodi Mullen" userId="da68af7896d7933f" providerId="LiveId" clId="{ADF412DF-89DC-4968-A0C0-BA67AB1C4552}" dt="2022-02-03T22:24:20.250" v="45" actId="20577"/>
        <pc:sldMkLst>
          <pc:docMk/>
          <pc:sldMk cId="0" sldId="272"/>
        </pc:sldMkLst>
        <pc:spChg chg="mod">
          <ac:chgData name="Jodi Mullen" userId="da68af7896d7933f" providerId="LiveId" clId="{ADF412DF-89DC-4968-A0C0-BA67AB1C4552}" dt="2022-02-03T22:24:20.250" v="45" actId="20577"/>
          <ac:spMkLst>
            <pc:docMk/>
            <pc:sldMk cId="0" sldId="272"/>
            <ac:spMk id="392" creationId="{00000000-0000-0000-0000-000000000000}"/>
          </ac:spMkLst>
        </pc:spChg>
      </pc:sldChg>
    </pc:docChg>
  </pc:docChgLst>
  <pc:docChgLst>
    <pc:chgData name="Jodi Mullen" userId="da68af7896d7933f" providerId="LiveId" clId="{7AADB0A5-82B9-43C1-BE74-1A7608E00F1D}"/>
    <pc:docChg chg="modSld">
      <pc:chgData name="Jodi Mullen" userId="da68af7896d7933f" providerId="LiveId" clId="{7AADB0A5-82B9-43C1-BE74-1A7608E00F1D}" dt="2021-02-09T20:26:37.121" v="129" actId="20577"/>
      <pc:docMkLst>
        <pc:docMk/>
      </pc:docMkLst>
      <pc:sldChg chg="modSp mod">
        <pc:chgData name="Jodi Mullen" userId="da68af7896d7933f" providerId="LiveId" clId="{7AADB0A5-82B9-43C1-BE74-1A7608E00F1D}" dt="2021-02-09T20:24:56.135" v="62" actId="20577"/>
        <pc:sldMkLst>
          <pc:docMk/>
          <pc:sldMk cId="0" sldId="256"/>
        </pc:sldMkLst>
        <pc:spChg chg="mod">
          <ac:chgData name="Jodi Mullen" userId="da68af7896d7933f" providerId="LiveId" clId="{7AADB0A5-82B9-43C1-BE74-1A7608E00F1D}" dt="2021-02-09T20:24:56.135" v="62" actId="20577"/>
          <ac:spMkLst>
            <pc:docMk/>
            <pc:sldMk cId="0" sldId="256"/>
            <ac:spMk id="140" creationId="{00000000-0000-0000-0000-000000000000}"/>
          </ac:spMkLst>
        </pc:spChg>
      </pc:sldChg>
      <pc:sldChg chg="modSp mod">
        <pc:chgData name="Jodi Mullen" userId="da68af7896d7933f" providerId="LiveId" clId="{7AADB0A5-82B9-43C1-BE74-1A7608E00F1D}" dt="2021-02-09T20:26:37.121" v="129" actId="20577"/>
        <pc:sldMkLst>
          <pc:docMk/>
          <pc:sldMk cId="0" sldId="272"/>
        </pc:sldMkLst>
        <pc:spChg chg="mod">
          <ac:chgData name="Jodi Mullen" userId="da68af7896d7933f" providerId="LiveId" clId="{7AADB0A5-82B9-43C1-BE74-1A7608E00F1D}" dt="2021-02-09T20:26:37.121" v="129" actId="20577"/>
          <ac:spMkLst>
            <pc:docMk/>
            <pc:sldMk cId="0" sldId="272"/>
            <ac:spMk id="39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AB74917-D291-49B4-BE63-EC51A7A2D7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02B51C-14B7-42E4-AAF3-B86AE8E4B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B5867-31C8-4C76-B70F-7804CA8C2D34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8BBED4-CFDD-463E-A59D-11A94DA25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76127B-72ED-4334-A282-39D68F806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7178-AB03-44A2-85ED-703A8169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1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744949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88252dc4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f88252dc4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88252dc4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f88252dc4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85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e0d97558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e0d97558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f5b03d2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f5b03d29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e0d97558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e0d97558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34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f3e1f2e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f3e1f2ea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0d9755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e0d97558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dirty="0"/>
              <a:t> Hospitality Collection is 11 simulations and 3 longer GM projects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e0d97558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e0d97558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88252dc4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f88252dc4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e13800a9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e13800a9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e13800a9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e13800a9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Introduction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2" name="Google Shape;9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2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Google Shape;99;p12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2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2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3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3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3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14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4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4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9250152" y="5395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rgbClr val="004E7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  <a:defRPr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 sz="6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noFill/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4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4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5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5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5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6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6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6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6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4" name="Google Shape;54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8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8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8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8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9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9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9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9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1" name="Google Shape;8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1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1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1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1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mullen@knowledgematters.com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hyperlink" Target="mailto:mullen@knowledgematter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8"/>
          <p:cNvGrpSpPr/>
          <p:nvPr/>
        </p:nvGrpSpPr>
        <p:grpSpPr>
          <a:xfrm>
            <a:off x="500000" y="1090838"/>
            <a:ext cx="745763" cy="45826"/>
            <a:chOff x="4580561" y="2589004"/>
            <a:chExt cx="1064464" cy="25200"/>
          </a:xfrm>
        </p:grpSpPr>
        <p:sp>
          <p:nvSpPr>
            <p:cNvPr id="137" name="Google Shape;137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139" name="Google Shape;139;p18"/>
          <p:cNvSpPr/>
          <p:nvPr/>
        </p:nvSpPr>
        <p:spPr>
          <a:xfrm>
            <a:off x="4039420" y="3431125"/>
            <a:ext cx="5233800" cy="1749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500000" y="3535927"/>
            <a:ext cx="2855700" cy="11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 dirty="0">
                <a:solidFill>
                  <a:srgbClr val="0084D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Jodi </a:t>
            </a:r>
            <a:r>
              <a:rPr lang="en-GB" sz="1700" dirty="0" err="1">
                <a:solidFill>
                  <a:srgbClr val="0084D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Robinett</a:t>
            </a:r>
            <a:endParaRPr sz="1700" dirty="0">
              <a:solidFill>
                <a:srgbClr val="0084D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 dirty="0">
                <a:solidFill>
                  <a:srgbClr val="0084D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Knowledge Matters, Inc</a:t>
            </a:r>
            <a:endParaRPr sz="1700" dirty="0">
              <a:solidFill>
                <a:srgbClr val="0084D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hlinkClick r:id="rId4"/>
              </a:rPr>
              <a:t>robinett@knowledgematters.com</a:t>
            </a:r>
            <a:endParaRPr lang="en-US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B0F0"/>
                </a:solidFill>
              </a:rPr>
              <a:t>816-806-0585</a:t>
            </a: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 l="7809" t="12520" r="61125" b="25432"/>
          <a:stretch/>
        </p:blipFill>
        <p:spPr>
          <a:xfrm>
            <a:off x="6697050" y="3249538"/>
            <a:ext cx="2446956" cy="1893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40CB3E-7784-41EB-A5C3-8B60673D8894}"/>
              </a:ext>
            </a:extLst>
          </p:cNvPr>
          <p:cNvSpPr txBox="1"/>
          <p:nvPr/>
        </p:nvSpPr>
        <p:spPr>
          <a:xfrm>
            <a:off x="500000" y="1295767"/>
            <a:ext cx="7535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</a:rPr>
              <a:t>SPORTS MANAGEMENT CASE SIMULATIONS 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/>
          <p:nvPr/>
        </p:nvSpPr>
        <p:spPr>
          <a:xfrm>
            <a:off x="48200" y="614413"/>
            <a:ext cx="4433400" cy="45399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352700" y="3465800"/>
            <a:ext cx="7458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1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6000">
              <a:solidFill>
                <a:srgbClr val="004A97"/>
              </a:solidFill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811250" y="1113250"/>
            <a:ext cx="31818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 b="1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simulation has set the bar high for future classes.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33"/>
          <p:cNvSpPr txBox="1"/>
          <p:nvPr/>
        </p:nvSpPr>
        <p:spPr>
          <a:xfrm>
            <a:off x="391100" y="753025"/>
            <a:ext cx="6690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1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6000">
              <a:solidFill>
                <a:srgbClr val="004A97"/>
              </a:solidFill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0" y="483850"/>
            <a:ext cx="9144000" cy="1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48200" y="90063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4F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2019</a:t>
            </a:r>
            <a:endParaRPr sz="60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 rotWithShape="1">
          <a:blip r:embed="rId3">
            <a:alphaModFix/>
          </a:blip>
          <a:srcRect l="-36117" t="24536" r="-36117" b="24536"/>
          <a:stretch/>
        </p:blipFill>
        <p:spPr>
          <a:xfrm>
            <a:off x="6697050" y="-2475"/>
            <a:ext cx="1761924" cy="483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33"/>
          <p:cNvGrpSpPr/>
          <p:nvPr/>
        </p:nvGrpSpPr>
        <p:grpSpPr>
          <a:xfrm>
            <a:off x="925917" y="3313406"/>
            <a:ext cx="745763" cy="45826"/>
            <a:chOff x="4580561" y="2589004"/>
            <a:chExt cx="1064464" cy="25200"/>
          </a:xfrm>
        </p:grpSpPr>
        <p:sp>
          <p:nvSpPr>
            <p:cNvPr id="378" name="Google Shape;378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380" name="Google Shape;380;p33"/>
          <p:cNvSpPr txBox="1">
            <a:spLocks noGrp="1"/>
          </p:cNvSpPr>
          <p:nvPr>
            <p:ph type="body" idx="4294967295"/>
          </p:nvPr>
        </p:nvSpPr>
        <p:spPr>
          <a:xfrm>
            <a:off x="925917" y="3553975"/>
            <a:ext cx="2992800" cy="1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found the simulations much easier to understand and keep track of the concepts as opposed to an online lecture or textbook reading.</a:t>
            </a:r>
            <a:endParaRPr sz="1400" dirty="0">
              <a:solidFill>
                <a:srgbClr val="FFFFFF"/>
              </a:solidFill>
            </a:endParaRPr>
          </a:p>
        </p:txBody>
      </p:sp>
      <p:pic>
        <p:nvPicPr>
          <p:cNvPr id="381" name="Google Shape;381;p33"/>
          <p:cNvPicPr preferRelativeResize="0"/>
          <p:nvPr/>
        </p:nvPicPr>
        <p:blipFill rotWithShape="1">
          <a:blip r:embed="rId4">
            <a:alphaModFix/>
          </a:blip>
          <a:srcRect l="21460" t="10997" r="17485" b="950"/>
          <a:stretch/>
        </p:blipFill>
        <p:spPr>
          <a:xfrm>
            <a:off x="4433475" y="614425"/>
            <a:ext cx="4710528" cy="45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 txBox="1"/>
          <p:nvPr/>
        </p:nvSpPr>
        <p:spPr>
          <a:xfrm>
            <a:off x="391100" y="753025"/>
            <a:ext cx="6690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004A97"/>
              </a:solidFill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0" y="483850"/>
            <a:ext cx="9144000" cy="1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48200" y="90063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4F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 rotWithShape="1">
          <a:blip r:embed="rId3">
            <a:alphaModFix/>
          </a:blip>
          <a:srcRect l="-36117" t="24536" r="-36117" b="24536"/>
          <a:stretch/>
        </p:blipFill>
        <p:spPr>
          <a:xfrm>
            <a:off x="6697050" y="-2475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BD3066-410E-45AE-9D77-0BE556008D7B}"/>
              </a:ext>
            </a:extLst>
          </p:cNvPr>
          <p:cNvSpPr txBox="1"/>
          <p:nvPr/>
        </p:nvSpPr>
        <p:spPr>
          <a:xfrm>
            <a:off x="2148801" y="946768"/>
            <a:ext cx="4430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Knowledge Matters Sports Management Case Sims Clients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2CB192-5DBD-43AC-AC1B-9AB8BD5A5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0" y="1946818"/>
            <a:ext cx="1518620" cy="978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3108B9-7408-468D-85E4-490802107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555" y="1716601"/>
            <a:ext cx="1243013" cy="120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707D56-A53D-4DD8-B40E-2E4C385DA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701" y="1815124"/>
            <a:ext cx="2010760" cy="756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B0A2B20-80E3-47F9-887D-12942FFB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854" y="1102150"/>
            <a:ext cx="1610315" cy="7758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AE5C6D2-8561-4604-9DB8-31831FA8E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55" y="3911611"/>
            <a:ext cx="1047751" cy="104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B303041-6ABF-451D-BA67-201B52A82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240" y="3144102"/>
            <a:ext cx="2160126" cy="8344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B07A268-9BC2-4AC9-B15D-2B5378CF8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538" y="2960422"/>
            <a:ext cx="1047750" cy="1047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571DCD2-4157-4914-AD34-EC179AE24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1461" y="2355251"/>
            <a:ext cx="1407299" cy="14528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B427CFE-DE61-4A6D-B84D-779B01F61E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5631" y="3611354"/>
            <a:ext cx="1471452" cy="13480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BD93D11-F096-4729-AFB4-25CB5CD71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8541" y="2246995"/>
            <a:ext cx="730433" cy="9136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92E83CB-62F0-491A-98A4-4737698EE6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98" y="3873219"/>
            <a:ext cx="1553679" cy="12995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9D308F9-95EC-4661-94DA-579FF0F4D0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1738" y="3978504"/>
            <a:ext cx="1471452" cy="1084228"/>
          </a:xfrm>
          <a:prstGeom prst="rect">
            <a:avLst/>
          </a:prstGeom>
        </p:spPr>
      </p:pic>
      <p:sp>
        <p:nvSpPr>
          <p:cNvPr id="34" name="Google Shape;371;p33">
            <a:extLst>
              <a:ext uri="{FF2B5EF4-FFF2-40B4-BE49-F238E27FC236}">
                <a16:creationId xmlns:a16="http://schemas.microsoft.com/office/drawing/2014/main" xmlns="" id="{3B498B0A-ADB6-474F-85A1-252697DAD406}"/>
              </a:ext>
            </a:extLst>
          </p:cNvPr>
          <p:cNvSpPr txBox="1"/>
          <p:nvPr/>
        </p:nvSpPr>
        <p:spPr>
          <a:xfrm>
            <a:off x="429500" y="748224"/>
            <a:ext cx="6690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004A97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EF79CD-4A7F-4A78-9E2A-C3A9F1B8AC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6806" y="868038"/>
            <a:ext cx="1224532" cy="10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5510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/>
          <p:nvPr/>
        </p:nvSpPr>
        <p:spPr>
          <a:xfrm>
            <a:off x="3497125" y="487800"/>
            <a:ext cx="5646900" cy="46596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title" idx="4294967295"/>
          </p:nvPr>
        </p:nvSpPr>
        <p:spPr>
          <a:xfrm>
            <a:off x="730000" y="1318650"/>
            <a:ext cx="24804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Savings</a:t>
            </a:r>
            <a:endParaRPr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9" name="Google Shape;26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272" name="Google Shape;272;p26"/>
          <p:cNvSpPr txBox="1"/>
          <p:nvPr/>
        </p:nvSpPr>
        <p:spPr>
          <a:xfrm>
            <a:off x="224165" y="55868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>
            <a:spLocks noGrp="1"/>
          </p:cNvSpPr>
          <p:nvPr>
            <p:ph type="body" idx="4294967295"/>
          </p:nvPr>
        </p:nvSpPr>
        <p:spPr>
          <a:xfrm>
            <a:off x="745213" y="1865250"/>
            <a:ext cx="2006700" cy="157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Transition your course and students into the digital age.</a:t>
            </a:r>
            <a:endParaRPr sz="180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4">
            <a:alphaModFix amt="52999"/>
          </a:blip>
          <a:srcRect l="17034" t="2217" r="7191" b="2217"/>
          <a:stretch/>
        </p:blipFill>
        <p:spPr>
          <a:xfrm>
            <a:off x="3609925" y="487800"/>
            <a:ext cx="5534100" cy="465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6E37AE-1692-4485-80BF-873DA1DED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27" y="3437850"/>
            <a:ext cx="2555193" cy="157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6000"/>
            <a:ext cx="2466651" cy="24666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5"/>
          <p:cNvSpPr txBox="1">
            <a:spLocks noGrp="1"/>
          </p:cNvSpPr>
          <p:nvPr>
            <p:ph type="title" idx="4294967295"/>
          </p:nvPr>
        </p:nvSpPr>
        <p:spPr>
          <a:xfrm>
            <a:off x="1454150" y="1319213"/>
            <a:ext cx="7689850" cy="53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PRICING</a:t>
            </a:r>
            <a:endParaRPr sz="420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4294967295"/>
          </p:nvPr>
        </p:nvSpPr>
        <p:spPr>
          <a:xfrm>
            <a:off x="952500" y="2079625"/>
            <a:ext cx="8191500" cy="2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Full access - 12 1-2 hour lessons plus 2 Projects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Per student/Per Semester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Option 1 - with reading material, quiz &amp; Sims - $69.95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Option 2 – SIMS Only (learning and challenge phases) $39.95 </a:t>
            </a:r>
            <a:endParaRPr sz="1800" dirty="0"/>
          </a:p>
        </p:txBody>
      </p:sp>
      <p:grpSp>
        <p:nvGrpSpPr>
          <p:cNvPr id="399" name="Google Shape;399;p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00" name="Google Shape;400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402" name="Google Shape;402;p35"/>
          <p:cNvSpPr/>
          <p:nvPr/>
        </p:nvSpPr>
        <p:spPr>
          <a:xfrm>
            <a:off x="0" y="483850"/>
            <a:ext cx="9144000" cy="1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 txBox="1"/>
          <p:nvPr/>
        </p:nvSpPr>
        <p:spPr>
          <a:xfrm>
            <a:off x="0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4F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35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6" name="Google Shape;406;p35"/>
          <p:cNvPicPr preferRelativeResize="0"/>
          <p:nvPr/>
        </p:nvPicPr>
        <p:blipFill rotWithShape="1">
          <a:blip r:embed="rId4">
            <a:alphaModFix/>
          </a:blip>
          <a:srcRect l="-36117" t="24536" r="-36117" b="24536"/>
          <a:stretch/>
        </p:blipFill>
        <p:spPr>
          <a:xfrm>
            <a:off x="6697050" y="-2475"/>
            <a:ext cx="1761924" cy="48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DE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 txBox="1">
            <a:spLocks noGrp="1"/>
          </p:cNvSpPr>
          <p:nvPr>
            <p:ph type="ctrTitle" idx="4294967295"/>
          </p:nvPr>
        </p:nvSpPr>
        <p:spPr>
          <a:xfrm>
            <a:off x="592300" y="279425"/>
            <a:ext cx="73890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</a:rPr>
              <a:t>Thank you</a:t>
            </a:r>
            <a:endParaRPr sz="4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</a:rPr>
              <a:t>for your time</a:t>
            </a:r>
            <a:endParaRPr sz="4000" dirty="0">
              <a:solidFill>
                <a:srgbClr val="FFFFFF"/>
              </a:solidFill>
            </a:endParaRPr>
          </a:p>
        </p:txBody>
      </p:sp>
      <p:grpSp>
        <p:nvGrpSpPr>
          <p:cNvPr id="387" name="Google Shape;387;p34"/>
          <p:cNvGrpSpPr/>
          <p:nvPr/>
        </p:nvGrpSpPr>
        <p:grpSpPr>
          <a:xfrm>
            <a:off x="830392" y="1898306"/>
            <a:ext cx="745763" cy="45826"/>
            <a:chOff x="4580561" y="2589004"/>
            <a:chExt cx="1064464" cy="25200"/>
          </a:xfrm>
        </p:grpSpPr>
        <p:sp>
          <p:nvSpPr>
            <p:cNvPr id="388" name="Google Shape;388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pic>
        <p:nvPicPr>
          <p:cNvPr id="390" name="Google Shape;390;p34"/>
          <p:cNvPicPr preferRelativeResize="0"/>
          <p:nvPr/>
        </p:nvPicPr>
        <p:blipFill rotWithShape="1">
          <a:blip r:embed="rId3">
            <a:alphaModFix/>
          </a:blip>
          <a:srcRect l="7810" t="12520" r="59191" b="25432"/>
          <a:stretch/>
        </p:blipFill>
        <p:spPr>
          <a:xfrm>
            <a:off x="3554450" y="1070625"/>
            <a:ext cx="5589552" cy="40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600" y="3443051"/>
            <a:ext cx="3615399" cy="18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4"/>
          <p:cNvSpPr txBox="1">
            <a:spLocks noGrp="1"/>
          </p:cNvSpPr>
          <p:nvPr>
            <p:ph type="title" idx="4294967295"/>
          </p:nvPr>
        </p:nvSpPr>
        <p:spPr>
          <a:xfrm>
            <a:off x="510550" y="2251900"/>
            <a:ext cx="4166700" cy="26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More        </a:t>
            </a:r>
            <a:r>
              <a:rPr lang="en-US" sz="3000" b="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Jodi Robinett</a:t>
            </a:r>
            <a:endParaRPr sz="3000" b="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robinett@knowledgematters.com</a:t>
            </a:r>
            <a:r>
              <a:rPr lang="en-GB" sz="1800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1800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800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816-806-0585</a:t>
            </a:r>
            <a:r>
              <a:rPr lang="en-GB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1"/>
          <p:cNvGrpSpPr/>
          <p:nvPr/>
        </p:nvGrpSpPr>
        <p:grpSpPr>
          <a:xfrm>
            <a:off x="349000" y="919474"/>
            <a:ext cx="745763" cy="45826"/>
            <a:chOff x="4580561" y="2589004"/>
            <a:chExt cx="1064464" cy="25200"/>
          </a:xfrm>
        </p:grpSpPr>
        <p:sp>
          <p:nvSpPr>
            <p:cNvPr id="186" name="Google Shape;18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850" y="2064750"/>
            <a:ext cx="2466651" cy="246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725" y="489763"/>
            <a:ext cx="1318575" cy="1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8145900" y="650000"/>
            <a:ext cx="998100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458975" y="1816725"/>
            <a:ext cx="646350" cy="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396650" y="4083001"/>
            <a:ext cx="998100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1816275" y="1381575"/>
            <a:ext cx="1318575" cy="1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/>
          <p:nvPr/>
        </p:nvSpPr>
        <p:spPr>
          <a:xfrm>
            <a:off x="0" y="483850"/>
            <a:ext cx="9144000" cy="1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25993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>
              <a:solidFill>
                <a:srgbClr val="4F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4">
            <a:alphaModFix/>
          </a:blip>
          <a:srcRect l="-36117" t="24536" r="-36117" b="24536"/>
          <a:stretch/>
        </p:blipFill>
        <p:spPr>
          <a:xfrm>
            <a:off x="6697050" y="-2475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>
            <a:spLocks noGrp="1"/>
          </p:cNvSpPr>
          <p:nvPr>
            <p:ph type="title" idx="4294967295"/>
          </p:nvPr>
        </p:nvSpPr>
        <p:spPr>
          <a:xfrm>
            <a:off x="245250" y="1064799"/>
            <a:ext cx="3396166" cy="139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Learn </a:t>
            </a:r>
            <a:r>
              <a:rPr lang="en-US" u="sng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 </a:t>
            </a:r>
            <a:r>
              <a:rPr lang="en-US" u="sng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Doing</a:t>
            </a: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026700" y="3188884"/>
            <a:ext cx="1545300" cy="15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3C293-026F-4F04-B995-0B7AEBE96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390" y="917687"/>
            <a:ext cx="3614162" cy="2123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AB908B-172B-4196-AE9D-900F26F2D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865" y="2590452"/>
            <a:ext cx="2618183" cy="2063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A66071-776F-472C-B496-F30C6B0FE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021" y="2971198"/>
            <a:ext cx="3137624" cy="1904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062F12-18C7-4532-8933-19602FCD75D4}"/>
              </a:ext>
            </a:extLst>
          </p:cNvPr>
          <p:cNvSpPr/>
          <p:nvPr/>
        </p:nvSpPr>
        <p:spPr>
          <a:xfrm>
            <a:off x="323370" y="2195848"/>
            <a:ext cx="2466651" cy="184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000" b="1" dirty="0">
                <a:solidFill>
                  <a:srgbClr val="0084D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Put Your Students In Control Of Their Own Virtual Stadium and Franchise</a:t>
            </a:r>
          </a:p>
        </p:txBody>
      </p:sp>
    </p:spTree>
    <p:extLst>
      <p:ext uri="{BB962C8B-B14F-4D97-AF65-F5344CB8AC3E}">
        <p14:creationId xmlns:p14="http://schemas.microsoft.com/office/powerpoint/2010/main" val="3710187950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850" y="2064750"/>
            <a:ext cx="2466651" cy="246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725" y="489763"/>
            <a:ext cx="1318575" cy="13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8145900" y="650000"/>
            <a:ext cx="998100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458975" y="1816725"/>
            <a:ext cx="646350" cy="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396650" y="4083001"/>
            <a:ext cx="998100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1816275" y="1381575"/>
            <a:ext cx="1318575" cy="1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0" y="483850"/>
            <a:ext cx="9144000" cy="1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54400" y="85771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4F58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4F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4">
            <a:alphaModFix/>
          </a:blip>
          <a:srcRect l="-36117" t="24536" r="-36117" b="24536"/>
          <a:stretch/>
        </p:blipFill>
        <p:spPr>
          <a:xfrm>
            <a:off x="6697050" y="-2475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>
            <a:spLocks noGrp="1"/>
          </p:cNvSpPr>
          <p:nvPr>
            <p:ph type="title" idx="4294967295"/>
          </p:nvPr>
        </p:nvSpPr>
        <p:spPr>
          <a:xfrm>
            <a:off x="504550" y="849079"/>
            <a:ext cx="50844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Inc.</a:t>
            </a:r>
            <a:endParaRPr u="sng"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032800" y="3172700"/>
            <a:ext cx="1545300" cy="15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>
            <a:spLocks noGrp="1"/>
          </p:cNvSpPr>
          <p:nvPr>
            <p:ph type="body" idx="4294967295"/>
          </p:nvPr>
        </p:nvSpPr>
        <p:spPr>
          <a:xfrm>
            <a:off x="237600" y="1520526"/>
            <a:ext cx="5794500" cy="2326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Established in 1997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Used in 50% of high schools and growing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Restaurant Management – 2012 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Principles of Marketing– 2017</a:t>
            </a:r>
          </a:p>
          <a:p>
            <a:pPr indent="-342900"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Hotel Management - November 2018</a:t>
            </a:r>
          </a:p>
          <a:p>
            <a:pPr indent="-342900"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Sports Management – September 2019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Partnerships with DECA, ICHRIE, Marriott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Font typeface="Helvetica Neue Light"/>
              <a:buChar char="●"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Over 3,750,000 simulations delivered last year with 99.999% up time.  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5">
            <a:alphaModFix/>
          </a:blip>
          <a:srcRect l="7809" t="12520" r="61125" b="25432"/>
          <a:stretch/>
        </p:blipFill>
        <p:spPr>
          <a:xfrm>
            <a:off x="6697050" y="3249538"/>
            <a:ext cx="2446956" cy="18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4DEC1B-81B2-451D-8F3A-829A08B04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364" y="882544"/>
            <a:ext cx="2875571" cy="92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A037D1-0397-417E-A3B4-A934E5496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996" y="2106125"/>
            <a:ext cx="2954978" cy="10511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/>
          <p:nvPr/>
        </p:nvSpPr>
        <p:spPr>
          <a:xfrm>
            <a:off x="-75" y="2928750"/>
            <a:ext cx="9144000" cy="18306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 idx="4294967295"/>
          </p:nvPr>
        </p:nvSpPr>
        <p:spPr>
          <a:xfrm>
            <a:off x="625293" y="1229850"/>
            <a:ext cx="2567100" cy="984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Accessible</a:t>
            </a:r>
            <a:endParaRPr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Cloud-Based</a:t>
            </a:r>
            <a:endParaRPr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Bridge</a:t>
            </a:r>
            <a:endParaRPr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23"/>
          <p:cNvGrpSpPr/>
          <p:nvPr/>
        </p:nvGrpSpPr>
        <p:grpSpPr>
          <a:xfrm>
            <a:off x="625293" y="937987"/>
            <a:ext cx="745763" cy="45826"/>
            <a:chOff x="4580561" y="2589004"/>
            <a:chExt cx="1064464" cy="25200"/>
          </a:xfrm>
        </p:grpSpPr>
        <p:sp>
          <p:nvSpPr>
            <p:cNvPr id="221" name="Google Shape;221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224" name="Google Shape;224;p23"/>
          <p:cNvSpPr txBox="1"/>
          <p:nvPr/>
        </p:nvSpPr>
        <p:spPr>
          <a:xfrm>
            <a:off x="13350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 amt="54000"/>
          </a:blip>
          <a:srcRect l="9016" r="9016" b="52239"/>
          <a:stretch/>
        </p:blipFill>
        <p:spPr>
          <a:xfrm>
            <a:off x="0" y="2879631"/>
            <a:ext cx="9144000" cy="173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>
            <a:spLocks noGrp="1"/>
          </p:cNvSpPr>
          <p:nvPr>
            <p:ph type="body" idx="4294967295"/>
          </p:nvPr>
        </p:nvSpPr>
        <p:spPr>
          <a:xfrm>
            <a:off x="3833025" y="1364575"/>
            <a:ext cx="4846500" cy="60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Sports Management Collection is a perfect bridge between textbooks and lectures for your </a:t>
            </a:r>
            <a:r>
              <a:rPr lang="en-GB" sz="1800" b="1" u="sng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Sports Management </a:t>
            </a: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classes. 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DE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0"/>
          <p:cNvGrpSpPr/>
          <p:nvPr/>
        </p:nvGrpSpPr>
        <p:grpSpPr>
          <a:xfrm>
            <a:off x="804755" y="602950"/>
            <a:ext cx="745763" cy="45826"/>
            <a:chOff x="4580561" y="2589004"/>
            <a:chExt cx="1064464" cy="25200"/>
          </a:xfrm>
        </p:grpSpPr>
        <p:sp>
          <p:nvSpPr>
            <p:cNvPr id="344" name="Google Shape;344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84D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3FA8942-0581-41F5-8B41-27253ADD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0" y="246353"/>
            <a:ext cx="7688400" cy="865274"/>
          </a:xfrm>
        </p:spPr>
        <p:txBody>
          <a:bodyPr/>
          <a:lstStyle/>
          <a:p>
            <a:r>
              <a:rPr lang="en-US" dirty="0"/>
              <a:t>The Sports Mgt Sim Topics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CF837C-A632-4392-AE56-2C5398B6C049}"/>
              </a:ext>
            </a:extLst>
          </p:cNvPr>
          <p:cNvSpPr txBox="1"/>
          <p:nvPr/>
        </p:nvSpPr>
        <p:spPr>
          <a:xfrm>
            <a:off x="663064" y="889550"/>
            <a:ext cx="811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Ticket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Advance Pricing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Event Security – Ingress &amp; Egress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Parking &amp;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Concessions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Concessions – Capital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Sponsorships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Promotion – Media &amp;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Social Media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Television &amp; Ticket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Player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Ethics in Sports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General Manager – Sports Franchise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General Manager – Advanced Sports Franchise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>
            <a:off x="3516225" y="487800"/>
            <a:ext cx="5627700" cy="46596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294967295"/>
          </p:nvPr>
        </p:nvSpPr>
        <p:spPr>
          <a:xfrm>
            <a:off x="730000" y="1318650"/>
            <a:ext cx="21651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or In-Class</a:t>
            </a:r>
            <a:endParaRPr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37" name="Google Shape;237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240" name="Google Shape;240;p24"/>
          <p:cNvSpPr txBox="1"/>
          <p:nvPr/>
        </p:nvSpPr>
        <p:spPr>
          <a:xfrm>
            <a:off x="0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body" idx="4294967295"/>
          </p:nvPr>
        </p:nvSpPr>
        <p:spPr>
          <a:xfrm>
            <a:off x="809200" y="2437725"/>
            <a:ext cx="2006700" cy="157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F58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Enrich your course offerings beyond videos &amp; lectures.</a:t>
            </a:r>
            <a:endParaRPr sz="1800" dirty="0">
              <a:solidFill>
                <a:srgbClr val="4F585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4" name="Google Shape;244;p24"/>
          <p:cNvPicPr preferRelativeResize="0"/>
          <p:nvPr/>
        </p:nvPicPr>
        <p:blipFill rotWithShape="1">
          <a:blip r:embed="rId4">
            <a:alphaModFix amt="43000"/>
          </a:blip>
          <a:srcRect l="15149" r="9555" b="-300"/>
          <a:stretch/>
        </p:blipFill>
        <p:spPr>
          <a:xfrm>
            <a:off x="3609825" y="487775"/>
            <a:ext cx="5534100" cy="4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636600" cy="15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4200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to Support You!</a:t>
            </a:r>
            <a:endParaRPr sz="4200"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760925" y="2854550"/>
            <a:ext cx="47928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lang="en-GB" sz="16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Reduce your Workload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760925" y="3115850"/>
            <a:ext cx="5143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lang="en-GB" sz="1600" dirty="0">
                <a:solidFill>
                  <a:srgbClr val="53C6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Integrates with Canvas, Moodle, Blackboard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760925" y="3377150"/>
            <a:ext cx="47928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lang="en-GB" sz="16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Discussion slides and teaching notes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l="30525" t="9424" r="18110" b="2901"/>
          <a:stretch/>
        </p:blipFill>
        <p:spPr>
          <a:xfrm>
            <a:off x="7770773" y="2886050"/>
            <a:ext cx="1373227" cy="15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/>
          <p:cNvPicPr preferRelativeResize="0"/>
          <p:nvPr/>
        </p:nvPicPr>
        <p:blipFill rotWithShape="1">
          <a:blip r:embed="rId4">
            <a:alphaModFix/>
          </a:blip>
          <a:srcRect l="18427" t="-658" b="-658"/>
          <a:stretch/>
        </p:blipFill>
        <p:spPr>
          <a:xfrm>
            <a:off x="7504150" y="1496625"/>
            <a:ext cx="1639851" cy="13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7"/>
          <p:cNvPicPr preferRelativeResize="0"/>
          <p:nvPr/>
        </p:nvPicPr>
        <p:blipFill rotWithShape="1">
          <a:blip r:embed="rId5">
            <a:alphaModFix/>
          </a:blip>
          <a:srcRect l="14056" r="43166"/>
          <a:stretch/>
        </p:blipFill>
        <p:spPr>
          <a:xfrm>
            <a:off x="5873250" y="1499775"/>
            <a:ext cx="1897526" cy="295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9" name="Google Shape;289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291" name="Google Shape;291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0" y="6785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5" name="Google Shape;295;p27"/>
          <p:cNvPicPr preferRelativeResize="0"/>
          <p:nvPr/>
        </p:nvPicPr>
        <p:blipFill rotWithShape="1">
          <a:blip r:embed="rId6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760925" y="3640800"/>
            <a:ext cx="47928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lang="en-GB" sz="16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Automatic Grading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865800" cy="15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for Your Students</a:t>
            </a:r>
            <a:endParaRPr sz="420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734525" y="3083150"/>
            <a:ext cx="4409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| </a:t>
            </a:r>
            <a:r>
              <a:rPr lang="en-GB" sz="16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Improve engagement and retention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734525" y="3344450"/>
            <a:ext cx="44091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| </a:t>
            </a:r>
            <a:r>
              <a:rPr lang="en-GB" sz="1600" dirty="0">
                <a:solidFill>
                  <a:srgbClr val="53C6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Appeal to digitally-native students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734525" y="3605750"/>
            <a:ext cx="4409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| </a:t>
            </a:r>
            <a:r>
              <a:rPr lang="en-GB" sz="16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Make management decisions 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 l="30525" t="9424" r="18110" b="2901"/>
          <a:stretch/>
        </p:blipFill>
        <p:spPr>
          <a:xfrm>
            <a:off x="7770766" y="2657450"/>
            <a:ext cx="1373234" cy="15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 rotWithShape="1">
          <a:blip r:embed="rId4">
            <a:alphaModFix/>
          </a:blip>
          <a:srcRect l="18427" t="-658" b="-658"/>
          <a:stretch/>
        </p:blipFill>
        <p:spPr>
          <a:xfrm>
            <a:off x="7382075" y="1184600"/>
            <a:ext cx="1761925" cy="145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 rotWithShape="1">
          <a:blip r:embed="rId5">
            <a:alphaModFix/>
          </a:blip>
          <a:srcRect l="14056" r="43166"/>
          <a:stretch/>
        </p:blipFill>
        <p:spPr>
          <a:xfrm>
            <a:off x="5797775" y="1184600"/>
            <a:ext cx="1973002" cy="3074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9" name="Google Shape;309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311" name="Google Shape;311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0" y="88634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5" name="Google Shape;315;p28"/>
          <p:cNvPicPr preferRelativeResize="0"/>
          <p:nvPr/>
        </p:nvPicPr>
        <p:blipFill rotWithShape="1">
          <a:blip r:embed="rId6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447988" y="1105711"/>
            <a:ext cx="3445500" cy="15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dirty="0">
                <a:solidFill>
                  <a:srgbClr val="008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for Learning</a:t>
            </a:r>
            <a:endParaRPr sz="4200" dirty="0">
              <a:solidFill>
                <a:srgbClr val="008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734525" y="3083150"/>
            <a:ext cx="3445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    | </a:t>
            </a:r>
            <a:r>
              <a:rPr lang="en-GB" sz="1800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 Concept Overview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730000" y="3541450"/>
            <a:ext cx="3445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 dirty="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    | </a:t>
            </a:r>
            <a:r>
              <a:rPr lang="en-GB" sz="1800" dirty="0">
                <a:solidFill>
                  <a:srgbClr val="53C6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 dirty="0">
                <a:latin typeface="Helvetica Neue"/>
                <a:ea typeface="Helvetica Neue"/>
                <a:cs typeface="Helvetica Neue"/>
                <a:sym typeface="Helvetica Neue"/>
              </a:rPr>
              <a:t>Quiz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>
            <a:off x="730000" y="4325600"/>
            <a:ext cx="3445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04    | </a:t>
            </a:r>
            <a:r>
              <a:rPr lang="en-GB" sz="1800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Challenge Phase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24" name="Google Shape;324;p29"/>
          <p:cNvGrpSpPr/>
          <p:nvPr/>
        </p:nvGrpSpPr>
        <p:grpSpPr>
          <a:xfrm>
            <a:off x="677418" y="902849"/>
            <a:ext cx="745763" cy="45826"/>
            <a:chOff x="4580561" y="2589004"/>
            <a:chExt cx="1064464" cy="25200"/>
          </a:xfrm>
        </p:grpSpPr>
        <p:sp>
          <p:nvSpPr>
            <p:cNvPr id="325" name="Google Shape;325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4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8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84D6"/>
                </a:solidFill>
              </a:endParaRPr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F7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0" y="70338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Matters </a:t>
            </a:r>
            <a:r>
              <a:rPr lang="en-GB" sz="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Simulations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2021</a:t>
            </a:r>
            <a:endParaRPr sz="6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3">
            <a:alphaModFix amt="40000"/>
          </a:blip>
          <a:srcRect l="-36117" t="24536" r="-36117" b="24536"/>
          <a:stretch/>
        </p:blipFill>
        <p:spPr>
          <a:xfrm>
            <a:off x="6697050" y="0"/>
            <a:ext cx="1761924" cy="4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/>
        </p:nvSpPr>
        <p:spPr>
          <a:xfrm>
            <a:off x="730000" y="3933525"/>
            <a:ext cx="3445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b="1">
                <a:solidFill>
                  <a:srgbClr val="004A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    | </a:t>
            </a:r>
            <a:r>
              <a:rPr lang="en-GB" sz="1800">
                <a:solidFill>
                  <a:srgbClr val="53C6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Learning Phase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E2729A-D3AB-4F17-91DF-5725772A5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25" y="919290"/>
            <a:ext cx="1264289" cy="1623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29FC49-6DC2-407B-97A0-CE2600244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996" y="1060474"/>
            <a:ext cx="3276839" cy="1522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F08FB0-50F0-497D-93FE-97462927A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671" y="3541450"/>
            <a:ext cx="2241686" cy="119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BE75F-6E6B-46F4-831D-885F6FAE5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36" y="2982934"/>
            <a:ext cx="2401099" cy="13256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424</Words>
  <Application>Microsoft Macintosh PowerPoint</Application>
  <PresentationFormat>On-screen Show 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Helvetica Neue</vt:lpstr>
      <vt:lpstr>Helvetica Neue Light</vt:lpstr>
      <vt:lpstr>Lato</vt:lpstr>
      <vt:lpstr>Raleway</vt:lpstr>
      <vt:lpstr>Streamline</vt:lpstr>
      <vt:lpstr>PowerPoint Presentation</vt:lpstr>
      <vt:lpstr>Students Learn by  Doing</vt:lpstr>
      <vt:lpstr>Knowledge Matters Inc.</vt:lpstr>
      <vt:lpstr>Accessible Cloud-Based Virtual Bridge</vt:lpstr>
      <vt:lpstr>The Sports Mgt Sim Topics</vt:lpstr>
      <vt:lpstr>Online or In-Class</vt:lpstr>
      <vt:lpstr>Designed to Support You!</vt:lpstr>
      <vt:lpstr>Designed for Your Students</vt:lpstr>
      <vt:lpstr>Designed for Learning</vt:lpstr>
      <vt:lpstr>PowerPoint Presentation</vt:lpstr>
      <vt:lpstr>PowerPoint Presentation</vt:lpstr>
      <vt:lpstr>Savings</vt:lpstr>
      <vt:lpstr>PRICING </vt:lpstr>
      <vt:lpstr>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Winter Academic Conferenc Austin, TX</dc:title>
  <dc:creator>Josh</dc:creator>
  <cp:lastModifiedBy>Heather Alderman</cp:lastModifiedBy>
  <cp:revision>83</cp:revision>
  <dcterms:modified xsi:type="dcterms:W3CDTF">2022-02-09T15:53:19Z</dcterms:modified>
</cp:coreProperties>
</file>