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notesMasterIdLst>
    <p:notesMasterId r:id="rId16"/>
  </p:notesMasterIdLst>
  <p:sldIdLst>
    <p:sldId id="256" r:id="rId2"/>
    <p:sldId id="265" r:id="rId3"/>
    <p:sldId id="266" r:id="rId4"/>
    <p:sldId id="259" r:id="rId5"/>
    <p:sldId id="258" r:id="rId6"/>
    <p:sldId id="269" r:id="rId7"/>
    <p:sldId id="270" r:id="rId8"/>
    <p:sldId id="271" r:id="rId9"/>
    <p:sldId id="267" r:id="rId10"/>
    <p:sldId id="272" r:id="rId11"/>
    <p:sldId id="273" r:id="rId12"/>
    <p:sldId id="274" r:id="rId13"/>
    <p:sldId id="275" r:id="rId14"/>
    <p:sldId id="26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85" autoAdjust="0"/>
    <p:restoredTop sz="94175"/>
  </p:normalViewPr>
  <p:slideViewPr>
    <p:cSldViewPr snapToGrid="0">
      <p:cViewPr varScale="1">
        <p:scale>
          <a:sx n="123" d="100"/>
          <a:sy n="123" d="100"/>
        </p:scale>
        <p:origin x="-120" y="-400"/>
      </p:cViewPr>
      <p:guideLst>
        <p:guide orient="horz" pos="2160"/>
        <p:guide pos="3840"/>
      </p:guideLst>
    </p:cSldViewPr>
  </p:slideViewPr>
  <p:notesTextViewPr>
    <p:cViewPr>
      <p:scale>
        <a:sx n="1" d="1"/>
        <a:sy n="1" d="1"/>
      </p:scale>
      <p:origin x="0" y="0"/>
    </p:cViewPr>
  </p:notesTextViewPr>
  <p:notesViewPr>
    <p:cSldViewPr snapToGrid="0">
      <p:cViewPr varScale="1">
        <p:scale>
          <a:sx n="66" d="100"/>
          <a:sy n="66" d="100"/>
        </p:scale>
        <p:origin x="4056" y="184"/>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1C141A-97B1-4C4D-9DE6-B3D0000B5AC7}" type="datetimeFigureOut">
              <a:rPr lang="en-US" smtClean="0"/>
              <a:t>2/11/19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6C1ACD-5A33-DF4E-8A90-804CC204CB5F}" type="slidenum">
              <a:rPr lang="en-US" smtClean="0"/>
              <a:t>‹#›</a:t>
            </a:fld>
            <a:endParaRPr lang="en-US"/>
          </a:p>
        </p:txBody>
      </p:sp>
    </p:spTree>
    <p:extLst>
      <p:ext uri="{BB962C8B-B14F-4D97-AF65-F5344CB8AC3E}">
        <p14:creationId xmlns:p14="http://schemas.microsoft.com/office/powerpoint/2010/main" val="4763858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Contemplate your organization's vision.</a:t>
            </a:r>
            <a:r>
              <a:rPr lang="en-US" dirty="0"/>
              <a:t> Identify what your organization stands for, what it hopes to accomplish, what its responsibilities are, what segment of the population it wishes to cater to and work with, how it wants to be viewed and what type of growth it wants to experience.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Write a mission statement.</a:t>
            </a:r>
            <a:r>
              <a:rPr lang="en-US" dirty="0"/>
              <a:t> The purpose of your mission statement is to summarize your organization's underlying purpose, or vision. Strategic plans are extensions of the mission statement, as it is the mission statement that guides the goals and serves as a means of measuring an organization's success. </a:t>
            </a:r>
          </a:p>
          <a:p>
            <a:r>
              <a:rPr lang="en-US" b="1" dirty="0"/>
              <a:t>Evaluate your organization's current standing.</a:t>
            </a:r>
            <a:r>
              <a:rPr lang="en-US" dirty="0"/>
              <a:t> In order to plot out a course for reaching your goals, you must first understand where you are in the process of reaching those goals. </a:t>
            </a:r>
          </a:p>
          <a:p>
            <a:r>
              <a:rPr lang="en-US" dirty="0"/>
              <a:t>Consider the following: </a:t>
            </a:r>
          </a:p>
          <a:p>
            <a:pPr lvl="1"/>
            <a:r>
              <a:rPr lang="en-US" dirty="0"/>
              <a:t>Determine what your strengths and weaknesses are. You will need to develop a strategic plan that makes use of your strengths in order to minimize your weaknesses.</a:t>
            </a:r>
          </a:p>
          <a:p>
            <a:pPr lvl="1"/>
            <a:r>
              <a:rPr lang="en-US" dirty="0"/>
              <a:t>Identify opportunities for growth. Whatever your organization's purpose, you must be able to list viable opportunities for reaching your goals so that you can include in your strategic planning </a:t>
            </a:r>
          </a:p>
          <a:p>
            <a:pPr lvl="1"/>
            <a:r>
              <a:rPr lang="en-US" dirty="0"/>
              <a:t>Pinpoint threats to the success of your strategic plans. Your plan must address these threats and counter them with a viable strategy.</a:t>
            </a:r>
          </a:p>
          <a:p>
            <a:pPr marL="457200" marR="0" lvl="1" indent="0" algn="l" defTabSz="914400" rtl="0" eaLnBrk="1" fontAlgn="auto" latinLnBrk="0" hangingPunct="1">
              <a:lnSpc>
                <a:spcPct val="100000"/>
              </a:lnSpc>
              <a:spcBef>
                <a:spcPts val="0"/>
              </a:spcBef>
              <a:spcAft>
                <a:spcPts val="0"/>
              </a:spcAft>
              <a:buClrTx/>
              <a:buSzTx/>
              <a:buFontTx/>
              <a:buNone/>
              <a:tabLst/>
              <a:defRPr/>
            </a:pPr>
            <a:endParaRPr lang="en-US" b="1" dirty="0"/>
          </a:p>
          <a:p>
            <a:pPr marL="457200" marR="0" lvl="1" indent="0" algn="l" defTabSz="914400" rtl="0" eaLnBrk="1" fontAlgn="auto" latinLnBrk="0" hangingPunct="1">
              <a:lnSpc>
                <a:spcPct val="100000"/>
              </a:lnSpc>
              <a:spcBef>
                <a:spcPts val="0"/>
              </a:spcBef>
              <a:spcAft>
                <a:spcPts val="0"/>
              </a:spcAft>
              <a:buClrTx/>
              <a:buSzTx/>
              <a:buFontTx/>
              <a:buNone/>
              <a:tabLst/>
              <a:defRPr/>
            </a:pPr>
            <a:r>
              <a:rPr lang="en-US" b="1" dirty="0"/>
              <a:t>List factors necessary to success.</a:t>
            </a:r>
            <a:r>
              <a:rPr lang="en-US" dirty="0"/>
              <a:t> Strategic plans must include specifics about the types of circumstances that will lead to the accomplishment of goals. </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b="1" dirty="0"/>
              <a:t>Develop a strategy for accomplishing each success factor.</a:t>
            </a:r>
            <a:r>
              <a:rPr lang="en-US" dirty="0"/>
              <a:t> This should be in the form of a step-by-step plan, and should outline exactly what needs to be done, in what time frame, for how much of an investment and by which responsible party. </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b="1" dirty="0"/>
              <a:t>Prioritize your strategies according to viability and growth goals.</a:t>
            </a:r>
            <a:r>
              <a:rPr lang="en-US" dirty="0"/>
              <a:t> Taking into account all of the steps that are necessary to achieving each of your goals, as well as the order of importance in reaching those goals, itemize your strategic plan chronologically.</a:t>
            </a:r>
          </a:p>
          <a:p>
            <a:pPr marL="457200" marR="0" lvl="1" indent="0" algn="l" defTabSz="914400" rtl="0" eaLnBrk="1" fontAlgn="auto" latinLnBrk="0" hangingPunct="1">
              <a:lnSpc>
                <a:spcPct val="100000"/>
              </a:lnSpc>
              <a:spcBef>
                <a:spcPts val="0"/>
              </a:spcBef>
              <a:spcAft>
                <a:spcPts val="0"/>
              </a:spcAft>
              <a:buClrTx/>
              <a:buSzTx/>
              <a:buFontTx/>
              <a:buNone/>
              <a:tabLst/>
              <a:defRPr/>
            </a:pPr>
            <a:endParaRPr lang="en-US" dirty="0"/>
          </a:p>
          <a:p>
            <a:pPr lvl="1"/>
            <a:endParaRPr lang="en-US" dirty="0"/>
          </a:p>
          <a:p>
            <a:pPr lvl="1"/>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606C1ACD-5A33-DF4E-8A90-804CC204CB5F}" type="slidenum">
              <a:rPr lang="en-US" smtClean="0"/>
              <a:t>4</a:t>
            </a:fld>
            <a:endParaRPr lang="en-US"/>
          </a:p>
        </p:txBody>
      </p:sp>
    </p:spTree>
    <p:extLst>
      <p:ext uri="{BB962C8B-B14F-4D97-AF65-F5344CB8AC3E}">
        <p14:creationId xmlns:p14="http://schemas.microsoft.com/office/powerpoint/2010/main" val="10000439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n-US"/>
              <a:t>Click to edit Master title style</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smtClean="0"/>
              <a:t>2/11/19</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rIns="45720"/>
          <a:lstStyle/>
          <a:p>
            <a:fld id="{6D22F896-40B5-4ADD-8801-0D06FADFA095}" type="slidenum">
              <a:rPr lang="en-US" smtClean="0"/>
              <a:t>‹#›</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18122914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smtClean="0"/>
              <a:t>2/11/19</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39332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smtClean="0"/>
              <a:t>2/11/19</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18542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smtClean="0"/>
              <a:t>2/11/19</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4267414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n-US"/>
              <a:t>Click to edit Master title style</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E5059C3-6A89-4494-99FF-5A4D6FFD50EB}" type="datetimeFigureOut">
              <a:rPr lang="en-US" smtClean="0"/>
              <a:t>2/11/19</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95844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smtClean="0"/>
              <a:t>2/11/19</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1800689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609285" y="2851331"/>
            <a:ext cx="3893623" cy="307143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66635" y="2851331"/>
            <a:ext cx="3899798" cy="307143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smtClean="0"/>
              <a:t>2/11/19</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91331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smtClean="0"/>
              <a:t>2/11/19</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1263552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smtClean="0"/>
              <a:t>2/11/19</a:t>
            </a:fld>
            <a:endParaRPr lang="en-US" dirty="0"/>
          </a:p>
        </p:txBody>
      </p:sp>
      <p:sp>
        <p:nvSpPr>
          <p:cNvPr id="3" name="Footer Placeholder 2"/>
          <p:cNvSpPr>
            <a:spLocks noGrp="1"/>
          </p:cNvSpPr>
          <p:nvPr>
            <p:ph type="ftr" sz="quarter" idx="11"/>
          </p:nvPr>
        </p:nvSpPr>
        <p:spPr/>
        <p:txBody>
          <a:bodyPr/>
          <a:lstStyle/>
          <a:p>
            <a:r>
              <a:rPr lang="en-US"/>
              <a:t>
              </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24967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7D525BB-DA17-4BA0-B3C8-3AC3ABC827E6}" type="datetimeFigureOut">
              <a:rPr lang="en-US" smtClean="0"/>
              <a:t>2/11/19</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017863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16C4C9A-3960-41CF-A4E9-2A8FB932454B}" type="datetimeFigureOut">
              <a:rPr lang="en-US" smtClean="0"/>
              <a:t>2/11/19</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4682422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2.png"/><Relationship Id="rId1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Eigth level</a:t>
            </a:r>
          </a:p>
          <a:p>
            <a:pPr lvl="8"/>
            <a:r>
              <a:rPr lang="en-US" dirty="0"/>
              <a:t>Ninth level</a:t>
            </a:r>
          </a:p>
          <a:p>
            <a:pPr lvl="4"/>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smtClean="0"/>
              <a:t>2/11/19</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a:t>
              </a:t>
            </a:r>
            <a:endParaRPr lang="en-US" dirty="0"/>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smtClean="0"/>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4167845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mtudor@ut.edu" TargetMode="External"/><Relationship Id="rId3"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63486" y="3428998"/>
            <a:ext cx="6366388" cy="2268559"/>
          </a:xfrm>
        </p:spPr>
        <p:txBody>
          <a:bodyPr>
            <a:normAutofit fontScale="90000"/>
          </a:bodyPr>
          <a:lstStyle/>
          <a:p>
            <a:r>
              <a:rPr lang="en-US" dirty="0"/>
              <a:t>Looking into your crystal ball: </a:t>
            </a:r>
            <a:br>
              <a:rPr lang="en-US" dirty="0"/>
            </a:br>
            <a:r>
              <a:rPr lang="en-US" dirty="0"/>
              <a:t>A guide to strategic planning</a:t>
            </a:r>
          </a:p>
        </p:txBody>
      </p:sp>
      <p:sp>
        <p:nvSpPr>
          <p:cNvPr id="3" name="Subtitle 2"/>
          <p:cNvSpPr>
            <a:spLocks noGrp="1"/>
          </p:cNvSpPr>
          <p:nvPr>
            <p:ph type="subTitle" idx="1"/>
          </p:nvPr>
        </p:nvSpPr>
        <p:spPr>
          <a:xfrm>
            <a:off x="2772274" y="1160443"/>
            <a:ext cx="5357600" cy="1632856"/>
          </a:xfrm>
        </p:spPr>
        <p:txBody>
          <a:bodyPr>
            <a:normAutofit/>
          </a:bodyPr>
          <a:lstStyle/>
          <a:p>
            <a:pPr>
              <a:spcBef>
                <a:spcPts val="0"/>
              </a:spcBef>
              <a:spcAft>
                <a:spcPts val="0"/>
              </a:spcAft>
            </a:pPr>
            <a:r>
              <a:rPr lang="en-US" dirty="0"/>
              <a:t>Dr. Margaret L. Tudor, CMPC</a:t>
            </a:r>
          </a:p>
          <a:p>
            <a:pPr>
              <a:spcBef>
                <a:spcPts val="0"/>
              </a:spcBef>
              <a:spcAft>
                <a:spcPts val="0"/>
              </a:spcAft>
            </a:pPr>
            <a:r>
              <a:rPr lang="en-US" dirty="0"/>
              <a:t>The University of Tampa</a:t>
            </a:r>
          </a:p>
          <a:p>
            <a:pPr>
              <a:spcBef>
                <a:spcPts val="0"/>
              </a:spcBef>
              <a:spcAft>
                <a:spcPts val="0"/>
              </a:spcAft>
            </a:pPr>
            <a:r>
              <a:rPr lang="en-US" dirty="0"/>
              <a:t>College of Natural and Health Sciences</a:t>
            </a:r>
          </a:p>
          <a:p>
            <a:pPr>
              <a:spcBef>
                <a:spcPts val="0"/>
              </a:spcBef>
              <a:spcAft>
                <a:spcPts val="0"/>
              </a:spcAft>
            </a:pPr>
            <a:r>
              <a:rPr lang="en-US" dirty="0"/>
              <a:t>Department of Sport Management</a:t>
            </a:r>
          </a:p>
        </p:txBody>
      </p:sp>
      <p:pic>
        <p:nvPicPr>
          <p:cNvPr id="4" name="Picture 3" descr="295700_cafd72ba84724ccc87a8ff709fdd4545.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38662" y="1796144"/>
            <a:ext cx="2691434" cy="2691434"/>
          </a:xfrm>
          <a:prstGeom prst="rect">
            <a:avLst/>
          </a:prstGeom>
        </p:spPr>
      </p:pic>
    </p:spTree>
    <p:extLst>
      <p:ext uri="{BB962C8B-B14F-4D97-AF65-F5344CB8AC3E}">
        <p14:creationId xmlns:p14="http://schemas.microsoft.com/office/powerpoint/2010/main" val="30456821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5D61AB-A35B-3E49-AF74-D52FC9531D07}"/>
              </a:ext>
            </a:extLst>
          </p:cNvPr>
          <p:cNvSpPr>
            <a:spLocks noGrp="1"/>
          </p:cNvSpPr>
          <p:nvPr>
            <p:ph type="title"/>
          </p:nvPr>
        </p:nvSpPr>
        <p:spPr/>
        <p:txBody>
          <a:bodyPr>
            <a:normAutofit/>
          </a:bodyPr>
          <a:lstStyle/>
          <a:p>
            <a:r>
              <a:rPr lang="en-US" dirty="0"/>
              <a:t>Making the Plan Work</a:t>
            </a:r>
            <a:br>
              <a:rPr lang="en-US" dirty="0"/>
            </a:br>
            <a:r>
              <a:rPr lang="en-US" sz="1600" dirty="0"/>
              <a:t>[Center for Organizational Development &amp; Leadership]</a:t>
            </a:r>
            <a:endParaRPr lang="en-US" dirty="0"/>
          </a:p>
        </p:txBody>
      </p:sp>
      <p:sp>
        <p:nvSpPr>
          <p:cNvPr id="3" name="Content Placeholder 2">
            <a:extLst>
              <a:ext uri="{FF2B5EF4-FFF2-40B4-BE49-F238E27FC236}">
                <a16:creationId xmlns:a16="http://schemas.microsoft.com/office/drawing/2014/main" xmlns="" id="{2DB7814B-1330-9248-90B9-8D1C9DD1368E}"/>
              </a:ext>
            </a:extLst>
          </p:cNvPr>
          <p:cNvSpPr>
            <a:spLocks noGrp="1"/>
          </p:cNvSpPr>
          <p:nvPr>
            <p:ph idx="1"/>
          </p:nvPr>
        </p:nvSpPr>
        <p:spPr/>
        <p:txBody>
          <a:bodyPr/>
          <a:lstStyle/>
          <a:p>
            <a:r>
              <a:rPr lang="en-US" sz="2800" b="1" dirty="0">
                <a:solidFill>
                  <a:schemeClr val="accent1"/>
                </a:solidFill>
              </a:rPr>
              <a:t>Communication</a:t>
            </a:r>
            <a:r>
              <a:rPr lang="en-US" sz="2800" dirty="0"/>
              <a:t> – Without careful communication planning, organizational change is likely to meet with resistance by colleagues. </a:t>
            </a:r>
          </a:p>
          <a:p>
            <a:pPr lvl="1"/>
            <a:r>
              <a:rPr lang="en-US" sz="2400" dirty="0"/>
              <a:t>Successful communication requires attention to each individual and group likely to be affected by the planning process and the plan’s goals. </a:t>
            </a:r>
          </a:p>
          <a:p>
            <a:endParaRPr lang="en-US" dirty="0"/>
          </a:p>
        </p:txBody>
      </p:sp>
    </p:spTree>
    <p:extLst>
      <p:ext uri="{BB962C8B-B14F-4D97-AF65-F5344CB8AC3E}">
        <p14:creationId xmlns:p14="http://schemas.microsoft.com/office/powerpoint/2010/main" val="29554405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A07EBF-4707-D042-A1DE-7057F142A2EF}"/>
              </a:ext>
            </a:extLst>
          </p:cNvPr>
          <p:cNvSpPr>
            <a:spLocks noGrp="1"/>
          </p:cNvSpPr>
          <p:nvPr>
            <p:ph type="title"/>
          </p:nvPr>
        </p:nvSpPr>
        <p:spPr/>
        <p:txBody>
          <a:bodyPr>
            <a:normAutofit/>
          </a:bodyPr>
          <a:lstStyle/>
          <a:p>
            <a:r>
              <a:rPr lang="en-US" dirty="0"/>
              <a:t>Making the Plan Work</a:t>
            </a:r>
            <a:br>
              <a:rPr lang="en-US" dirty="0"/>
            </a:br>
            <a:r>
              <a:rPr lang="en-US" sz="1600" dirty="0"/>
              <a:t>[Center for Organizational Development &amp; Leadership]</a:t>
            </a:r>
            <a:endParaRPr lang="en-US" dirty="0"/>
          </a:p>
        </p:txBody>
      </p:sp>
      <p:sp>
        <p:nvSpPr>
          <p:cNvPr id="3" name="Content Placeholder 2">
            <a:extLst>
              <a:ext uri="{FF2B5EF4-FFF2-40B4-BE49-F238E27FC236}">
                <a16:creationId xmlns:a16="http://schemas.microsoft.com/office/drawing/2014/main" xmlns="" id="{818FABBD-2296-EC42-91A5-C271A854FFAC}"/>
              </a:ext>
            </a:extLst>
          </p:cNvPr>
          <p:cNvSpPr>
            <a:spLocks noGrp="1"/>
          </p:cNvSpPr>
          <p:nvPr>
            <p:ph idx="1"/>
          </p:nvPr>
        </p:nvSpPr>
        <p:spPr/>
        <p:txBody>
          <a:bodyPr>
            <a:normAutofit lnSpcReduction="10000"/>
          </a:bodyPr>
          <a:lstStyle/>
          <a:p>
            <a:r>
              <a:rPr lang="en-US" sz="2800" b="1" dirty="0">
                <a:solidFill>
                  <a:schemeClr val="accent1"/>
                </a:solidFill>
              </a:rPr>
              <a:t>Assessment</a:t>
            </a:r>
            <a:r>
              <a:rPr lang="en-US" sz="2800" dirty="0"/>
              <a:t> – Ongoing attention to assessment is necessary to monitor a plan’s progress and assess its outcomes. </a:t>
            </a:r>
          </a:p>
          <a:p>
            <a:pPr lvl="1"/>
            <a:r>
              <a:rPr lang="en-US" sz="2400" dirty="0"/>
              <a:t>These appraisals provide guidance for developing preplanning strategies, monitoring the planning process, and judging whether a plan’s activities and strategies are successful in fulfilling the organization’s goals.</a:t>
            </a:r>
          </a:p>
          <a:p>
            <a:endParaRPr lang="en-US" dirty="0"/>
          </a:p>
        </p:txBody>
      </p:sp>
    </p:spTree>
    <p:extLst>
      <p:ext uri="{BB962C8B-B14F-4D97-AF65-F5344CB8AC3E}">
        <p14:creationId xmlns:p14="http://schemas.microsoft.com/office/powerpoint/2010/main" val="40304241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D0CA42B-10D0-6E4F-8948-02E52BF0B6CA}"/>
              </a:ext>
            </a:extLst>
          </p:cNvPr>
          <p:cNvSpPr>
            <a:spLocks noGrp="1"/>
          </p:cNvSpPr>
          <p:nvPr>
            <p:ph type="title"/>
          </p:nvPr>
        </p:nvSpPr>
        <p:spPr/>
        <p:txBody>
          <a:bodyPr/>
          <a:lstStyle/>
          <a:p>
            <a:r>
              <a:rPr lang="en-US" dirty="0"/>
              <a:t>Why are these important?</a:t>
            </a:r>
          </a:p>
        </p:txBody>
      </p:sp>
      <p:sp>
        <p:nvSpPr>
          <p:cNvPr id="3" name="Content Placeholder 2">
            <a:extLst>
              <a:ext uri="{FF2B5EF4-FFF2-40B4-BE49-F238E27FC236}">
                <a16:creationId xmlns:a16="http://schemas.microsoft.com/office/drawing/2014/main" xmlns="" id="{F7755536-378F-4543-9DAF-4F62F5447C38}"/>
              </a:ext>
            </a:extLst>
          </p:cNvPr>
          <p:cNvSpPr>
            <a:spLocks noGrp="1"/>
          </p:cNvSpPr>
          <p:nvPr>
            <p:ph idx="1"/>
          </p:nvPr>
        </p:nvSpPr>
        <p:spPr/>
        <p:txBody>
          <a:bodyPr>
            <a:normAutofit/>
          </a:bodyPr>
          <a:lstStyle/>
          <a:p>
            <a:r>
              <a:rPr lang="en-US" sz="2400" dirty="0"/>
              <a:t>Create a diverse leadership team</a:t>
            </a:r>
          </a:p>
          <a:p>
            <a:r>
              <a:rPr lang="en-US" sz="2400" dirty="0"/>
              <a:t>Foster readiness, receptivity, &amp; shared sense of need for change</a:t>
            </a:r>
          </a:p>
          <a:p>
            <a:r>
              <a:rPr lang="en-US" sz="2400" dirty="0"/>
              <a:t>Gain a historical perspective on efforts to change</a:t>
            </a:r>
          </a:p>
          <a:p>
            <a:r>
              <a:rPr lang="en-US" sz="2400" dirty="0"/>
              <a:t>Anticipate concerns &amp; develop strategies</a:t>
            </a:r>
          </a:p>
          <a:p>
            <a:r>
              <a:rPr lang="en-US" sz="2400" dirty="0"/>
              <a:t>Engage faculty, staff, &amp; other groups </a:t>
            </a:r>
          </a:p>
          <a:p>
            <a:r>
              <a:rPr lang="en-US" sz="2400" dirty="0"/>
              <a:t>Identify needed resources</a:t>
            </a:r>
          </a:p>
        </p:txBody>
      </p:sp>
    </p:spTree>
    <p:extLst>
      <p:ext uri="{BB962C8B-B14F-4D97-AF65-F5344CB8AC3E}">
        <p14:creationId xmlns:p14="http://schemas.microsoft.com/office/powerpoint/2010/main" val="34518497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7E483E-E3D2-5F49-8DE2-EABBAF93F511}"/>
              </a:ext>
            </a:extLst>
          </p:cNvPr>
          <p:cNvSpPr>
            <a:spLocks noGrp="1"/>
          </p:cNvSpPr>
          <p:nvPr>
            <p:ph type="title"/>
          </p:nvPr>
        </p:nvSpPr>
        <p:spPr/>
        <p:txBody>
          <a:bodyPr/>
          <a:lstStyle/>
          <a:p>
            <a:r>
              <a:rPr lang="en-US" dirty="0"/>
              <a:t>Link Assessment &amp; Planning</a:t>
            </a:r>
          </a:p>
        </p:txBody>
      </p:sp>
      <p:sp>
        <p:nvSpPr>
          <p:cNvPr id="3" name="Content Placeholder 2">
            <a:extLst>
              <a:ext uri="{FF2B5EF4-FFF2-40B4-BE49-F238E27FC236}">
                <a16:creationId xmlns:a16="http://schemas.microsoft.com/office/drawing/2014/main" xmlns="" id="{6B519380-890E-9043-A2A5-C1B57E6AE134}"/>
              </a:ext>
            </a:extLst>
          </p:cNvPr>
          <p:cNvSpPr>
            <a:spLocks noGrp="1"/>
          </p:cNvSpPr>
          <p:nvPr>
            <p:ph idx="1"/>
          </p:nvPr>
        </p:nvSpPr>
        <p:spPr/>
        <p:txBody>
          <a:bodyPr>
            <a:normAutofit/>
          </a:bodyPr>
          <a:lstStyle/>
          <a:p>
            <a:r>
              <a:rPr lang="en-US" sz="2800" dirty="0"/>
              <a:t>Assessment is not about people, it is about </a:t>
            </a:r>
            <a:r>
              <a:rPr lang="en-US" sz="2800" dirty="0">
                <a:solidFill>
                  <a:schemeClr val="accent1"/>
                </a:solidFill>
              </a:rPr>
              <a:t>process</a:t>
            </a:r>
          </a:p>
          <a:p>
            <a:r>
              <a:rPr lang="en-US" sz="2800" dirty="0"/>
              <a:t>Learning outcomes are a component that should be </a:t>
            </a:r>
            <a:r>
              <a:rPr lang="en-US" sz="2800" dirty="0">
                <a:solidFill>
                  <a:schemeClr val="accent1"/>
                </a:solidFill>
              </a:rPr>
              <a:t>guided by &amp; integrated </a:t>
            </a:r>
            <a:r>
              <a:rPr lang="en-US" sz="2800" dirty="0"/>
              <a:t>into the strategic plan</a:t>
            </a:r>
          </a:p>
          <a:p>
            <a:pPr lvl="1"/>
            <a:r>
              <a:rPr lang="en-US" sz="2400" dirty="0"/>
              <a:t>Also provide </a:t>
            </a:r>
            <a:r>
              <a:rPr lang="en-US" sz="2400" dirty="0">
                <a:solidFill>
                  <a:schemeClr val="accent1"/>
                </a:solidFill>
              </a:rPr>
              <a:t>process improvement data </a:t>
            </a:r>
            <a:r>
              <a:rPr lang="en-US" sz="2400" dirty="0"/>
              <a:t>to inform the planning process</a:t>
            </a:r>
          </a:p>
        </p:txBody>
      </p:sp>
    </p:spTree>
    <p:extLst>
      <p:ext uri="{BB962C8B-B14F-4D97-AF65-F5344CB8AC3E}">
        <p14:creationId xmlns:p14="http://schemas.microsoft.com/office/powerpoint/2010/main" val="6082853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11808" y="808055"/>
            <a:ext cx="7958331" cy="2369097"/>
          </a:xfrm>
        </p:spPr>
        <p:txBody>
          <a:bodyPr>
            <a:normAutofit fontScale="90000"/>
          </a:bodyPr>
          <a:lstStyle/>
          <a:p>
            <a:r>
              <a:rPr lang="en-US" sz="4800" dirty="0">
                <a:solidFill>
                  <a:srgbClr val="FF0000"/>
                </a:solidFill>
              </a:rPr>
              <a:t>Questions?</a:t>
            </a:r>
            <a:br>
              <a:rPr lang="en-US" sz="4800" dirty="0">
                <a:solidFill>
                  <a:srgbClr val="FF0000"/>
                </a:solidFill>
              </a:rPr>
            </a:br>
            <a:r>
              <a:rPr lang="en-US" sz="4800" dirty="0">
                <a:solidFill>
                  <a:srgbClr val="FF0000"/>
                </a:solidFill>
              </a:rPr>
              <a:t>Share any of your experiences?</a:t>
            </a:r>
            <a:br>
              <a:rPr lang="en-US" sz="4800" dirty="0">
                <a:solidFill>
                  <a:srgbClr val="FF0000"/>
                </a:solidFill>
              </a:rPr>
            </a:br>
            <a:r>
              <a:rPr lang="en-US" sz="4800" dirty="0">
                <a:solidFill>
                  <a:srgbClr val="FF0000"/>
                </a:solidFill>
              </a:rPr>
              <a:t/>
            </a:r>
            <a:br>
              <a:rPr lang="en-US" sz="4800" dirty="0">
                <a:solidFill>
                  <a:srgbClr val="FF0000"/>
                </a:solidFill>
              </a:rPr>
            </a:br>
            <a:r>
              <a:rPr lang="en-US" sz="4800" dirty="0">
                <a:solidFill>
                  <a:srgbClr val="FF0000"/>
                </a:solidFill>
              </a:rPr>
              <a:t>Thank you!</a:t>
            </a:r>
          </a:p>
        </p:txBody>
      </p:sp>
      <p:sp>
        <p:nvSpPr>
          <p:cNvPr id="3" name="Content Placeholder 2"/>
          <p:cNvSpPr>
            <a:spLocks noGrp="1"/>
          </p:cNvSpPr>
          <p:nvPr>
            <p:ph idx="1"/>
          </p:nvPr>
        </p:nvSpPr>
        <p:spPr>
          <a:xfrm>
            <a:off x="2204357" y="3361374"/>
            <a:ext cx="8365782" cy="2688569"/>
          </a:xfrm>
        </p:spPr>
        <p:txBody>
          <a:bodyPr>
            <a:normAutofit/>
          </a:bodyPr>
          <a:lstStyle/>
          <a:p>
            <a:pPr marL="6160" indent="0">
              <a:spcBef>
                <a:spcPts val="0"/>
              </a:spcBef>
              <a:spcAft>
                <a:spcPts val="0"/>
              </a:spcAft>
              <a:buNone/>
            </a:pPr>
            <a:r>
              <a:rPr lang="en-US" sz="3200" dirty="0"/>
              <a:t>Dr. Margaret L. Tudor, CMPC</a:t>
            </a:r>
          </a:p>
          <a:p>
            <a:pPr marL="6160" indent="0">
              <a:spcBef>
                <a:spcPts val="0"/>
              </a:spcBef>
              <a:spcAft>
                <a:spcPts val="0"/>
              </a:spcAft>
              <a:buNone/>
            </a:pPr>
            <a:r>
              <a:rPr lang="en-US" sz="3200" dirty="0"/>
              <a:t>University of Tampa</a:t>
            </a:r>
          </a:p>
          <a:p>
            <a:pPr marL="6160" indent="0">
              <a:spcBef>
                <a:spcPts val="0"/>
              </a:spcBef>
              <a:spcAft>
                <a:spcPts val="0"/>
              </a:spcAft>
              <a:buNone/>
            </a:pPr>
            <a:r>
              <a:rPr lang="en-US" sz="3200" dirty="0">
                <a:hlinkClick r:id="rId2"/>
              </a:rPr>
              <a:t>mtudor@ut.edu</a:t>
            </a:r>
            <a:r>
              <a:rPr lang="en-US" sz="3200" dirty="0"/>
              <a:t> </a:t>
            </a:r>
          </a:p>
        </p:txBody>
      </p:sp>
      <p:pic>
        <p:nvPicPr>
          <p:cNvPr id="4" name="Picture 3"/>
          <p:cNvPicPr>
            <a:picLocks noChangeAspect="1"/>
          </p:cNvPicPr>
          <p:nvPr/>
        </p:nvPicPr>
        <p:blipFill>
          <a:blip r:embed="rId3"/>
          <a:stretch>
            <a:fillRect/>
          </a:stretch>
        </p:blipFill>
        <p:spPr>
          <a:xfrm>
            <a:off x="8148058" y="3361375"/>
            <a:ext cx="2688569" cy="2688569"/>
          </a:xfrm>
          <a:prstGeom prst="rect">
            <a:avLst/>
          </a:prstGeom>
        </p:spPr>
      </p:pic>
    </p:spTree>
    <p:extLst>
      <p:ext uri="{BB962C8B-B14F-4D97-AF65-F5344CB8AC3E}">
        <p14:creationId xmlns:p14="http://schemas.microsoft.com/office/powerpoint/2010/main" val="12521704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COSMA’s Principle 2.0: Strategic Planning</a:t>
            </a:r>
          </a:p>
        </p:txBody>
      </p:sp>
      <p:sp>
        <p:nvSpPr>
          <p:cNvPr id="3" name="Content Placeholder 2"/>
          <p:cNvSpPr>
            <a:spLocks noGrp="1"/>
          </p:cNvSpPr>
          <p:nvPr>
            <p:ph idx="1"/>
          </p:nvPr>
        </p:nvSpPr>
        <p:spPr>
          <a:xfrm>
            <a:off x="2773598" y="2052115"/>
            <a:ext cx="8435175" cy="4687897"/>
          </a:xfrm>
        </p:spPr>
        <p:txBody>
          <a:bodyPr/>
          <a:lstStyle/>
          <a:p>
            <a:r>
              <a:rPr lang="en-US" sz="2400" b="1" dirty="0">
                <a:solidFill>
                  <a:schemeClr val="accent1"/>
                </a:solidFill>
              </a:rPr>
              <a:t>Excellence</a:t>
            </a:r>
            <a:r>
              <a:rPr lang="en-US" sz="2400" b="1" dirty="0"/>
              <a:t> in sport management education is enhanced through an </a:t>
            </a:r>
            <a:r>
              <a:rPr lang="en-US" sz="2400" b="1" dirty="0">
                <a:solidFill>
                  <a:schemeClr val="accent1"/>
                </a:solidFill>
              </a:rPr>
              <a:t>effective strategic planning process</a:t>
            </a:r>
            <a:r>
              <a:rPr lang="en-US" sz="2400" b="1" dirty="0"/>
              <a:t>. This requires the academic unit/sport management program to have developed and implemented a strategic plan, and to be </a:t>
            </a:r>
            <a:r>
              <a:rPr lang="en-US" sz="2400" b="1" dirty="0">
                <a:solidFill>
                  <a:schemeClr val="accent1"/>
                </a:solidFill>
              </a:rPr>
              <a:t>using the plan to improve the educational and operational effectiveness</a:t>
            </a:r>
            <a:r>
              <a:rPr lang="en-US" sz="2400" b="1" dirty="0"/>
              <a:t> of the academic unit/sport management program with input </a:t>
            </a:r>
            <a:r>
              <a:rPr lang="en-US" sz="2400" b="1" dirty="0">
                <a:solidFill>
                  <a:schemeClr val="accent1"/>
                </a:solidFill>
              </a:rPr>
              <a:t>from the results </a:t>
            </a:r>
            <a:r>
              <a:rPr lang="en-US" sz="2400" b="1" dirty="0"/>
              <a:t>of the outcomes assessment process.</a:t>
            </a:r>
            <a:endParaRPr lang="en-US" sz="2400" dirty="0"/>
          </a:p>
          <a:p>
            <a:endParaRPr lang="en-US" dirty="0"/>
          </a:p>
        </p:txBody>
      </p:sp>
    </p:spTree>
    <p:extLst>
      <p:ext uri="{BB962C8B-B14F-4D97-AF65-F5344CB8AC3E}">
        <p14:creationId xmlns:p14="http://schemas.microsoft.com/office/powerpoint/2010/main" val="2378720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Needs to include the following elements:</a:t>
            </a:r>
          </a:p>
        </p:txBody>
      </p:sp>
      <p:sp>
        <p:nvSpPr>
          <p:cNvPr id="3" name="Content Placeholder 2"/>
          <p:cNvSpPr>
            <a:spLocks noGrp="1"/>
          </p:cNvSpPr>
          <p:nvPr>
            <p:ph idx="1"/>
          </p:nvPr>
        </p:nvSpPr>
        <p:spPr>
          <a:xfrm>
            <a:off x="2611808" y="1504335"/>
            <a:ext cx="7958331" cy="5353665"/>
          </a:xfrm>
        </p:spPr>
        <p:txBody>
          <a:bodyPr>
            <a:normAutofit fontScale="92500" lnSpcReduction="20000"/>
          </a:bodyPr>
          <a:lstStyle/>
          <a:p>
            <a:pPr lvl="0"/>
            <a:r>
              <a:rPr lang="en-US" dirty="0"/>
              <a:t>The </a:t>
            </a:r>
            <a:r>
              <a:rPr lang="en-US" dirty="0">
                <a:solidFill>
                  <a:schemeClr val="accent1"/>
                </a:solidFill>
              </a:rPr>
              <a:t>mission</a:t>
            </a:r>
            <a:r>
              <a:rPr lang="en-US" dirty="0"/>
              <a:t> of the academic unit/sport management program is </a:t>
            </a:r>
            <a:r>
              <a:rPr lang="en-US" dirty="0">
                <a:solidFill>
                  <a:schemeClr val="accent1"/>
                </a:solidFill>
              </a:rPr>
              <a:t>consistent</a:t>
            </a:r>
            <a:r>
              <a:rPr lang="en-US" dirty="0"/>
              <a:t> with the institution’s mission, and </a:t>
            </a:r>
            <a:r>
              <a:rPr lang="en-US" dirty="0">
                <a:solidFill>
                  <a:schemeClr val="accent1"/>
                </a:solidFill>
              </a:rPr>
              <a:t>guides decision-making </a:t>
            </a:r>
            <a:r>
              <a:rPr lang="en-US" dirty="0"/>
              <a:t>toward defined goals and outcomes.</a:t>
            </a:r>
          </a:p>
          <a:p>
            <a:pPr lvl="0"/>
            <a:r>
              <a:rPr lang="en-US" dirty="0"/>
              <a:t>The strategic planning process includes processes for </a:t>
            </a:r>
            <a:r>
              <a:rPr lang="en-US" dirty="0">
                <a:solidFill>
                  <a:schemeClr val="accent1"/>
                </a:solidFill>
              </a:rPr>
              <a:t>developing action items for continuous improvement</a:t>
            </a:r>
            <a:r>
              <a:rPr lang="en-US" dirty="0"/>
              <a:t> in the academic unit/sport management program’s activities and operations.</a:t>
            </a:r>
          </a:p>
          <a:p>
            <a:pPr lvl="0"/>
            <a:r>
              <a:rPr lang="en-US" dirty="0"/>
              <a:t>The strategic planning process includes </a:t>
            </a:r>
            <a:r>
              <a:rPr lang="en-US" dirty="0">
                <a:solidFill>
                  <a:schemeClr val="accent1"/>
                </a:solidFill>
              </a:rPr>
              <a:t>methods for tracking the progress</a:t>
            </a:r>
            <a:r>
              <a:rPr lang="en-US" dirty="0"/>
              <a:t> of action items and monitoring the extent to which the academic unit/sport management program’s goals and outcomes are being achieved. These methods include the process of outcomes assessment.</a:t>
            </a:r>
          </a:p>
          <a:p>
            <a:pPr lvl="0"/>
            <a:r>
              <a:rPr lang="en-US" dirty="0"/>
              <a:t>If possible, the strategic planning process should be </a:t>
            </a:r>
            <a:r>
              <a:rPr lang="en-US" dirty="0">
                <a:solidFill>
                  <a:schemeClr val="accent1"/>
                </a:solidFill>
              </a:rPr>
              <a:t>connected to the institutional budgeting process</a:t>
            </a:r>
            <a:r>
              <a:rPr lang="en-US" dirty="0"/>
              <a:t>.</a:t>
            </a:r>
          </a:p>
          <a:p>
            <a:pPr lvl="0"/>
            <a:r>
              <a:rPr lang="en-US" dirty="0"/>
              <a:t>The strategic planning process involves </a:t>
            </a:r>
            <a:r>
              <a:rPr lang="en-US" dirty="0">
                <a:solidFill>
                  <a:schemeClr val="accent1"/>
                </a:solidFill>
              </a:rPr>
              <a:t>multiple stakeholders </a:t>
            </a:r>
            <a:r>
              <a:rPr lang="en-US" dirty="0"/>
              <a:t>both inside and outside of the academic unit.</a:t>
            </a:r>
          </a:p>
        </p:txBody>
      </p:sp>
    </p:spTree>
    <p:extLst>
      <p:ext uri="{BB962C8B-B14F-4D97-AF65-F5344CB8AC3E}">
        <p14:creationId xmlns:p14="http://schemas.microsoft.com/office/powerpoint/2010/main" val="21187198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to begin?</a:t>
            </a:r>
          </a:p>
        </p:txBody>
      </p:sp>
      <p:sp>
        <p:nvSpPr>
          <p:cNvPr id="3" name="Content Placeholder 2"/>
          <p:cNvSpPr>
            <a:spLocks noGrp="1"/>
          </p:cNvSpPr>
          <p:nvPr>
            <p:ph idx="1"/>
          </p:nvPr>
        </p:nvSpPr>
        <p:spPr>
          <a:xfrm>
            <a:off x="2611808" y="1885285"/>
            <a:ext cx="7958331" cy="4972715"/>
          </a:xfrm>
        </p:spPr>
        <p:txBody>
          <a:bodyPr>
            <a:normAutofit lnSpcReduction="10000"/>
          </a:bodyPr>
          <a:lstStyle/>
          <a:p>
            <a:endParaRPr lang="en-US" dirty="0"/>
          </a:p>
          <a:p>
            <a:r>
              <a:rPr lang="en-US" sz="2600" b="1" dirty="0"/>
              <a:t>Contemplate your organization's vision</a:t>
            </a:r>
          </a:p>
          <a:p>
            <a:r>
              <a:rPr lang="en-US" sz="2600" b="1" dirty="0"/>
              <a:t>Write a mission statement </a:t>
            </a:r>
          </a:p>
          <a:p>
            <a:r>
              <a:rPr lang="en-US" sz="2600" b="1" dirty="0"/>
              <a:t>Evaluate your current standing</a:t>
            </a:r>
          </a:p>
          <a:p>
            <a:r>
              <a:rPr lang="en-US" sz="2600" b="1" dirty="0"/>
              <a:t>List factors necessary to success</a:t>
            </a:r>
          </a:p>
          <a:p>
            <a:r>
              <a:rPr lang="en-US" sz="2600" b="1" dirty="0"/>
              <a:t>Develop a strategy for accomplishing each success factor</a:t>
            </a:r>
          </a:p>
          <a:p>
            <a:r>
              <a:rPr lang="en-US" sz="2600" b="1" dirty="0"/>
              <a:t>Prioritize strategies according to viability and growth goals</a:t>
            </a:r>
            <a:endParaRPr lang="en-US" dirty="0"/>
          </a:p>
        </p:txBody>
      </p:sp>
    </p:spTree>
    <p:extLst>
      <p:ext uri="{BB962C8B-B14F-4D97-AF65-F5344CB8AC3E}">
        <p14:creationId xmlns:p14="http://schemas.microsoft.com/office/powerpoint/2010/main" val="35246385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893027" y="205153"/>
            <a:ext cx="8393974" cy="6456904"/>
          </a:xfrm>
          <a:prstGeom prst="rect">
            <a:avLst/>
          </a:prstGeom>
        </p:spPr>
      </p:pic>
    </p:spTree>
    <p:extLst>
      <p:ext uri="{BB962C8B-B14F-4D97-AF65-F5344CB8AC3E}">
        <p14:creationId xmlns:p14="http://schemas.microsoft.com/office/powerpoint/2010/main" val="36594100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14C952-19E5-5A41-AA37-752A95F74FBC}"/>
              </a:ext>
            </a:extLst>
          </p:cNvPr>
          <p:cNvSpPr>
            <a:spLocks noGrp="1"/>
          </p:cNvSpPr>
          <p:nvPr>
            <p:ph type="title"/>
          </p:nvPr>
        </p:nvSpPr>
        <p:spPr/>
        <p:txBody>
          <a:bodyPr/>
          <a:lstStyle/>
          <a:p>
            <a:r>
              <a:rPr lang="en-US" dirty="0"/>
              <a:t>A note on strategic goals and objectives</a:t>
            </a:r>
          </a:p>
        </p:txBody>
      </p:sp>
      <p:sp>
        <p:nvSpPr>
          <p:cNvPr id="3" name="Content Placeholder 2">
            <a:extLst>
              <a:ext uri="{FF2B5EF4-FFF2-40B4-BE49-F238E27FC236}">
                <a16:creationId xmlns:a16="http://schemas.microsoft.com/office/drawing/2014/main" xmlns="" id="{0C0A66FD-617C-7C4B-82C4-BFA77BD76507}"/>
              </a:ext>
            </a:extLst>
          </p:cNvPr>
          <p:cNvSpPr>
            <a:spLocks noGrp="1"/>
          </p:cNvSpPr>
          <p:nvPr>
            <p:ph idx="1"/>
          </p:nvPr>
        </p:nvSpPr>
        <p:spPr/>
        <p:txBody>
          <a:bodyPr>
            <a:normAutofit lnSpcReduction="10000"/>
          </a:bodyPr>
          <a:lstStyle/>
          <a:p>
            <a:r>
              <a:rPr lang="en-US" sz="2800" b="1" dirty="0">
                <a:solidFill>
                  <a:schemeClr val="accent1"/>
                </a:solidFill>
              </a:rPr>
              <a:t>Goal </a:t>
            </a:r>
            <a:r>
              <a:rPr lang="en-US" sz="2800" dirty="0"/>
              <a:t>– connotes specific achievement; a target reached &amp; ”checked off”</a:t>
            </a:r>
          </a:p>
          <a:p>
            <a:r>
              <a:rPr lang="en-US" sz="2800" b="1" dirty="0">
                <a:solidFill>
                  <a:schemeClr val="accent1"/>
                </a:solidFill>
              </a:rPr>
              <a:t>Objective</a:t>
            </a:r>
            <a:r>
              <a:rPr lang="en-US" sz="2800" dirty="0"/>
              <a:t> – more general in connotation; helps set a course by giving a general direction</a:t>
            </a:r>
          </a:p>
          <a:p>
            <a:endParaRPr lang="en-US" sz="2800" dirty="0"/>
          </a:p>
          <a:p>
            <a:r>
              <a:rPr lang="en-US" sz="2800" dirty="0"/>
              <a:t>Final caution: TIMING &amp; Phasing</a:t>
            </a:r>
          </a:p>
        </p:txBody>
      </p:sp>
    </p:spTree>
    <p:extLst>
      <p:ext uri="{BB962C8B-B14F-4D97-AF65-F5344CB8AC3E}">
        <p14:creationId xmlns:p14="http://schemas.microsoft.com/office/powerpoint/2010/main" val="29047557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1A2E78-333D-8347-8C42-5E5859FA5E9B}"/>
              </a:ext>
            </a:extLst>
          </p:cNvPr>
          <p:cNvSpPr>
            <a:spLocks noGrp="1"/>
          </p:cNvSpPr>
          <p:nvPr>
            <p:ph type="title"/>
          </p:nvPr>
        </p:nvSpPr>
        <p:spPr/>
        <p:txBody>
          <a:bodyPr>
            <a:normAutofit/>
          </a:bodyPr>
          <a:lstStyle/>
          <a:p>
            <a:r>
              <a:rPr lang="en-US" sz="5400" b="1" dirty="0">
                <a:solidFill>
                  <a:schemeClr val="accent1"/>
                </a:solidFill>
              </a:rPr>
              <a:t>Gap Analysis</a:t>
            </a:r>
          </a:p>
        </p:txBody>
      </p:sp>
      <p:sp>
        <p:nvSpPr>
          <p:cNvPr id="3" name="Content Placeholder 2">
            <a:extLst>
              <a:ext uri="{FF2B5EF4-FFF2-40B4-BE49-F238E27FC236}">
                <a16:creationId xmlns:a16="http://schemas.microsoft.com/office/drawing/2014/main" xmlns="" id="{F6C03806-FDEA-6C4E-AC13-670011F4DFD5}"/>
              </a:ext>
            </a:extLst>
          </p:cNvPr>
          <p:cNvSpPr>
            <a:spLocks noGrp="1"/>
          </p:cNvSpPr>
          <p:nvPr>
            <p:ph idx="1"/>
          </p:nvPr>
        </p:nvSpPr>
        <p:spPr>
          <a:xfrm>
            <a:off x="2227006" y="1885285"/>
            <a:ext cx="8343133" cy="3087431"/>
          </a:xfrm>
        </p:spPr>
        <p:txBody>
          <a:bodyPr>
            <a:normAutofit/>
          </a:bodyPr>
          <a:lstStyle/>
          <a:p>
            <a:r>
              <a:rPr lang="en-US" sz="2800" dirty="0"/>
              <a:t>Assess the “gap” between the current status and specific features of the vision (using SWOT &amp; Vision Statement)</a:t>
            </a:r>
          </a:p>
          <a:p>
            <a:r>
              <a:rPr lang="en-US" sz="2800" dirty="0"/>
              <a:t>Identify what actions need to be taken to close the gap.</a:t>
            </a:r>
          </a:p>
        </p:txBody>
      </p:sp>
      <p:sp>
        <p:nvSpPr>
          <p:cNvPr id="4" name="Block Arc 3">
            <a:extLst>
              <a:ext uri="{FF2B5EF4-FFF2-40B4-BE49-F238E27FC236}">
                <a16:creationId xmlns:a16="http://schemas.microsoft.com/office/drawing/2014/main" xmlns="" id="{BDE5D189-442D-A14D-B457-A81799DB66A6}"/>
              </a:ext>
            </a:extLst>
          </p:cNvPr>
          <p:cNvSpPr/>
          <p:nvPr/>
        </p:nvSpPr>
        <p:spPr>
          <a:xfrm>
            <a:off x="4365523" y="4645742"/>
            <a:ext cx="3731342" cy="1991032"/>
          </a:xfrm>
          <a:prstGeom prst="blockArc">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TextBox 4">
            <a:extLst>
              <a:ext uri="{FF2B5EF4-FFF2-40B4-BE49-F238E27FC236}">
                <a16:creationId xmlns:a16="http://schemas.microsoft.com/office/drawing/2014/main" xmlns="" id="{F6FC3BAE-D5C1-C64D-84B7-D4AFF0B6037B}"/>
              </a:ext>
            </a:extLst>
          </p:cNvPr>
          <p:cNvSpPr txBox="1"/>
          <p:nvPr/>
        </p:nvSpPr>
        <p:spPr>
          <a:xfrm>
            <a:off x="5692876" y="4793226"/>
            <a:ext cx="1150375" cy="369332"/>
          </a:xfrm>
          <a:prstGeom prst="rect">
            <a:avLst/>
          </a:prstGeom>
          <a:noFill/>
        </p:spPr>
        <p:txBody>
          <a:bodyPr wrap="square" rtlCol="0">
            <a:spAutoFit/>
          </a:bodyPr>
          <a:lstStyle/>
          <a:p>
            <a:r>
              <a:rPr lang="en-US" dirty="0"/>
              <a:t>The Gap</a:t>
            </a:r>
          </a:p>
        </p:txBody>
      </p:sp>
      <p:sp>
        <p:nvSpPr>
          <p:cNvPr id="6" name="TextBox 5">
            <a:extLst>
              <a:ext uri="{FF2B5EF4-FFF2-40B4-BE49-F238E27FC236}">
                <a16:creationId xmlns:a16="http://schemas.microsoft.com/office/drawing/2014/main" xmlns="" id="{FB464DDF-2F86-C84E-A609-2A2F0D5FBDEF}"/>
              </a:ext>
            </a:extLst>
          </p:cNvPr>
          <p:cNvSpPr txBox="1"/>
          <p:nvPr/>
        </p:nvSpPr>
        <p:spPr>
          <a:xfrm>
            <a:off x="3805084" y="5825613"/>
            <a:ext cx="1725561" cy="369332"/>
          </a:xfrm>
          <a:prstGeom prst="rect">
            <a:avLst/>
          </a:prstGeom>
          <a:noFill/>
        </p:spPr>
        <p:txBody>
          <a:bodyPr wrap="square" rtlCol="0">
            <a:spAutoFit/>
          </a:bodyPr>
          <a:lstStyle/>
          <a:p>
            <a:r>
              <a:rPr lang="en-US" dirty="0"/>
              <a:t>Current State</a:t>
            </a:r>
          </a:p>
        </p:txBody>
      </p:sp>
      <p:sp>
        <p:nvSpPr>
          <p:cNvPr id="7" name="TextBox 6">
            <a:extLst>
              <a:ext uri="{FF2B5EF4-FFF2-40B4-BE49-F238E27FC236}">
                <a16:creationId xmlns:a16="http://schemas.microsoft.com/office/drawing/2014/main" xmlns="" id="{E51A698C-A5B8-E846-B2A7-356DD41DA95E}"/>
              </a:ext>
            </a:extLst>
          </p:cNvPr>
          <p:cNvSpPr txBox="1"/>
          <p:nvPr/>
        </p:nvSpPr>
        <p:spPr>
          <a:xfrm>
            <a:off x="6902245" y="5825613"/>
            <a:ext cx="2050026" cy="369332"/>
          </a:xfrm>
          <a:prstGeom prst="rect">
            <a:avLst/>
          </a:prstGeom>
          <a:noFill/>
        </p:spPr>
        <p:txBody>
          <a:bodyPr wrap="square" rtlCol="0">
            <a:spAutoFit/>
          </a:bodyPr>
          <a:lstStyle/>
          <a:p>
            <a:r>
              <a:rPr lang="en-US" dirty="0"/>
              <a:t>Envisioned State</a:t>
            </a:r>
          </a:p>
        </p:txBody>
      </p:sp>
      <p:sp>
        <p:nvSpPr>
          <p:cNvPr id="8" name="Right Arrow 7">
            <a:extLst>
              <a:ext uri="{FF2B5EF4-FFF2-40B4-BE49-F238E27FC236}">
                <a16:creationId xmlns:a16="http://schemas.microsoft.com/office/drawing/2014/main" xmlns="" id="{6A50D913-A2E9-4841-91C5-A287410FF4D6}"/>
              </a:ext>
            </a:extLst>
          </p:cNvPr>
          <p:cNvSpPr/>
          <p:nvPr/>
        </p:nvSpPr>
        <p:spPr>
          <a:xfrm>
            <a:off x="5191432" y="6356555"/>
            <a:ext cx="2138516" cy="2802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855317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68D72C0-8BC3-D94C-AF21-A2ED2C0C850C}"/>
              </a:ext>
            </a:extLst>
          </p:cNvPr>
          <p:cNvSpPr>
            <a:spLocks noGrp="1"/>
          </p:cNvSpPr>
          <p:nvPr>
            <p:ph type="title"/>
          </p:nvPr>
        </p:nvSpPr>
        <p:spPr/>
        <p:txBody>
          <a:bodyPr/>
          <a:lstStyle/>
          <a:p>
            <a:r>
              <a:rPr lang="en-US" dirty="0"/>
              <a:t>What the strategic plan COULD provide</a:t>
            </a:r>
          </a:p>
        </p:txBody>
      </p:sp>
      <p:sp>
        <p:nvSpPr>
          <p:cNvPr id="3" name="Content Placeholder 2">
            <a:extLst>
              <a:ext uri="{FF2B5EF4-FFF2-40B4-BE49-F238E27FC236}">
                <a16:creationId xmlns:a16="http://schemas.microsoft.com/office/drawing/2014/main" xmlns="" id="{A895D6CD-95A4-5A49-BC46-414DD8AB892D}"/>
              </a:ext>
            </a:extLst>
          </p:cNvPr>
          <p:cNvSpPr>
            <a:spLocks noGrp="1"/>
          </p:cNvSpPr>
          <p:nvPr>
            <p:ph idx="1"/>
          </p:nvPr>
        </p:nvSpPr>
        <p:spPr>
          <a:xfrm>
            <a:off x="2773599" y="2052116"/>
            <a:ext cx="7796540" cy="4643652"/>
          </a:xfrm>
        </p:spPr>
        <p:txBody>
          <a:bodyPr>
            <a:normAutofit fontScale="92500"/>
          </a:bodyPr>
          <a:lstStyle/>
          <a:p>
            <a:r>
              <a:rPr lang="en-US" sz="2400" dirty="0"/>
              <a:t>Enrollment goals &amp; enrollment management initiatives</a:t>
            </a:r>
          </a:p>
          <a:p>
            <a:r>
              <a:rPr lang="en-US" sz="2400" dirty="0"/>
              <a:t>Student population goals</a:t>
            </a:r>
          </a:p>
          <a:p>
            <a:r>
              <a:rPr lang="en-US" sz="2400" dirty="0"/>
              <a:t>Educational initiatives, changes in pedagogy</a:t>
            </a:r>
          </a:p>
          <a:p>
            <a:r>
              <a:rPr lang="en-US" sz="2400" dirty="0"/>
              <a:t>Changes in staffing levels</a:t>
            </a:r>
          </a:p>
          <a:p>
            <a:r>
              <a:rPr lang="en-US" sz="2400" dirty="0"/>
              <a:t>Goals or initiatives from department plans that rise to the institutional level</a:t>
            </a:r>
          </a:p>
          <a:p>
            <a:endParaRPr lang="en-US" sz="2400" dirty="0"/>
          </a:p>
          <a:p>
            <a:pPr lvl="1"/>
            <a:r>
              <a:rPr lang="en-US" sz="2000" dirty="0"/>
              <a:t>All have a direct bearing on coordination &amp; use of resources: funding, facilities, personnel, and time</a:t>
            </a:r>
          </a:p>
        </p:txBody>
      </p:sp>
    </p:spTree>
    <p:extLst>
      <p:ext uri="{BB962C8B-B14F-4D97-AF65-F5344CB8AC3E}">
        <p14:creationId xmlns:p14="http://schemas.microsoft.com/office/powerpoint/2010/main" val="34539664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Making the Plan Work</a:t>
            </a:r>
            <a:br>
              <a:rPr lang="en-US" dirty="0"/>
            </a:br>
            <a:r>
              <a:rPr lang="en-US" sz="1600" dirty="0"/>
              <a:t>[Center for Organizational Development &amp; Leadership]</a:t>
            </a:r>
            <a:endParaRPr lang="en-US" dirty="0"/>
          </a:p>
        </p:txBody>
      </p:sp>
      <p:sp>
        <p:nvSpPr>
          <p:cNvPr id="3" name="Content Placeholder 2"/>
          <p:cNvSpPr>
            <a:spLocks noGrp="1"/>
          </p:cNvSpPr>
          <p:nvPr>
            <p:ph idx="1"/>
          </p:nvPr>
        </p:nvSpPr>
        <p:spPr/>
        <p:txBody>
          <a:bodyPr>
            <a:normAutofit/>
          </a:bodyPr>
          <a:lstStyle/>
          <a:p>
            <a:r>
              <a:rPr lang="en-US" sz="2800" b="1" dirty="0">
                <a:solidFill>
                  <a:schemeClr val="accent1"/>
                </a:solidFill>
              </a:rPr>
              <a:t>Leadership</a:t>
            </a:r>
            <a:r>
              <a:rPr lang="en-US" sz="2800" dirty="0"/>
              <a:t> – Defining leadership roles and responsibilities is essential to a plan’s effectiveness. </a:t>
            </a:r>
          </a:p>
          <a:p>
            <a:pPr lvl="1"/>
            <a:r>
              <a:rPr lang="en-US" sz="2400" dirty="0"/>
              <a:t>Unless a project’s leaders are successful in creating a commitment to the initiative, a plan that’s impressive on paper may fail to achieve its goals.  </a:t>
            </a:r>
          </a:p>
        </p:txBody>
      </p:sp>
    </p:spTree>
    <p:extLst>
      <p:ext uri="{BB962C8B-B14F-4D97-AF65-F5344CB8AC3E}">
        <p14:creationId xmlns:p14="http://schemas.microsoft.com/office/powerpoint/2010/main" val="25073631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2D251F"/>
      </a:dk2>
      <a:lt2>
        <a:srgbClr val="FAE9C5"/>
      </a:lt2>
      <a:accent1>
        <a:srgbClr val="ED3846"/>
      </a:accent1>
      <a:accent2>
        <a:srgbClr val="F87184"/>
      </a:accent2>
      <a:accent3>
        <a:srgbClr val="EC9DA9"/>
      </a:accent3>
      <a:accent4>
        <a:srgbClr val="ECC190"/>
      </a:accent4>
      <a:accent5>
        <a:srgbClr val="FFB268"/>
      </a:accent5>
      <a:accent6>
        <a:srgbClr val="F98657"/>
      </a:accent6>
      <a:hlink>
        <a:srgbClr val="B97669"/>
      </a:hlink>
      <a:folHlink>
        <a:srgbClr val="9E9483"/>
      </a:folHlink>
    </a:clrScheme>
    <a:fontScheme name="Madison">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xmlns="" name="Madison" id="{025CB5FB-2DD3-45EE-B6F0-CC461540EB19}" vid="{BCCF8060-3FCB-4641-B728-8A589529B13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{E2DAE1D6-FD1F-1646-9F36-75F713B7A68F}tf16401378</Template>
  <TotalTime>802</TotalTime>
  <Words>1002</Words>
  <Application>Microsoft Macintosh PowerPoint</Application>
  <PresentationFormat>Custom</PresentationFormat>
  <Paragraphs>80</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Madison</vt:lpstr>
      <vt:lpstr>Looking into your crystal ball:  A guide to strategic planning</vt:lpstr>
      <vt:lpstr>COSMA’s Principle 2.0: Strategic Planning</vt:lpstr>
      <vt:lpstr>Needs to include the following elements:</vt:lpstr>
      <vt:lpstr>Where to begin?</vt:lpstr>
      <vt:lpstr>PowerPoint Presentation</vt:lpstr>
      <vt:lpstr>A note on strategic goals and objectives</vt:lpstr>
      <vt:lpstr>Gap Analysis</vt:lpstr>
      <vt:lpstr>What the strategic plan COULD provide</vt:lpstr>
      <vt:lpstr>Making the Plan Work [Center for Organizational Development &amp; Leadership]</vt:lpstr>
      <vt:lpstr>Making the Plan Work [Center for Organizational Development &amp; Leadership]</vt:lpstr>
      <vt:lpstr>Making the Plan Work [Center for Organizational Development &amp; Leadership]</vt:lpstr>
      <vt:lpstr>Why are these important?</vt:lpstr>
      <vt:lpstr>Link Assessment &amp; Planning</vt:lpstr>
      <vt:lpstr>Questions? Share any of your experiences?  Thank you!</vt:lpstr>
    </vt:vector>
  </TitlesOfParts>
  <Company>The University of Tampa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Looking into your crystal ball:  A guide to strategic planning</dc:title>
  <dc:creator>Margaret L Tudor</dc:creator>
  <cp:lastModifiedBy>Heather Alderman</cp:lastModifiedBy>
  <cp:revision>15</cp:revision>
  <dcterms:created xsi:type="dcterms:W3CDTF">2019-02-06T19:52:38Z</dcterms:created>
  <dcterms:modified xsi:type="dcterms:W3CDTF">2019-02-11T19:00:28Z</dcterms:modified>
</cp:coreProperties>
</file>