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73" r:id="rId3"/>
    <p:sldId id="274" r:id="rId4"/>
    <p:sldId id="284" r:id="rId5"/>
    <p:sldId id="285" r:id="rId6"/>
    <p:sldId id="289" r:id="rId7"/>
    <p:sldId id="290" r:id="rId8"/>
    <p:sldId id="275" r:id="rId9"/>
    <p:sldId id="264" r:id="rId10"/>
    <p:sldId id="265" r:id="rId11"/>
    <p:sldId id="280" r:id="rId12"/>
    <p:sldId id="266" r:id="rId13"/>
    <p:sldId id="272" r:id="rId14"/>
    <p:sldId id="278" r:id="rId15"/>
    <p:sldId id="277" r:id="rId16"/>
    <p:sldId id="279" r:id="rId17"/>
    <p:sldId id="262" r:id="rId18"/>
    <p:sldId id="263" r:id="rId19"/>
    <p:sldId id="276" r:id="rId20"/>
    <p:sldId id="291" r:id="rId21"/>
    <p:sldId id="292" r:id="rId22"/>
    <p:sldId id="282" r:id="rId23"/>
    <p:sldId id="268" r:id="rId24"/>
    <p:sldId id="281" r:id="rId25"/>
    <p:sldId id="270" r:id="rId26"/>
    <p:sldId id="298" r:id="rId27"/>
    <p:sldId id="271" r:id="rId28"/>
    <p:sldId id="295" r:id="rId29"/>
    <p:sldId id="296" r:id="rId30"/>
    <p:sldId id="297" r:id="rId31"/>
    <p:sldId id="293" r:id="rId32"/>
    <p:sldId id="294" r:id="rId3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774">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19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40" autoAdjust="0"/>
  </p:normalViewPr>
  <p:slideViewPr>
    <p:cSldViewPr snapToGrid="0">
      <p:cViewPr varScale="1">
        <p:scale>
          <a:sx n="87" d="100"/>
          <a:sy n="87" d="100"/>
        </p:scale>
        <p:origin x="-896" y="-112"/>
      </p:cViewPr>
      <p:guideLst>
        <p:guide orient="horz" pos="77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6" d="100"/>
        <a:sy n="126" d="100"/>
      </p:scale>
      <p:origin x="0" y="0"/>
    </p:cViewPr>
  </p:sorterViewPr>
  <p:notesViewPr>
    <p:cSldViewPr snapToGrid="0">
      <p:cViewPr varScale="1">
        <p:scale>
          <a:sx n="59" d="100"/>
          <a:sy n="59" d="100"/>
        </p:scale>
        <p:origin x="-1788" y="-96"/>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339" y="0"/>
            <a:ext cx="3038475" cy="465138"/>
          </a:xfrm>
          <a:prstGeom prst="rect">
            <a:avLst/>
          </a:prstGeom>
        </p:spPr>
        <p:txBody>
          <a:bodyPr vert="horz" lIns="93162" tIns="46581" rIns="93162" bIns="46581" rtlCol="0"/>
          <a:lstStyle>
            <a:lvl1pPr algn="r" eaLnBrk="1" hangingPunct="1">
              <a:defRPr sz="1200">
                <a:latin typeface="Arial" charset="0"/>
              </a:defRPr>
            </a:lvl1pPr>
          </a:lstStyle>
          <a:p>
            <a:pPr>
              <a:defRPr/>
            </a:pPr>
            <a:fld id="{80A44AAD-CDC1-4340-9294-8E8D99D7396D}" type="datetimeFigureOut">
              <a:rPr lang="en-US"/>
              <a:pPr>
                <a:defRPr/>
              </a:pPr>
              <a:t>2/12/18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62" tIns="46581" rIns="93162" bIns="46581" rtlCol="0" anchor="b"/>
          <a:lstStyle>
            <a:lvl1pPr algn="l" eaLnBrk="1" hangingPunct="1">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wrap="square" lIns="93162" tIns="46581" rIns="93162" bIns="46581" numCol="1" anchor="b" anchorCtr="0" compatLnSpc="1">
            <a:prstTxWarp prst="textNoShape">
              <a:avLst/>
            </a:prstTxWarp>
          </a:bodyPr>
          <a:lstStyle>
            <a:lvl1pPr algn="r" eaLnBrk="1" hangingPunct="1">
              <a:defRPr sz="1200" smtClean="0"/>
            </a:lvl1pPr>
          </a:lstStyle>
          <a:p>
            <a:pPr>
              <a:defRPr/>
            </a:pPr>
            <a:fld id="{1B9DCE35-8DB9-4E65-A1E4-8E1E15228019}" type="slidenum">
              <a:rPr lang="en-US" altLang="en-US"/>
              <a:pPr>
                <a:defRPr/>
              </a:pPr>
              <a:t>‹#›</a:t>
            </a:fld>
            <a:endParaRPr lang="en-US" altLang="en-US" dirty="0"/>
          </a:p>
        </p:txBody>
      </p:sp>
      <p:sp>
        <p:nvSpPr>
          <p:cNvPr id="6" name="Header Placeholder 5"/>
          <p:cNvSpPr>
            <a:spLocks noGrp="1"/>
          </p:cNvSpPr>
          <p:nvPr>
            <p:ph type="hdr" sz="quarter"/>
          </p:nvPr>
        </p:nvSpPr>
        <p:spPr>
          <a:xfrm>
            <a:off x="0" y="0"/>
            <a:ext cx="3038475" cy="465138"/>
          </a:xfrm>
          <a:prstGeom prst="rect">
            <a:avLst/>
          </a:prstGeom>
        </p:spPr>
        <p:txBody>
          <a:bodyPr vert="horz" lIns="93162" tIns="46581" rIns="93162" bIns="46581" rtlCol="0"/>
          <a:lstStyle>
            <a:lvl1pPr algn="l" eaLnBrk="1" hangingPunct="1">
              <a:defRPr sz="1200">
                <a:latin typeface="Arial" charset="0"/>
              </a:defRPr>
            </a:lvl1pPr>
          </a:lstStyle>
          <a:p>
            <a:pPr>
              <a:defRPr/>
            </a:pPr>
            <a:endParaRPr lang="en-US" dirty="0"/>
          </a:p>
        </p:txBody>
      </p:sp>
    </p:spTree>
    <p:extLst>
      <p:ext uri="{BB962C8B-B14F-4D97-AF65-F5344CB8AC3E}">
        <p14:creationId xmlns:p14="http://schemas.microsoft.com/office/powerpoint/2010/main" val="239785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2" tIns="46581" rIns="93162" bIns="46581"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idx="1"/>
          </p:nvPr>
        </p:nvSpPr>
        <p:spPr>
          <a:xfrm>
            <a:off x="3970339" y="0"/>
            <a:ext cx="3038475" cy="465138"/>
          </a:xfrm>
          <a:prstGeom prst="rect">
            <a:avLst/>
          </a:prstGeom>
        </p:spPr>
        <p:txBody>
          <a:bodyPr vert="horz" lIns="93162" tIns="46581" rIns="93162" bIns="46581" rtlCol="0"/>
          <a:lstStyle>
            <a:lvl1pPr algn="r" eaLnBrk="1" hangingPunct="1">
              <a:defRPr sz="1200">
                <a:latin typeface="Arial" charset="0"/>
              </a:defRPr>
            </a:lvl1pPr>
          </a:lstStyle>
          <a:p>
            <a:pPr>
              <a:defRPr/>
            </a:pPr>
            <a:fld id="{0017F10E-A688-4E46-8FB2-F97E792B93FA}" type="datetimeFigureOut">
              <a:rPr lang="en-US"/>
              <a:pPr>
                <a:defRPr/>
              </a:pPr>
              <a:t>2/12/18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2" tIns="46581" rIns="93162" bIns="46581" rtlCol="0" anchor="ctr"/>
          <a:lstStyle/>
          <a:p>
            <a:pPr lvl="0"/>
            <a:endParaRPr lang="en-US" noProof="0" dirty="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3162" tIns="46581" rIns="93162" bIns="4658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62" tIns="46581" rIns="93162" bIns="46581" rtlCol="0" anchor="b"/>
          <a:lstStyle>
            <a:lvl1pPr algn="l" eaLnBrk="1" hangingPunct="1">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wrap="square" lIns="93162" tIns="46581" rIns="93162" bIns="46581" numCol="1" anchor="b" anchorCtr="0" compatLnSpc="1">
            <a:prstTxWarp prst="textNoShape">
              <a:avLst/>
            </a:prstTxWarp>
          </a:bodyPr>
          <a:lstStyle>
            <a:lvl1pPr algn="r" eaLnBrk="1" hangingPunct="1">
              <a:defRPr sz="1200" smtClean="0"/>
            </a:lvl1pPr>
          </a:lstStyle>
          <a:p>
            <a:pPr>
              <a:defRPr/>
            </a:pPr>
            <a:fld id="{E7A0129E-45B4-4A9F-BD61-103EE557FFB6}" type="slidenum">
              <a:rPr lang="en-US" altLang="en-US"/>
              <a:pPr>
                <a:defRPr/>
              </a:pPr>
              <a:t>‹#›</a:t>
            </a:fld>
            <a:endParaRPr lang="en-US" altLang="en-US" dirty="0"/>
          </a:p>
        </p:txBody>
      </p:sp>
    </p:spTree>
    <p:extLst>
      <p:ext uri="{BB962C8B-B14F-4D97-AF65-F5344CB8AC3E}">
        <p14:creationId xmlns:p14="http://schemas.microsoft.com/office/powerpoint/2010/main" val="27909842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1</a:t>
            </a:fld>
            <a:endParaRPr lang="en-US" altLang="en-US" dirty="0"/>
          </a:p>
        </p:txBody>
      </p:sp>
    </p:spTree>
    <p:extLst>
      <p:ext uri="{BB962C8B-B14F-4D97-AF65-F5344CB8AC3E}">
        <p14:creationId xmlns:p14="http://schemas.microsoft.com/office/powerpoint/2010/main" val="4160602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10</a:t>
            </a:fld>
            <a:endParaRPr lang="en-US" altLang="en-US" dirty="0"/>
          </a:p>
        </p:txBody>
      </p:sp>
    </p:spTree>
    <p:extLst>
      <p:ext uri="{BB962C8B-B14F-4D97-AF65-F5344CB8AC3E}">
        <p14:creationId xmlns:p14="http://schemas.microsoft.com/office/powerpoint/2010/main" val="1708621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11</a:t>
            </a:fld>
            <a:endParaRPr lang="en-US" altLang="en-US" dirty="0"/>
          </a:p>
        </p:txBody>
      </p:sp>
    </p:spTree>
    <p:extLst>
      <p:ext uri="{BB962C8B-B14F-4D97-AF65-F5344CB8AC3E}">
        <p14:creationId xmlns:p14="http://schemas.microsoft.com/office/powerpoint/2010/main" val="456593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12</a:t>
            </a:fld>
            <a:endParaRPr lang="en-US" altLang="en-US" dirty="0"/>
          </a:p>
        </p:txBody>
      </p:sp>
    </p:spTree>
    <p:extLst>
      <p:ext uri="{BB962C8B-B14F-4D97-AF65-F5344CB8AC3E}">
        <p14:creationId xmlns:p14="http://schemas.microsoft.com/office/powerpoint/2010/main" val="2849338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13</a:t>
            </a:fld>
            <a:endParaRPr lang="en-US" altLang="en-US" dirty="0"/>
          </a:p>
        </p:txBody>
      </p:sp>
    </p:spTree>
    <p:extLst>
      <p:ext uri="{BB962C8B-B14F-4D97-AF65-F5344CB8AC3E}">
        <p14:creationId xmlns:p14="http://schemas.microsoft.com/office/powerpoint/2010/main" val="2665314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14</a:t>
            </a:fld>
            <a:endParaRPr lang="en-US" altLang="en-US" dirty="0"/>
          </a:p>
        </p:txBody>
      </p:sp>
    </p:spTree>
    <p:extLst>
      <p:ext uri="{BB962C8B-B14F-4D97-AF65-F5344CB8AC3E}">
        <p14:creationId xmlns:p14="http://schemas.microsoft.com/office/powerpoint/2010/main" val="4053803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15</a:t>
            </a:fld>
            <a:endParaRPr lang="en-US" altLang="en-US" dirty="0"/>
          </a:p>
        </p:txBody>
      </p:sp>
    </p:spTree>
    <p:extLst>
      <p:ext uri="{BB962C8B-B14F-4D97-AF65-F5344CB8AC3E}">
        <p14:creationId xmlns:p14="http://schemas.microsoft.com/office/powerpoint/2010/main" val="2938895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16</a:t>
            </a:fld>
            <a:endParaRPr lang="en-US" altLang="en-US" dirty="0"/>
          </a:p>
        </p:txBody>
      </p:sp>
    </p:spTree>
    <p:extLst>
      <p:ext uri="{BB962C8B-B14F-4D97-AF65-F5344CB8AC3E}">
        <p14:creationId xmlns:p14="http://schemas.microsoft.com/office/powerpoint/2010/main" val="127438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17</a:t>
            </a:fld>
            <a:endParaRPr lang="en-US" altLang="en-US" dirty="0"/>
          </a:p>
        </p:txBody>
      </p:sp>
    </p:spTree>
    <p:extLst>
      <p:ext uri="{BB962C8B-B14F-4D97-AF65-F5344CB8AC3E}">
        <p14:creationId xmlns:p14="http://schemas.microsoft.com/office/powerpoint/2010/main" val="414242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18</a:t>
            </a:fld>
            <a:endParaRPr lang="en-US" altLang="en-US" dirty="0"/>
          </a:p>
        </p:txBody>
      </p:sp>
    </p:spTree>
    <p:extLst>
      <p:ext uri="{BB962C8B-B14F-4D97-AF65-F5344CB8AC3E}">
        <p14:creationId xmlns:p14="http://schemas.microsoft.com/office/powerpoint/2010/main" val="2560453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19</a:t>
            </a:fld>
            <a:endParaRPr lang="en-US" altLang="en-US" dirty="0"/>
          </a:p>
        </p:txBody>
      </p:sp>
    </p:spTree>
    <p:extLst>
      <p:ext uri="{BB962C8B-B14F-4D97-AF65-F5344CB8AC3E}">
        <p14:creationId xmlns:p14="http://schemas.microsoft.com/office/powerpoint/2010/main" val="1044403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2</a:t>
            </a:fld>
            <a:endParaRPr lang="en-US" altLang="en-US" dirty="0"/>
          </a:p>
        </p:txBody>
      </p:sp>
    </p:spTree>
    <p:extLst>
      <p:ext uri="{BB962C8B-B14F-4D97-AF65-F5344CB8AC3E}">
        <p14:creationId xmlns:p14="http://schemas.microsoft.com/office/powerpoint/2010/main" val="3084297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20</a:t>
            </a:fld>
            <a:endParaRPr lang="en-US" altLang="en-US" dirty="0"/>
          </a:p>
        </p:txBody>
      </p:sp>
    </p:spTree>
    <p:extLst>
      <p:ext uri="{BB962C8B-B14F-4D97-AF65-F5344CB8AC3E}">
        <p14:creationId xmlns:p14="http://schemas.microsoft.com/office/powerpoint/2010/main" val="2599247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21</a:t>
            </a:fld>
            <a:endParaRPr lang="en-US" altLang="en-US" dirty="0"/>
          </a:p>
        </p:txBody>
      </p:sp>
    </p:spTree>
    <p:extLst>
      <p:ext uri="{BB962C8B-B14F-4D97-AF65-F5344CB8AC3E}">
        <p14:creationId xmlns:p14="http://schemas.microsoft.com/office/powerpoint/2010/main" val="3532819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22</a:t>
            </a:fld>
            <a:endParaRPr lang="en-US" altLang="en-US" dirty="0"/>
          </a:p>
        </p:txBody>
      </p:sp>
    </p:spTree>
    <p:extLst>
      <p:ext uri="{BB962C8B-B14F-4D97-AF65-F5344CB8AC3E}">
        <p14:creationId xmlns:p14="http://schemas.microsoft.com/office/powerpoint/2010/main" val="2870378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23</a:t>
            </a:fld>
            <a:endParaRPr lang="en-US" altLang="en-US" dirty="0"/>
          </a:p>
        </p:txBody>
      </p:sp>
    </p:spTree>
    <p:extLst>
      <p:ext uri="{BB962C8B-B14F-4D97-AF65-F5344CB8AC3E}">
        <p14:creationId xmlns:p14="http://schemas.microsoft.com/office/powerpoint/2010/main" val="1472619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24</a:t>
            </a:fld>
            <a:endParaRPr lang="en-US" altLang="en-US" dirty="0"/>
          </a:p>
        </p:txBody>
      </p:sp>
    </p:spTree>
    <p:extLst>
      <p:ext uri="{BB962C8B-B14F-4D97-AF65-F5344CB8AC3E}">
        <p14:creationId xmlns:p14="http://schemas.microsoft.com/office/powerpoint/2010/main" val="1901909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25</a:t>
            </a:fld>
            <a:endParaRPr lang="en-US" altLang="en-US" dirty="0"/>
          </a:p>
        </p:txBody>
      </p:sp>
    </p:spTree>
    <p:extLst>
      <p:ext uri="{BB962C8B-B14F-4D97-AF65-F5344CB8AC3E}">
        <p14:creationId xmlns:p14="http://schemas.microsoft.com/office/powerpoint/2010/main" val="1221012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26</a:t>
            </a:fld>
            <a:endParaRPr lang="en-US" altLang="en-US" dirty="0"/>
          </a:p>
        </p:txBody>
      </p:sp>
    </p:spTree>
    <p:extLst>
      <p:ext uri="{BB962C8B-B14F-4D97-AF65-F5344CB8AC3E}">
        <p14:creationId xmlns:p14="http://schemas.microsoft.com/office/powerpoint/2010/main" val="810386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27</a:t>
            </a:fld>
            <a:endParaRPr lang="en-US" altLang="en-US" dirty="0"/>
          </a:p>
        </p:txBody>
      </p:sp>
    </p:spTree>
    <p:extLst>
      <p:ext uri="{BB962C8B-B14F-4D97-AF65-F5344CB8AC3E}">
        <p14:creationId xmlns:p14="http://schemas.microsoft.com/office/powerpoint/2010/main" val="1657570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28</a:t>
            </a:fld>
            <a:endParaRPr lang="en-US" altLang="en-US" dirty="0"/>
          </a:p>
        </p:txBody>
      </p:sp>
    </p:spTree>
    <p:extLst>
      <p:ext uri="{BB962C8B-B14F-4D97-AF65-F5344CB8AC3E}">
        <p14:creationId xmlns:p14="http://schemas.microsoft.com/office/powerpoint/2010/main" val="2376796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29</a:t>
            </a:fld>
            <a:endParaRPr lang="en-US" altLang="en-US" dirty="0"/>
          </a:p>
        </p:txBody>
      </p:sp>
    </p:spTree>
    <p:extLst>
      <p:ext uri="{BB962C8B-B14F-4D97-AF65-F5344CB8AC3E}">
        <p14:creationId xmlns:p14="http://schemas.microsoft.com/office/powerpoint/2010/main" val="1844442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3</a:t>
            </a:fld>
            <a:endParaRPr lang="en-US" altLang="en-US" dirty="0"/>
          </a:p>
        </p:txBody>
      </p:sp>
    </p:spTree>
    <p:extLst>
      <p:ext uri="{BB962C8B-B14F-4D97-AF65-F5344CB8AC3E}">
        <p14:creationId xmlns:p14="http://schemas.microsoft.com/office/powerpoint/2010/main" val="2345202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30</a:t>
            </a:fld>
            <a:endParaRPr lang="en-US" altLang="en-US" dirty="0"/>
          </a:p>
        </p:txBody>
      </p:sp>
    </p:spTree>
    <p:extLst>
      <p:ext uri="{BB962C8B-B14F-4D97-AF65-F5344CB8AC3E}">
        <p14:creationId xmlns:p14="http://schemas.microsoft.com/office/powerpoint/2010/main" val="2127876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31</a:t>
            </a:fld>
            <a:endParaRPr lang="en-US" altLang="en-US" dirty="0"/>
          </a:p>
        </p:txBody>
      </p:sp>
    </p:spTree>
    <p:extLst>
      <p:ext uri="{BB962C8B-B14F-4D97-AF65-F5344CB8AC3E}">
        <p14:creationId xmlns:p14="http://schemas.microsoft.com/office/powerpoint/2010/main" val="2451929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32</a:t>
            </a:fld>
            <a:endParaRPr lang="en-US" altLang="en-US" dirty="0"/>
          </a:p>
        </p:txBody>
      </p:sp>
    </p:spTree>
    <p:extLst>
      <p:ext uri="{BB962C8B-B14F-4D97-AF65-F5344CB8AC3E}">
        <p14:creationId xmlns:p14="http://schemas.microsoft.com/office/powerpoint/2010/main" val="3072335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4</a:t>
            </a:fld>
            <a:endParaRPr lang="en-US" altLang="en-US" dirty="0"/>
          </a:p>
        </p:txBody>
      </p:sp>
    </p:spTree>
    <p:extLst>
      <p:ext uri="{BB962C8B-B14F-4D97-AF65-F5344CB8AC3E}">
        <p14:creationId xmlns:p14="http://schemas.microsoft.com/office/powerpoint/2010/main" val="955125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5</a:t>
            </a:fld>
            <a:endParaRPr lang="en-US" altLang="en-US" dirty="0"/>
          </a:p>
        </p:txBody>
      </p:sp>
    </p:spTree>
    <p:extLst>
      <p:ext uri="{BB962C8B-B14F-4D97-AF65-F5344CB8AC3E}">
        <p14:creationId xmlns:p14="http://schemas.microsoft.com/office/powerpoint/2010/main" val="3082533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6</a:t>
            </a:fld>
            <a:endParaRPr lang="en-US" altLang="en-US" dirty="0"/>
          </a:p>
        </p:txBody>
      </p:sp>
    </p:spTree>
    <p:extLst>
      <p:ext uri="{BB962C8B-B14F-4D97-AF65-F5344CB8AC3E}">
        <p14:creationId xmlns:p14="http://schemas.microsoft.com/office/powerpoint/2010/main" val="229525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7</a:t>
            </a:fld>
            <a:endParaRPr lang="en-US" altLang="en-US" dirty="0"/>
          </a:p>
        </p:txBody>
      </p:sp>
    </p:spTree>
    <p:extLst>
      <p:ext uri="{BB962C8B-B14F-4D97-AF65-F5344CB8AC3E}">
        <p14:creationId xmlns:p14="http://schemas.microsoft.com/office/powerpoint/2010/main" val="4056693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8</a:t>
            </a:fld>
            <a:endParaRPr lang="en-US" altLang="en-US" dirty="0"/>
          </a:p>
        </p:txBody>
      </p:sp>
    </p:spTree>
    <p:extLst>
      <p:ext uri="{BB962C8B-B14F-4D97-AF65-F5344CB8AC3E}">
        <p14:creationId xmlns:p14="http://schemas.microsoft.com/office/powerpoint/2010/main" val="1843028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0129E-45B4-4A9F-BD61-103EE557FFB6}" type="slidenum">
              <a:rPr lang="en-US" altLang="en-US" smtClean="0"/>
              <a:pPr>
                <a:defRPr/>
              </a:pPr>
              <a:t>9</a:t>
            </a:fld>
            <a:endParaRPr lang="en-US" altLang="en-US" dirty="0"/>
          </a:p>
        </p:txBody>
      </p:sp>
    </p:spTree>
    <p:extLst>
      <p:ext uri="{BB962C8B-B14F-4D97-AF65-F5344CB8AC3E}">
        <p14:creationId xmlns:p14="http://schemas.microsoft.com/office/powerpoint/2010/main" val="628442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descr="UndergradPPT-Intr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7010400" y="3886200"/>
            <a:ext cx="1143000" cy="273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bg1"/>
              </a:solidFill>
            </a:endParaRPr>
          </a:p>
        </p:txBody>
      </p:sp>
      <p:sp>
        <p:nvSpPr>
          <p:cNvPr id="6" name="Rectangle 5"/>
          <p:cNvSpPr/>
          <p:nvPr userDrawn="1"/>
        </p:nvSpPr>
        <p:spPr>
          <a:xfrm rot="5400000">
            <a:off x="6884195" y="4583906"/>
            <a:ext cx="1395412" cy="2733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bg1"/>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29400" y="4267200"/>
            <a:ext cx="20431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04799" y="533401"/>
            <a:ext cx="8406063" cy="549442"/>
          </a:xfrm>
        </p:spPr>
        <p:txBody>
          <a:bodyPr>
            <a:normAutofit/>
          </a:bodyPr>
          <a:lstStyle>
            <a:lvl1pPr algn="l">
              <a:lnSpc>
                <a:spcPct val="100000"/>
              </a:lnSpc>
              <a:defRPr sz="2900" b="1" baseline="0">
                <a:solidFill>
                  <a:schemeClr val="tx1"/>
                </a:solidFill>
                <a:latin typeface="Tahoma" pitchFamily="34" charset="0"/>
                <a:cs typeface="Tahoma" pitchFamily="34" charset="0"/>
              </a:defRPr>
            </a:lvl1pPr>
          </a:lstStyle>
          <a:p>
            <a:r>
              <a:rPr lang="en-US" dirty="0"/>
              <a:t>Click to edit Master title style</a:t>
            </a:r>
          </a:p>
        </p:txBody>
      </p:sp>
      <p:sp>
        <p:nvSpPr>
          <p:cNvPr id="8" name="Text Placeholder 7"/>
          <p:cNvSpPr>
            <a:spLocks noGrp="1"/>
          </p:cNvSpPr>
          <p:nvPr>
            <p:ph type="body" sz="quarter" idx="10"/>
          </p:nvPr>
        </p:nvSpPr>
        <p:spPr>
          <a:xfrm>
            <a:off x="301625" y="1142583"/>
            <a:ext cx="8373812" cy="1985629"/>
          </a:xfrm>
        </p:spPr>
        <p:txBody>
          <a:bodyPr/>
          <a:lstStyle>
            <a:lvl1pPr>
              <a:defRPr b="0" i="1"/>
            </a:lvl1pPr>
          </a:lstStyle>
          <a:p>
            <a:pPr lvl="0"/>
            <a:r>
              <a:rPr lang="en-US" dirty="0"/>
              <a:t>Click to edit Master text styles</a:t>
            </a:r>
          </a:p>
        </p:txBody>
      </p:sp>
    </p:spTree>
    <p:extLst>
      <p:ext uri="{BB962C8B-B14F-4D97-AF65-F5344CB8AC3E}">
        <p14:creationId xmlns:p14="http://schemas.microsoft.com/office/powerpoint/2010/main" val="2916457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p:txBody>
          <a:bodyPr/>
          <a:lstStyle>
            <a:lvl1pPr marL="0" indent="0">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267018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
            <a:ext cx="7687761" cy="6448926"/>
          </a:xfrm>
        </p:spPr>
        <p:txBody>
          <a:bodyPr anchor="ctr"/>
          <a:lstStyle>
            <a:lvl1pPr algn="ctr">
              <a:lnSpc>
                <a:spcPct val="100000"/>
              </a:lnSpc>
              <a:defRPr lang="en-US" dirty="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11088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420688" y="1228725"/>
            <a:ext cx="4151312" cy="4837113"/>
          </a:xfrm>
        </p:spPr>
        <p:txBody>
          <a:bodyPr/>
          <a:lstStyle>
            <a:lvl1pPr marL="0" indent="0">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9" name="Picture Placeholder 2"/>
          <p:cNvSpPr>
            <a:spLocks noGrp="1"/>
          </p:cNvSpPr>
          <p:nvPr>
            <p:ph type="pic" idx="10"/>
          </p:nvPr>
        </p:nvSpPr>
        <p:spPr>
          <a:xfrm>
            <a:off x="4571999" y="1228725"/>
            <a:ext cx="4162509" cy="4359275"/>
          </a:xfrm>
          <a:solidFill>
            <a:schemeClr val="tx1"/>
          </a:solidFill>
        </p:spPr>
        <p:txBody>
          <a:bodyPr rtlCol="0" anchor="ctr">
            <a:noAutofit/>
          </a:bodyPr>
          <a:lstStyle>
            <a:lvl1pPr marL="0" indent="0" algn="ctr">
              <a:buNone/>
              <a:defRPr sz="3200" baseline="0">
                <a:blipFill>
                  <a:blip r:embed="rId2"/>
                  <a:stretch>
                    <a:fillRect/>
                  </a:stretch>
                </a:blip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3128253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ck Background">
    <p:bg>
      <p:bgPr>
        <a:solidFill>
          <a:schemeClr val="tx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360947" y="409074"/>
            <a:ext cx="8373562" cy="6027821"/>
          </a:xfrm>
          <a:solidFill>
            <a:schemeClr val="tx1"/>
          </a:solidFill>
        </p:spPr>
        <p:txBody>
          <a:bodyPr rtlCol="0" anchor="ctr">
            <a:noAutofit/>
          </a:bodyPr>
          <a:lstStyle>
            <a:lvl1pPr marL="0" indent="0" algn="ctr">
              <a:buNone/>
              <a:defRPr sz="3200">
                <a:blipFill>
                  <a:blip r:embed="rId2"/>
                  <a:stretch>
                    <a:fillRect/>
                  </a:stretch>
                </a:blip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6813584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228600"/>
            <a:ext cx="8699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20688" y="1228725"/>
            <a:ext cx="8229600"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First Level</a:t>
            </a:r>
          </a:p>
          <a:p>
            <a:pPr lvl="2"/>
            <a:r>
              <a:rPr lang="en-US" altLang="en-US"/>
              <a:t>Second level</a:t>
            </a:r>
          </a:p>
          <a:p>
            <a:pPr lvl="3"/>
            <a:r>
              <a:rPr lang="en-US" altLang="en-US"/>
              <a:t>Third level</a:t>
            </a:r>
          </a:p>
          <a:p>
            <a:pPr lvl="4"/>
            <a:r>
              <a:rPr lang="en-US" altLang="en-US"/>
              <a:t>Fourth level</a:t>
            </a:r>
          </a:p>
        </p:txBody>
      </p:sp>
    </p:spTree>
  </p:cSld>
  <p:clrMap bg1="lt1" tx1="dk1" bg2="lt2" tx2="dk2" accent1="accent1" accent2="accent2" accent3="accent3" accent4="accent4" accent5="accent5" accent6="accent6" hlink="hlink" folHlink="folHlink"/>
  <p:sldLayoutIdLst>
    <p:sldLayoutId id="2147483721" r:id="rId1"/>
    <p:sldLayoutId id="2147483718" r:id="rId2"/>
    <p:sldLayoutId id="2147483719" r:id="rId3"/>
    <p:sldLayoutId id="2147483720" r:id="rId4"/>
    <p:sldLayoutId id="2147483722" r:id="rId5"/>
  </p:sldLayoutIdLst>
  <p:txStyles>
    <p:titleStyle>
      <a:lvl1pPr algn="r" rtl="0" eaLnBrk="0" fontAlgn="base" hangingPunct="0">
        <a:spcBef>
          <a:spcPct val="0"/>
        </a:spcBef>
        <a:spcAft>
          <a:spcPct val="0"/>
        </a:spcAft>
        <a:defRPr lang="en-US" sz="3000" b="1" kern="1200" dirty="0">
          <a:solidFill>
            <a:srgbClr val="E31937"/>
          </a:solidFill>
          <a:latin typeface="Tahoma" pitchFamily="34" charset="0"/>
          <a:ea typeface="Tahoma" pitchFamily="34" charset="0"/>
          <a:cs typeface="Tahoma" pitchFamily="34" charset="0"/>
        </a:defRPr>
      </a:lvl1pPr>
      <a:lvl2pPr algn="r" rtl="0" eaLnBrk="0" fontAlgn="base" hangingPunct="0">
        <a:spcBef>
          <a:spcPct val="0"/>
        </a:spcBef>
        <a:spcAft>
          <a:spcPct val="0"/>
        </a:spcAft>
        <a:defRPr sz="3000" b="1">
          <a:solidFill>
            <a:srgbClr val="E31937"/>
          </a:solidFill>
          <a:latin typeface="Tahoma" pitchFamily="34" charset="0"/>
          <a:cs typeface="Tahoma" pitchFamily="34" charset="0"/>
        </a:defRPr>
      </a:lvl2pPr>
      <a:lvl3pPr algn="r" rtl="0" eaLnBrk="0" fontAlgn="base" hangingPunct="0">
        <a:spcBef>
          <a:spcPct val="0"/>
        </a:spcBef>
        <a:spcAft>
          <a:spcPct val="0"/>
        </a:spcAft>
        <a:defRPr sz="3000" b="1">
          <a:solidFill>
            <a:srgbClr val="E31937"/>
          </a:solidFill>
          <a:latin typeface="Tahoma" pitchFamily="34" charset="0"/>
          <a:cs typeface="Tahoma" pitchFamily="34" charset="0"/>
        </a:defRPr>
      </a:lvl3pPr>
      <a:lvl4pPr algn="r" rtl="0" eaLnBrk="0" fontAlgn="base" hangingPunct="0">
        <a:spcBef>
          <a:spcPct val="0"/>
        </a:spcBef>
        <a:spcAft>
          <a:spcPct val="0"/>
        </a:spcAft>
        <a:defRPr sz="3000" b="1">
          <a:solidFill>
            <a:srgbClr val="E31937"/>
          </a:solidFill>
          <a:latin typeface="Tahoma" pitchFamily="34" charset="0"/>
          <a:cs typeface="Tahoma" pitchFamily="34" charset="0"/>
        </a:defRPr>
      </a:lvl4pPr>
      <a:lvl5pPr algn="r" rtl="0" eaLnBrk="0" fontAlgn="base" hangingPunct="0">
        <a:spcBef>
          <a:spcPct val="0"/>
        </a:spcBef>
        <a:spcAft>
          <a:spcPct val="0"/>
        </a:spcAft>
        <a:defRPr sz="3000" b="1">
          <a:solidFill>
            <a:srgbClr val="E31937"/>
          </a:solidFill>
          <a:latin typeface="Tahoma" pitchFamily="34" charset="0"/>
          <a:cs typeface="Tahom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ts val="1200"/>
        </a:spcAft>
        <a:buClr>
          <a:srgbClr val="E31937"/>
        </a:buClr>
        <a:buSzPct val="120000"/>
        <a:buFont typeface="Arial" panose="020B0604020202020204" pitchFamily="34" charset="0"/>
        <a:defRPr sz="2700" kern="1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ct val="0"/>
        </a:spcBef>
        <a:spcAft>
          <a:spcPts val="1200"/>
        </a:spcAft>
        <a:buClr>
          <a:srgbClr val="E31937"/>
        </a:buClr>
        <a:buSzPct val="135000"/>
        <a:buFont typeface="Arial" panose="020B0604020202020204" pitchFamily="34" charset="0"/>
        <a:buChar char="•"/>
        <a:defRPr sz="25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ct val="0"/>
        </a:spcBef>
        <a:spcAft>
          <a:spcPts val="1200"/>
        </a:spcAft>
        <a:buClr>
          <a:srgbClr val="E31937"/>
        </a:buClr>
        <a:buSzPct val="135000"/>
        <a:buFont typeface="Arial" panose="020B0604020202020204" pitchFamily="34" charset="0"/>
        <a:buChar char="•"/>
        <a:defRPr sz="20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ct val="0"/>
        </a:spcBef>
        <a:spcAft>
          <a:spcPts val="1200"/>
        </a:spcAft>
        <a:buClr>
          <a:srgbClr val="E31937"/>
        </a:buClr>
        <a:buSzPct val="135000"/>
        <a:buFont typeface="Tahoma" panose="020B0604030504040204"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ct val="0"/>
        </a:spcBef>
        <a:spcAft>
          <a:spcPts val="1200"/>
        </a:spcAft>
        <a:buClr>
          <a:srgbClr val="E31937"/>
        </a:buClr>
        <a:buSzPct val="135000"/>
        <a:buFont typeface="Tahoma" panose="020B0604030504040204"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ctrTitle"/>
          </p:nvPr>
        </p:nvSpPr>
        <p:spPr>
          <a:xfrm>
            <a:off x="304800" y="533400"/>
            <a:ext cx="8632723" cy="549275"/>
          </a:xfrm>
        </p:spPr>
        <p:txBody>
          <a:bodyPr/>
          <a:lstStyle/>
          <a:p>
            <a:r>
              <a:rPr lang="en-US" altLang="en-US" dirty="0"/>
              <a:t>Bringing the Courtroom into the Classroom</a:t>
            </a:r>
            <a:endParaRPr altLang="en-US" dirty="0"/>
          </a:p>
        </p:txBody>
      </p:sp>
      <p:sp>
        <p:nvSpPr>
          <p:cNvPr id="6147" name="Text Placeholder 4"/>
          <p:cNvSpPr>
            <a:spLocks noGrp="1"/>
          </p:cNvSpPr>
          <p:nvPr>
            <p:ph type="body" sz="quarter" idx="10"/>
          </p:nvPr>
        </p:nvSpPr>
        <p:spPr>
          <a:xfrm>
            <a:off x="301625" y="1143000"/>
            <a:ext cx="8374063" cy="1985963"/>
          </a:xfrm>
        </p:spPr>
        <p:txBody>
          <a:bodyPr/>
          <a:lstStyle/>
          <a:p>
            <a:pPr marL="0" indent="0"/>
            <a:r>
              <a:rPr lang="en-US" altLang="en-US" b="1" dirty="0">
                <a:solidFill>
                  <a:srgbClr val="C00000"/>
                </a:solidFill>
              </a:rPr>
              <a:t>Experiential learning with </a:t>
            </a:r>
          </a:p>
          <a:p>
            <a:pPr marL="0" indent="0"/>
            <a:r>
              <a:rPr lang="en-US" altLang="en-US" b="1" dirty="0">
                <a:solidFill>
                  <a:srgbClr val="C00000"/>
                </a:solidFill>
              </a:rPr>
              <a:t>Moot Court and Mock Trials</a:t>
            </a:r>
          </a:p>
        </p:txBody>
      </p:sp>
      <p:sp>
        <p:nvSpPr>
          <p:cNvPr id="2" name="TextBox 1"/>
          <p:cNvSpPr txBox="1"/>
          <p:nvPr/>
        </p:nvSpPr>
        <p:spPr>
          <a:xfrm>
            <a:off x="3548677" y="6056671"/>
            <a:ext cx="5161936" cy="923330"/>
          </a:xfrm>
          <a:prstGeom prst="rect">
            <a:avLst/>
          </a:prstGeom>
          <a:noFill/>
        </p:spPr>
        <p:txBody>
          <a:bodyPr wrap="square" rtlCol="0">
            <a:spAutoFit/>
          </a:bodyPr>
          <a:lstStyle/>
          <a:p>
            <a:r>
              <a:rPr lang="en-US" b="1" dirty="0">
                <a:solidFill>
                  <a:srgbClr val="C00000"/>
                </a:solidFill>
              </a:rPr>
              <a:t>COSMA Presentation 2018</a:t>
            </a:r>
          </a:p>
          <a:p>
            <a:r>
              <a:rPr lang="en-US" b="1" dirty="0">
                <a:solidFill>
                  <a:srgbClr val="C00000"/>
                </a:solidFill>
              </a:rPr>
              <a:t>Vickie Byler Ed.D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Pedagogical Benefits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b="1" dirty="0"/>
              <a:t>Capture</a:t>
            </a:r>
            <a:r>
              <a:rPr lang="en-US" sz="2400" dirty="0"/>
              <a:t> the students interest! They become fully engaged.</a:t>
            </a:r>
          </a:p>
          <a:p>
            <a:pPr marL="342900" indent="-342900">
              <a:buFont typeface="Arial" panose="020B0604020202020204" pitchFamily="34" charset="0"/>
              <a:buChar char="•"/>
            </a:pPr>
            <a:r>
              <a:rPr lang="en-US" sz="2400" dirty="0"/>
              <a:t>Controversy brings </a:t>
            </a:r>
            <a:r>
              <a:rPr lang="en-US" sz="2400" b="1" dirty="0"/>
              <a:t>energy</a:t>
            </a:r>
            <a:r>
              <a:rPr lang="en-US" sz="2400" dirty="0"/>
              <a:t> into the classroom.</a:t>
            </a:r>
          </a:p>
          <a:p>
            <a:pPr marL="342900" indent="-342900">
              <a:buFont typeface="Arial" panose="020B0604020202020204" pitchFamily="34" charset="0"/>
              <a:buChar char="•"/>
            </a:pPr>
            <a:r>
              <a:rPr lang="en-US" sz="2400" b="1" dirty="0"/>
              <a:t>Competition</a:t>
            </a:r>
            <a:r>
              <a:rPr lang="en-US" sz="2400" dirty="0"/>
              <a:t> brings out the best work in most students (Bretsen 2006).</a:t>
            </a:r>
          </a:p>
          <a:p>
            <a:pPr marL="342900" indent="-342900">
              <a:buFont typeface="Arial" panose="020B0604020202020204" pitchFamily="34" charset="0"/>
              <a:buChar char="•"/>
            </a:pPr>
            <a:r>
              <a:rPr lang="en-US" sz="2400" dirty="0"/>
              <a:t>Discussing </a:t>
            </a:r>
            <a:r>
              <a:rPr lang="en-US" sz="2400" b="1" dirty="0"/>
              <a:t>current issues </a:t>
            </a:r>
            <a:r>
              <a:rPr lang="en-US" sz="2400" dirty="0"/>
              <a:t>that students are facing draws students into the conversation.</a:t>
            </a:r>
          </a:p>
          <a:p>
            <a:pPr marL="342900" indent="-342900">
              <a:buFont typeface="Arial" panose="020B0604020202020204" pitchFamily="34" charset="0"/>
              <a:buChar char="•"/>
            </a:pPr>
            <a:r>
              <a:rPr lang="en-US" sz="2400" dirty="0"/>
              <a:t>These experiences also </a:t>
            </a:r>
            <a:r>
              <a:rPr lang="en-US" sz="2400" dirty="0" smtClean="0"/>
              <a:t>pull </a:t>
            </a:r>
            <a:r>
              <a:rPr lang="en-US" sz="2400" dirty="0"/>
              <a:t>them far out of their comfort zone and </a:t>
            </a:r>
            <a:r>
              <a:rPr lang="en-US" sz="2400" b="1" dirty="0" smtClean="0"/>
              <a:t>stretch</a:t>
            </a:r>
            <a:r>
              <a:rPr lang="en-US" sz="2400" dirty="0" smtClean="0"/>
              <a:t> </a:t>
            </a:r>
            <a:r>
              <a:rPr lang="en-US" sz="2400" dirty="0"/>
              <a:t>them to grow. </a:t>
            </a:r>
          </a:p>
          <a:p>
            <a:endParaRPr lang="en-US" dirty="0"/>
          </a:p>
        </p:txBody>
      </p:sp>
    </p:spTree>
    <p:extLst>
      <p:ext uri="{BB962C8B-B14F-4D97-AF65-F5344CB8AC3E}">
        <p14:creationId xmlns:p14="http://schemas.microsoft.com/office/powerpoint/2010/main" val="12722670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Pedagogy and Competition</a:t>
            </a:r>
            <a:br>
              <a:rPr lang="en-US" dirty="0"/>
            </a:br>
            <a:endParaRPr lang="en-US" dirty="0"/>
          </a:p>
        </p:txBody>
      </p:sp>
      <p:sp>
        <p:nvSpPr>
          <p:cNvPr id="3" name="Content Placeholder 2"/>
          <p:cNvSpPr>
            <a:spLocks noGrp="1"/>
          </p:cNvSpPr>
          <p:nvPr>
            <p:ph idx="1"/>
          </p:nvPr>
        </p:nvSpPr>
        <p:spPr>
          <a:xfrm>
            <a:off x="352339" y="947957"/>
            <a:ext cx="8297950" cy="5528344"/>
          </a:xfrm>
        </p:spPr>
        <p:txBody>
          <a:bodyPr/>
          <a:lstStyle/>
          <a:p>
            <a:r>
              <a:rPr lang="en-US" dirty="0"/>
              <a:t>Do they fit together? </a:t>
            </a:r>
          </a:p>
          <a:p>
            <a:endParaRPr lang="en-US" dirty="0"/>
          </a:p>
          <a:p>
            <a:r>
              <a:rPr lang="en-US" dirty="0"/>
              <a:t>“the competitive aspects of the Moot are a crucial element of its pedagogical success-much the same manner that law school exams or other graded performance are a crucial element of the pedagogical success of a typical law school course. </a:t>
            </a:r>
          </a:p>
          <a:p>
            <a:r>
              <a:rPr lang="en-US" dirty="0"/>
              <a:t>While the exam or grade itself may be of questionable value or reliability, its role in </a:t>
            </a:r>
            <a:r>
              <a:rPr lang="en-US" b="1" dirty="0"/>
              <a:t>spurring student efforts</a:t>
            </a:r>
            <a:r>
              <a:rPr lang="en-US" dirty="0"/>
              <a:t> in the educational endeavor seems clear” (Graves &amp; Vaughan 2006)</a:t>
            </a:r>
          </a:p>
        </p:txBody>
      </p:sp>
    </p:spTree>
    <p:extLst>
      <p:ext uri="{BB962C8B-B14F-4D97-AF65-F5344CB8AC3E}">
        <p14:creationId xmlns:p14="http://schemas.microsoft.com/office/powerpoint/2010/main" val="34686856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Skills that are Developed through the Experience</a:t>
            </a:r>
          </a:p>
        </p:txBody>
      </p:sp>
      <p:sp>
        <p:nvSpPr>
          <p:cNvPr id="3" name="Content Placeholder 2"/>
          <p:cNvSpPr>
            <a:spLocks noGrp="1"/>
          </p:cNvSpPr>
          <p:nvPr>
            <p:ph idx="1"/>
          </p:nvPr>
        </p:nvSpPr>
        <p:spPr>
          <a:xfrm>
            <a:off x="228600" y="1228725"/>
            <a:ext cx="8421688" cy="5299894"/>
          </a:xfrm>
        </p:spPr>
        <p:txBody>
          <a:bodyPr>
            <a:normAutofit fontScale="55000" lnSpcReduction="20000"/>
          </a:bodyPr>
          <a:lstStyle/>
          <a:p>
            <a:pPr marL="571500" indent="-571500">
              <a:buFont typeface="Arial" panose="020B0604020202020204" pitchFamily="34" charset="0"/>
              <a:buChar char="•"/>
            </a:pPr>
            <a:r>
              <a:rPr lang="en-US" sz="4400" dirty="0"/>
              <a:t>Problem solving</a:t>
            </a:r>
          </a:p>
          <a:p>
            <a:pPr marL="571500" indent="-571500">
              <a:buFont typeface="Arial" panose="020B0604020202020204" pitchFamily="34" charset="0"/>
              <a:buChar char="•"/>
            </a:pPr>
            <a:r>
              <a:rPr lang="en-US" sz="4400" dirty="0"/>
              <a:t>Written and oral communication skills</a:t>
            </a:r>
          </a:p>
          <a:p>
            <a:pPr marL="571500" indent="-571500">
              <a:buFont typeface="Arial" panose="020B0604020202020204" pitchFamily="34" charset="0"/>
              <a:buChar char="•"/>
            </a:pPr>
            <a:r>
              <a:rPr lang="en-US" sz="4400" dirty="0"/>
              <a:t>Research</a:t>
            </a:r>
          </a:p>
          <a:p>
            <a:pPr marL="571500" indent="-571500">
              <a:buFont typeface="Arial" panose="020B0604020202020204" pitchFamily="34" charset="0"/>
              <a:buChar char="•"/>
            </a:pPr>
            <a:r>
              <a:rPr lang="en-US" sz="4400" dirty="0"/>
              <a:t>Critical Analysis</a:t>
            </a:r>
          </a:p>
          <a:p>
            <a:pPr marL="571500" indent="-571500">
              <a:buFont typeface="Arial" panose="020B0604020202020204" pitchFamily="34" charset="0"/>
              <a:buChar char="•"/>
            </a:pPr>
            <a:r>
              <a:rPr lang="en-US" sz="4400" dirty="0"/>
              <a:t>Attention to detail </a:t>
            </a:r>
          </a:p>
          <a:p>
            <a:pPr marL="571500" indent="-571500">
              <a:buFont typeface="Arial" panose="020B0604020202020204" pitchFamily="34" charset="0"/>
              <a:buChar char="•"/>
            </a:pPr>
            <a:r>
              <a:rPr lang="en-US" sz="4400" dirty="0"/>
              <a:t>Explore real life situations   </a:t>
            </a:r>
          </a:p>
          <a:p>
            <a:pPr marL="571500" indent="-571500">
              <a:buFont typeface="Arial" panose="020B0604020202020204" pitchFamily="34" charset="0"/>
              <a:buChar char="•"/>
            </a:pPr>
            <a:r>
              <a:rPr lang="en-US" sz="4400" dirty="0"/>
              <a:t>Working in groups</a:t>
            </a:r>
          </a:p>
          <a:p>
            <a:pPr marL="571500" indent="-571500">
              <a:buFont typeface="Arial" panose="020B0604020202020204" pitchFamily="34" charset="0"/>
              <a:buChar char="•"/>
            </a:pPr>
            <a:r>
              <a:rPr lang="en-US" sz="4400" dirty="0"/>
              <a:t>Ability to think on their feet</a:t>
            </a:r>
          </a:p>
          <a:p>
            <a:pPr marL="571500" indent="-571500">
              <a:buFont typeface="Arial" panose="020B0604020202020204" pitchFamily="34" charset="0"/>
              <a:buChar char="•"/>
            </a:pPr>
            <a:r>
              <a:rPr lang="en-US" sz="4400" dirty="0"/>
              <a:t>Look at both sides of an issue with open eyes</a:t>
            </a:r>
          </a:p>
          <a:p>
            <a:pPr marL="571500" indent="-571500">
              <a:buFont typeface="Arial" panose="020B0604020202020204" pitchFamily="34" charset="0"/>
              <a:buChar char="•"/>
            </a:pPr>
            <a:r>
              <a:rPr lang="en-US" sz="4400" dirty="0"/>
              <a:t>Be an advocate even when you may not personally take the same stand </a:t>
            </a:r>
          </a:p>
          <a:p>
            <a:endParaRPr lang="en-US" dirty="0"/>
          </a:p>
        </p:txBody>
      </p:sp>
      <p:pic>
        <p:nvPicPr>
          <p:cNvPr id="4" name="Picture 3"/>
          <p:cNvPicPr>
            <a:picLocks noChangeAspect="1"/>
          </p:cNvPicPr>
          <p:nvPr/>
        </p:nvPicPr>
        <p:blipFill>
          <a:blip r:embed="rId3"/>
          <a:stretch>
            <a:fillRect/>
          </a:stretch>
        </p:blipFill>
        <p:spPr>
          <a:xfrm>
            <a:off x="4707873" y="2228849"/>
            <a:ext cx="4553347" cy="2461137"/>
          </a:xfrm>
          <a:prstGeom prst="rect">
            <a:avLst/>
          </a:prstGeom>
        </p:spPr>
      </p:pic>
    </p:spTree>
    <p:extLst>
      <p:ext uri="{BB962C8B-B14F-4D97-AF65-F5344CB8AC3E}">
        <p14:creationId xmlns:p14="http://schemas.microsoft.com/office/powerpoint/2010/main" val="14194741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Transferable skills</a:t>
            </a:r>
          </a:p>
        </p:txBody>
      </p:sp>
      <p:sp>
        <p:nvSpPr>
          <p:cNvPr id="3" name="Content Placeholder 2"/>
          <p:cNvSpPr>
            <a:spLocks noGrp="1"/>
          </p:cNvSpPr>
          <p:nvPr>
            <p:ph idx="1"/>
          </p:nvPr>
        </p:nvSpPr>
        <p:spPr>
          <a:xfrm>
            <a:off x="228600" y="1228725"/>
            <a:ext cx="8699500" cy="5191740"/>
          </a:xfrm>
        </p:spPr>
        <p:txBody>
          <a:bodyPr/>
          <a:lstStyle/>
          <a:p>
            <a:pPr marL="457200" indent="-457200">
              <a:buFont typeface="Arial" panose="020B0604020202020204" pitchFamily="34" charset="0"/>
              <a:buChar char="•"/>
            </a:pPr>
            <a:r>
              <a:rPr lang="en-US" dirty="0"/>
              <a:t>These same elements have been found in the MacCrate report which lists the 10 skills needed for the legal profession (MacCrate 1992)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Many of the same elements are needed in the business world (Bowditch, Buono and Stewart 2012)</a:t>
            </a:r>
          </a:p>
          <a:p>
            <a:endParaRPr lang="en-US" dirty="0"/>
          </a:p>
          <a:p>
            <a:pPr marL="457200" indent="-457200">
              <a:buFont typeface="Arial" panose="020B0604020202020204" pitchFamily="34" charset="0"/>
              <a:buChar char="•"/>
            </a:pPr>
            <a:r>
              <a:rPr lang="en-US" dirty="0"/>
              <a:t>Both also recommend the best way to teach these skills </a:t>
            </a:r>
            <a:r>
              <a:rPr lang="en-US" dirty="0" smtClean="0"/>
              <a:t>is </a:t>
            </a:r>
            <a:r>
              <a:rPr lang="en-US" dirty="0"/>
              <a:t>an “experiential approach” “active learning” “simulations” rather than lecturing. </a:t>
            </a:r>
          </a:p>
          <a:p>
            <a:endParaRPr lang="en-US" dirty="0"/>
          </a:p>
        </p:txBody>
      </p:sp>
    </p:spTree>
    <p:extLst>
      <p:ext uri="{BB962C8B-B14F-4D97-AF65-F5344CB8AC3E}">
        <p14:creationId xmlns:p14="http://schemas.microsoft.com/office/powerpoint/2010/main" val="23223099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Transferable </a:t>
            </a:r>
            <a:r>
              <a:rPr lang="en-US" dirty="0" smtClean="0"/>
              <a:t>skills continued</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“Moot court </a:t>
            </a:r>
            <a:r>
              <a:rPr lang="en-US" dirty="0" smtClean="0"/>
              <a:t>competition </a:t>
            </a:r>
            <a:r>
              <a:rPr lang="en-US" dirty="0"/>
              <a:t>is usually a part of every Law student’s experience but undergraduate students in almost any field can benefit” (Cruz&amp; Kearnes). </a:t>
            </a:r>
          </a:p>
          <a:p>
            <a:endParaRPr lang="en-US" dirty="0"/>
          </a:p>
          <a:p>
            <a:pPr marL="457200" indent="-457200">
              <a:buFont typeface="Arial" panose="020B0604020202020204" pitchFamily="34" charset="0"/>
              <a:buChar char="•"/>
            </a:pPr>
            <a:r>
              <a:rPr lang="en-US" dirty="0"/>
              <a:t>“Probably the greatest benefit of moot court experiences is the personal development of the students” (Cruz &amp; Kearnes) </a:t>
            </a:r>
          </a:p>
        </p:txBody>
      </p:sp>
    </p:spTree>
    <p:extLst>
      <p:ext uri="{BB962C8B-B14F-4D97-AF65-F5344CB8AC3E}">
        <p14:creationId xmlns:p14="http://schemas.microsoft.com/office/powerpoint/2010/main" val="4084991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Incorporate </a:t>
            </a:r>
            <a:br>
              <a:rPr lang="en-US" dirty="0"/>
            </a:br>
            <a:r>
              <a:rPr lang="en-US" dirty="0"/>
              <a:t>Moot Court Experience in your Classroom</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Build the syllabus </a:t>
            </a:r>
            <a:r>
              <a:rPr lang="en-US" dirty="0"/>
              <a:t>with assignments </a:t>
            </a:r>
            <a:r>
              <a:rPr lang="en-US" dirty="0" smtClean="0"/>
              <a:t>that are woven </a:t>
            </a:r>
            <a:r>
              <a:rPr lang="en-US" dirty="0"/>
              <a:t>into the semester as content is covered. </a:t>
            </a:r>
          </a:p>
          <a:p>
            <a:pPr marL="457200" indent="-457200">
              <a:buFont typeface="Arial" panose="020B0604020202020204" pitchFamily="34" charset="0"/>
              <a:buChar char="•"/>
            </a:pPr>
            <a:r>
              <a:rPr lang="en-US" dirty="0"/>
              <a:t>Develop work teams &amp; schedule times in the syllabus devoted to assignments and  teaching on the case. </a:t>
            </a:r>
          </a:p>
          <a:p>
            <a:pPr marL="457200" indent="-457200">
              <a:buFont typeface="Arial" panose="020B0604020202020204" pitchFamily="34" charset="0"/>
              <a:buChar char="•"/>
            </a:pPr>
            <a:r>
              <a:rPr lang="en-US" dirty="0"/>
              <a:t>Students create google docs that can be shared.</a:t>
            </a:r>
          </a:p>
          <a:p>
            <a:pPr marL="457200" indent="-457200">
              <a:buFont typeface="Arial" panose="020B0604020202020204" pitchFamily="34" charset="0"/>
              <a:buChar char="•"/>
            </a:pPr>
            <a:r>
              <a:rPr lang="en-US" dirty="0"/>
              <a:t>Extensive time outside of class </a:t>
            </a:r>
            <a:r>
              <a:rPr lang="en-US" dirty="0" smtClean="0"/>
              <a:t>is </a:t>
            </a:r>
            <a:r>
              <a:rPr lang="en-US" dirty="0"/>
              <a:t>required </a:t>
            </a:r>
            <a:r>
              <a:rPr lang="en-US" dirty="0" smtClean="0"/>
              <a:t>to </a:t>
            </a:r>
            <a:r>
              <a:rPr lang="en-US" dirty="0"/>
              <a:t>complete assignments and prepare for the case.</a:t>
            </a:r>
          </a:p>
          <a:p>
            <a:pPr marL="457200" indent="-457200">
              <a:buFont typeface="Arial" panose="020B0604020202020204" pitchFamily="34" charset="0"/>
              <a:buChar char="•"/>
            </a:pPr>
            <a:r>
              <a:rPr lang="en-US" dirty="0"/>
              <a:t>Case builds, confidence builds, excitement builds</a:t>
            </a:r>
          </a:p>
        </p:txBody>
      </p:sp>
    </p:spTree>
    <p:extLst>
      <p:ext uri="{BB962C8B-B14F-4D97-AF65-F5344CB8AC3E}">
        <p14:creationId xmlns:p14="http://schemas.microsoft.com/office/powerpoint/2010/main" val="20590824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Assignments for the Semester</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Legal Briefs</a:t>
            </a:r>
            <a:endParaRPr lang="en-US" sz="2000" dirty="0"/>
          </a:p>
          <a:p>
            <a:pPr marL="457200" indent="-457200">
              <a:buFont typeface="Arial" panose="020B0604020202020204" pitchFamily="34" charset="0"/>
              <a:buChar char="•"/>
            </a:pPr>
            <a:r>
              <a:rPr lang="en-US" dirty="0"/>
              <a:t>Complaint and Response</a:t>
            </a:r>
          </a:p>
          <a:p>
            <a:pPr marL="457200" indent="-457200">
              <a:buFont typeface="Arial" panose="020B0604020202020204" pitchFamily="34" charset="0"/>
              <a:buChar char="•"/>
            </a:pPr>
            <a:r>
              <a:rPr lang="en-US" dirty="0"/>
              <a:t>Opening Arguments</a:t>
            </a:r>
          </a:p>
          <a:p>
            <a:pPr marL="457200" indent="-457200">
              <a:buFont typeface="Arial" panose="020B0604020202020204" pitchFamily="34" charset="0"/>
              <a:buChar char="•"/>
            </a:pPr>
            <a:r>
              <a:rPr lang="en-US" dirty="0"/>
              <a:t>Witness list, questions and responses</a:t>
            </a:r>
          </a:p>
          <a:p>
            <a:pPr marL="457200" indent="-457200">
              <a:buFont typeface="Arial" panose="020B0604020202020204" pitchFamily="34" charset="0"/>
              <a:buChar char="•"/>
            </a:pPr>
            <a:r>
              <a:rPr lang="en-US" dirty="0"/>
              <a:t>Supporting Documents (2-3)</a:t>
            </a:r>
          </a:p>
          <a:p>
            <a:pPr marL="457200" indent="-457200">
              <a:buFont typeface="Arial" panose="020B0604020202020204" pitchFamily="34" charset="0"/>
              <a:buChar char="•"/>
            </a:pPr>
            <a:r>
              <a:rPr lang="en-US" dirty="0"/>
              <a:t>Case Precedent (at least 2)</a:t>
            </a:r>
          </a:p>
          <a:p>
            <a:pPr marL="457200" indent="-457200">
              <a:buFont typeface="Arial" panose="020B0604020202020204" pitchFamily="34" charset="0"/>
              <a:buChar char="•"/>
            </a:pPr>
            <a:r>
              <a:rPr lang="en-US" dirty="0"/>
              <a:t>Closing Arguments</a:t>
            </a:r>
          </a:p>
          <a:p>
            <a:pPr marL="457200" indent="-457200">
              <a:buFont typeface="Arial" panose="020B0604020202020204" pitchFamily="34" charset="0"/>
              <a:buChar char="•"/>
            </a:pPr>
            <a:r>
              <a:rPr lang="en-US" dirty="0"/>
              <a:t>Full Trial as the final</a:t>
            </a:r>
          </a:p>
          <a:p>
            <a:endParaRPr lang="en-US" dirty="0"/>
          </a:p>
        </p:txBody>
      </p:sp>
    </p:spTree>
    <p:extLst>
      <p:ext uri="{BB962C8B-B14F-4D97-AF65-F5344CB8AC3E}">
        <p14:creationId xmlns:p14="http://schemas.microsoft.com/office/powerpoint/2010/main" val="13349437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to explore during the </a:t>
            </a:r>
            <a:r>
              <a:rPr lang="en-US" dirty="0" smtClean="0"/>
              <a:t>semester</a:t>
            </a:r>
            <a:r>
              <a:rPr lang="en-US" dirty="0"/>
              <a:t/>
            </a:r>
            <a:br>
              <a:rPr lang="en-US" dirty="0"/>
            </a:br>
            <a:endParaRPr lang="en-US" dirty="0"/>
          </a:p>
        </p:txBody>
      </p:sp>
      <p:sp>
        <p:nvSpPr>
          <p:cNvPr id="3" name="Content Placeholder 2"/>
          <p:cNvSpPr>
            <a:spLocks noGrp="1"/>
          </p:cNvSpPr>
          <p:nvPr>
            <p:ph idx="1"/>
          </p:nvPr>
        </p:nvSpPr>
        <p:spPr>
          <a:xfrm>
            <a:off x="353961" y="1022555"/>
            <a:ext cx="8296327" cy="5702710"/>
          </a:xfrm>
        </p:spPr>
        <p:txBody>
          <a:bodyPr>
            <a:normAutofit fontScale="92500" lnSpcReduction="20000"/>
          </a:bodyPr>
          <a:lstStyle/>
          <a:p>
            <a:r>
              <a:rPr lang="en-US" dirty="0"/>
              <a:t>Students learn how to;</a:t>
            </a:r>
          </a:p>
          <a:p>
            <a:pPr marL="457200" indent="-457200">
              <a:buFont typeface="Arial" panose="020B0604020202020204" pitchFamily="34" charset="0"/>
              <a:buChar char="•"/>
            </a:pPr>
            <a:r>
              <a:rPr lang="en-US" dirty="0"/>
              <a:t> Research a </a:t>
            </a:r>
            <a:r>
              <a:rPr lang="en-US" dirty="0" smtClean="0"/>
              <a:t>case</a:t>
            </a:r>
          </a:p>
          <a:p>
            <a:pPr marL="1200150" lvl="1" indent="-457200">
              <a:buSzPct val="105000"/>
              <a:buFont typeface="Wingdings" panose="05000000000000000000" pitchFamily="2" charset="2"/>
              <a:buChar char="Ø"/>
            </a:pPr>
            <a:r>
              <a:rPr lang="en-US" dirty="0" smtClean="0"/>
              <a:t>Google </a:t>
            </a:r>
            <a:r>
              <a:rPr lang="en-US" dirty="0"/>
              <a:t>case law, WESTLAW, LEXIS, Find Law.com</a:t>
            </a:r>
          </a:p>
          <a:p>
            <a:pPr marL="457200" indent="-457200">
              <a:buFont typeface="Arial" panose="020B0604020202020204" pitchFamily="34" charset="0"/>
              <a:buChar char="•"/>
            </a:pPr>
            <a:r>
              <a:rPr lang="en-US" dirty="0"/>
              <a:t>Read, write and present a legal brief</a:t>
            </a:r>
          </a:p>
          <a:p>
            <a:pPr marL="457200" indent="-457200">
              <a:buFont typeface="Arial" panose="020B0604020202020204" pitchFamily="34" charset="0"/>
              <a:buChar char="•"/>
            </a:pPr>
            <a:r>
              <a:rPr lang="en-US" dirty="0"/>
              <a:t>Identify legal terms</a:t>
            </a:r>
          </a:p>
          <a:p>
            <a:pPr marL="457200" indent="-457200">
              <a:buFont typeface="Arial" panose="020B0604020202020204" pitchFamily="34" charset="0"/>
              <a:buChar char="•"/>
            </a:pPr>
            <a:r>
              <a:rPr lang="en-US" dirty="0"/>
              <a:t>Analyze both sides of an issue</a:t>
            </a:r>
          </a:p>
          <a:p>
            <a:pPr marL="457200" indent="-457200">
              <a:buFont typeface="Arial" panose="020B0604020202020204" pitchFamily="34" charset="0"/>
              <a:buChar char="•"/>
            </a:pPr>
            <a:r>
              <a:rPr lang="en-US" dirty="0"/>
              <a:t>Craft a claim and a response</a:t>
            </a:r>
          </a:p>
          <a:p>
            <a:pPr marL="457200" indent="-457200">
              <a:buFont typeface="Arial" panose="020B0604020202020204" pitchFamily="34" charset="0"/>
              <a:buChar char="•"/>
            </a:pPr>
            <a:r>
              <a:rPr lang="en-US" dirty="0"/>
              <a:t>Select and prep witnesses</a:t>
            </a:r>
          </a:p>
          <a:p>
            <a:pPr marL="457200" indent="-457200">
              <a:buFont typeface="Arial" panose="020B0604020202020204" pitchFamily="34" charset="0"/>
              <a:buChar char="•"/>
            </a:pPr>
            <a:r>
              <a:rPr lang="en-US" dirty="0"/>
              <a:t>Create opening and closing arguments</a:t>
            </a:r>
          </a:p>
          <a:p>
            <a:pPr marL="457200" indent="-457200">
              <a:buFont typeface="Arial" panose="020B0604020202020204" pitchFamily="34" charset="0"/>
              <a:buChar char="•"/>
            </a:pPr>
            <a:r>
              <a:rPr lang="en-US" dirty="0"/>
              <a:t>Create and present supporting documents</a:t>
            </a:r>
          </a:p>
          <a:p>
            <a:pPr marL="457200" indent="-457200">
              <a:buFont typeface="Arial" panose="020B0604020202020204" pitchFamily="34" charset="0"/>
              <a:buChar char="•"/>
            </a:pPr>
            <a:r>
              <a:rPr lang="en-US" dirty="0"/>
              <a:t>Think critically as to what your opponent will present and counter their actions</a:t>
            </a:r>
          </a:p>
          <a:p>
            <a:pPr marL="457200" indent="-45720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16010054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Professor’s Role	</a:t>
            </a:r>
          </a:p>
        </p:txBody>
      </p:sp>
      <p:sp>
        <p:nvSpPr>
          <p:cNvPr id="3" name="Content Placeholder 2"/>
          <p:cNvSpPr>
            <a:spLocks noGrp="1"/>
          </p:cNvSpPr>
          <p:nvPr>
            <p:ph idx="1"/>
          </p:nvPr>
        </p:nvSpPr>
        <p:spPr>
          <a:xfrm>
            <a:off x="393290" y="1228725"/>
            <a:ext cx="8256998" cy="5181907"/>
          </a:xfrm>
        </p:spPr>
        <p:txBody>
          <a:bodyPr>
            <a:normAutofit fontScale="92500" lnSpcReduction="20000"/>
          </a:bodyPr>
          <a:lstStyle/>
          <a:p>
            <a:pPr marL="457200" indent="-457200">
              <a:buFont typeface="Arial" panose="020B0604020202020204" pitchFamily="34" charset="0"/>
              <a:buChar char="•"/>
            </a:pPr>
            <a:r>
              <a:rPr lang="en-US" dirty="0"/>
              <a:t>Find a good case/issue</a:t>
            </a:r>
          </a:p>
          <a:p>
            <a:pPr marL="457200" indent="-457200">
              <a:buFont typeface="Arial" panose="020B0604020202020204" pitchFamily="34" charset="0"/>
              <a:buChar char="•"/>
            </a:pPr>
            <a:r>
              <a:rPr lang="en-US" dirty="0"/>
              <a:t>Select good teams</a:t>
            </a:r>
          </a:p>
          <a:p>
            <a:pPr marL="457200" indent="-457200">
              <a:buFont typeface="Arial" panose="020B0604020202020204" pitchFamily="34" charset="0"/>
              <a:buChar char="•"/>
            </a:pPr>
            <a:r>
              <a:rPr lang="en-US" dirty="0"/>
              <a:t>Provide some basic background on the case</a:t>
            </a:r>
          </a:p>
          <a:p>
            <a:pPr marL="457200" indent="-457200">
              <a:buFont typeface="Arial" panose="020B0604020202020204" pitchFamily="34" charset="0"/>
              <a:buChar char="•"/>
            </a:pPr>
            <a:r>
              <a:rPr lang="en-US" dirty="0"/>
              <a:t>Set high expectations! </a:t>
            </a:r>
          </a:p>
          <a:p>
            <a:pPr marL="457200" indent="-457200">
              <a:buFont typeface="Arial" panose="020B0604020202020204" pitchFamily="34" charset="0"/>
              <a:buChar char="•"/>
            </a:pPr>
            <a:r>
              <a:rPr lang="en-US" dirty="0"/>
              <a:t>Establish ground rules for the semester</a:t>
            </a:r>
          </a:p>
          <a:p>
            <a:pPr marL="457200" indent="-457200">
              <a:buFont typeface="Arial" panose="020B0604020202020204" pitchFamily="34" charset="0"/>
              <a:buChar char="•"/>
            </a:pPr>
            <a:r>
              <a:rPr lang="en-US" dirty="0"/>
              <a:t>Select a lead communicator for each team</a:t>
            </a:r>
          </a:p>
          <a:p>
            <a:pPr marL="457200" indent="-457200">
              <a:buFont typeface="Arial" panose="020B0604020202020204" pitchFamily="34" charset="0"/>
              <a:buChar char="•"/>
            </a:pPr>
            <a:r>
              <a:rPr lang="en-US" dirty="0"/>
              <a:t>Select semester long assignments and rubrics and a time line for submission</a:t>
            </a:r>
          </a:p>
          <a:p>
            <a:pPr marL="457200" indent="-457200">
              <a:buFont typeface="Arial" panose="020B0604020202020204" pitchFamily="34" charset="0"/>
              <a:buChar char="•"/>
            </a:pPr>
            <a:r>
              <a:rPr lang="en-US" dirty="0"/>
              <a:t>Select date and time for actual court</a:t>
            </a:r>
          </a:p>
          <a:p>
            <a:pPr marL="457200" indent="-457200">
              <a:buFont typeface="Arial" panose="020B0604020202020204" pitchFamily="34" charset="0"/>
              <a:buChar char="•"/>
            </a:pPr>
            <a:r>
              <a:rPr lang="en-US" dirty="0"/>
              <a:t>Allow time during the semester for group work and facilitate this time</a:t>
            </a:r>
          </a:p>
          <a:p>
            <a:endParaRPr lang="en-US" dirty="0"/>
          </a:p>
          <a:p>
            <a:endParaRPr lang="en-US" dirty="0"/>
          </a:p>
        </p:txBody>
      </p:sp>
    </p:spTree>
    <p:extLst>
      <p:ext uri="{BB962C8B-B14F-4D97-AF65-F5344CB8AC3E}">
        <p14:creationId xmlns:p14="http://schemas.microsoft.com/office/powerpoint/2010/main" val="1246545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Professor Role Continued</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Collaborate with other departments on campus and in the community to help the class explore the issue from all angles. </a:t>
            </a:r>
          </a:p>
          <a:p>
            <a:pPr marL="457200" indent="-457200">
              <a:buFont typeface="Arial" panose="020B0604020202020204" pitchFamily="34" charset="0"/>
              <a:buChar char="•"/>
            </a:pPr>
            <a:r>
              <a:rPr lang="en-US" dirty="0"/>
              <a:t>Mentor both groups during the process</a:t>
            </a:r>
          </a:p>
          <a:p>
            <a:pPr marL="457200" indent="-457200">
              <a:buFont typeface="Arial" panose="020B0604020202020204" pitchFamily="34" charset="0"/>
              <a:buChar char="•"/>
            </a:pPr>
            <a:r>
              <a:rPr lang="en-US" dirty="0"/>
              <a:t>Work to build good working teams during the semester</a:t>
            </a:r>
          </a:p>
          <a:p>
            <a:pPr marL="457200" indent="-457200">
              <a:buFont typeface="Arial" panose="020B0604020202020204" pitchFamily="34" charset="0"/>
              <a:buChar char="•"/>
            </a:pPr>
            <a:r>
              <a:rPr lang="en-US" dirty="0"/>
              <a:t>Build a repertoire of cases to use </a:t>
            </a:r>
          </a:p>
        </p:txBody>
      </p:sp>
    </p:spTree>
    <p:extLst>
      <p:ext uri="{BB962C8B-B14F-4D97-AF65-F5344CB8AC3E}">
        <p14:creationId xmlns:p14="http://schemas.microsoft.com/office/powerpoint/2010/main" val="33428447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We F</a:t>
            </a:r>
            <a:r>
              <a:rPr lang="en-US" dirty="0" smtClean="0"/>
              <a:t>ace </a:t>
            </a:r>
            <a:r>
              <a:rPr lang="en-US" dirty="0"/>
              <a:t>in the Classroom</a:t>
            </a:r>
          </a:p>
        </p:txBody>
      </p:sp>
      <p:sp>
        <p:nvSpPr>
          <p:cNvPr id="3" name="Content Placeholder 2"/>
          <p:cNvSpPr>
            <a:spLocks noGrp="1"/>
          </p:cNvSpPr>
          <p:nvPr>
            <p:ph idx="1"/>
          </p:nvPr>
        </p:nvSpPr>
        <p:spPr/>
        <p:txBody>
          <a:bodyPr/>
          <a:lstStyle/>
          <a:p>
            <a:r>
              <a:rPr lang="en-US" dirty="0"/>
              <a:t>Engaging students</a:t>
            </a:r>
          </a:p>
          <a:p>
            <a:endParaRPr lang="en-US" dirty="0"/>
          </a:p>
          <a:p>
            <a:r>
              <a:rPr lang="en-US" dirty="0">
                <a:solidFill>
                  <a:srgbClr val="C00000"/>
                </a:solidFill>
              </a:rPr>
              <a:t>Transfer of knowledge from class to world</a:t>
            </a:r>
          </a:p>
          <a:p>
            <a:endParaRPr lang="en-US" dirty="0"/>
          </a:p>
          <a:p>
            <a:r>
              <a:rPr lang="en-US" dirty="0"/>
              <a:t>Measuring outcomes </a:t>
            </a:r>
          </a:p>
          <a:p>
            <a:endParaRPr lang="en-US" dirty="0"/>
          </a:p>
          <a:p>
            <a:r>
              <a:rPr lang="en-US" dirty="0">
                <a:solidFill>
                  <a:srgbClr val="C00000"/>
                </a:solidFill>
              </a:rPr>
              <a:t>Creating experiences to prepare them for their future in Sport Management </a:t>
            </a:r>
          </a:p>
          <a:p>
            <a:endParaRPr lang="en-US" dirty="0"/>
          </a:p>
          <a:p>
            <a:endParaRPr lang="en-US" dirty="0"/>
          </a:p>
        </p:txBody>
      </p:sp>
      <p:pic>
        <p:nvPicPr>
          <p:cNvPr id="4" name="Picture 3"/>
          <p:cNvPicPr>
            <a:picLocks noChangeAspect="1"/>
          </p:cNvPicPr>
          <p:nvPr/>
        </p:nvPicPr>
        <p:blipFill>
          <a:blip r:embed="rId3"/>
          <a:stretch>
            <a:fillRect/>
          </a:stretch>
        </p:blipFill>
        <p:spPr>
          <a:xfrm>
            <a:off x="6065240" y="728663"/>
            <a:ext cx="3078760" cy="1731802"/>
          </a:xfrm>
          <a:prstGeom prst="rect">
            <a:avLst/>
          </a:prstGeom>
        </p:spPr>
      </p:pic>
    </p:spTree>
    <p:extLst>
      <p:ext uri="{BB962C8B-B14F-4D97-AF65-F5344CB8AC3E}">
        <p14:creationId xmlns:p14="http://schemas.microsoft.com/office/powerpoint/2010/main" val="33296470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the Student</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Work as part of a team.</a:t>
            </a:r>
          </a:p>
          <a:p>
            <a:pPr marL="457200" indent="-457200">
              <a:buFont typeface="Arial" panose="020B0604020202020204" pitchFamily="34" charset="0"/>
              <a:buChar char="•"/>
            </a:pPr>
            <a:r>
              <a:rPr lang="en-US" dirty="0"/>
              <a:t>Research the case and surrounding issues.</a:t>
            </a:r>
          </a:p>
          <a:p>
            <a:pPr marL="457200" indent="-457200">
              <a:buFont typeface="Arial" panose="020B0604020202020204" pitchFamily="34" charset="0"/>
              <a:buChar char="•"/>
            </a:pPr>
            <a:r>
              <a:rPr lang="en-US" dirty="0"/>
              <a:t>Craft assignments using critical thinking skills and proper oral and written communication</a:t>
            </a:r>
          </a:p>
          <a:p>
            <a:pPr marL="457200" indent="-457200">
              <a:buFont typeface="Arial" panose="020B0604020202020204" pitchFamily="34" charset="0"/>
              <a:buChar char="•"/>
            </a:pPr>
            <a:r>
              <a:rPr lang="en-US" dirty="0"/>
              <a:t>Build their part of the case and defend it despite their personal beliefs about the issue.</a:t>
            </a:r>
          </a:p>
          <a:p>
            <a:pPr marL="457200" indent="-457200">
              <a:buFont typeface="Arial" panose="020B0604020202020204" pitchFamily="34" charset="0"/>
              <a:buChar char="•"/>
            </a:pPr>
            <a:r>
              <a:rPr lang="en-US" dirty="0"/>
              <a:t>Seek advice and collaborate with other faculty and staff to explore the issue. </a:t>
            </a:r>
          </a:p>
          <a:p>
            <a:pPr marL="457200" indent="-457200">
              <a:buFont typeface="Arial" panose="020B0604020202020204" pitchFamily="34" charset="0"/>
              <a:buChar char="•"/>
            </a:pPr>
            <a:r>
              <a:rPr lang="en-US" dirty="0"/>
              <a:t>Submit each assignment on a timely basis</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6017501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Student Continued </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Prepare for the actual court </a:t>
            </a:r>
            <a:r>
              <a:rPr lang="en-US" dirty="0" smtClean="0"/>
              <a:t>and actively </a:t>
            </a:r>
            <a:r>
              <a:rPr lang="en-US" dirty="0"/>
              <a:t>participate in the event.</a:t>
            </a:r>
          </a:p>
          <a:p>
            <a:pPr marL="457200" indent="-457200">
              <a:buFont typeface="Arial" panose="020B0604020202020204" pitchFamily="34" charset="0"/>
              <a:buChar char="•"/>
            </a:pPr>
            <a:r>
              <a:rPr lang="en-US" dirty="0"/>
              <a:t>Reflect on their own experience and participate in a time of class reflection on the experience. </a:t>
            </a:r>
          </a:p>
          <a:p>
            <a:pPr marL="457200" indent="-457200">
              <a:buFont typeface="Arial" panose="020B0604020202020204" pitchFamily="34" charset="0"/>
              <a:buChar char="•"/>
            </a:pPr>
            <a:r>
              <a:rPr lang="en-US" dirty="0"/>
              <a:t>Transfer skills into life experiences. </a:t>
            </a:r>
          </a:p>
          <a:p>
            <a:pPr marL="457200" indent="-457200">
              <a:buFont typeface="Arial" panose="020B0604020202020204" pitchFamily="34" charset="0"/>
              <a:buChar char="•"/>
            </a:pPr>
            <a:r>
              <a:rPr lang="en-US" dirty="0"/>
              <a:t>Use their gifts on the team (Bretsen)</a:t>
            </a:r>
          </a:p>
          <a:p>
            <a:pPr marL="1200150" lvl="1" indent="-457200">
              <a:buSzPct val="106000"/>
              <a:buFont typeface="Wingdings" panose="05000000000000000000" pitchFamily="2" charset="2"/>
              <a:buChar char="Ø"/>
            </a:pPr>
            <a:r>
              <a:rPr lang="en-US" dirty="0"/>
              <a:t>Extroverts, introverts, attention to detail, oral and written communication etc. </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40484827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Issues We Have Tackled</a:t>
            </a:r>
          </a:p>
        </p:txBody>
      </p:sp>
      <p:pic>
        <p:nvPicPr>
          <p:cNvPr id="3" name="Picture 2"/>
          <p:cNvPicPr>
            <a:picLocks noChangeAspect="1"/>
          </p:cNvPicPr>
          <p:nvPr/>
        </p:nvPicPr>
        <p:blipFill>
          <a:blip r:embed="rId3"/>
          <a:stretch>
            <a:fillRect/>
          </a:stretch>
        </p:blipFill>
        <p:spPr>
          <a:xfrm>
            <a:off x="142876" y="1026003"/>
            <a:ext cx="8785224" cy="4873352"/>
          </a:xfrm>
          <a:prstGeom prst="rect">
            <a:avLst/>
          </a:prstGeom>
        </p:spPr>
      </p:pic>
      <p:sp>
        <p:nvSpPr>
          <p:cNvPr id="5" name="Content Placeholder 4"/>
          <p:cNvSpPr>
            <a:spLocks noGrp="1"/>
          </p:cNvSpPr>
          <p:nvPr>
            <p:ph idx="1"/>
          </p:nvPr>
        </p:nvSpPr>
        <p:spPr>
          <a:xfrm>
            <a:off x="420688" y="1026003"/>
            <a:ext cx="8229600" cy="5039836"/>
          </a:xfrm>
        </p:spPr>
        <p:txBody>
          <a:bodyPr/>
          <a:lstStyle/>
          <a:p>
            <a:endParaRPr lang="en-US" dirty="0"/>
          </a:p>
        </p:txBody>
      </p:sp>
    </p:spTree>
    <p:extLst>
      <p:ext uri="{BB962C8B-B14F-4D97-AF65-F5344CB8AC3E}">
        <p14:creationId xmlns:p14="http://schemas.microsoft.com/office/powerpoint/2010/main" val="111555244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on Professor Student Experience</a:t>
            </a:r>
          </a:p>
        </p:txBody>
      </p:sp>
      <p:sp>
        <p:nvSpPr>
          <p:cNvPr id="3" name="Content Placeholder 2"/>
          <p:cNvSpPr>
            <a:spLocks noGrp="1"/>
          </p:cNvSpPr>
          <p:nvPr>
            <p:ph idx="1"/>
          </p:nvPr>
        </p:nvSpPr>
        <p:spPr/>
        <p:txBody>
          <a:bodyPr/>
          <a:lstStyle/>
          <a:p>
            <a:endParaRPr lang="en-US" dirty="0"/>
          </a:p>
          <a:p>
            <a:r>
              <a:rPr lang="en-US" dirty="0"/>
              <a:t>“The collaborative work in preparation for the competition and during the competition </a:t>
            </a:r>
            <a:r>
              <a:rPr lang="en-US" b="1" dirty="0"/>
              <a:t>breaks down </a:t>
            </a:r>
            <a:r>
              <a:rPr lang="en-US" dirty="0"/>
              <a:t>many of the pedagogical </a:t>
            </a:r>
            <a:r>
              <a:rPr lang="en-US" b="1" dirty="0"/>
              <a:t>barriers</a:t>
            </a:r>
            <a:r>
              <a:rPr lang="en-US" dirty="0"/>
              <a:t> between student and teacher which are inherent in the standard  classroom, and allows students and teachers the opportunity to participate in small group learning and dynamic problem solving.” (Weaver 2000)</a:t>
            </a:r>
          </a:p>
        </p:txBody>
      </p:sp>
    </p:spTree>
    <p:extLst>
      <p:ext uri="{BB962C8B-B14F-4D97-AF65-F5344CB8AC3E}">
        <p14:creationId xmlns:p14="http://schemas.microsoft.com/office/powerpoint/2010/main" val="1444670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a:xfrm>
            <a:off x="324465" y="1228725"/>
            <a:ext cx="8701548" cy="4837113"/>
          </a:xfrm>
        </p:spPr>
        <p:txBody>
          <a:bodyPr/>
          <a:lstStyle/>
          <a:p>
            <a:pPr marL="457200" indent="-457200">
              <a:buFont typeface="Arial" panose="020B0604020202020204" pitchFamily="34" charset="0"/>
              <a:buChar char="•"/>
            </a:pPr>
            <a:r>
              <a:rPr lang="en-US" dirty="0"/>
              <a:t>Rubrics are designed for each piece of the experience.</a:t>
            </a:r>
          </a:p>
          <a:p>
            <a:pPr marL="457200" indent="-457200">
              <a:buFont typeface="Arial" panose="020B0604020202020204" pitchFamily="34" charset="0"/>
              <a:buChar char="•"/>
            </a:pPr>
            <a:r>
              <a:rPr lang="en-US" dirty="0"/>
              <a:t>Segments are turned in over the course of the semester.  </a:t>
            </a:r>
          </a:p>
          <a:p>
            <a:pPr marL="457200" indent="-457200">
              <a:buFont typeface="Arial" panose="020B0604020202020204" pitchFamily="34" charset="0"/>
              <a:buChar char="•"/>
            </a:pPr>
            <a:r>
              <a:rPr lang="en-US" dirty="0"/>
              <a:t>Individual grades are given for each assignment but each is also a draft of the final product. </a:t>
            </a:r>
          </a:p>
          <a:p>
            <a:pPr marL="457200" indent="-457200">
              <a:buFont typeface="Arial" panose="020B0604020202020204" pitchFamily="34" charset="0"/>
              <a:buChar char="•"/>
            </a:pPr>
            <a:r>
              <a:rPr lang="en-US" dirty="0"/>
              <a:t>This allows for feedback along the way, mentoring and ensures that groups are ready. </a:t>
            </a:r>
          </a:p>
          <a:p>
            <a:endParaRPr lang="en-US" dirty="0"/>
          </a:p>
          <a:p>
            <a:endParaRPr lang="en-US" dirty="0"/>
          </a:p>
        </p:txBody>
      </p:sp>
    </p:spTree>
    <p:extLst>
      <p:ext uri="{BB962C8B-B14F-4D97-AF65-F5344CB8AC3E}">
        <p14:creationId xmlns:p14="http://schemas.microsoft.com/office/powerpoint/2010/main" val="24507018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Students Say about their Experience</a:t>
            </a:r>
            <a:br>
              <a:rPr lang="en-US" dirty="0"/>
            </a:br>
            <a:endParaRPr lang="en-US" dirty="0"/>
          </a:p>
        </p:txBody>
      </p:sp>
      <p:sp>
        <p:nvSpPr>
          <p:cNvPr id="3" name="Content Placeholder 2"/>
          <p:cNvSpPr>
            <a:spLocks noGrp="1"/>
          </p:cNvSpPr>
          <p:nvPr>
            <p:ph idx="1"/>
          </p:nvPr>
        </p:nvSpPr>
        <p:spPr>
          <a:xfrm>
            <a:off x="228600" y="983227"/>
            <a:ext cx="8421688" cy="5603840"/>
          </a:xfrm>
        </p:spPr>
        <p:txBody>
          <a:bodyPr>
            <a:normAutofit fontScale="92500" lnSpcReduction="10000"/>
          </a:bodyPr>
          <a:lstStyle/>
          <a:p>
            <a:r>
              <a:rPr lang="en-US" dirty="0"/>
              <a:t>Students shared that the Moot Experience…</a:t>
            </a:r>
          </a:p>
          <a:p>
            <a:pPr marL="457200" indent="-457200">
              <a:buFont typeface="Arial" panose="020B0604020202020204" pitchFamily="34" charset="0"/>
              <a:buChar char="•"/>
            </a:pPr>
            <a:r>
              <a:rPr lang="en-US" dirty="0"/>
              <a:t>“Helped them improve their ability to reason through issues and find solutions”</a:t>
            </a:r>
          </a:p>
          <a:p>
            <a:pPr marL="457200" indent="-457200">
              <a:buFont typeface="Arial" panose="020B0604020202020204" pitchFamily="34" charset="0"/>
              <a:buChar char="•"/>
            </a:pPr>
            <a:r>
              <a:rPr lang="en-US" dirty="0"/>
              <a:t>“Helped them see the other side of an issue”</a:t>
            </a:r>
          </a:p>
          <a:p>
            <a:pPr marL="457200" indent="-457200">
              <a:buFont typeface="Arial" panose="020B0604020202020204" pitchFamily="34" charset="0"/>
              <a:buChar char="•"/>
            </a:pPr>
            <a:r>
              <a:rPr lang="en-US" dirty="0"/>
              <a:t>“Develop research skills”</a:t>
            </a:r>
          </a:p>
          <a:p>
            <a:pPr marL="457200" indent="-457200">
              <a:buFont typeface="Arial" panose="020B0604020202020204" pitchFamily="34" charset="0"/>
              <a:buChar char="•"/>
            </a:pPr>
            <a:r>
              <a:rPr lang="en-US" dirty="0" smtClean="0"/>
              <a:t>“Improve </a:t>
            </a:r>
            <a:r>
              <a:rPr lang="en-US" dirty="0"/>
              <a:t>their ability to speak and write persuasively”</a:t>
            </a:r>
          </a:p>
          <a:p>
            <a:pPr marL="457200" indent="-457200">
              <a:buFont typeface="Arial" panose="020B0604020202020204" pitchFamily="34" charset="0"/>
              <a:buChar char="•"/>
            </a:pPr>
            <a:r>
              <a:rPr lang="en-US" dirty="0"/>
              <a:t>“Improve my level of self confidence”</a:t>
            </a:r>
          </a:p>
          <a:p>
            <a:pPr marL="457200" indent="-457200">
              <a:buFont typeface="Arial" panose="020B0604020202020204" pitchFamily="34" charset="0"/>
              <a:buChar char="•"/>
            </a:pPr>
            <a:r>
              <a:rPr lang="en-US" dirty="0"/>
              <a:t>Many believe these skills are “transferrable to other areas of life” </a:t>
            </a:r>
          </a:p>
          <a:p>
            <a:pPr marL="457200" indent="-457200">
              <a:buFont typeface="Arial" panose="020B0604020202020204" pitchFamily="34" charset="0"/>
              <a:buChar char="•"/>
            </a:pPr>
            <a:r>
              <a:rPr lang="en-US" dirty="0"/>
              <a:t>“challenged them in a way that different from any other course” </a:t>
            </a:r>
          </a:p>
          <a:p>
            <a:r>
              <a:rPr lang="en-US" dirty="0"/>
              <a:t>(Salimbene and Mongell)</a:t>
            </a:r>
          </a:p>
        </p:txBody>
      </p:sp>
    </p:spTree>
    <p:extLst>
      <p:ext uri="{BB962C8B-B14F-4D97-AF65-F5344CB8AC3E}">
        <p14:creationId xmlns:p14="http://schemas.microsoft.com/office/powerpoint/2010/main" val="300670420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r>
              <a:rPr lang="en-US" sz="5400" b="1" dirty="0">
                <a:solidFill>
                  <a:srgbClr val="C00000"/>
                </a:solidFill>
              </a:rPr>
              <a:t>LBC student </a:t>
            </a:r>
            <a:endParaRPr lang="en-US" sz="5400" b="1" dirty="0" smtClean="0">
              <a:solidFill>
                <a:srgbClr val="C00000"/>
              </a:solidFill>
            </a:endParaRPr>
          </a:p>
          <a:p>
            <a:pPr algn="ctr"/>
            <a:r>
              <a:rPr lang="en-US" sz="5400" b="1" dirty="0" smtClean="0">
                <a:solidFill>
                  <a:srgbClr val="C00000"/>
                </a:solidFill>
              </a:rPr>
              <a:t>survey </a:t>
            </a:r>
            <a:r>
              <a:rPr lang="en-US" sz="5400" b="1" dirty="0">
                <a:solidFill>
                  <a:srgbClr val="C00000"/>
                </a:solidFill>
              </a:rPr>
              <a:t>results</a:t>
            </a:r>
          </a:p>
        </p:txBody>
      </p:sp>
    </p:spTree>
    <p:extLst>
      <p:ext uri="{BB962C8B-B14F-4D97-AF65-F5344CB8AC3E}">
        <p14:creationId xmlns:p14="http://schemas.microsoft.com/office/powerpoint/2010/main" val="1170728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How did your initial reaction to Moot Court compare with your final thoughts?</a:t>
            </a:r>
            <a:r>
              <a:rPr lang="en-US" sz="3200" dirty="0"/>
              <a:t/>
            </a:r>
            <a:br>
              <a:rPr lang="en-US" sz="3200" dirty="0"/>
            </a:br>
            <a:endParaRPr lang="en-US" dirty="0"/>
          </a:p>
        </p:txBody>
      </p:sp>
      <p:sp>
        <p:nvSpPr>
          <p:cNvPr id="3" name="Content Placeholder 2"/>
          <p:cNvSpPr>
            <a:spLocks noGrp="1"/>
          </p:cNvSpPr>
          <p:nvPr>
            <p:ph idx="1"/>
          </p:nvPr>
        </p:nvSpPr>
        <p:spPr>
          <a:xfrm>
            <a:off x="463550" y="1518872"/>
            <a:ext cx="8229600" cy="4837113"/>
          </a:xfrm>
        </p:spPr>
        <p:txBody>
          <a:bodyPr/>
          <a:lstStyle/>
          <a:p>
            <a:pPr marL="1028700" lvl="1"/>
            <a:r>
              <a:rPr lang="en-US" sz="1400" dirty="0" smtClean="0"/>
              <a:t>I </a:t>
            </a:r>
            <a:r>
              <a:rPr lang="en-US" sz="1400" dirty="0"/>
              <a:t>thought it would just be another assignment, but I ended up getting </a:t>
            </a:r>
            <a:r>
              <a:rPr lang="en-US" sz="1400" dirty="0" smtClean="0"/>
              <a:t>really </a:t>
            </a:r>
            <a:r>
              <a:rPr lang="en-US" sz="1400" dirty="0"/>
              <a:t>invested in it and wanting to win the case</a:t>
            </a:r>
            <a:r>
              <a:rPr lang="en-US" sz="1400" dirty="0" smtClean="0"/>
              <a:t>.</a:t>
            </a:r>
          </a:p>
          <a:p>
            <a:pPr marL="1028700" lvl="1"/>
            <a:endParaRPr lang="en-US" sz="1400" dirty="0" smtClean="0"/>
          </a:p>
          <a:p>
            <a:pPr marL="1028700" lvl="1"/>
            <a:r>
              <a:rPr lang="en-US" sz="1400" dirty="0" smtClean="0"/>
              <a:t>I </a:t>
            </a:r>
            <a:r>
              <a:rPr lang="en-US" sz="1400" dirty="0"/>
              <a:t>had talked to a few people that had already taken the course and they always talked about the Moot Court and the amount of work it takes to be thoroughly prepared for that.  So right off the bat, I was dreading the aspect of the course.  However, once getting the facts of the case and looking at the unique circumstances, it was fun to break things down and try to get into that lawyer mindset.  Looking back on it, I felt like the Moot Court was a perfect way of capping off the semester with a fun activity that we had been preparing for months.  </a:t>
            </a:r>
            <a:endParaRPr lang="en-US" sz="1400" dirty="0" smtClean="0"/>
          </a:p>
          <a:p>
            <a:pPr marL="1028700" lvl="1"/>
            <a:endParaRPr lang="en-US" sz="1400" dirty="0" smtClean="0"/>
          </a:p>
          <a:p>
            <a:pPr marL="1028700" lvl="1"/>
            <a:r>
              <a:rPr lang="en-US" sz="1400" dirty="0" smtClean="0"/>
              <a:t>My </a:t>
            </a:r>
            <a:r>
              <a:rPr lang="en-US" sz="1400" dirty="0"/>
              <a:t>initial response in comparison to my final thoughts of Moot Court were very different.  Initially, I was not sure where to begin with this project.  It was a new concept for me to think critically in this way, so in the beginning it was hard to understand the expectations for this project.  As time went on and towards the end of Moot Court I was able to pull everything together that I had learned throughout Sport Law and through research, that allowed me to not only further the process of the project, but my knowledge on the topic overall.</a:t>
            </a:r>
          </a:p>
          <a:p>
            <a:pPr marL="1028700" lvl="1"/>
            <a:endParaRPr lang="en-US" sz="1400" dirty="0"/>
          </a:p>
          <a:p>
            <a:pPr marL="1028700" lvl="1"/>
            <a:endParaRPr lang="en-US" sz="1600" dirty="0"/>
          </a:p>
          <a:p>
            <a:endParaRPr lang="en-US" dirty="0"/>
          </a:p>
        </p:txBody>
      </p:sp>
    </p:spTree>
    <p:extLst>
      <p:ext uri="{BB962C8B-B14F-4D97-AF65-F5344CB8AC3E}">
        <p14:creationId xmlns:p14="http://schemas.microsoft.com/office/powerpoint/2010/main" val="83923938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How was the Moot Court a culminating experience that </a:t>
            </a:r>
            <a:r>
              <a:rPr lang="en-US" sz="2800" dirty="0" smtClean="0"/>
              <a:t>challenged you?</a:t>
            </a:r>
            <a:r>
              <a:rPr lang="en-US" sz="3200" dirty="0"/>
              <a:t/>
            </a:r>
            <a:br>
              <a:rPr lang="en-US" sz="3200" dirty="0"/>
            </a:br>
            <a:endParaRPr lang="en-US" dirty="0"/>
          </a:p>
        </p:txBody>
      </p:sp>
      <p:sp>
        <p:nvSpPr>
          <p:cNvPr id="3" name="Content Placeholder 2"/>
          <p:cNvSpPr>
            <a:spLocks noGrp="1"/>
          </p:cNvSpPr>
          <p:nvPr>
            <p:ph idx="1"/>
          </p:nvPr>
        </p:nvSpPr>
        <p:spPr/>
        <p:txBody>
          <a:bodyPr/>
          <a:lstStyle/>
          <a:p>
            <a:pPr marL="1200150" lvl="1" indent="-457200"/>
            <a:endParaRPr lang="en-US" sz="1400" dirty="0" smtClean="0"/>
          </a:p>
          <a:p>
            <a:pPr marL="1200150" lvl="1" indent="-457200"/>
            <a:r>
              <a:rPr lang="en-US" sz="1400" dirty="0" smtClean="0"/>
              <a:t>It </a:t>
            </a:r>
            <a:r>
              <a:rPr lang="en-US" sz="1400" dirty="0"/>
              <a:t>provided a real-life scenario to use what we had been learning in the classroom. It was hands on so it made us want to really put time and effort into it, and it was a fun, competitive end goal to look forward to during the semester</a:t>
            </a:r>
            <a:r>
              <a:rPr lang="en-US" sz="1400" dirty="0" smtClean="0"/>
              <a:t>.</a:t>
            </a:r>
          </a:p>
          <a:p>
            <a:pPr marL="1200150" lvl="1" indent="-457200"/>
            <a:endParaRPr lang="en-US" sz="1400" dirty="0" smtClean="0"/>
          </a:p>
          <a:p>
            <a:pPr marL="1200150" lvl="1" indent="-457200"/>
            <a:r>
              <a:rPr lang="en-US" sz="1400" dirty="0" smtClean="0"/>
              <a:t>It </a:t>
            </a:r>
            <a:r>
              <a:rPr lang="en-US" sz="1400" dirty="0"/>
              <a:t>was certainly a culminating experience to prepare all semester towards one goal.  We all had different roles to play that would ultimately dictate who won the case.  There was a lot of pressure to perform and apply all we had worked for in that small amount of time.  I felt like each person on my team was prepared and reacted in manners that showed our preparation and also tested our knowledge and readiness for the case. </a:t>
            </a:r>
            <a:endParaRPr lang="en-US" sz="1400" dirty="0" smtClean="0"/>
          </a:p>
          <a:p>
            <a:pPr marL="1200150" lvl="1" indent="-457200"/>
            <a:endParaRPr lang="en-US" sz="1400" dirty="0" smtClean="0"/>
          </a:p>
          <a:p>
            <a:pPr marL="1200150" lvl="1" indent="-457200"/>
            <a:r>
              <a:rPr lang="en-US" sz="1400" dirty="0" smtClean="0"/>
              <a:t>This </a:t>
            </a:r>
            <a:r>
              <a:rPr lang="en-US" sz="1400" dirty="0"/>
              <a:t>project was a challenge for me.  Before taking this class I was unfamiliar with many things involving court cases and the law, besides what I had watched on </a:t>
            </a:r>
            <a:r>
              <a:rPr lang="en-US" sz="1400" dirty="0" smtClean="0"/>
              <a:t>television </a:t>
            </a:r>
            <a:r>
              <a:rPr lang="en-US" sz="1400" dirty="0"/>
              <a:t>shows.  This project allowed me to further my knowledge in the area of law and challenged me to do as much research as possible in order for my team to win the case.</a:t>
            </a:r>
          </a:p>
          <a:p>
            <a:pPr marL="1200150" lvl="1" indent="-457200"/>
            <a:endParaRPr lang="en-US" sz="1400" dirty="0"/>
          </a:p>
          <a:p>
            <a:pPr marL="1200150" lvl="1" indent="-457200"/>
            <a:endParaRPr lang="en-US" sz="1400"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241685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Did or How did the </a:t>
            </a:r>
            <a:r>
              <a:rPr lang="en-US" sz="2800" dirty="0" smtClean="0"/>
              <a:t>Moot </a:t>
            </a:r>
            <a:r>
              <a:rPr lang="en-US" sz="2800" dirty="0"/>
              <a:t>Court experience make you think critically?</a:t>
            </a:r>
            <a:r>
              <a:rPr lang="en-US" sz="3200" dirty="0"/>
              <a:t/>
            </a:r>
            <a:br>
              <a:rPr lang="en-US" sz="3200" dirty="0"/>
            </a:b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endParaRPr lang="en-US" sz="1800" dirty="0"/>
          </a:p>
          <a:p>
            <a:pPr marL="1028700" lvl="1"/>
            <a:r>
              <a:rPr lang="en-US" sz="1400" dirty="0" smtClean="0"/>
              <a:t>“You </a:t>
            </a:r>
            <a:r>
              <a:rPr lang="en-US" sz="1400" dirty="0"/>
              <a:t>definitely have to think of all the different angles that can be played by the opposition.  So seeing if from their POV was different and required to think critically about what points they would/could make.  But it is always fun to see how you would take it and the points you would make about the case if you were given the opposite </a:t>
            </a:r>
            <a:r>
              <a:rPr lang="en-US" sz="1400" dirty="0" smtClean="0"/>
              <a:t>side of the case”.</a:t>
            </a:r>
          </a:p>
          <a:p>
            <a:pPr marL="1028700" lvl="1"/>
            <a:endParaRPr lang="en-US" sz="1400" dirty="0" smtClean="0"/>
          </a:p>
          <a:p>
            <a:pPr marL="1028700" lvl="1"/>
            <a:r>
              <a:rPr lang="en-US" sz="1400" dirty="0" smtClean="0"/>
              <a:t> “This </a:t>
            </a:r>
            <a:r>
              <a:rPr lang="en-US" sz="1400" dirty="0"/>
              <a:t>experience challenged all of us to see all the different facets and sides of an issue. It made me realize just how many laws and legal issues there can be in sport and that it is important to look at things from different perspectives. It also required learning to be prepared but also to have the ability to think on our feet and work well under </a:t>
            </a:r>
            <a:r>
              <a:rPr lang="en-US" sz="1400" dirty="0" smtClean="0"/>
              <a:t>pressure”.</a:t>
            </a:r>
          </a:p>
          <a:p>
            <a:pPr lvl="1" indent="0">
              <a:buNone/>
            </a:pPr>
            <a:endParaRPr lang="en-US" sz="1400" dirty="0"/>
          </a:p>
          <a:p>
            <a:endParaRPr lang="en-US" dirty="0"/>
          </a:p>
        </p:txBody>
      </p:sp>
    </p:spTree>
    <p:extLst>
      <p:ext uri="{BB962C8B-B14F-4D97-AF65-F5344CB8AC3E}">
        <p14:creationId xmlns:p14="http://schemas.microsoft.com/office/powerpoint/2010/main" val="1730502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0"/>
          </p:nvPr>
        </p:nvPicPr>
        <p:blipFill>
          <a:blip r:embed="rId3"/>
          <a:srcRect l="14193" r="14193"/>
          <a:stretch>
            <a:fillRect/>
          </a:stretch>
        </p:blipFill>
        <p:spPr>
          <a:xfrm>
            <a:off x="4166028" y="-373626"/>
            <a:ext cx="4879650" cy="5011994"/>
          </a:xfrm>
          <a:prstGeom prst="rect">
            <a:avLst/>
          </a:prstGeom>
        </p:spPr>
      </p:pic>
      <p:sp>
        <p:nvSpPr>
          <p:cNvPr id="2" name="Title 1"/>
          <p:cNvSpPr>
            <a:spLocks noGrp="1"/>
          </p:cNvSpPr>
          <p:nvPr>
            <p:ph type="title"/>
          </p:nvPr>
        </p:nvSpPr>
        <p:spPr/>
        <p:txBody>
          <a:bodyPr/>
          <a:lstStyle/>
          <a:p>
            <a:r>
              <a:rPr lang="en-US" dirty="0"/>
              <a:t>Pedagogy  and Experiential teaching</a:t>
            </a:r>
            <a:br>
              <a:rPr lang="en-US" dirty="0"/>
            </a:br>
            <a:r>
              <a:rPr lang="en-US" dirty="0"/>
              <a:t/>
            </a:r>
            <a:br>
              <a:rPr lang="en-US" dirty="0"/>
            </a:br>
            <a:endParaRPr lang="en-US" dirty="0"/>
          </a:p>
        </p:txBody>
      </p:sp>
      <p:sp>
        <p:nvSpPr>
          <p:cNvPr id="3" name="Content Placeholder 2"/>
          <p:cNvSpPr>
            <a:spLocks noGrp="1"/>
          </p:cNvSpPr>
          <p:nvPr>
            <p:ph idx="1"/>
          </p:nvPr>
        </p:nvSpPr>
        <p:spPr>
          <a:xfrm>
            <a:off x="228600" y="3598607"/>
            <a:ext cx="6558116" cy="3283974"/>
          </a:xfrm>
        </p:spPr>
        <p:txBody>
          <a:bodyPr/>
          <a:lstStyle/>
          <a:p>
            <a:r>
              <a:rPr lang="en-US" dirty="0"/>
              <a:t>“In addition to learning through books, lectures, and the more traditional methods of teaching and learning, learning can be enhanced through </a:t>
            </a:r>
            <a:r>
              <a:rPr lang="en-US" dirty="0">
                <a:solidFill>
                  <a:srgbClr val="C00000"/>
                </a:solidFill>
              </a:rPr>
              <a:t>intentional experiences </a:t>
            </a:r>
            <a:r>
              <a:rPr lang="en-US" dirty="0"/>
              <a:t>“ (Cruz &amp; Kearnes)</a:t>
            </a:r>
          </a:p>
        </p:txBody>
      </p:sp>
    </p:spTree>
    <p:extLst>
      <p:ext uri="{BB962C8B-B14F-4D97-AF65-F5344CB8AC3E}">
        <p14:creationId xmlns:p14="http://schemas.microsoft.com/office/powerpoint/2010/main" val="302136583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What did you think about or learn from the Moot Court experience?</a:t>
            </a:r>
            <a:r>
              <a:rPr lang="en-US" dirty="0"/>
              <a:t/>
            </a:r>
            <a:br>
              <a:rPr lang="en-US" dirty="0"/>
            </a:br>
            <a:endParaRPr lang="en-US" dirty="0"/>
          </a:p>
        </p:txBody>
      </p:sp>
      <p:sp>
        <p:nvSpPr>
          <p:cNvPr id="3" name="Content Placeholder 2"/>
          <p:cNvSpPr>
            <a:spLocks noGrp="1"/>
          </p:cNvSpPr>
          <p:nvPr>
            <p:ph idx="1"/>
          </p:nvPr>
        </p:nvSpPr>
        <p:spPr>
          <a:xfrm>
            <a:off x="228600" y="1160585"/>
            <a:ext cx="8421688" cy="5319346"/>
          </a:xfrm>
        </p:spPr>
        <p:txBody>
          <a:bodyPr/>
          <a:lstStyle/>
          <a:p>
            <a:pPr marL="1028700" lvl="1"/>
            <a:endParaRPr lang="en-US" sz="1400" dirty="0" smtClean="0"/>
          </a:p>
          <a:p>
            <a:pPr marL="1028700" lvl="1"/>
            <a:r>
              <a:rPr lang="en-US" sz="1400" dirty="0" smtClean="0"/>
              <a:t>“Quite </a:t>
            </a:r>
            <a:r>
              <a:rPr lang="en-US" sz="1400" dirty="0"/>
              <a:t>honestly, it made me wish I had done more education in law because I enjoyed it so much. I learned that things aren't always what they seem, life isn't fair but we still need to defend what we believe is right, there are so many laws in sport that we never think about, and professionalism and respect for the law is very important in sports and must be something we think about and prepare for as employees, employers, and professionals in the sport </a:t>
            </a:r>
            <a:r>
              <a:rPr lang="en-US" sz="1400" dirty="0" smtClean="0"/>
              <a:t>industry”.</a:t>
            </a:r>
          </a:p>
          <a:p>
            <a:pPr lvl="1" indent="0">
              <a:buNone/>
            </a:pPr>
            <a:endParaRPr lang="en-US" sz="1400" dirty="0" smtClean="0"/>
          </a:p>
          <a:p>
            <a:pPr marL="1028700" lvl="1"/>
            <a:r>
              <a:rPr lang="en-US" sz="1400" dirty="0" smtClean="0"/>
              <a:t>“Whenever </a:t>
            </a:r>
            <a:r>
              <a:rPr lang="en-US" sz="1400" dirty="0"/>
              <a:t>I think of a courtroom and the legal aspect of sports, I automatically think of the movies where the lawyer makes a point that just breaks open the case.  However, there are so many small details that can derail a case that you never even thought of.  Now</a:t>
            </a:r>
            <a:r>
              <a:rPr lang="en-US" sz="1400" dirty="0" smtClean="0"/>
              <a:t>, </a:t>
            </a:r>
            <a:r>
              <a:rPr lang="en-US" sz="1400" dirty="0"/>
              <a:t>I can look back on this and apply it to my own personal life and </a:t>
            </a:r>
            <a:r>
              <a:rPr lang="en-US" sz="1400" dirty="0" smtClean="0"/>
              <a:t>career.</a:t>
            </a:r>
            <a:r>
              <a:rPr lang="en-US" sz="1400" dirty="0"/>
              <a:t>  There are times that the minor details can change everything in my career, and preparing for those and knowing how to quickly react to when these happen is probably the best experience I was able to take away from the Moot </a:t>
            </a:r>
            <a:r>
              <a:rPr lang="en-US" sz="1400" dirty="0" smtClean="0"/>
              <a:t>Court”. </a:t>
            </a:r>
          </a:p>
          <a:p>
            <a:pPr marL="1028700" lvl="1"/>
            <a:endParaRPr lang="en-US" sz="1400" dirty="0" smtClean="0"/>
          </a:p>
          <a:p>
            <a:pPr marL="1028700" lvl="1"/>
            <a:r>
              <a:rPr lang="en-US" sz="1400" dirty="0" smtClean="0"/>
              <a:t>“Throughout </a:t>
            </a:r>
            <a:r>
              <a:rPr lang="en-US" sz="1400" dirty="0"/>
              <a:t>the Moot Court experience I learned a lot.  It was interesting, because I did not only learn a lot about my side of the case, but also the other perspective from the other side of the case.  My team did not only do research for our team, but we also researched ideas and areas that the other team was researching in order to be </a:t>
            </a:r>
            <a:r>
              <a:rPr lang="en-US" sz="1400" dirty="0" smtClean="0"/>
              <a:t>prepared  for whatever </a:t>
            </a:r>
            <a:r>
              <a:rPr lang="en-US" sz="1400" dirty="0"/>
              <a:t>the other team through our </a:t>
            </a:r>
            <a:r>
              <a:rPr lang="en-US" sz="1400" dirty="0" smtClean="0"/>
              <a:t>way”. </a:t>
            </a:r>
            <a:endParaRPr lang="en-US" sz="1400" dirty="0"/>
          </a:p>
          <a:p>
            <a:pPr marL="1028700" lvl="1"/>
            <a:endParaRPr lang="en-US" sz="1400" dirty="0"/>
          </a:p>
          <a:p>
            <a:endParaRPr lang="en-US" dirty="0"/>
          </a:p>
        </p:txBody>
      </p:sp>
    </p:spTree>
    <p:extLst>
      <p:ext uri="{BB962C8B-B14F-4D97-AF65-F5344CB8AC3E}">
        <p14:creationId xmlns:p14="http://schemas.microsoft.com/office/powerpoint/2010/main" val="3711534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888" y="117680"/>
            <a:ext cx="8699500" cy="344129"/>
          </a:xfrm>
        </p:spPr>
        <p:txBody>
          <a:bodyPr/>
          <a:lstStyle/>
          <a:p>
            <a:r>
              <a:rPr lang="en-US" dirty="0" smtClean="0"/>
              <a:t>References</a:t>
            </a:r>
            <a:endParaRPr lang="en-US" dirty="0"/>
          </a:p>
        </p:txBody>
      </p:sp>
      <p:sp>
        <p:nvSpPr>
          <p:cNvPr id="3" name="Content Placeholder 2"/>
          <p:cNvSpPr>
            <a:spLocks noGrp="1"/>
          </p:cNvSpPr>
          <p:nvPr>
            <p:ph idx="1"/>
          </p:nvPr>
        </p:nvSpPr>
        <p:spPr>
          <a:xfrm>
            <a:off x="363794" y="942109"/>
            <a:ext cx="8331798" cy="5616007"/>
          </a:xfrm>
        </p:spPr>
        <p:txBody>
          <a:bodyPr/>
          <a:lstStyle/>
          <a:p>
            <a:r>
              <a:rPr lang="en-US" sz="1600" dirty="0">
                <a:latin typeface="Times New Roman" panose="02020603050405020304" pitchFamily="18" charset="0"/>
                <a:cs typeface="Times New Roman" panose="02020603050405020304" pitchFamily="18" charset="0"/>
              </a:rPr>
              <a:t>Bell, K. (2002). Using moot courts in the classroom (cases, controversy, and the court). </a:t>
            </a:r>
            <a:r>
              <a:rPr lang="en-US" sz="1600" i="1" dirty="0">
                <a:latin typeface="Times New Roman" panose="02020603050405020304" pitchFamily="18" charset="0"/>
                <a:cs typeface="Times New Roman" panose="02020603050405020304" pitchFamily="18" charset="0"/>
              </a:rPr>
              <a:t>Social 	Education</a:t>
            </a:r>
            <a:r>
              <a:rPr lang="en-US" sz="1600" dirty="0">
                <a:latin typeface="Times New Roman" panose="02020603050405020304" pitchFamily="18" charset="0"/>
                <a:cs typeface="Times New Roman" panose="02020603050405020304" pitchFamily="18" charset="0"/>
              </a:rPr>
              <a:t>, 66, 42-45</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pPr>
              <a:spcAft>
                <a:spcPts val="0"/>
              </a:spcAft>
            </a:pPr>
            <a:r>
              <a:rPr lang="en-US" sz="1600" dirty="0">
                <a:latin typeface="Times New Roman" panose="02020603050405020304" pitchFamily="18" charset="0"/>
                <a:cs typeface="Times New Roman" panose="02020603050405020304" pitchFamily="18" charset="0"/>
              </a:rPr>
              <a:t>Bowidtch, J., Buono, &amp; Stewart (2012). </a:t>
            </a:r>
            <a:r>
              <a:rPr lang="en-US" sz="1600" i="1" dirty="0">
                <a:latin typeface="Times New Roman" panose="02020603050405020304" pitchFamily="18" charset="0"/>
                <a:cs typeface="Times New Roman" panose="02020603050405020304" pitchFamily="18" charset="0"/>
              </a:rPr>
              <a:t>A Primer on Organizational Behavior</a:t>
            </a:r>
            <a:r>
              <a:rPr lang="en-US" sz="1600" dirty="0">
                <a:latin typeface="Times New Roman" panose="02020603050405020304" pitchFamily="18" charset="0"/>
                <a:cs typeface="Times New Roman" panose="02020603050405020304" pitchFamily="18" charset="0"/>
              </a:rPr>
              <a:t>. Hoboken, NJ: </a:t>
            </a:r>
          </a:p>
          <a:p>
            <a:pPr>
              <a:spcAft>
                <a:spcPts val="0"/>
              </a:spcAft>
            </a:pPr>
            <a:r>
              <a:rPr lang="en-US" sz="1600" dirty="0">
                <a:latin typeface="Times New Roman" panose="02020603050405020304" pitchFamily="18" charset="0"/>
                <a:cs typeface="Times New Roman" panose="02020603050405020304" pitchFamily="18" charset="0"/>
              </a:rPr>
              <a:t>	Wiley</a:t>
            </a:r>
            <a:r>
              <a:rPr lang="en-US" sz="1600" dirty="0" smtClean="0">
                <a:latin typeface="Times New Roman" panose="02020603050405020304" pitchFamily="18" charset="0"/>
                <a:cs typeface="Times New Roman" panose="02020603050405020304" pitchFamily="18" charset="0"/>
              </a:rPr>
              <a:t>.</a:t>
            </a:r>
          </a:p>
          <a:p>
            <a:pPr>
              <a:spcAft>
                <a:spcPts val="0"/>
              </a:spcAft>
            </a:pPr>
            <a:endParaRPr lang="en-US" sz="1600" dirty="0">
              <a:latin typeface="Times New Roman" panose="02020603050405020304" pitchFamily="18" charset="0"/>
              <a:cs typeface="Times New Roman" panose="02020603050405020304" pitchFamily="18" charset="0"/>
            </a:endParaRPr>
          </a:p>
          <a:p>
            <a:pPr>
              <a:spcAft>
                <a:spcPts val="0"/>
              </a:spcAft>
            </a:pPr>
            <a:r>
              <a:rPr lang="en-US" sz="1600" dirty="0">
                <a:latin typeface="Times New Roman" panose="02020603050405020304" pitchFamily="18" charset="0"/>
                <a:cs typeface="Times New Roman" panose="02020603050405020304" pitchFamily="18" charset="0"/>
              </a:rPr>
              <a:t>Bretsen, Stephen N. (2006) Bringing the Appellate Court to the Classroom. </a:t>
            </a:r>
            <a:r>
              <a:rPr lang="en-US" sz="1600" i="1" dirty="0">
                <a:latin typeface="Times New Roman" panose="02020603050405020304" pitchFamily="18" charset="0"/>
                <a:cs typeface="Times New Roman" panose="02020603050405020304" pitchFamily="18" charset="0"/>
              </a:rPr>
              <a:t>Christian Business </a:t>
            </a:r>
            <a:endParaRPr lang="en-US" sz="1600" dirty="0">
              <a:latin typeface="Times New Roman" panose="02020603050405020304" pitchFamily="18" charset="0"/>
              <a:cs typeface="Times New Roman" panose="02020603050405020304" pitchFamily="18" charset="0"/>
            </a:endParaRPr>
          </a:p>
          <a:p>
            <a:pPr>
              <a:spcAft>
                <a:spcPts val="0"/>
              </a:spcAft>
            </a:pPr>
            <a:r>
              <a:rPr lang="en-US" sz="1600" i="1" dirty="0">
                <a:latin typeface="Times New Roman" panose="02020603050405020304" pitchFamily="18" charset="0"/>
                <a:cs typeface="Times New Roman" panose="02020603050405020304" pitchFamily="18" charset="0"/>
              </a:rPr>
              <a:t>	Academy Review</a:t>
            </a:r>
            <a:r>
              <a:rPr lang="en-US" sz="1600" dirty="0">
                <a:latin typeface="Times New Roman" panose="02020603050405020304" pitchFamily="18" charset="0"/>
                <a:cs typeface="Times New Roman" panose="02020603050405020304" pitchFamily="18" charset="0"/>
              </a:rPr>
              <a:t>, 1, pp. 1931-1958</a:t>
            </a:r>
            <a:r>
              <a:rPr lang="en-US" sz="1600" dirty="0" smtClean="0">
                <a:latin typeface="Times New Roman" panose="02020603050405020304" pitchFamily="18" charset="0"/>
                <a:cs typeface="Times New Roman" panose="02020603050405020304" pitchFamily="18" charset="0"/>
              </a:rPr>
              <a:t>.</a:t>
            </a:r>
          </a:p>
          <a:p>
            <a:pPr>
              <a:spcAft>
                <a:spcPts val="0"/>
              </a:spcAft>
            </a:pPr>
            <a:endParaRPr lang="en-US" sz="1600" dirty="0">
              <a:latin typeface="Times New Roman" panose="02020603050405020304" pitchFamily="18" charset="0"/>
              <a:cs typeface="Times New Roman" panose="02020603050405020304" pitchFamily="18" charset="0"/>
            </a:endParaRPr>
          </a:p>
          <a:p>
            <a:pPr>
              <a:spcAft>
                <a:spcPts val="0"/>
              </a:spcAft>
            </a:pPr>
            <a:r>
              <a:rPr lang="en-US" sz="1600" dirty="0">
                <a:latin typeface="Times New Roman" panose="02020603050405020304" pitchFamily="18" charset="0"/>
                <a:cs typeface="Times New Roman" panose="02020603050405020304" pitchFamily="18" charset="0"/>
              </a:rPr>
              <a:t>Carlson, J. Lon; Skaggs, </a:t>
            </a:r>
            <a:r>
              <a:rPr lang="en-US" sz="1600" dirty="0" smtClean="0">
                <a:latin typeface="Times New Roman" panose="02020603050405020304" pitchFamily="18" charset="0"/>
                <a:cs typeface="Times New Roman" panose="02020603050405020304" pitchFamily="18" charset="0"/>
              </a:rPr>
              <a:t>N.(2000). </a:t>
            </a:r>
            <a:r>
              <a:rPr lang="en-US" sz="1600" dirty="0">
                <a:latin typeface="Times New Roman" panose="02020603050405020304" pitchFamily="18" charset="0"/>
                <a:cs typeface="Times New Roman" panose="02020603050405020304" pitchFamily="18" charset="0"/>
              </a:rPr>
              <a:t>Learning by Trial and Error: A </a:t>
            </a:r>
            <a:r>
              <a:rPr lang="en-US" sz="1600" dirty="0" smtClean="0">
                <a:latin typeface="Times New Roman" panose="02020603050405020304" pitchFamily="18" charset="0"/>
                <a:cs typeface="Times New Roman" panose="02020603050405020304" pitchFamily="18" charset="0"/>
              </a:rPr>
              <a:t>case </a:t>
            </a:r>
            <a:r>
              <a:rPr lang="en-US" sz="1600" dirty="0">
                <a:latin typeface="Times New Roman" panose="02020603050405020304" pitchFamily="18" charset="0"/>
                <a:cs typeface="Times New Roman" panose="02020603050405020304" pitchFamily="18" charset="0"/>
              </a:rPr>
              <a:t>for </a:t>
            </a:r>
            <a:r>
              <a:rPr lang="en-US" sz="1600" dirty="0" smtClean="0">
                <a:latin typeface="Times New Roman" panose="02020603050405020304" pitchFamily="18" charset="0"/>
                <a:cs typeface="Times New Roman" panose="02020603050405020304" pitchFamily="18" charset="0"/>
              </a:rPr>
              <a:t>moot </a:t>
            </a:r>
            <a:r>
              <a:rPr lang="en-US" sz="1600" dirty="0">
                <a:latin typeface="Times New Roman" panose="02020603050405020304" pitchFamily="18" charset="0"/>
                <a:cs typeface="Times New Roman" panose="02020603050405020304" pitchFamily="18" charset="0"/>
              </a:rPr>
              <a:t>c</a:t>
            </a:r>
            <a:r>
              <a:rPr lang="en-US" sz="1600" dirty="0" smtClean="0">
                <a:latin typeface="Times New Roman" panose="02020603050405020304" pitchFamily="18" charset="0"/>
                <a:cs typeface="Times New Roman" panose="02020603050405020304" pitchFamily="18" charset="0"/>
              </a:rPr>
              <a:t>ourts</a:t>
            </a:r>
            <a:r>
              <a:rPr lang="en-US" sz="1600" dirty="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a:spcAft>
                <a:spcPts val="0"/>
              </a:spcAft>
            </a:pPr>
            <a:r>
              <a:rPr lang="en-US" sz="1600" i="1" dirty="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Journal </a:t>
            </a:r>
            <a:r>
              <a:rPr lang="en-US" sz="1600" i="1" dirty="0">
                <a:latin typeface="Times New Roman" panose="02020603050405020304" pitchFamily="18" charset="0"/>
                <a:cs typeface="Times New Roman" panose="02020603050405020304" pitchFamily="18" charset="0"/>
              </a:rPr>
              <a:t>of Economic Education</a:t>
            </a:r>
            <a:r>
              <a:rPr lang="en-US" sz="1600" i="1"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Vol. 31 Issue </a:t>
            </a:r>
            <a:r>
              <a:rPr lang="en-US" sz="1600" dirty="0" smtClean="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p145-155. </a:t>
            </a:r>
            <a:endParaRPr lang="en-US" sz="1600" dirty="0" smtClean="0">
              <a:latin typeface="Times New Roman" panose="02020603050405020304" pitchFamily="18" charset="0"/>
              <a:cs typeface="Times New Roman" panose="02020603050405020304" pitchFamily="18" charset="0"/>
            </a:endParaRPr>
          </a:p>
          <a:p>
            <a:pPr>
              <a:spcAft>
                <a:spcPts val="0"/>
              </a:spcAft>
            </a:pPr>
            <a:endParaRPr lang="en-US" sz="1600" dirty="0">
              <a:latin typeface="Times New Roman" panose="02020603050405020304" pitchFamily="18" charset="0"/>
              <a:cs typeface="Times New Roman" panose="02020603050405020304" pitchFamily="18" charset="0"/>
            </a:endParaRPr>
          </a:p>
          <a:p>
            <a:pPr>
              <a:spcAft>
                <a:spcPts val="0"/>
              </a:spcAft>
            </a:pPr>
            <a:r>
              <a:rPr lang="en-US" sz="1600" dirty="0">
                <a:latin typeface="Times New Roman" panose="02020603050405020304" pitchFamily="18" charset="0"/>
                <a:cs typeface="Times New Roman" panose="02020603050405020304" pitchFamily="18" charset="0"/>
              </a:rPr>
              <a:t>Chapman, S., McPhee, P., &amp; Proudman, B. (1995). What is Experiential Education?. </a:t>
            </a:r>
            <a:r>
              <a:rPr lang="en-US" sz="1600" i="1" dirty="0">
                <a:latin typeface="Times New Roman" panose="02020603050405020304" pitchFamily="18" charset="0"/>
                <a:cs typeface="Times New Roman" panose="02020603050405020304" pitchFamily="18" charset="0"/>
              </a:rPr>
              <a:t>In Warren, </a:t>
            </a:r>
            <a:endParaRPr lang="en-US" sz="1600" dirty="0">
              <a:latin typeface="Times New Roman" panose="02020603050405020304" pitchFamily="18" charset="0"/>
              <a:cs typeface="Times New Roman" panose="02020603050405020304" pitchFamily="18" charset="0"/>
            </a:endParaRPr>
          </a:p>
          <a:p>
            <a:pPr>
              <a:spcAft>
                <a:spcPts val="0"/>
              </a:spcAft>
            </a:pPr>
            <a:r>
              <a:rPr lang="en-US" sz="1600" i="1" dirty="0">
                <a:latin typeface="Times New Roman" panose="02020603050405020304" pitchFamily="18" charset="0"/>
                <a:cs typeface="Times New Roman" panose="02020603050405020304" pitchFamily="18" charset="0"/>
              </a:rPr>
              <a:t>	K. (ed.), The Theory of Experiential Education</a:t>
            </a:r>
            <a:r>
              <a:rPr lang="en-US" sz="1600" dirty="0">
                <a:latin typeface="Times New Roman" panose="02020603050405020304" pitchFamily="18" charset="0"/>
                <a:cs typeface="Times New Roman" panose="02020603050405020304" pitchFamily="18" charset="0"/>
              </a:rPr>
              <a:t> (pp.235-248). Dubuque: Kendall/Hunt </a:t>
            </a:r>
          </a:p>
          <a:p>
            <a:pPr>
              <a:spcAft>
                <a:spcPts val="0"/>
              </a:spcAft>
            </a:pPr>
            <a:r>
              <a:rPr lang="en-US" sz="1600" dirty="0">
                <a:latin typeface="Times New Roman" panose="02020603050405020304" pitchFamily="18" charset="0"/>
                <a:cs typeface="Times New Roman" panose="02020603050405020304" pitchFamily="18" charset="0"/>
              </a:rPr>
              <a:t>	Publishing Company. </a:t>
            </a:r>
            <a:endParaRPr lang="en-US" sz="1600" dirty="0" smtClean="0">
              <a:latin typeface="Times New Roman" panose="02020603050405020304" pitchFamily="18" charset="0"/>
              <a:cs typeface="Times New Roman" panose="02020603050405020304" pitchFamily="18" charset="0"/>
            </a:endParaRPr>
          </a:p>
          <a:p>
            <a:pPr>
              <a:spcAft>
                <a:spcPts val="0"/>
              </a:spcAft>
            </a:pPr>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Garner</a:t>
            </a:r>
            <a:r>
              <a:rPr lang="en-US" sz="1600" dirty="0">
                <a:latin typeface="Times New Roman" panose="02020603050405020304" pitchFamily="18" charset="0"/>
                <a:cs typeface="Times New Roman" panose="02020603050405020304" pitchFamily="18" charset="0"/>
              </a:rPr>
              <a:t>, B. A. (ed). (1999). </a:t>
            </a:r>
            <a:r>
              <a:rPr lang="en-US" sz="1600" i="1" dirty="0">
                <a:latin typeface="Times New Roman" panose="02020603050405020304" pitchFamily="18" charset="0"/>
                <a:cs typeface="Times New Roman" panose="02020603050405020304" pitchFamily="18" charset="0"/>
              </a:rPr>
              <a:t>Black’s Law Dictionary</a:t>
            </a:r>
            <a:r>
              <a:rPr lang="en-US" sz="1600" dirty="0">
                <a:latin typeface="Times New Roman" panose="02020603050405020304" pitchFamily="18" charset="0"/>
                <a:cs typeface="Times New Roman" panose="02020603050405020304" pitchFamily="18" charset="0"/>
              </a:rPr>
              <a:t> (7</a:t>
            </a:r>
            <a:r>
              <a:rPr lang="en-US" sz="1600" baseline="30000" dirty="0">
                <a:latin typeface="Times New Roman" panose="02020603050405020304" pitchFamily="18" charset="0"/>
                <a:cs typeface="Times New Roman" panose="02020603050405020304" pitchFamily="18" charset="0"/>
              </a:rPr>
              <a:t>th</a:t>
            </a:r>
            <a:r>
              <a:rPr lang="en-US" sz="1600" dirty="0">
                <a:latin typeface="Times New Roman" panose="02020603050405020304" pitchFamily="18" charset="0"/>
                <a:cs typeface="Times New Roman" panose="02020603050405020304" pitchFamily="18" charset="0"/>
              </a:rPr>
              <a:t> ed.). St. Paul, MN: West.</a:t>
            </a:r>
          </a:p>
          <a:p>
            <a:r>
              <a:rPr lang="en-US" sz="1600" dirty="0">
                <a:latin typeface="Times New Roman" panose="02020603050405020304" pitchFamily="18" charset="0"/>
                <a:cs typeface="Times New Roman" panose="02020603050405020304" pitchFamily="18" charset="0"/>
              </a:rPr>
              <a:t>Graves &amp; Vaughn, (2006). The Willem C. Vis International Commercial Arbitration Moot</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Making      	the Most of an Extraordinary Educational Opportunity, 10 Vindobona,  </a:t>
            </a:r>
            <a:r>
              <a:rPr lang="en-US" sz="1600" dirty="0" smtClean="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J</a:t>
            </a:r>
            <a:r>
              <a:rPr lang="en-US" sz="1600" i="1" dirty="0">
                <a:latin typeface="Times New Roman" panose="02020603050405020304" pitchFamily="18" charset="0"/>
                <a:cs typeface="Times New Roman" panose="02020603050405020304" pitchFamily="18" charset="0"/>
              </a:rPr>
              <a:t>. Int’l Com. L &amp; </a:t>
            </a:r>
            <a:r>
              <a:rPr lang="en-US" sz="1600" i="1" dirty="0" smtClean="0">
                <a:latin typeface="Times New Roman" panose="02020603050405020304" pitchFamily="18" charset="0"/>
                <a:cs typeface="Times New Roman" panose="02020603050405020304" pitchFamily="18" charset="0"/>
              </a:rPr>
              <a:t>ARB</a:t>
            </a:r>
            <a:r>
              <a:rPr lang="en-US" sz="1600" dirty="0">
                <a:latin typeface="Times New Roman" panose="02020603050405020304" pitchFamily="18" charset="0"/>
                <a:cs typeface="Times New Roman" panose="02020603050405020304" pitchFamily="18" charset="0"/>
              </a:rPr>
              <a:t>. 173, 1990.</a:t>
            </a:r>
          </a:p>
          <a:p>
            <a:endParaRPr lang="en-US" sz="1200" dirty="0">
              <a:latin typeface="Times New Roman" panose="02020603050405020304" pitchFamily="18" charset="0"/>
              <a:cs typeface="Times New Roman" panose="02020603050405020304" pitchFamily="18" charset="0"/>
            </a:endParaRPr>
          </a:p>
          <a:p>
            <a:r>
              <a:rPr lang="en-US" dirty="0"/>
              <a:t> </a:t>
            </a:r>
          </a:p>
          <a:p>
            <a:endParaRPr lang="en-US" dirty="0"/>
          </a:p>
        </p:txBody>
      </p:sp>
    </p:spTree>
    <p:extLst>
      <p:ext uri="{BB962C8B-B14F-4D97-AF65-F5344CB8AC3E}">
        <p14:creationId xmlns:p14="http://schemas.microsoft.com/office/powerpoint/2010/main" val="59995570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68" y="-385763"/>
            <a:ext cx="8699500" cy="1000125"/>
          </a:xfrm>
        </p:spPr>
        <p:txBody>
          <a:bodyPr/>
          <a:lstStyle/>
          <a:p>
            <a:r>
              <a:rPr lang="en-US" dirty="0" smtClean="0"/>
              <a:t/>
            </a:r>
            <a:br>
              <a:rPr lang="en-US" dirty="0" smtClean="0"/>
            </a:br>
            <a:r>
              <a:rPr lang="en-US" dirty="0" smtClean="0"/>
              <a:t>References</a:t>
            </a:r>
            <a:endParaRPr lang="en-US" dirty="0"/>
          </a:p>
        </p:txBody>
      </p:sp>
      <p:sp>
        <p:nvSpPr>
          <p:cNvPr id="3" name="Content Placeholder 2"/>
          <p:cNvSpPr>
            <a:spLocks noGrp="1"/>
          </p:cNvSpPr>
          <p:nvPr>
            <p:ph idx="1"/>
          </p:nvPr>
        </p:nvSpPr>
        <p:spPr>
          <a:xfrm>
            <a:off x="294968" y="1110367"/>
            <a:ext cx="8424145" cy="6292644"/>
          </a:xfrm>
        </p:spPr>
        <p:txBody>
          <a:bodyPr/>
          <a:lstStyle/>
          <a:p>
            <a:pPr>
              <a:spcAft>
                <a:spcPts val="0"/>
              </a:spcAft>
            </a:pPr>
            <a:r>
              <a:rPr lang="en-US" sz="1600" dirty="0">
                <a:latin typeface="Times New Roman" panose="02020603050405020304" pitchFamily="18" charset="0"/>
                <a:cs typeface="Times New Roman" panose="02020603050405020304" pitchFamily="18" charset="0"/>
              </a:rPr>
              <a:t>Kearnes, J., &amp; da Cruz, B. (2006). Mooting as pedagogy.</a:t>
            </a:r>
            <a:r>
              <a:rPr lang="en-US" sz="1600" i="1" dirty="0">
                <a:latin typeface="Times New Roman" panose="02020603050405020304" pitchFamily="18" charset="0"/>
                <a:cs typeface="Times New Roman" panose="02020603050405020304" pitchFamily="18" charset="0"/>
              </a:rPr>
              <a:t> APSA Teaching and Learning 	Conference.</a:t>
            </a:r>
            <a:r>
              <a:rPr lang="en-US" sz="1600" dirty="0">
                <a:latin typeface="Times New Roman" panose="02020603050405020304" pitchFamily="18" charset="0"/>
                <a:cs typeface="Times New Roman" panose="02020603050405020304" pitchFamily="18" charset="0"/>
              </a:rPr>
              <a:t> Retrieved from http://</a:t>
            </a:r>
            <a:r>
              <a:rPr lang="en-US" sz="1600" dirty="0" smtClean="0">
                <a:latin typeface="Times New Roman" panose="02020603050405020304" pitchFamily="18" charset="0"/>
                <a:cs typeface="Times New Roman" panose="02020603050405020304" pitchFamily="18" charset="0"/>
              </a:rPr>
              <a:t>citation.allacademic.com/meta/p101364_index.html</a:t>
            </a:r>
          </a:p>
          <a:p>
            <a:pPr>
              <a:spcAft>
                <a:spcPts val="0"/>
              </a:spcAft>
            </a:pPr>
            <a:endParaRPr lang="en-US" sz="1600" dirty="0">
              <a:latin typeface="Times New Roman" panose="02020603050405020304" pitchFamily="18" charset="0"/>
              <a:cs typeface="Times New Roman" panose="02020603050405020304" pitchFamily="18" charset="0"/>
            </a:endParaRPr>
          </a:p>
          <a:p>
            <a:pPr>
              <a:spcAft>
                <a:spcPts val="0"/>
              </a:spcAft>
            </a:pPr>
            <a:r>
              <a:rPr lang="en-US" sz="1600" dirty="0">
                <a:latin typeface="Times New Roman" panose="02020603050405020304" pitchFamily="18" charset="0"/>
                <a:cs typeface="Times New Roman" panose="02020603050405020304" pitchFamily="18" charset="0"/>
              </a:rPr>
              <a:t>MacCrate, R. (1992). Legal education and professional development – An educational 	continuum, report of the task force on law schools and the profession: Narrowing the gap. 	Illinois: American Bar Association.</a:t>
            </a:r>
            <a:br>
              <a:rPr lang="en-US" sz="1600" dirty="0">
                <a:latin typeface="Times New Roman" panose="02020603050405020304" pitchFamily="18" charset="0"/>
                <a:cs typeface="Times New Roman" panose="02020603050405020304" pitchFamily="18" charset="0"/>
              </a:rPr>
            </a:br>
            <a:endParaRPr lang="en-US" sz="1600" dirty="0" smtClean="0">
              <a:latin typeface="Times New Roman" panose="02020603050405020304" pitchFamily="18" charset="0"/>
              <a:cs typeface="Times New Roman" panose="02020603050405020304" pitchFamily="18" charset="0"/>
            </a:endParaRPr>
          </a:p>
          <a:p>
            <a:pPr>
              <a:spcAft>
                <a:spcPts val="0"/>
              </a:spcAft>
            </a:pPr>
            <a:r>
              <a:rPr lang="en-US" sz="1600" dirty="0" smtClean="0">
                <a:latin typeface="Times New Roman" panose="02020603050405020304" pitchFamily="18" charset="0"/>
                <a:cs typeface="Times New Roman" panose="02020603050405020304" pitchFamily="18" charset="0"/>
              </a:rPr>
              <a:t>McDevitt</a:t>
            </a:r>
            <a:r>
              <a:rPr lang="en-US" sz="1600" dirty="0">
                <a:latin typeface="Times New Roman" panose="02020603050405020304" pitchFamily="18" charset="0"/>
                <a:cs typeface="Times New Roman" panose="02020603050405020304" pitchFamily="18" charset="0"/>
              </a:rPr>
              <a:t>, W. J. (2009). Active learning through appellate simulation: A simple recipe for a 	business law course. </a:t>
            </a:r>
            <a:r>
              <a:rPr lang="en-US" sz="1600" i="1" dirty="0">
                <a:latin typeface="Times New Roman" panose="02020603050405020304" pitchFamily="18" charset="0"/>
                <a:cs typeface="Times New Roman" panose="02020603050405020304" pitchFamily="18" charset="0"/>
              </a:rPr>
              <a:t>Journal of Legal Studies Education</a:t>
            </a:r>
            <a:r>
              <a:rPr lang="en-US" sz="1600" dirty="0">
                <a:latin typeface="Times New Roman" panose="02020603050405020304" pitchFamily="18" charset="0"/>
                <a:cs typeface="Times New Roman" panose="02020603050405020304" pitchFamily="18" charset="0"/>
              </a:rPr>
              <a:t>, 26, 245–262. 	doi:10.1111/j.1744-1722.2009.01057.x</a:t>
            </a:r>
            <a:br>
              <a:rPr lang="en-US" sz="1600" dirty="0">
                <a:latin typeface="Times New Roman" panose="02020603050405020304" pitchFamily="18" charset="0"/>
                <a:cs typeface="Times New Roman" panose="02020603050405020304" pitchFamily="18" charset="0"/>
              </a:rPr>
            </a:br>
            <a:endParaRPr lang="en-US" sz="1600" dirty="0" smtClean="0">
              <a:latin typeface="Times New Roman" panose="02020603050405020304" pitchFamily="18" charset="0"/>
              <a:cs typeface="Times New Roman" panose="02020603050405020304" pitchFamily="18" charset="0"/>
            </a:endParaRPr>
          </a:p>
          <a:p>
            <a:pPr>
              <a:spcAft>
                <a:spcPts val="0"/>
              </a:spcAft>
            </a:pPr>
            <a:r>
              <a:rPr lang="en-US" sz="1600" dirty="0" smtClean="0">
                <a:latin typeface="Times New Roman" panose="02020603050405020304" pitchFamily="18" charset="0"/>
                <a:cs typeface="Times New Roman" panose="02020603050405020304" pitchFamily="18" charset="0"/>
              </a:rPr>
              <a:t>Salimbene</a:t>
            </a:r>
            <a:r>
              <a:rPr lang="en-US" sz="1600" dirty="0">
                <a:latin typeface="Times New Roman" panose="02020603050405020304" pitchFamily="18" charset="0"/>
                <a:cs typeface="Times New Roman" panose="02020603050405020304" pitchFamily="18" charset="0"/>
              </a:rPr>
              <a:t>, F., &amp; Mongell, A. (2009). It’s not just for law school anymore: Moot court and the 	enhancement of business student skills. </a:t>
            </a:r>
            <a:r>
              <a:rPr lang="en-US" sz="1600" i="1" dirty="0">
                <a:latin typeface="Times New Roman" panose="02020603050405020304" pitchFamily="18" charset="0"/>
                <a:cs typeface="Times New Roman" panose="02020603050405020304" pitchFamily="18" charset="0"/>
              </a:rPr>
              <a:t>ALSB Annual Conference. </a:t>
            </a:r>
            <a:r>
              <a:rPr lang="en-US" sz="1600" dirty="0">
                <a:latin typeface="Times New Roman" panose="02020603050405020304" pitchFamily="18" charset="0"/>
                <a:cs typeface="Times New Roman" panose="02020603050405020304" pitchFamily="18" charset="0"/>
              </a:rPr>
              <a:t>Retrieved from: 	http://www.acmamootcourt.org/resources</a:t>
            </a:r>
            <a:br>
              <a:rPr lang="en-US" sz="1600" dirty="0">
                <a:latin typeface="Times New Roman" panose="02020603050405020304" pitchFamily="18" charset="0"/>
                <a:cs typeface="Times New Roman" panose="02020603050405020304" pitchFamily="18" charset="0"/>
              </a:rPr>
            </a:br>
            <a:endParaRPr lang="en-US" sz="1600" dirty="0" smtClean="0">
              <a:latin typeface="Times New Roman" panose="02020603050405020304" pitchFamily="18" charset="0"/>
              <a:cs typeface="Times New Roman" panose="02020603050405020304" pitchFamily="18" charset="0"/>
            </a:endParaRPr>
          </a:p>
          <a:p>
            <a:pPr>
              <a:spcAft>
                <a:spcPts val="0"/>
              </a:spcAft>
            </a:pPr>
            <a:r>
              <a:rPr lang="en-US" sz="1600" dirty="0" smtClean="0">
                <a:latin typeface="Times New Roman" panose="02020603050405020304" pitchFamily="18" charset="0"/>
                <a:cs typeface="Times New Roman" panose="02020603050405020304" pitchFamily="18" charset="0"/>
              </a:rPr>
              <a:t>Weaver</a:t>
            </a:r>
            <a:r>
              <a:rPr lang="en-US" sz="1600" dirty="0">
                <a:latin typeface="Times New Roman" panose="02020603050405020304" pitchFamily="18" charset="0"/>
                <a:cs typeface="Times New Roman" panose="02020603050405020304" pitchFamily="18" charset="0"/>
              </a:rPr>
              <a:t>, M. (2000). Preparing students for an undergraduate moot court tournament. </a:t>
            </a:r>
            <a:r>
              <a:rPr lang="en-US" sz="1600" i="1" dirty="0">
                <a:latin typeface="Times New Roman" panose="02020603050405020304" pitchFamily="18" charset="0"/>
                <a:cs typeface="Times New Roman" panose="02020603050405020304" pitchFamily="18" charset="0"/>
              </a:rPr>
              <a:t>2000 	Annual Meeting of the American Political Science Association</a:t>
            </a:r>
            <a:r>
              <a:rPr lang="en-US" sz="1600" dirty="0">
                <a:latin typeface="Times New Roman" panose="02020603050405020304" pitchFamily="18" charset="0"/>
                <a:cs typeface="Times New Roman" panose="02020603050405020304" pitchFamily="18" charset="0"/>
              </a:rPr>
              <a:t>.</a:t>
            </a:r>
          </a:p>
          <a:p>
            <a:pPr>
              <a:spcAft>
                <a:spcPts val="0"/>
              </a:spcAft>
            </a:pPr>
            <a:endParaRPr lang="en-US" sz="1600" dirty="0"/>
          </a:p>
        </p:txBody>
      </p:sp>
    </p:spTree>
    <p:extLst>
      <p:ext uri="{BB962C8B-B14F-4D97-AF65-F5344CB8AC3E}">
        <p14:creationId xmlns:p14="http://schemas.microsoft.com/office/powerpoint/2010/main" val="20068827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33569" y="1027156"/>
            <a:ext cx="8289561" cy="5360565"/>
          </a:xfrm>
        </p:spPr>
        <p:txBody>
          <a:bodyPr/>
          <a:lstStyle/>
          <a:p>
            <a:r>
              <a:rPr lang="en-US" dirty="0">
                <a:solidFill>
                  <a:srgbClr val="C00000"/>
                </a:solidFill>
              </a:rPr>
              <a:t>“Experiential learning is also built upon the foundation of interdisciplinary and constructivist learning.  Experiential methodology </a:t>
            </a:r>
            <a:r>
              <a:rPr lang="en-US" b="1" dirty="0">
                <a:solidFill>
                  <a:srgbClr val="C00000"/>
                </a:solidFill>
              </a:rPr>
              <a:t>doesn’t treat each subject as being walled off in it’s own room, unconnected to other subjects</a:t>
            </a:r>
            <a:r>
              <a:rPr lang="en-US" dirty="0">
                <a:solidFill>
                  <a:srgbClr val="C00000"/>
                </a:solidFill>
              </a:rPr>
              <a:t>”(Wurdinger, 2005,p.24).</a:t>
            </a:r>
          </a:p>
          <a:p>
            <a:endParaRPr lang="en-US" dirty="0"/>
          </a:p>
          <a:p>
            <a:r>
              <a:rPr lang="en-US" dirty="0"/>
              <a:t>Moot Court and Mock Trials allow the opportunity for </a:t>
            </a:r>
            <a:r>
              <a:rPr lang="en-US" b="1" dirty="0"/>
              <a:t>collaboration</a:t>
            </a:r>
            <a:r>
              <a:rPr lang="en-US" dirty="0"/>
              <a:t> with many other departments on campus. </a:t>
            </a:r>
          </a:p>
          <a:p>
            <a:endParaRPr lang="en-US" dirty="0"/>
          </a:p>
        </p:txBody>
      </p:sp>
    </p:spTree>
    <p:extLst>
      <p:ext uri="{BB962C8B-B14F-4D97-AF65-F5344CB8AC3E}">
        <p14:creationId xmlns:p14="http://schemas.microsoft.com/office/powerpoint/2010/main" val="4642280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48508" y="1307383"/>
            <a:ext cx="8229600" cy="4837113"/>
          </a:xfrm>
        </p:spPr>
        <p:txBody>
          <a:bodyPr/>
          <a:lstStyle/>
          <a:p>
            <a:r>
              <a:rPr lang="en-US" dirty="0">
                <a:solidFill>
                  <a:srgbClr val="C00000"/>
                </a:solidFill>
              </a:rPr>
              <a:t>“Constructivist theory of learning is that the </a:t>
            </a:r>
            <a:r>
              <a:rPr lang="en-US" b="1" dirty="0">
                <a:solidFill>
                  <a:srgbClr val="C00000"/>
                </a:solidFill>
              </a:rPr>
              <a:t>Outcomes</a:t>
            </a:r>
            <a:r>
              <a:rPr lang="en-US" dirty="0">
                <a:solidFill>
                  <a:srgbClr val="C00000"/>
                </a:solidFill>
              </a:rPr>
              <a:t> of the learning process are </a:t>
            </a:r>
            <a:r>
              <a:rPr lang="en-US" b="1" dirty="0">
                <a:solidFill>
                  <a:srgbClr val="C00000"/>
                </a:solidFill>
              </a:rPr>
              <a:t>varied and often unpredictable.</a:t>
            </a:r>
            <a:r>
              <a:rPr lang="en-US" dirty="0">
                <a:solidFill>
                  <a:srgbClr val="C00000"/>
                </a:solidFill>
              </a:rPr>
              <a:t>  </a:t>
            </a:r>
            <a:r>
              <a:rPr lang="en-US" b="1" dirty="0">
                <a:solidFill>
                  <a:srgbClr val="C00000"/>
                </a:solidFill>
              </a:rPr>
              <a:t>Learners play a critical role </a:t>
            </a:r>
            <a:r>
              <a:rPr lang="en-US" dirty="0">
                <a:solidFill>
                  <a:srgbClr val="C00000"/>
                </a:solidFill>
              </a:rPr>
              <a:t>in assessing their own learning”</a:t>
            </a:r>
          </a:p>
          <a:p>
            <a:r>
              <a:rPr lang="en-US" dirty="0">
                <a:solidFill>
                  <a:srgbClr val="C00000"/>
                </a:solidFill>
              </a:rPr>
              <a:t>(Wurdinger, 2005,p.69).</a:t>
            </a:r>
          </a:p>
          <a:p>
            <a:endParaRPr lang="en-US" dirty="0"/>
          </a:p>
          <a:p>
            <a:r>
              <a:rPr lang="en-US" dirty="0"/>
              <a:t>Each student addresses the problem in a different way and each takes away different experiences.  </a:t>
            </a:r>
          </a:p>
          <a:p>
            <a:endParaRPr lang="en-US" dirty="0"/>
          </a:p>
        </p:txBody>
      </p:sp>
    </p:spTree>
    <p:extLst>
      <p:ext uri="{BB962C8B-B14F-4D97-AF65-F5344CB8AC3E}">
        <p14:creationId xmlns:p14="http://schemas.microsoft.com/office/powerpoint/2010/main" val="13990808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Experiential Learning</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b="1" dirty="0"/>
              <a:t>Balance</a:t>
            </a:r>
            <a:r>
              <a:rPr lang="en-US" dirty="0"/>
              <a:t> between experiential activities and underlying content or theory</a:t>
            </a:r>
          </a:p>
          <a:p>
            <a:pPr marL="457200" indent="-457200">
              <a:buFont typeface="Arial" panose="020B0604020202020204" pitchFamily="34" charset="0"/>
              <a:buChar char="•"/>
            </a:pPr>
            <a:r>
              <a:rPr lang="en-US" b="1" dirty="0"/>
              <a:t>Safe place </a:t>
            </a:r>
            <a:r>
              <a:rPr lang="en-US" dirty="0"/>
              <a:t>for students to work (no judgement)</a:t>
            </a:r>
          </a:p>
          <a:p>
            <a:pPr marL="457200" indent="-457200">
              <a:buFont typeface="Arial" panose="020B0604020202020204" pitchFamily="34" charset="0"/>
              <a:buChar char="•"/>
            </a:pPr>
            <a:r>
              <a:rPr lang="en-US" b="1" dirty="0"/>
              <a:t>Meaningful</a:t>
            </a:r>
            <a:r>
              <a:rPr lang="en-US" dirty="0"/>
              <a:t> to the student</a:t>
            </a:r>
          </a:p>
          <a:p>
            <a:pPr marL="457200" indent="-457200">
              <a:buFont typeface="Arial" panose="020B0604020202020204" pitchFamily="34" charset="0"/>
              <a:buChar char="•"/>
            </a:pPr>
            <a:r>
              <a:rPr lang="en-US" b="1" dirty="0"/>
              <a:t>Connections</a:t>
            </a:r>
            <a:r>
              <a:rPr lang="en-US" dirty="0"/>
              <a:t> between the learning and the world</a:t>
            </a:r>
          </a:p>
          <a:p>
            <a:endParaRPr lang="en-US" dirty="0"/>
          </a:p>
          <a:p>
            <a:r>
              <a:rPr lang="en-US" dirty="0"/>
              <a:t>(Chapman, McPhee, &amp; Proudman,1995)</a:t>
            </a:r>
          </a:p>
          <a:p>
            <a:endParaRPr lang="en-US" dirty="0"/>
          </a:p>
          <a:p>
            <a:endParaRPr lang="en-US" sz="3530" dirty="0"/>
          </a:p>
        </p:txBody>
      </p:sp>
    </p:spTree>
    <p:extLst>
      <p:ext uri="{BB962C8B-B14F-4D97-AF65-F5344CB8AC3E}">
        <p14:creationId xmlns:p14="http://schemas.microsoft.com/office/powerpoint/2010/main" val="19613686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b="1" dirty="0"/>
              <a:t>Reflection</a:t>
            </a:r>
            <a:r>
              <a:rPr lang="en-US" dirty="0"/>
              <a:t> (bring theory to life)</a:t>
            </a:r>
          </a:p>
          <a:p>
            <a:pPr marL="457200" indent="-457200">
              <a:buFont typeface="Arial" panose="020B0604020202020204" pitchFamily="34" charset="0"/>
              <a:buChar char="•"/>
            </a:pPr>
            <a:r>
              <a:rPr lang="en-US" dirty="0"/>
              <a:t>Fully </a:t>
            </a:r>
            <a:r>
              <a:rPr lang="en-US" b="1" dirty="0"/>
              <a:t>immersed</a:t>
            </a:r>
            <a:r>
              <a:rPr lang="en-US" dirty="0"/>
              <a:t> in the experience</a:t>
            </a:r>
          </a:p>
          <a:p>
            <a:pPr marL="457200" indent="-457200">
              <a:buFont typeface="Arial" panose="020B0604020202020204" pitchFamily="34" charset="0"/>
              <a:buChar char="•"/>
            </a:pPr>
            <a:r>
              <a:rPr lang="en-US" b="1" dirty="0"/>
              <a:t>Analysis</a:t>
            </a:r>
            <a:r>
              <a:rPr lang="en-US" dirty="0"/>
              <a:t> of their own values</a:t>
            </a:r>
          </a:p>
          <a:p>
            <a:pPr marL="457200" indent="-457200">
              <a:buFont typeface="Arial" panose="020B0604020202020204" pitchFamily="34" charset="0"/>
              <a:buChar char="•"/>
            </a:pPr>
            <a:r>
              <a:rPr lang="en-US" b="1" dirty="0"/>
              <a:t>Meaningful relationships</a:t>
            </a:r>
          </a:p>
          <a:p>
            <a:r>
              <a:rPr lang="en-US" dirty="0"/>
              <a:t>	self, teacher, world</a:t>
            </a:r>
          </a:p>
          <a:p>
            <a:pPr marL="457200" indent="-457200">
              <a:buFont typeface="Arial" panose="020B0604020202020204" pitchFamily="34" charset="0"/>
              <a:buChar char="•"/>
            </a:pPr>
            <a:r>
              <a:rPr lang="en-US" dirty="0"/>
              <a:t>Learning outside </a:t>
            </a:r>
            <a:r>
              <a:rPr lang="en-US" b="1" dirty="0"/>
              <a:t>comfort zones</a:t>
            </a:r>
          </a:p>
          <a:p>
            <a:endParaRPr lang="en-US" dirty="0"/>
          </a:p>
          <a:p>
            <a:r>
              <a:rPr lang="en-US" dirty="0"/>
              <a:t>(Chapman, McPhee, &amp; Proudman,1995)</a:t>
            </a:r>
          </a:p>
        </p:txBody>
      </p:sp>
    </p:spTree>
    <p:extLst>
      <p:ext uri="{BB962C8B-B14F-4D97-AF65-F5344CB8AC3E}">
        <p14:creationId xmlns:p14="http://schemas.microsoft.com/office/powerpoint/2010/main" val="18224752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499494" y="1718690"/>
            <a:ext cx="3428606" cy="1928591"/>
          </a:xfrm>
          <a:prstGeom prst="rect">
            <a:avLst/>
          </a:prstGeom>
        </p:spPr>
      </p:pic>
      <p:sp>
        <p:nvSpPr>
          <p:cNvPr id="2" name="Title 1"/>
          <p:cNvSpPr>
            <a:spLocks noGrp="1"/>
          </p:cNvSpPr>
          <p:nvPr>
            <p:ph type="title"/>
          </p:nvPr>
        </p:nvSpPr>
        <p:spPr/>
        <p:txBody>
          <a:bodyPr/>
          <a:lstStyle/>
          <a:p>
            <a:r>
              <a:rPr lang="en-US" dirty="0"/>
              <a:t>Mock Trial And Moot Court </a:t>
            </a:r>
          </a:p>
        </p:txBody>
      </p:sp>
      <p:sp>
        <p:nvSpPr>
          <p:cNvPr id="3" name="Content Placeholder 2"/>
          <p:cNvSpPr>
            <a:spLocks noGrp="1"/>
          </p:cNvSpPr>
          <p:nvPr>
            <p:ph idx="1"/>
          </p:nvPr>
        </p:nvSpPr>
        <p:spPr>
          <a:xfrm>
            <a:off x="228600" y="1228725"/>
            <a:ext cx="8421688" cy="4837113"/>
          </a:xfrm>
        </p:spPr>
        <p:txBody>
          <a:bodyPr/>
          <a:lstStyle/>
          <a:p>
            <a:r>
              <a:rPr lang="en-US" dirty="0"/>
              <a:t>Sometimes these words are used interchangeably but </a:t>
            </a:r>
          </a:p>
          <a:p>
            <a:endParaRPr lang="en-US" dirty="0"/>
          </a:p>
          <a:p>
            <a:r>
              <a:rPr lang="en-US" b="1" dirty="0">
                <a:solidFill>
                  <a:srgbClr val="C00000"/>
                </a:solidFill>
              </a:rPr>
              <a:t>Mock Trial:  </a:t>
            </a:r>
            <a:r>
              <a:rPr lang="en-US" dirty="0"/>
              <a:t>Full trial experience  </a:t>
            </a:r>
          </a:p>
          <a:p>
            <a:endParaRPr lang="en-US" b="1" dirty="0">
              <a:solidFill>
                <a:srgbClr val="C00000"/>
              </a:solidFill>
            </a:endParaRPr>
          </a:p>
          <a:p>
            <a:r>
              <a:rPr lang="en-US" b="1" dirty="0">
                <a:solidFill>
                  <a:srgbClr val="C00000"/>
                </a:solidFill>
              </a:rPr>
              <a:t>Moot Court: </a:t>
            </a:r>
            <a:r>
              <a:rPr lang="en-US" dirty="0"/>
              <a:t>usually appeal cases </a:t>
            </a:r>
          </a:p>
          <a:p>
            <a:r>
              <a:rPr lang="en-US" dirty="0"/>
              <a:t>with oral arguments presented. </a:t>
            </a:r>
          </a:p>
          <a:p>
            <a:endParaRPr lang="en-US" dirty="0"/>
          </a:p>
          <a:p>
            <a:r>
              <a:rPr lang="en-US" dirty="0"/>
              <a:t>Both are beneficial in </a:t>
            </a:r>
            <a:r>
              <a:rPr lang="en-US" dirty="0" smtClean="0"/>
              <a:t>sport </a:t>
            </a:r>
            <a:r>
              <a:rPr lang="en-US" dirty="0"/>
              <a:t>law </a:t>
            </a:r>
            <a:r>
              <a:rPr lang="en-US" dirty="0" smtClean="0"/>
              <a:t>or </a:t>
            </a:r>
            <a:r>
              <a:rPr lang="en-US" dirty="0"/>
              <a:t>business classes.</a:t>
            </a:r>
          </a:p>
        </p:txBody>
      </p:sp>
    </p:spTree>
    <p:extLst>
      <p:ext uri="{BB962C8B-B14F-4D97-AF65-F5344CB8AC3E}">
        <p14:creationId xmlns:p14="http://schemas.microsoft.com/office/powerpoint/2010/main" val="13684151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t>
            </a:r>
          </a:p>
        </p:txBody>
      </p:sp>
      <p:sp>
        <p:nvSpPr>
          <p:cNvPr id="3" name="Content Placeholder 2"/>
          <p:cNvSpPr>
            <a:spLocks noGrp="1"/>
          </p:cNvSpPr>
          <p:nvPr>
            <p:ph idx="1"/>
          </p:nvPr>
        </p:nvSpPr>
        <p:spPr>
          <a:xfrm>
            <a:off x="228600" y="728662"/>
            <a:ext cx="8194074" cy="5412259"/>
          </a:xfrm>
        </p:spPr>
        <p:txBody>
          <a:bodyPr>
            <a:noAutofit/>
          </a:bodyPr>
          <a:lstStyle/>
          <a:p>
            <a:r>
              <a:rPr lang="en-US" sz="2400" dirty="0"/>
              <a:t>According to Black’s Law Dictionary “Moot Court means a fictitious court held usually in law schools to argue hypothetical cases…”</a:t>
            </a:r>
          </a:p>
          <a:p>
            <a:endParaRPr lang="en-US" sz="2400" dirty="0"/>
          </a:p>
          <a:p>
            <a:r>
              <a:rPr lang="en-US" sz="2400" b="1" dirty="0">
                <a:solidFill>
                  <a:srgbClr val="C00000"/>
                </a:solidFill>
              </a:rPr>
              <a:t>Moot Court and mock trials are experiential exercises that allow students to step off the page in the text book and into the court room</a:t>
            </a:r>
            <a:r>
              <a:rPr lang="en-US" sz="2400" dirty="0">
                <a:solidFill>
                  <a:srgbClr val="C00000"/>
                </a:solidFill>
              </a:rPr>
              <a:t>.  </a:t>
            </a:r>
          </a:p>
          <a:p>
            <a:endParaRPr lang="en-US" sz="2400" dirty="0"/>
          </a:p>
          <a:p>
            <a:r>
              <a:rPr lang="en-US" sz="2400" dirty="0"/>
              <a:t>“In the heart is the art of advocacy” (Graves &amp; Vaughan) </a:t>
            </a:r>
          </a:p>
          <a:p>
            <a:r>
              <a:rPr lang="en-US" sz="2400" dirty="0"/>
              <a:t>According to Black’s Law dictionary an advocate pleads for another in an attempt to persuade listeners of the other’s cause (Black’s Law Dictionary). </a:t>
            </a:r>
          </a:p>
        </p:txBody>
      </p:sp>
    </p:spTree>
    <p:extLst>
      <p:ext uri="{BB962C8B-B14F-4D97-AF65-F5344CB8AC3E}">
        <p14:creationId xmlns:p14="http://schemas.microsoft.com/office/powerpoint/2010/main" val="35566349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LBC">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BBB0A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3364</TotalTime>
  <Words>1764</Words>
  <Application>Microsoft Macintosh PowerPoint</Application>
  <PresentationFormat>On-screen Show (4:3)</PresentationFormat>
  <Paragraphs>247</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Bringing the Courtroom into the Classroom</vt:lpstr>
      <vt:lpstr>Challenges We Face in the Classroom</vt:lpstr>
      <vt:lpstr>Pedagogy  and Experiential teaching  </vt:lpstr>
      <vt:lpstr>PowerPoint Presentation</vt:lpstr>
      <vt:lpstr>PowerPoint Presentation</vt:lpstr>
      <vt:lpstr>Characteristics  of Experiential Learning</vt:lpstr>
      <vt:lpstr>PowerPoint Presentation</vt:lpstr>
      <vt:lpstr>Mock Trial And Moot Court </vt:lpstr>
      <vt:lpstr>  </vt:lpstr>
      <vt:lpstr>Pedagogical Benefits</vt:lpstr>
      <vt:lpstr>Pedagogy and Competition </vt:lpstr>
      <vt:lpstr>Student Skills that are Developed through the Experience</vt:lpstr>
      <vt:lpstr>Transferable skills</vt:lpstr>
      <vt:lpstr>Transferable skills continued</vt:lpstr>
      <vt:lpstr>How to Incorporate  Moot Court Experience in your Classroom</vt:lpstr>
      <vt:lpstr>Assignments for the Semester</vt:lpstr>
      <vt:lpstr>Content to explore during the semester </vt:lpstr>
      <vt:lpstr>Professor’s Role </vt:lpstr>
      <vt:lpstr>Professor Role Continued</vt:lpstr>
      <vt:lpstr>The Role of the Student</vt:lpstr>
      <vt:lpstr>Role of the Student Continued </vt:lpstr>
      <vt:lpstr>Legal Issues We Have Tackled</vt:lpstr>
      <vt:lpstr>Research on Professor Student Experience</vt:lpstr>
      <vt:lpstr>Assessment</vt:lpstr>
      <vt:lpstr>What Students Say about their Experience </vt:lpstr>
      <vt:lpstr>PowerPoint Presentation</vt:lpstr>
      <vt:lpstr>How did your initial reaction to Moot Court compare with your final thoughts? </vt:lpstr>
      <vt:lpstr>How was the Moot Court a culminating experience that challenged you? </vt:lpstr>
      <vt:lpstr>Did or How did the Moot Court experience make you think critically? </vt:lpstr>
      <vt:lpstr>What did you think about or learn from the Moot Court experience? </vt:lpstr>
      <vt:lpstr>References</vt:lpstr>
      <vt:lpstr> 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cmarkel</dc:creator>
  <cp:lastModifiedBy>Heather Alderman</cp:lastModifiedBy>
  <cp:revision>114</cp:revision>
  <cp:lastPrinted>2018-02-06T16:51:27Z</cp:lastPrinted>
  <dcterms:created xsi:type="dcterms:W3CDTF">2010-07-16T20:06:00Z</dcterms:created>
  <dcterms:modified xsi:type="dcterms:W3CDTF">2018-02-12T19:21:10Z</dcterms:modified>
</cp:coreProperties>
</file>