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3" r:id="rId2"/>
    <p:sldId id="267" r:id="rId3"/>
    <p:sldId id="268" r:id="rId4"/>
    <p:sldId id="269" r:id="rId5"/>
    <p:sldId id="270" r:id="rId6"/>
    <p:sldId id="276" r:id="rId7"/>
    <p:sldId id="273" r:id="rId8"/>
    <p:sldId id="272" r:id="rId9"/>
    <p:sldId id="277" r:id="rId10"/>
    <p:sldId id="271" r:id="rId11"/>
    <p:sldId id="279" r:id="rId12"/>
    <p:sldId id="274" r:id="rId13"/>
    <p:sldId id="282" r:id="rId14"/>
    <p:sldId id="275" r:id="rId15"/>
    <p:sldId id="280"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8" d="100"/>
          <a:sy n="68" d="100"/>
        </p:scale>
        <p:origin x="6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8191B-C015-46F9-8530-D0C2D61413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8F22F7-29C9-4C5A-A014-B692464C5076}">
      <dgm:prSet/>
      <dgm:spPr/>
      <dgm:t>
        <a:bodyPr/>
        <a:lstStyle/>
        <a:p>
          <a:r>
            <a:rPr lang="en-US" dirty="0"/>
            <a:t>“Why" </a:t>
          </a:r>
        </a:p>
      </dgm:t>
    </dgm:pt>
    <dgm:pt modelId="{DE6DA30F-8BE0-47DB-ADC2-B828B95540CF}" type="parTrans" cxnId="{D9619193-EBE0-4063-AB74-20E184DB21B1}">
      <dgm:prSet/>
      <dgm:spPr/>
      <dgm:t>
        <a:bodyPr/>
        <a:lstStyle/>
        <a:p>
          <a:endParaRPr lang="en-US"/>
        </a:p>
      </dgm:t>
    </dgm:pt>
    <dgm:pt modelId="{13049325-7BD9-4F6A-9FBF-124F7CF38FBB}" type="sibTrans" cxnId="{D9619193-EBE0-4063-AB74-20E184DB21B1}">
      <dgm:prSet/>
      <dgm:spPr/>
      <dgm:t>
        <a:bodyPr/>
        <a:lstStyle/>
        <a:p>
          <a:endParaRPr lang="en-US"/>
        </a:p>
      </dgm:t>
    </dgm:pt>
    <dgm:pt modelId="{96B82F18-01D8-4263-A8F8-07199CE23E98}">
      <dgm:prSet/>
      <dgm:spPr/>
      <dgm:t>
        <a:bodyPr/>
        <a:lstStyle/>
        <a:p>
          <a:r>
            <a:rPr lang="en-US"/>
            <a:t>Demonstration </a:t>
          </a:r>
        </a:p>
      </dgm:t>
    </dgm:pt>
    <dgm:pt modelId="{8FC219C7-1322-495E-AC08-DD98FD10DCDD}" type="parTrans" cxnId="{69076F79-FF62-4788-90CB-DF803E0C560B}">
      <dgm:prSet/>
      <dgm:spPr/>
      <dgm:t>
        <a:bodyPr/>
        <a:lstStyle/>
        <a:p>
          <a:endParaRPr lang="en-US"/>
        </a:p>
      </dgm:t>
    </dgm:pt>
    <dgm:pt modelId="{69323065-C4A9-488A-9A33-ADF126EF16B3}" type="sibTrans" cxnId="{69076F79-FF62-4788-90CB-DF803E0C560B}">
      <dgm:prSet/>
      <dgm:spPr/>
      <dgm:t>
        <a:bodyPr/>
        <a:lstStyle/>
        <a:p>
          <a:endParaRPr lang="en-US"/>
        </a:p>
      </dgm:t>
    </dgm:pt>
    <dgm:pt modelId="{DD6ADA74-42C9-4E50-9F57-A5C599ED06C9}">
      <dgm:prSet/>
      <dgm:spPr/>
      <dgm:t>
        <a:bodyPr/>
        <a:lstStyle/>
        <a:p>
          <a:r>
            <a:rPr lang="en-US"/>
            <a:t>Directions </a:t>
          </a:r>
        </a:p>
      </dgm:t>
    </dgm:pt>
    <dgm:pt modelId="{C3E462C6-A8B7-49AD-8E06-BC99DB651943}" type="parTrans" cxnId="{25ABC5C7-D637-4F83-B707-69F8323BA7D9}">
      <dgm:prSet/>
      <dgm:spPr/>
      <dgm:t>
        <a:bodyPr/>
        <a:lstStyle/>
        <a:p>
          <a:endParaRPr lang="en-US"/>
        </a:p>
      </dgm:t>
    </dgm:pt>
    <dgm:pt modelId="{1B080090-E8F4-4993-89D8-DEC00D06196E}" type="sibTrans" cxnId="{25ABC5C7-D637-4F83-B707-69F8323BA7D9}">
      <dgm:prSet/>
      <dgm:spPr/>
      <dgm:t>
        <a:bodyPr/>
        <a:lstStyle/>
        <a:p>
          <a:endParaRPr lang="en-US"/>
        </a:p>
      </dgm:t>
    </dgm:pt>
    <dgm:pt modelId="{B64857A5-E6C8-4D44-AAA5-DC74CDD3C2FA}">
      <dgm:prSet/>
      <dgm:spPr/>
      <dgm:t>
        <a:bodyPr/>
        <a:lstStyle/>
        <a:p>
          <a:r>
            <a:rPr lang="en-US"/>
            <a:t>Title (i.e., SPM 210)</a:t>
          </a:r>
        </a:p>
      </dgm:t>
    </dgm:pt>
    <dgm:pt modelId="{CBB2C777-B4B6-4E7A-AD24-F6CC008BAC8D}" type="parTrans" cxnId="{80314BFD-5F65-42C0-AD67-9D48C7CA7959}">
      <dgm:prSet/>
      <dgm:spPr/>
      <dgm:t>
        <a:bodyPr/>
        <a:lstStyle/>
        <a:p>
          <a:endParaRPr lang="en-US"/>
        </a:p>
      </dgm:t>
    </dgm:pt>
    <dgm:pt modelId="{49BC4264-FE47-40B3-8C7D-03E0797265AF}" type="sibTrans" cxnId="{80314BFD-5F65-42C0-AD67-9D48C7CA7959}">
      <dgm:prSet/>
      <dgm:spPr/>
      <dgm:t>
        <a:bodyPr/>
        <a:lstStyle/>
        <a:p>
          <a:endParaRPr lang="en-US"/>
        </a:p>
      </dgm:t>
    </dgm:pt>
    <dgm:pt modelId="{1D4AD33B-D763-41ED-B9DE-25643EA2F11A}" type="pres">
      <dgm:prSet presAssocID="{7588191B-C015-46F9-8530-D0C2D614137D}" presName="linear" presStyleCnt="0">
        <dgm:presLayoutVars>
          <dgm:animLvl val="lvl"/>
          <dgm:resizeHandles val="exact"/>
        </dgm:presLayoutVars>
      </dgm:prSet>
      <dgm:spPr/>
    </dgm:pt>
    <dgm:pt modelId="{8916CF28-1383-41B1-92F1-C13505CBEE5E}" type="pres">
      <dgm:prSet presAssocID="{C48F22F7-29C9-4C5A-A014-B692464C5076}" presName="parentText" presStyleLbl="node1" presStyleIdx="0" presStyleCnt="4">
        <dgm:presLayoutVars>
          <dgm:chMax val="0"/>
          <dgm:bulletEnabled val="1"/>
        </dgm:presLayoutVars>
      </dgm:prSet>
      <dgm:spPr/>
    </dgm:pt>
    <dgm:pt modelId="{BF78271E-E7DA-43FF-824F-A16A743E442B}" type="pres">
      <dgm:prSet presAssocID="{13049325-7BD9-4F6A-9FBF-124F7CF38FBB}" presName="spacer" presStyleCnt="0"/>
      <dgm:spPr/>
    </dgm:pt>
    <dgm:pt modelId="{DAE7B6C1-AFC7-49F1-8220-0A67A2F5C195}" type="pres">
      <dgm:prSet presAssocID="{96B82F18-01D8-4263-A8F8-07199CE23E98}" presName="parentText" presStyleLbl="node1" presStyleIdx="1" presStyleCnt="4">
        <dgm:presLayoutVars>
          <dgm:chMax val="0"/>
          <dgm:bulletEnabled val="1"/>
        </dgm:presLayoutVars>
      </dgm:prSet>
      <dgm:spPr/>
    </dgm:pt>
    <dgm:pt modelId="{D386E2DF-6C1F-488A-B8B0-873651709416}" type="pres">
      <dgm:prSet presAssocID="{69323065-C4A9-488A-9A33-ADF126EF16B3}" presName="spacer" presStyleCnt="0"/>
      <dgm:spPr/>
    </dgm:pt>
    <dgm:pt modelId="{B4292158-90E2-44A2-924F-C15CC8105CD3}" type="pres">
      <dgm:prSet presAssocID="{DD6ADA74-42C9-4E50-9F57-A5C599ED06C9}" presName="parentText" presStyleLbl="node1" presStyleIdx="2" presStyleCnt="4">
        <dgm:presLayoutVars>
          <dgm:chMax val="0"/>
          <dgm:bulletEnabled val="1"/>
        </dgm:presLayoutVars>
      </dgm:prSet>
      <dgm:spPr/>
    </dgm:pt>
    <dgm:pt modelId="{4E311F86-696B-403A-8611-6638C5CB0FCD}" type="pres">
      <dgm:prSet presAssocID="{1B080090-E8F4-4993-89D8-DEC00D06196E}" presName="spacer" presStyleCnt="0"/>
      <dgm:spPr/>
    </dgm:pt>
    <dgm:pt modelId="{40782887-6D8F-4BF9-94C0-CE422C61498E}" type="pres">
      <dgm:prSet presAssocID="{B64857A5-E6C8-4D44-AAA5-DC74CDD3C2FA}" presName="parentText" presStyleLbl="node1" presStyleIdx="3" presStyleCnt="4">
        <dgm:presLayoutVars>
          <dgm:chMax val="0"/>
          <dgm:bulletEnabled val="1"/>
        </dgm:presLayoutVars>
      </dgm:prSet>
      <dgm:spPr/>
    </dgm:pt>
  </dgm:ptLst>
  <dgm:cxnLst>
    <dgm:cxn modelId="{69076F79-FF62-4788-90CB-DF803E0C560B}" srcId="{7588191B-C015-46F9-8530-D0C2D614137D}" destId="{96B82F18-01D8-4263-A8F8-07199CE23E98}" srcOrd="1" destOrd="0" parTransId="{8FC219C7-1322-495E-AC08-DD98FD10DCDD}" sibTransId="{69323065-C4A9-488A-9A33-ADF126EF16B3}"/>
    <dgm:cxn modelId="{5666797A-D3F9-40F6-99DA-39867805C19C}" type="presOf" srcId="{DD6ADA74-42C9-4E50-9F57-A5C599ED06C9}" destId="{B4292158-90E2-44A2-924F-C15CC8105CD3}" srcOrd="0" destOrd="0" presId="urn:microsoft.com/office/officeart/2005/8/layout/vList2"/>
    <dgm:cxn modelId="{BFA91A82-A73F-4551-97AE-E814C3C36EA7}" type="presOf" srcId="{7588191B-C015-46F9-8530-D0C2D614137D}" destId="{1D4AD33B-D763-41ED-B9DE-25643EA2F11A}" srcOrd="0" destOrd="0" presId="urn:microsoft.com/office/officeart/2005/8/layout/vList2"/>
    <dgm:cxn modelId="{D9619193-EBE0-4063-AB74-20E184DB21B1}" srcId="{7588191B-C015-46F9-8530-D0C2D614137D}" destId="{C48F22F7-29C9-4C5A-A014-B692464C5076}" srcOrd="0" destOrd="0" parTransId="{DE6DA30F-8BE0-47DB-ADC2-B828B95540CF}" sibTransId="{13049325-7BD9-4F6A-9FBF-124F7CF38FBB}"/>
    <dgm:cxn modelId="{4A078E9A-B685-4EC6-834B-203BAC0E5F94}" type="presOf" srcId="{B64857A5-E6C8-4D44-AAA5-DC74CDD3C2FA}" destId="{40782887-6D8F-4BF9-94C0-CE422C61498E}" srcOrd="0" destOrd="0" presId="urn:microsoft.com/office/officeart/2005/8/layout/vList2"/>
    <dgm:cxn modelId="{9151E9B7-04EA-4CC3-9B75-D9574DA192D3}" type="presOf" srcId="{96B82F18-01D8-4263-A8F8-07199CE23E98}" destId="{DAE7B6C1-AFC7-49F1-8220-0A67A2F5C195}" srcOrd="0" destOrd="0" presId="urn:microsoft.com/office/officeart/2005/8/layout/vList2"/>
    <dgm:cxn modelId="{25ABC5C7-D637-4F83-B707-69F8323BA7D9}" srcId="{7588191B-C015-46F9-8530-D0C2D614137D}" destId="{DD6ADA74-42C9-4E50-9F57-A5C599ED06C9}" srcOrd="2" destOrd="0" parTransId="{C3E462C6-A8B7-49AD-8E06-BC99DB651943}" sibTransId="{1B080090-E8F4-4993-89D8-DEC00D06196E}"/>
    <dgm:cxn modelId="{F0E1CBCE-3B78-41BA-83B4-B50C96FFD73B}" type="presOf" srcId="{C48F22F7-29C9-4C5A-A014-B692464C5076}" destId="{8916CF28-1383-41B1-92F1-C13505CBEE5E}" srcOrd="0" destOrd="0" presId="urn:microsoft.com/office/officeart/2005/8/layout/vList2"/>
    <dgm:cxn modelId="{80314BFD-5F65-42C0-AD67-9D48C7CA7959}" srcId="{7588191B-C015-46F9-8530-D0C2D614137D}" destId="{B64857A5-E6C8-4D44-AAA5-DC74CDD3C2FA}" srcOrd="3" destOrd="0" parTransId="{CBB2C777-B4B6-4E7A-AD24-F6CC008BAC8D}" sibTransId="{49BC4264-FE47-40B3-8C7D-03E0797265AF}"/>
    <dgm:cxn modelId="{AC2F8207-0847-42F2-9DBB-7C5645A18A8C}" type="presParOf" srcId="{1D4AD33B-D763-41ED-B9DE-25643EA2F11A}" destId="{8916CF28-1383-41B1-92F1-C13505CBEE5E}" srcOrd="0" destOrd="0" presId="urn:microsoft.com/office/officeart/2005/8/layout/vList2"/>
    <dgm:cxn modelId="{0CFD7AD9-17E8-44E0-A43F-9F05E62FF712}" type="presParOf" srcId="{1D4AD33B-D763-41ED-B9DE-25643EA2F11A}" destId="{BF78271E-E7DA-43FF-824F-A16A743E442B}" srcOrd="1" destOrd="0" presId="urn:microsoft.com/office/officeart/2005/8/layout/vList2"/>
    <dgm:cxn modelId="{C24B92BA-AFBD-4333-A948-93103D0A21B9}" type="presParOf" srcId="{1D4AD33B-D763-41ED-B9DE-25643EA2F11A}" destId="{DAE7B6C1-AFC7-49F1-8220-0A67A2F5C195}" srcOrd="2" destOrd="0" presId="urn:microsoft.com/office/officeart/2005/8/layout/vList2"/>
    <dgm:cxn modelId="{D41B0D09-4E99-466C-AFBA-FBD7CA14E2D7}" type="presParOf" srcId="{1D4AD33B-D763-41ED-B9DE-25643EA2F11A}" destId="{D386E2DF-6C1F-488A-B8B0-873651709416}" srcOrd="3" destOrd="0" presId="urn:microsoft.com/office/officeart/2005/8/layout/vList2"/>
    <dgm:cxn modelId="{5D176CB0-3398-4CC0-9007-B9F7E7AE504C}" type="presParOf" srcId="{1D4AD33B-D763-41ED-B9DE-25643EA2F11A}" destId="{B4292158-90E2-44A2-924F-C15CC8105CD3}" srcOrd="4" destOrd="0" presId="urn:microsoft.com/office/officeart/2005/8/layout/vList2"/>
    <dgm:cxn modelId="{B3DDDF22-E9C9-4E14-8373-046AC2E4F3B1}" type="presParOf" srcId="{1D4AD33B-D763-41ED-B9DE-25643EA2F11A}" destId="{4E311F86-696B-403A-8611-6638C5CB0FCD}" srcOrd="5" destOrd="0" presId="urn:microsoft.com/office/officeart/2005/8/layout/vList2"/>
    <dgm:cxn modelId="{5F204BDA-33E9-46EB-A781-9C4FF08935A1}" type="presParOf" srcId="{1D4AD33B-D763-41ED-B9DE-25643EA2F11A}" destId="{40782887-6D8F-4BF9-94C0-CE422C61498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6CF28-1383-41B1-92F1-C13505CBEE5E}">
      <dsp:nvSpPr>
        <dsp:cNvPr id="0" name=""/>
        <dsp:cNvSpPr/>
      </dsp:nvSpPr>
      <dsp:spPr>
        <a:xfrm>
          <a:off x="0" y="10458"/>
          <a:ext cx="9613860" cy="81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“Why" </a:t>
          </a:r>
        </a:p>
      </dsp:txBody>
      <dsp:txXfrm>
        <a:off x="39980" y="50438"/>
        <a:ext cx="9533900" cy="739039"/>
      </dsp:txXfrm>
    </dsp:sp>
    <dsp:sp modelId="{DAE7B6C1-AFC7-49F1-8220-0A67A2F5C195}">
      <dsp:nvSpPr>
        <dsp:cNvPr id="0" name=""/>
        <dsp:cNvSpPr/>
      </dsp:nvSpPr>
      <dsp:spPr>
        <a:xfrm>
          <a:off x="0" y="930258"/>
          <a:ext cx="9613860" cy="81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Demonstration </a:t>
          </a:r>
        </a:p>
      </dsp:txBody>
      <dsp:txXfrm>
        <a:off x="39980" y="970238"/>
        <a:ext cx="9533900" cy="739039"/>
      </dsp:txXfrm>
    </dsp:sp>
    <dsp:sp modelId="{B4292158-90E2-44A2-924F-C15CC8105CD3}">
      <dsp:nvSpPr>
        <dsp:cNvPr id="0" name=""/>
        <dsp:cNvSpPr/>
      </dsp:nvSpPr>
      <dsp:spPr>
        <a:xfrm>
          <a:off x="0" y="1850058"/>
          <a:ext cx="9613860" cy="81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Directions </a:t>
          </a:r>
        </a:p>
      </dsp:txBody>
      <dsp:txXfrm>
        <a:off x="39980" y="1890038"/>
        <a:ext cx="9533900" cy="739039"/>
      </dsp:txXfrm>
    </dsp:sp>
    <dsp:sp modelId="{40782887-6D8F-4BF9-94C0-CE422C61498E}">
      <dsp:nvSpPr>
        <dsp:cNvPr id="0" name=""/>
        <dsp:cNvSpPr/>
      </dsp:nvSpPr>
      <dsp:spPr>
        <a:xfrm>
          <a:off x="0" y="2769857"/>
          <a:ext cx="9613860" cy="81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Title (i.e., SPM 210)</a:t>
          </a:r>
        </a:p>
      </dsp:txBody>
      <dsp:txXfrm>
        <a:off x="39980" y="2809837"/>
        <a:ext cx="9533900" cy="7390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FF6C7-BEE4-4D43-8ACA-3A7BE54F18D8}"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F3A8D-AA07-4AEB-9B58-0D3927B83365}" type="slidenum">
              <a:rPr lang="en-US" smtClean="0"/>
              <a:t>‹#›</a:t>
            </a:fld>
            <a:endParaRPr lang="en-US"/>
          </a:p>
        </p:txBody>
      </p:sp>
    </p:spTree>
    <p:extLst>
      <p:ext uri="{BB962C8B-B14F-4D97-AF65-F5344CB8AC3E}">
        <p14:creationId xmlns:p14="http://schemas.microsoft.com/office/powerpoint/2010/main" val="311958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Previous scholarship regarding sport management education has focused on topics such as on curricular design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&amp; DeLuca, 2015; Zimmer &amp; Keiper, 2021), general student preparedness &amp; curriculum (DeLuca &amp;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2016), experiential leaning practices (Deluca &amp; </a:t>
            </a:r>
            <a:r>
              <a:rPr lang="en-US" sz="1200" kern="1200" dirty="0" err="1">
                <a:solidFill>
                  <a:schemeClr val="tx1"/>
                </a:solidFill>
                <a:effectLst/>
                <a:latin typeface="+mn-lt"/>
                <a:ea typeface="+mn-ea"/>
                <a:cs typeface="+mn-cs"/>
              </a:rPr>
              <a:t>Fornatora</a:t>
            </a:r>
            <a:r>
              <a:rPr lang="en-US" sz="1200" kern="1200" dirty="0">
                <a:solidFill>
                  <a:schemeClr val="tx1"/>
                </a:solidFill>
                <a:effectLst/>
                <a:latin typeface="+mn-lt"/>
                <a:ea typeface="+mn-ea"/>
                <a:cs typeface="+mn-cs"/>
              </a:rPr>
              <a:t>, 2020; Sattler, 2018), and employability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cause for concern as Chan (2011) called for educators “to produce graduates who are knowledgeable in technical and human skills, both of which are equally important for the graduates to become a better human resource in the work force” (p. 2).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AE30C-05A1-4CD2-BEEB-E3CC2E51A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74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Previous scholarship regarding sport management education has focused on topics such as on curricular design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&amp; DeLuca, 2015; Zimmer &amp; Keiper, 2021), general student preparedness &amp; curriculum (DeLuca &amp;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2016), experiential leaning practices (Deluca &amp; </a:t>
            </a:r>
            <a:r>
              <a:rPr lang="en-US" sz="1200" kern="1200" dirty="0" err="1">
                <a:solidFill>
                  <a:schemeClr val="tx1"/>
                </a:solidFill>
                <a:effectLst/>
                <a:latin typeface="+mn-lt"/>
                <a:ea typeface="+mn-ea"/>
                <a:cs typeface="+mn-cs"/>
              </a:rPr>
              <a:t>Fornatora</a:t>
            </a:r>
            <a:r>
              <a:rPr lang="en-US" sz="1200" kern="1200" dirty="0">
                <a:solidFill>
                  <a:schemeClr val="tx1"/>
                </a:solidFill>
                <a:effectLst/>
                <a:latin typeface="+mn-lt"/>
                <a:ea typeface="+mn-ea"/>
                <a:cs typeface="+mn-cs"/>
              </a:rPr>
              <a:t>, 2020; Sattler, 2018), and employability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cause for concern as Chan (2011) called for educators “to produce graduates who are knowledgeable in technical and human skills, both of which are equally important for the graduates to become a better human resource in the work force” (p. 2).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AE30C-05A1-4CD2-BEEB-E3CC2E51A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03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Previous scholarship regarding sport management education has focused on topics such as on curricular design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&amp; DeLuca, 2015; Zimmer &amp; Keiper, 2021), general student preparedness &amp; curriculum (DeLuca &amp;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2016), experiential leaning practices (Deluca &amp; </a:t>
            </a:r>
            <a:r>
              <a:rPr lang="en-US" sz="1200" kern="1200" dirty="0" err="1">
                <a:solidFill>
                  <a:schemeClr val="tx1"/>
                </a:solidFill>
                <a:effectLst/>
                <a:latin typeface="+mn-lt"/>
                <a:ea typeface="+mn-ea"/>
                <a:cs typeface="+mn-cs"/>
              </a:rPr>
              <a:t>Fornatora</a:t>
            </a:r>
            <a:r>
              <a:rPr lang="en-US" sz="1200" kern="1200" dirty="0">
                <a:solidFill>
                  <a:schemeClr val="tx1"/>
                </a:solidFill>
                <a:effectLst/>
                <a:latin typeface="+mn-lt"/>
                <a:ea typeface="+mn-ea"/>
                <a:cs typeface="+mn-cs"/>
              </a:rPr>
              <a:t>, 2020; Sattler, 2018), and employability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cause for concern as Chan (2011) called for educators “to produce graduates who are knowledgeable in technical and human skills, both of which are equally important for the graduates to become a better human resource in the work force” (p. 2).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AE30C-05A1-4CD2-BEEB-E3CC2E51A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3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Previous scholarship regarding sport management education has focused on topics such as on curricular design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&amp; DeLuca, 2015; Zimmer &amp; Keiper, 2021), general student preparedness &amp; curriculum (DeLuca &amp;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2016), experiential leaning practices (Deluca &amp; </a:t>
            </a:r>
            <a:r>
              <a:rPr lang="en-US" sz="1200" kern="1200" dirty="0" err="1">
                <a:solidFill>
                  <a:schemeClr val="tx1"/>
                </a:solidFill>
                <a:effectLst/>
                <a:latin typeface="+mn-lt"/>
                <a:ea typeface="+mn-ea"/>
                <a:cs typeface="+mn-cs"/>
              </a:rPr>
              <a:t>Fornatora</a:t>
            </a:r>
            <a:r>
              <a:rPr lang="en-US" sz="1200" kern="1200" dirty="0">
                <a:solidFill>
                  <a:schemeClr val="tx1"/>
                </a:solidFill>
                <a:effectLst/>
                <a:latin typeface="+mn-lt"/>
                <a:ea typeface="+mn-ea"/>
                <a:cs typeface="+mn-cs"/>
              </a:rPr>
              <a:t>, 2020; Sattler, 2018), and employability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cause for concern as Chan (2011) called for educators “to produce graduates who are knowledgeable in technical and human skills, both of which are equally important for the graduates to become a better human resource in the work force” (p. 2).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AE30C-05A1-4CD2-BEEB-E3CC2E51A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31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Previous scholarship regarding sport management education has focused on topics such as on curricular design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&amp; DeLuca, 2015; Zimmer &amp; Keiper, 2021), general student preparedness &amp; curriculum (DeLuca &amp;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2016), experiential leaning practices (Deluca &amp; </a:t>
            </a:r>
            <a:r>
              <a:rPr lang="en-US" sz="1200" kern="1200" dirty="0" err="1">
                <a:solidFill>
                  <a:schemeClr val="tx1"/>
                </a:solidFill>
                <a:effectLst/>
                <a:latin typeface="+mn-lt"/>
                <a:ea typeface="+mn-ea"/>
                <a:cs typeface="+mn-cs"/>
              </a:rPr>
              <a:t>Fornatora</a:t>
            </a:r>
            <a:r>
              <a:rPr lang="en-US" sz="1200" kern="1200" dirty="0">
                <a:solidFill>
                  <a:schemeClr val="tx1"/>
                </a:solidFill>
                <a:effectLst/>
                <a:latin typeface="+mn-lt"/>
                <a:ea typeface="+mn-ea"/>
                <a:cs typeface="+mn-cs"/>
              </a:rPr>
              <a:t>, 2020; Sattler, 2018), and employability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cause for concern as Chan (2011) called for educators “to produce graduates who are knowledgeable in technical and human skills, both of which are equally important for the graduates to become a better human resource in the work force” (p. 2).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AE30C-05A1-4CD2-BEEB-E3CC2E51A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94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Previous scholarship regarding sport management education has focused on topics such as on curricular design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&amp; DeLuca, 2015; Zimmer &amp; Keiper, 2021), general student preparedness &amp; curriculum (DeLuca &amp;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2016), experiential leaning practices (Deluca &amp; </a:t>
            </a:r>
            <a:r>
              <a:rPr lang="en-US" sz="1200" kern="1200" dirty="0" err="1">
                <a:solidFill>
                  <a:schemeClr val="tx1"/>
                </a:solidFill>
                <a:effectLst/>
                <a:latin typeface="+mn-lt"/>
                <a:ea typeface="+mn-ea"/>
                <a:cs typeface="+mn-cs"/>
              </a:rPr>
              <a:t>Fornatora</a:t>
            </a:r>
            <a:r>
              <a:rPr lang="en-US" sz="1200" kern="1200" dirty="0">
                <a:solidFill>
                  <a:schemeClr val="tx1"/>
                </a:solidFill>
                <a:effectLst/>
                <a:latin typeface="+mn-lt"/>
                <a:ea typeface="+mn-ea"/>
                <a:cs typeface="+mn-cs"/>
              </a:rPr>
              <a:t>, 2020; Sattler, 2018), and employability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cause for concern as Chan (2011) called for educators “to produce graduates who are knowledgeable in technical and human skills, both of which are equally important for the graduates to become a better human resource in the work force” (p. 2).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AE30C-05A1-4CD2-BEEB-E3CC2E51A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39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Previous scholarship regarding sport management education has focused on topics such as on curricular design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&amp; DeLuca, 2015; Zimmer &amp; Keiper, 2021), general student preparedness &amp; curriculum (DeLuca &amp;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2016), experiential leaning practices (Deluca &amp; </a:t>
            </a:r>
            <a:r>
              <a:rPr lang="en-US" sz="1200" kern="1200" dirty="0" err="1">
                <a:solidFill>
                  <a:schemeClr val="tx1"/>
                </a:solidFill>
                <a:effectLst/>
                <a:latin typeface="+mn-lt"/>
                <a:ea typeface="+mn-ea"/>
                <a:cs typeface="+mn-cs"/>
              </a:rPr>
              <a:t>Fornatora</a:t>
            </a:r>
            <a:r>
              <a:rPr lang="en-US" sz="1200" kern="1200" dirty="0">
                <a:solidFill>
                  <a:schemeClr val="tx1"/>
                </a:solidFill>
                <a:effectLst/>
                <a:latin typeface="+mn-lt"/>
                <a:ea typeface="+mn-ea"/>
                <a:cs typeface="+mn-cs"/>
              </a:rPr>
              <a:t>, 2020; Sattler, 2018), and employability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cause for concern as Chan (2011) called for educators “to produce graduates who are knowledgeable in technical and human skills, both of which are equally important for the graduates to become a better human resource in the work force” (p. 2).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AE30C-05A1-4CD2-BEEB-E3CC2E51A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44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Previous scholarship regarding sport management education has focused on topics such as on curricular design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&amp; DeLuca, 2015; Zimmer &amp; Keiper, 2021), general student preparedness &amp; curriculum (DeLuca &amp; Braunstein-</a:t>
            </a:r>
            <a:r>
              <a:rPr lang="en-US" sz="1200" kern="1200" dirty="0" err="1">
                <a:solidFill>
                  <a:schemeClr val="tx1"/>
                </a:solidFill>
                <a:effectLst/>
                <a:latin typeface="+mn-lt"/>
                <a:ea typeface="+mn-ea"/>
                <a:cs typeface="+mn-cs"/>
              </a:rPr>
              <a:t>Minkove</a:t>
            </a:r>
            <a:r>
              <a:rPr lang="en-US" sz="1200" kern="1200" dirty="0">
                <a:solidFill>
                  <a:schemeClr val="tx1"/>
                </a:solidFill>
                <a:effectLst/>
                <a:latin typeface="+mn-lt"/>
                <a:ea typeface="+mn-ea"/>
                <a:cs typeface="+mn-cs"/>
              </a:rPr>
              <a:t>, 2016), experiential leaning practices (Deluca &amp; </a:t>
            </a:r>
            <a:r>
              <a:rPr lang="en-US" sz="1200" kern="1200" dirty="0" err="1">
                <a:solidFill>
                  <a:schemeClr val="tx1"/>
                </a:solidFill>
                <a:effectLst/>
                <a:latin typeface="+mn-lt"/>
                <a:ea typeface="+mn-ea"/>
                <a:cs typeface="+mn-cs"/>
              </a:rPr>
              <a:t>Fornatora</a:t>
            </a:r>
            <a:r>
              <a:rPr lang="en-US" sz="1200" kern="1200" dirty="0">
                <a:solidFill>
                  <a:schemeClr val="tx1"/>
                </a:solidFill>
                <a:effectLst/>
                <a:latin typeface="+mn-lt"/>
                <a:ea typeface="+mn-ea"/>
                <a:cs typeface="+mn-cs"/>
              </a:rPr>
              <a:t>, 2020; Sattler, 2018), and employability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cause for concern as Chan (2011) called for educators “to produce graduates who are knowledgeable in technical and human skills, both of which are equally important for the graduates to become a better human resource in the work force” (p. 2).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AE30C-05A1-4CD2-BEEB-E3CC2E51A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877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9817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4399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641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4675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4210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65711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7831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05571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3945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29455" y="725335"/>
            <a:ext cx="1435483" cy="1108193"/>
          </a:xfrm>
          <a:prstGeom prst="rect">
            <a:avLst/>
          </a:prstGeom>
        </p:spPr>
      </p:pic>
    </p:spTree>
    <p:extLst>
      <p:ext uri="{BB962C8B-B14F-4D97-AF65-F5344CB8AC3E}">
        <p14:creationId xmlns:p14="http://schemas.microsoft.com/office/powerpoint/2010/main" val="156467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7488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29455" y="725335"/>
            <a:ext cx="1435483" cy="1108193"/>
          </a:xfrm>
          <a:prstGeom prst="rect">
            <a:avLst/>
          </a:prstGeom>
        </p:spPr>
      </p:pic>
    </p:spTree>
    <p:extLst>
      <p:ext uri="{BB962C8B-B14F-4D97-AF65-F5344CB8AC3E}">
        <p14:creationId xmlns:p14="http://schemas.microsoft.com/office/powerpoint/2010/main" val="408276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29455" y="725335"/>
            <a:ext cx="1435483" cy="1108193"/>
          </a:xfrm>
          <a:prstGeom prst="rect">
            <a:avLst/>
          </a:prstGeom>
        </p:spPr>
      </p:pic>
    </p:spTree>
    <p:extLst>
      <p:ext uri="{BB962C8B-B14F-4D97-AF65-F5344CB8AC3E}">
        <p14:creationId xmlns:p14="http://schemas.microsoft.com/office/powerpoint/2010/main" val="423231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300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829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29455" y="725335"/>
            <a:ext cx="1435483" cy="1108193"/>
          </a:xfrm>
          <a:prstGeom prst="rect">
            <a:avLst/>
          </a:prstGeom>
        </p:spPr>
      </p:pic>
    </p:spTree>
    <p:extLst>
      <p:ext uri="{BB962C8B-B14F-4D97-AF65-F5344CB8AC3E}">
        <p14:creationId xmlns:p14="http://schemas.microsoft.com/office/powerpoint/2010/main" val="297606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29455" y="725335"/>
            <a:ext cx="1435483" cy="1108193"/>
          </a:xfrm>
          <a:prstGeom prst="rect">
            <a:avLst/>
          </a:prstGeom>
        </p:spPr>
      </p:pic>
    </p:spTree>
    <p:extLst>
      <p:ext uri="{BB962C8B-B14F-4D97-AF65-F5344CB8AC3E}">
        <p14:creationId xmlns:p14="http://schemas.microsoft.com/office/powerpoint/2010/main" val="371150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6479506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anryder@flagler.edu" TargetMode="External"/><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adlet.com/FlaglerSPM/spm-210-paralympic-sport-t3fr8qs0mkeen6n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adlet.com/FlaglerSPM/spm-435-on-field-violence-3iv4uiryoo49tkq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adlet.com/FlaglerSPM/cor-183-league-drug-testing-punishments-w8d2pfqpj12p8gu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2" y="2884538"/>
            <a:ext cx="8908330" cy="1373070"/>
          </a:xfrm>
        </p:spPr>
        <p:txBody>
          <a:bodyPr/>
          <a:lstStyle/>
          <a:p>
            <a:pPr algn="ctr"/>
            <a:r>
              <a:rPr lang="en-US" sz="4000" dirty="0"/>
              <a:t>Padlet as an Education Tool: </a:t>
            </a:r>
            <a:br>
              <a:rPr lang="en-US" sz="4000" dirty="0"/>
            </a:br>
            <a:r>
              <a:rPr lang="en-US" sz="4000" dirty="0"/>
              <a:t>How to Engage Students Differently in the Classroom</a:t>
            </a:r>
          </a:p>
        </p:txBody>
      </p:sp>
      <p:sp>
        <p:nvSpPr>
          <p:cNvPr id="3" name="Subtitle 2"/>
          <p:cNvSpPr>
            <a:spLocks noGrp="1"/>
          </p:cNvSpPr>
          <p:nvPr>
            <p:ph type="subTitle" idx="1"/>
          </p:nvPr>
        </p:nvSpPr>
        <p:spPr>
          <a:xfrm>
            <a:off x="680322" y="4394039"/>
            <a:ext cx="8144134" cy="2269808"/>
          </a:xfrm>
        </p:spPr>
        <p:txBody>
          <a:bodyPr>
            <a:normAutofit/>
          </a:bodyPr>
          <a:lstStyle/>
          <a:p>
            <a:r>
              <a:rPr lang="en-US" sz="1800" dirty="0"/>
              <a:t>Dr. Ashley Ryder, Ph.D. </a:t>
            </a:r>
          </a:p>
          <a:p>
            <a:r>
              <a:rPr lang="en-US" sz="1800" dirty="0"/>
              <a:t>Dr. Jillian McNiff Villemaire, Ed.D. </a:t>
            </a:r>
          </a:p>
          <a:p>
            <a:r>
              <a:rPr lang="en-US" sz="18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2018" y="2501081"/>
            <a:ext cx="2381250" cy="1838325"/>
          </a:xfrm>
          <a:prstGeom prst="rect">
            <a:avLst/>
          </a:prstGeom>
        </p:spPr>
      </p:pic>
    </p:spTree>
    <p:extLst>
      <p:ext uri="{BB962C8B-B14F-4D97-AF65-F5344CB8AC3E}">
        <p14:creationId xmlns:p14="http://schemas.microsoft.com/office/powerpoint/2010/main" val="378601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Demonstration – How to Create Padlets</a:t>
            </a:r>
            <a:endParaRPr lang="en-US" dirty="0"/>
          </a:p>
        </p:txBody>
      </p:sp>
      <p:sp>
        <p:nvSpPr>
          <p:cNvPr id="7" name="Content Placeholder 6">
            <a:extLst>
              <a:ext uri="{FF2B5EF4-FFF2-40B4-BE49-F238E27FC236}">
                <a16:creationId xmlns:a16="http://schemas.microsoft.com/office/drawing/2014/main" id="{A1E53E1E-D410-4DAE-87FE-3AD3C2DBA0D1}"/>
              </a:ext>
            </a:extLst>
          </p:cNvPr>
          <p:cNvSpPr>
            <a:spLocks noGrp="1"/>
          </p:cNvSpPr>
          <p:nvPr>
            <p:ph idx="1"/>
          </p:nvPr>
        </p:nvSpPr>
        <p:spPr>
          <a:xfrm>
            <a:off x="680321" y="2336873"/>
            <a:ext cx="9613861" cy="3599316"/>
          </a:xfrm>
        </p:spPr>
        <p:txBody>
          <a:bodyPr>
            <a:normAutofit lnSpcReduction="10000"/>
          </a:bodyPr>
          <a:lstStyle/>
          <a:p>
            <a:r>
              <a:rPr lang="en-US" dirty="0"/>
              <a:t>Step – by – Step Directions </a:t>
            </a:r>
          </a:p>
          <a:p>
            <a:r>
              <a:rPr lang="en-US" dirty="0"/>
              <a:t>Make a Padlet</a:t>
            </a:r>
          </a:p>
          <a:p>
            <a:r>
              <a:rPr lang="en-US" dirty="0"/>
              <a:t>Select Option</a:t>
            </a:r>
          </a:p>
          <a:p>
            <a:r>
              <a:rPr lang="en-US" dirty="0"/>
              <a:t>Title &amp; Description</a:t>
            </a:r>
          </a:p>
          <a:p>
            <a:r>
              <a:rPr lang="en-US" dirty="0"/>
              <a:t>Individualize </a:t>
            </a:r>
          </a:p>
          <a:p>
            <a:pPr lvl="1"/>
            <a:r>
              <a:rPr lang="en-US" dirty="0"/>
              <a:t>Wallpaper, font, attribution, comments, reactions, require approval, reactions</a:t>
            </a:r>
          </a:p>
          <a:p>
            <a:r>
              <a:rPr lang="en-US" dirty="0"/>
              <a:t>Share </a:t>
            </a:r>
          </a:p>
          <a:p>
            <a:pPr lvl="1"/>
            <a:r>
              <a:rPr lang="en-US" dirty="0"/>
              <a:t>Link or QR code</a:t>
            </a:r>
          </a:p>
          <a:p>
            <a:pPr marL="0" indent="0">
              <a:buNone/>
            </a:pPr>
            <a:endParaRPr lang="en-US" dirty="0"/>
          </a:p>
        </p:txBody>
      </p:sp>
    </p:spTree>
    <p:extLst>
      <p:ext uri="{BB962C8B-B14F-4D97-AF65-F5344CB8AC3E}">
        <p14:creationId xmlns:p14="http://schemas.microsoft.com/office/powerpoint/2010/main" val="326782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7AB7-18A0-4EFC-85B3-CA7DD28812F6}"/>
              </a:ext>
            </a:extLst>
          </p:cNvPr>
          <p:cNvSpPr>
            <a:spLocks noGrp="1"/>
          </p:cNvSpPr>
          <p:nvPr>
            <p:ph type="title"/>
          </p:nvPr>
        </p:nvSpPr>
        <p:spPr/>
        <p:txBody>
          <a:bodyPr/>
          <a:lstStyle/>
          <a:p>
            <a:r>
              <a:rPr lang="en-US" dirty="0"/>
              <a:t>Demonstration – How to Type into </a:t>
            </a:r>
            <a:r>
              <a:rPr lang="en-US" dirty="0" err="1"/>
              <a:t>Padlets</a:t>
            </a:r>
            <a:endParaRPr lang="en-US" dirty="0"/>
          </a:p>
        </p:txBody>
      </p:sp>
      <p:sp>
        <p:nvSpPr>
          <p:cNvPr id="3" name="Content Placeholder 2">
            <a:extLst>
              <a:ext uri="{FF2B5EF4-FFF2-40B4-BE49-F238E27FC236}">
                <a16:creationId xmlns:a16="http://schemas.microsoft.com/office/drawing/2014/main" id="{832B2A06-2F5A-4DDC-9E63-167B3119F3FD}"/>
              </a:ext>
            </a:extLst>
          </p:cNvPr>
          <p:cNvSpPr>
            <a:spLocks noGrp="1"/>
          </p:cNvSpPr>
          <p:nvPr>
            <p:ph idx="1"/>
          </p:nvPr>
        </p:nvSpPr>
        <p:spPr/>
        <p:txBody>
          <a:bodyPr/>
          <a:lstStyle/>
          <a:p>
            <a:r>
              <a:rPr lang="en-US" dirty="0"/>
              <a:t>Subject &amp; Content</a:t>
            </a:r>
          </a:p>
          <a:p>
            <a:r>
              <a:rPr lang="en-US" dirty="0"/>
              <a:t>Color </a:t>
            </a:r>
          </a:p>
          <a:p>
            <a:r>
              <a:rPr lang="en-US" dirty="0"/>
              <a:t>File </a:t>
            </a:r>
          </a:p>
          <a:p>
            <a:r>
              <a:rPr lang="en-US" dirty="0"/>
              <a:t>Link</a:t>
            </a:r>
          </a:p>
          <a:p>
            <a:r>
              <a:rPr lang="en-US" dirty="0"/>
              <a:t>Picture </a:t>
            </a:r>
          </a:p>
        </p:txBody>
      </p:sp>
      <p:pic>
        <p:nvPicPr>
          <p:cNvPr id="4" name="Picture 3">
            <a:extLst>
              <a:ext uri="{FF2B5EF4-FFF2-40B4-BE49-F238E27FC236}">
                <a16:creationId xmlns:a16="http://schemas.microsoft.com/office/drawing/2014/main" id="{C4359938-EED5-437F-A1DC-FCC2C90F49E7}"/>
              </a:ext>
            </a:extLst>
          </p:cNvPr>
          <p:cNvPicPr>
            <a:picLocks noChangeAspect="1"/>
          </p:cNvPicPr>
          <p:nvPr/>
        </p:nvPicPr>
        <p:blipFill rotWithShape="1">
          <a:blip r:embed="rId2"/>
          <a:srcRect l="28840" t="12980" r="43093" b="3905"/>
          <a:stretch/>
        </p:blipFill>
        <p:spPr>
          <a:xfrm>
            <a:off x="5703216" y="2336873"/>
            <a:ext cx="5808463" cy="4161985"/>
          </a:xfrm>
          <a:prstGeom prst="rect">
            <a:avLst/>
          </a:prstGeom>
        </p:spPr>
      </p:pic>
    </p:spTree>
    <p:extLst>
      <p:ext uri="{BB962C8B-B14F-4D97-AF65-F5344CB8AC3E}">
        <p14:creationId xmlns:p14="http://schemas.microsoft.com/office/powerpoint/2010/main" val="83131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7" y="753228"/>
            <a:ext cx="10133926" cy="1080938"/>
          </a:xfrm>
        </p:spPr>
        <p:txBody>
          <a:bodyPr/>
          <a:lstStyle/>
          <a:p>
            <a:r>
              <a:rPr lang="en-US" dirty="0"/>
              <a:t>Demonstration – Interact with Padlet – QR Code</a:t>
            </a:r>
          </a:p>
        </p:txBody>
      </p:sp>
      <p:sp>
        <p:nvSpPr>
          <p:cNvPr id="3" name="Content Placeholder 2">
            <a:extLst>
              <a:ext uri="{FF2B5EF4-FFF2-40B4-BE49-F238E27FC236}">
                <a16:creationId xmlns:a16="http://schemas.microsoft.com/office/drawing/2014/main" id="{AE197B13-6A8C-491B-A91C-28778BB5242E}"/>
              </a:ext>
            </a:extLst>
          </p:cNvPr>
          <p:cNvSpPr>
            <a:spLocks noGrp="1"/>
          </p:cNvSpPr>
          <p:nvPr>
            <p:ph idx="1"/>
          </p:nvPr>
        </p:nvSpPr>
        <p:spPr>
          <a:xfrm>
            <a:off x="344753" y="2336873"/>
            <a:ext cx="7239786" cy="3599316"/>
          </a:xfrm>
        </p:spPr>
        <p:txBody>
          <a:bodyPr>
            <a:normAutofit/>
          </a:bodyPr>
          <a:lstStyle/>
          <a:p>
            <a:r>
              <a:rPr lang="en-US" sz="3200" dirty="0"/>
              <a:t>Subject line – Name &amp; Institution </a:t>
            </a:r>
          </a:p>
          <a:p>
            <a:r>
              <a:rPr lang="en-US" sz="3200" dirty="0"/>
              <a:t>Content – Course &amp; favorite active learning activity </a:t>
            </a:r>
          </a:p>
        </p:txBody>
      </p:sp>
      <p:pic>
        <p:nvPicPr>
          <p:cNvPr id="4" name="Picture 3">
            <a:extLst>
              <a:ext uri="{FF2B5EF4-FFF2-40B4-BE49-F238E27FC236}">
                <a16:creationId xmlns:a16="http://schemas.microsoft.com/office/drawing/2014/main" id="{E03C96F8-A859-4D2A-9064-D72A3CF10614}"/>
              </a:ext>
            </a:extLst>
          </p:cNvPr>
          <p:cNvPicPr>
            <a:picLocks noChangeAspect="1"/>
          </p:cNvPicPr>
          <p:nvPr/>
        </p:nvPicPr>
        <p:blipFill>
          <a:blip r:embed="rId3"/>
          <a:stretch>
            <a:fillRect/>
          </a:stretch>
        </p:blipFill>
        <p:spPr>
          <a:xfrm>
            <a:off x="7713593" y="2336873"/>
            <a:ext cx="4133654" cy="4133654"/>
          </a:xfrm>
          <a:prstGeom prst="rect">
            <a:avLst/>
          </a:prstGeom>
        </p:spPr>
      </p:pic>
    </p:spTree>
    <p:extLst>
      <p:ext uri="{BB962C8B-B14F-4D97-AF65-F5344CB8AC3E}">
        <p14:creationId xmlns:p14="http://schemas.microsoft.com/office/powerpoint/2010/main" val="311421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7" y="753228"/>
            <a:ext cx="10133926" cy="1080938"/>
          </a:xfrm>
        </p:spPr>
        <p:txBody>
          <a:bodyPr/>
          <a:lstStyle/>
          <a:p>
            <a:r>
              <a:rPr lang="en-US" dirty="0"/>
              <a:t>Demonstration – Interact with Padlet – QR Code</a:t>
            </a:r>
          </a:p>
        </p:txBody>
      </p:sp>
      <p:sp>
        <p:nvSpPr>
          <p:cNvPr id="3" name="Content Placeholder 2">
            <a:extLst>
              <a:ext uri="{FF2B5EF4-FFF2-40B4-BE49-F238E27FC236}">
                <a16:creationId xmlns:a16="http://schemas.microsoft.com/office/drawing/2014/main" id="{AE197B13-6A8C-491B-A91C-28778BB5242E}"/>
              </a:ext>
            </a:extLst>
          </p:cNvPr>
          <p:cNvSpPr>
            <a:spLocks noGrp="1"/>
          </p:cNvSpPr>
          <p:nvPr>
            <p:ph idx="1"/>
          </p:nvPr>
        </p:nvSpPr>
        <p:spPr>
          <a:xfrm>
            <a:off x="344753" y="2336873"/>
            <a:ext cx="7239786" cy="3599316"/>
          </a:xfrm>
        </p:spPr>
        <p:txBody>
          <a:bodyPr>
            <a:normAutofit/>
          </a:bodyPr>
          <a:lstStyle/>
          <a:p>
            <a:r>
              <a:rPr lang="en-US" sz="3200" dirty="0"/>
              <a:t>Subject line – Name &amp; Institution </a:t>
            </a:r>
          </a:p>
          <a:p>
            <a:r>
              <a:rPr lang="en-US" sz="3200" dirty="0"/>
              <a:t>Content – How do you see Padlet being applied in various sport management courses? How could you apply in in courses you teach? </a:t>
            </a:r>
          </a:p>
        </p:txBody>
      </p:sp>
      <p:pic>
        <p:nvPicPr>
          <p:cNvPr id="5" name="Picture 4">
            <a:extLst>
              <a:ext uri="{FF2B5EF4-FFF2-40B4-BE49-F238E27FC236}">
                <a16:creationId xmlns:a16="http://schemas.microsoft.com/office/drawing/2014/main" id="{72D000F9-091F-4CCD-ADC8-FAD4937E6344}"/>
              </a:ext>
            </a:extLst>
          </p:cNvPr>
          <p:cNvPicPr>
            <a:picLocks noChangeAspect="1"/>
          </p:cNvPicPr>
          <p:nvPr/>
        </p:nvPicPr>
        <p:blipFill>
          <a:blip r:embed="rId3"/>
          <a:stretch>
            <a:fillRect/>
          </a:stretch>
        </p:blipFill>
        <p:spPr>
          <a:xfrm>
            <a:off x="8134546" y="2686639"/>
            <a:ext cx="3341802" cy="3341802"/>
          </a:xfrm>
          <a:prstGeom prst="rect">
            <a:avLst/>
          </a:prstGeom>
        </p:spPr>
      </p:pic>
    </p:spTree>
    <p:extLst>
      <p:ext uri="{BB962C8B-B14F-4D97-AF65-F5344CB8AC3E}">
        <p14:creationId xmlns:p14="http://schemas.microsoft.com/office/powerpoint/2010/main" val="207414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Thoughts – Recommendations </a:t>
            </a:r>
          </a:p>
        </p:txBody>
      </p:sp>
      <p:graphicFrame>
        <p:nvGraphicFramePr>
          <p:cNvPr id="4" name="Content Placeholder 3">
            <a:extLst>
              <a:ext uri="{FF2B5EF4-FFF2-40B4-BE49-F238E27FC236}">
                <a16:creationId xmlns:a16="http://schemas.microsoft.com/office/drawing/2014/main" id="{9EA44F36-733A-4EC6-8E0A-C633F58AAE5E}"/>
              </a:ext>
            </a:extLst>
          </p:cNvPr>
          <p:cNvGraphicFramePr>
            <a:graphicFrameLocks noGrp="1"/>
          </p:cNvGraphicFramePr>
          <p:nvPr>
            <p:ph idx="1"/>
            <p:extLst>
              <p:ext uri="{D42A27DB-BD31-4B8C-83A1-F6EECF244321}">
                <p14:modId xmlns:p14="http://schemas.microsoft.com/office/powerpoint/2010/main" val="2240301891"/>
              </p:ext>
            </p:extLst>
          </p:nvPr>
        </p:nvGraphicFramePr>
        <p:xfrm>
          <a:off x="680321" y="2336873"/>
          <a:ext cx="9613861" cy="359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16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8C331-C54D-463F-A2B0-1E962014B075}"/>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27D54D31-D9B0-4F93-A578-A237931CB2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107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Quizzical burrowing owl looking forward">
            <a:extLst>
              <a:ext uri="{FF2B5EF4-FFF2-40B4-BE49-F238E27FC236}">
                <a16:creationId xmlns:a16="http://schemas.microsoft.com/office/drawing/2014/main" id="{9FAB6A5F-010E-5061-7AE6-3A91149FB91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3457"/>
          <a:stretch/>
        </p:blipFill>
        <p:spPr>
          <a:xfrm>
            <a:off x="4644526" y="10"/>
            <a:ext cx="7552945" cy="6857990"/>
          </a:xfrm>
          <a:prstGeom prst="rect">
            <a:avLst/>
          </a:prstGeom>
          <a:ln>
            <a:noFill/>
          </a:ln>
          <a:effectLst/>
        </p:spPr>
      </p:pic>
      <p:sp>
        <p:nvSpPr>
          <p:cNvPr id="2" name="Title 1">
            <a:extLst>
              <a:ext uri="{FF2B5EF4-FFF2-40B4-BE49-F238E27FC236}">
                <a16:creationId xmlns:a16="http://schemas.microsoft.com/office/drawing/2014/main" id="{293C0DAA-5127-D4E7-BBC7-A217B4BB8025}"/>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r"/>
            <a:r>
              <a:rPr lang="en-US" sz="5400"/>
              <a:t>Thank you! </a:t>
            </a:r>
          </a:p>
        </p:txBody>
      </p:sp>
      <p:sp>
        <p:nvSpPr>
          <p:cNvPr id="4" name="Text Placeholder 3">
            <a:extLst>
              <a:ext uri="{FF2B5EF4-FFF2-40B4-BE49-F238E27FC236}">
                <a16:creationId xmlns:a16="http://schemas.microsoft.com/office/drawing/2014/main" id="{703DA6D6-CA58-B51A-D1CC-0850B2C0E63F}"/>
              </a:ext>
            </a:extLst>
          </p:cNvPr>
          <p:cNvSpPr>
            <a:spLocks noGrp="1"/>
          </p:cNvSpPr>
          <p:nvPr>
            <p:ph type="body" sz="half" idx="2"/>
          </p:nvPr>
        </p:nvSpPr>
        <p:spPr>
          <a:xfrm>
            <a:off x="680323" y="5101298"/>
            <a:ext cx="3739277" cy="1116622"/>
          </a:xfrm>
        </p:spPr>
        <p:txBody>
          <a:bodyPr vert="horz" lIns="91440" tIns="45720" rIns="91440" bIns="45720" rtlCol="0">
            <a:normAutofit/>
          </a:bodyPr>
          <a:lstStyle/>
          <a:p>
            <a:pPr algn="r"/>
            <a:r>
              <a:rPr lang="en-US" sz="2000"/>
              <a:t>Questions or comments? Please email </a:t>
            </a:r>
            <a:r>
              <a:rPr lang="en-US" sz="2000">
                <a:hlinkClick r:id="rId3"/>
              </a:rPr>
              <a:t>anryder@flagler.edu</a:t>
            </a:r>
            <a:r>
              <a:rPr lang="en-US" sz="2000"/>
              <a:t> </a:t>
            </a:r>
          </a:p>
        </p:txBody>
      </p:sp>
    </p:spTree>
    <p:extLst>
      <p:ext uri="{BB962C8B-B14F-4D97-AF65-F5344CB8AC3E}">
        <p14:creationId xmlns:p14="http://schemas.microsoft.com/office/powerpoint/2010/main" val="301397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&amp; Technology </a:t>
            </a:r>
          </a:p>
        </p:txBody>
      </p:sp>
      <p:sp>
        <p:nvSpPr>
          <p:cNvPr id="3" name="Content Placeholder 2">
            <a:extLst>
              <a:ext uri="{FF2B5EF4-FFF2-40B4-BE49-F238E27FC236}">
                <a16:creationId xmlns:a16="http://schemas.microsoft.com/office/drawing/2014/main" id="{AE197B13-6A8C-491B-A91C-28778BB5242E}"/>
              </a:ext>
            </a:extLst>
          </p:cNvPr>
          <p:cNvSpPr>
            <a:spLocks noGrp="1"/>
          </p:cNvSpPr>
          <p:nvPr>
            <p:ph idx="1"/>
          </p:nvPr>
        </p:nvSpPr>
        <p:spPr/>
        <p:txBody>
          <a:bodyPr>
            <a:normAutofit/>
          </a:bodyPr>
          <a:lstStyle/>
          <a:p>
            <a:r>
              <a:rPr lang="en-US" dirty="0"/>
              <a:t>Constantly evolving</a:t>
            </a:r>
          </a:p>
          <a:p>
            <a:r>
              <a:rPr lang="en-US" dirty="0"/>
              <a:t>Technology driven</a:t>
            </a:r>
          </a:p>
          <a:p>
            <a:r>
              <a:rPr lang="en-US" dirty="0"/>
              <a:t>Increased demand in the classroom for both </a:t>
            </a:r>
            <a:r>
              <a:rPr lang="en-US" b="1" i="1" dirty="0"/>
              <a:t>appropriate and suitable</a:t>
            </a:r>
            <a:r>
              <a:rPr lang="en-US" dirty="0"/>
              <a:t> technological tools </a:t>
            </a:r>
          </a:p>
          <a:p>
            <a:r>
              <a:rPr lang="en-US" dirty="0"/>
              <a:t>Benefits of online learning tools </a:t>
            </a:r>
          </a:p>
          <a:p>
            <a:pPr lvl="1"/>
            <a:r>
              <a:rPr lang="en-US" dirty="0"/>
              <a:t>Allow for heighted </a:t>
            </a:r>
            <a:r>
              <a:rPr lang="en-US" i="1" dirty="0"/>
              <a:t>flexibility </a:t>
            </a:r>
          </a:p>
          <a:p>
            <a:pPr lvl="1"/>
            <a:r>
              <a:rPr lang="en-US" dirty="0"/>
              <a:t>Adjusting the teaching-learning process to the needs of </a:t>
            </a:r>
            <a:r>
              <a:rPr lang="en-US" i="1" dirty="0"/>
              <a:t>individual students</a:t>
            </a:r>
          </a:p>
          <a:p>
            <a:pPr lvl="1"/>
            <a:r>
              <a:rPr lang="en-US" dirty="0"/>
              <a:t>Provide </a:t>
            </a:r>
            <a:r>
              <a:rPr lang="en-US" i="1" dirty="0"/>
              <a:t>diverse communication </a:t>
            </a:r>
            <a:r>
              <a:rPr lang="en-US" dirty="0"/>
              <a:t>options for students</a:t>
            </a:r>
          </a:p>
        </p:txBody>
      </p:sp>
      <p:sp>
        <p:nvSpPr>
          <p:cNvPr id="4" name="Rectangle 3">
            <a:extLst>
              <a:ext uri="{FF2B5EF4-FFF2-40B4-BE49-F238E27FC236}">
                <a16:creationId xmlns:a16="http://schemas.microsoft.com/office/drawing/2014/main" id="{7BF93876-FFF6-483E-A005-0575805DD211}"/>
              </a:ext>
            </a:extLst>
          </p:cNvPr>
          <p:cNvSpPr/>
          <p:nvPr/>
        </p:nvSpPr>
        <p:spPr>
          <a:xfrm>
            <a:off x="167764" y="6326899"/>
            <a:ext cx="3273076" cy="276999"/>
          </a:xfrm>
          <a:prstGeom prst="rect">
            <a:avLst/>
          </a:prstGeom>
        </p:spPr>
        <p:txBody>
          <a:bodyPr wrap="none">
            <a:spAutoFit/>
          </a:bodyPr>
          <a:lstStyle/>
          <a:p>
            <a:r>
              <a:rPr lang="en-US" sz="1200" dirty="0"/>
              <a:t>(Edwards &amp; Finger, 2007; Jong &amp; Tan, 2021) </a:t>
            </a:r>
          </a:p>
        </p:txBody>
      </p:sp>
    </p:spTree>
    <p:extLst>
      <p:ext uri="{BB962C8B-B14F-4D97-AF65-F5344CB8AC3E}">
        <p14:creationId xmlns:p14="http://schemas.microsoft.com/office/powerpoint/2010/main" val="326696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a:t>
            </a:r>
          </a:p>
        </p:txBody>
      </p:sp>
      <p:sp>
        <p:nvSpPr>
          <p:cNvPr id="3" name="Content Placeholder 2">
            <a:extLst>
              <a:ext uri="{FF2B5EF4-FFF2-40B4-BE49-F238E27FC236}">
                <a16:creationId xmlns:a16="http://schemas.microsoft.com/office/drawing/2014/main" id="{AE197B13-6A8C-491B-A91C-28778BB5242E}"/>
              </a:ext>
            </a:extLst>
          </p:cNvPr>
          <p:cNvSpPr>
            <a:spLocks noGrp="1"/>
          </p:cNvSpPr>
          <p:nvPr>
            <p:ph idx="1"/>
          </p:nvPr>
        </p:nvSpPr>
        <p:spPr>
          <a:xfrm>
            <a:off x="680321" y="2336872"/>
            <a:ext cx="9613861" cy="4224183"/>
          </a:xfrm>
        </p:spPr>
        <p:txBody>
          <a:bodyPr>
            <a:normAutofit/>
          </a:bodyPr>
          <a:lstStyle/>
          <a:p>
            <a:r>
              <a:rPr lang="en-US" dirty="0"/>
              <a:t>Active learning is an instructional strategy by which, “students take an active role their own learning, participating in activities and, reflecting on their learning” </a:t>
            </a:r>
          </a:p>
          <a:p>
            <a:r>
              <a:rPr lang="en-US" dirty="0"/>
              <a:t>Detrimentally, active learning can be engaged with at different rates among students in class sessions such that few students may participate or provide their thoughts to engage with the content which leaves others at a disadvantage. </a:t>
            </a:r>
          </a:p>
          <a:p>
            <a:r>
              <a:rPr lang="en-US" dirty="0"/>
              <a:t>Through the use of Padlet, each student is involved and engaged through the various posting methods. </a:t>
            </a:r>
          </a:p>
          <a:p>
            <a:endParaRPr lang="en-US" dirty="0"/>
          </a:p>
        </p:txBody>
      </p:sp>
      <p:sp>
        <p:nvSpPr>
          <p:cNvPr id="4" name="Rectangle 3">
            <a:extLst>
              <a:ext uri="{FF2B5EF4-FFF2-40B4-BE49-F238E27FC236}">
                <a16:creationId xmlns:a16="http://schemas.microsoft.com/office/drawing/2014/main" id="{E4E0F664-BF63-4033-9FB4-013EF1C029DF}"/>
              </a:ext>
            </a:extLst>
          </p:cNvPr>
          <p:cNvSpPr/>
          <p:nvPr/>
        </p:nvSpPr>
        <p:spPr>
          <a:xfrm>
            <a:off x="74761" y="6376389"/>
            <a:ext cx="2032929" cy="276999"/>
          </a:xfrm>
          <a:prstGeom prst="rect">
            <a:avLst/>
          </a:prstGeom>
        </p:spPr>
        <p:txBody>
          <a:bodyPr wrap="none">
            <a:spAutoFit/>
          </a:bodyPr>
          <a:lstStyle/>
          <a:p>
            <a:r>
              <a:rPr lang="en-US" sz="1200" dirty="0"/>
              <a:t>(</a:t>
            </a:r>
            <a:r>
              <a:rPr lang="en-US" sz="1200" dirty="0" err="1"/>
              <a:t>Sandercock</a:t>
            </a:r>
            <a:r>
              <a:rPr lang="en-US" sz="1200" dirty="0"/>
              <a:t>, 2013, para 2)</a:t>
            </a:r>
          </a:p>
        </p:txBody>
      </p:sp>
    </p:spTree>
    <p:extLst>
      <p:ext uri="{BB962C8B-B14F-4D97-AF65-F5344CB8AC3E}">
        <p14:creationId xmlns:p14="http://schemas.microsoft.com/office/powerpoint/2010/main" val="414588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Padlet – What is it? </a:t>
            </a:r>
          </a:p>
        </p:txBody>
      </p:sp>
      <p:sp>
        <p:nvSpPr>
          <p:cNvPr id="3" name="Content Placeholder 2">
            <a:extLst>
              <a:ext uri="{FF2B5EF4-FFF2-40B4-BE49-F238E27FC236}">
                <a16:creationId xmlns:a16="http://schemas.microsoft.com/office/drawing/2014/main" id="{AE197B13-6A8C-491B-A91C-28778BB5242E}"/>
              </a:ext>
            </a:extLst>
          </p:cNvPr>
          <p:cNvSpPr>
            <a:spLocks noGrp="1"/>
          </p:cNvSpPr>
          <p:nvPr>
            <p:ph idx="1"/>
          </p:nvPr>
        </p:nvSpPr>
        <p:spPr/>
        <p:txBody>
          <a:bodyPr>
            <a:normAutofit/>
          </a:bodyPr>
          <a:lstStyle/>
          <a:p>
            <a:r>
              <a:rPr lang="en-US" dirty="0"/>
              <a:t>Padlet is an online software tool in which users can create posts that others can engage with, comparable to a digital bulletin board. </a:t>
            </a:r>
          </a:p>
          <a:p>
            <a:r>
              <a:rPr lang="en-US" dirty="0"/>
              <a:t>The posts on Padlet allows users to share information, collaborate with peers, and synthesize new information; thus, Padlet allows users to foster both individual and collaborative learning </a:t>
            </a:r>
          </a:p>
          <a:p>
            <a:r>
              <a:rPr lang="en-US" dirty="0"/>
              <a:t>Padlet has been shown to enhance student effort, motivation, participation, learning and cognitive engagement </a:t>
            </a:r>
          </a:p>
          <a:p>
            <a:pPr marL="0" indent="0">
              <a:buNone/>
            </a:pPr>
            <a:endParaRPr lang="en-US" dirty="0"/>
          </a:p>
        </p:txBody>
      </p:sp>
      <p:sp>
        <p:nvSpPr>
          <p:cNvPr id="4" name="Rectangle 3">
            <a:extLst>
              <a:ext uri="{FF2B5EF4-FFF2-40B4-BE49-F238E27FC236}">
                <a16:creationId xmlns:a16="http://schemas.microsoft.com/office/drawing/2014/main" id="{06AFE698-A13A-48C0-ADE4-114A26F84F9C}"/>
              </a:ext>
            </a:extLst>
          </p:cNvPr>
          <p:cNvSpPr/>
          <p:nvPr/>
        </p:nvSpPr>
        <p:spPr>
          <a:xfrm>
            <a:off x="68593" y="6438896"/>
            <a:ext cx="1553630" cy="276999"/>
          </a:xfrm>
          <a:prstGeom prst="rect">
            <a:avLst/>
          </a:prstGeom>
        </p:spPr>
        <p:txBody>
          <a:bodyPr wrap="none">
            <a:spAutoFit/>
          </a:bodyPr>
          <a:lstStyle/>
          <a:p>
            <a:r>
              <a:rPr lang="en-US" sz="1200" dirty="0"/>
              <a:t>(Gill-</a:t>
            </a:r>
            <a:r>
              <a:rPr lang="en-US" sz="1200" dirty="0" err="1"/>
              <a:t>Simmen</a:t>
            </a:r>
            <a:r>
              <a:rPr lang="en-US" sz="1200" dirty="0"/>
              <a:t>, 2021)</a:t>
            </a:r>
          </a:p>
        </p:txBody>
      </p:sp>
    </p:spTree>
    <p:extLst>
      <p:ext uri="{BB962C8B-B14F-4D97-AF65-F5344CB8AC3E}">
        <p14:creationId xmlns:p14="http://schemas.microsoft.com/office/powerpoint/2010/main" val="3975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Padlet: Functionality </a:t>
            </a:r>
          </a:p>
        </p:txBody>
      </p:sp>
      <p:sp>
        <p:nvSpPr>
          <p:cNvPr id="3" name="Content Placeholder 2">
            <a:extLst>
              <a:ext uri="{FF2B5EF4-FFF2-40B4-BE49-F238E27FC236}">
                <a16:creationId xmlns:a16="http://schemas.microsoft.com/office/drawing/2014/main" id="{AE197B13-6A8C-491B-A91C-28778BB5242E}"/>
              </a:ext>
            </a:extLst>
          </p:cNvPr>
          <p:cNvSpPr>
            <a:spLocks noGrp="1"/>
          </p:cNvSpPr>
          <p:nvPr>
            <p:ph idx="1"/>
          </p:nvPr>
        </p:nvSpPr>
        <p:spPr>
          <a:xfrm>
            <a:off x="680322" y="2336873"/>
            <a:ext cx="7398450" cy="3599316"/>
          </a:xfrm>
        </p:spPr>
        <p:txBody>
          <a:bodyPr>
            <a:normAutofit lnSpcReduction="10000"/>
          </a:bodyPr>
          <a:lstStyle/>
          <a:p>
            <a:r>
              <a:rPr lang="en-US" dirty="0"/>
              <a:t>Posts can be facilitated by the instructor in a variety of ways such as a: </a:t>
            </a:r>
          </a:p>
          <a:p>
            <a:pPr lvl="1"/>
            <a:r>
              <a:rPr lang="en-US" dirty="0"/>
              <a:t>Wall</a:t>
            </a:r>
          </a:p>
          <a:p>
            <a:pPr lvl="1"/>
            <a:r>
              <a:rPr lang="en-US" dirty="0"/>
              <a:t>Stream</a:t>
            </a:r>
          </a:p>
          <a:p>
            <a:pPr lvl="1"/>
            <a:r>
              <a:rPr lang="en-US" dirty="0"/>
              <a:t>Grid</a:t>
            </a:r>
          </a:p>
          <a:p>
            <a:pPr lvl="1"/>
            <a:r>
              <a:rPr lang="en-US" dirty="0"/>
              <a:t>Shelf</a:t>
            </a:r>
          </a:p>
          <a:p>
            <a:pPr lvl="1"/>
            <a:r>
              <a:rPr lang="en-US" dirty="0"/>
              <a:t>Map</a:t>
            </a:r>
          </a:p>
          <a:p>
            <a:pPr lvl="1"/>
            <a:r>
              <a:rPr lang="en-US" dirty="0"/>
              <a:t>Canvas</a:t>
            </a:r>
          </a:p>
          <a:p>
            <a:pPr lvl="1"/>
            <a:r>
              <a:rPr lang="en-US" dirty="0"/>
              <a:t>Timeline</a:t>
            </a:r>
          </a:p>
          <a:p>
            <a:r>
              <a:rPr lang="en-US" dirty="0"/>
              <a:t>In-person as well as online asynchronous or synchronous learning </a:t>
            </a:r>
          </a:p>
          <a:p>
            <a:endParaRPr lang="en-US" dirty="0"/>
          </a:p>
        </p:txBody>
      </p:sp>
      <p:pic>
        <p:nvPicPr>
          <p:cNvPr id="5" name="Picture 4">
            <a:extLst>
              <a:ext uri="{FF2B5EF4-FFF2-40B4-BE49-F238E27FC236}">
                <a16:creationId xmlns:a16="http://schemas.microsoft.com/office/drawing/2014/main" id="{8A67922E-F62A-47EC-BC0C-284C87E65364}"/>
              </a:ext>
            </a:extLst>
          </p:cNvPr>
          <p:cNvPicPr>
            <a:picLocks noChangeAspect="1"/>
          </p:cNvPicPr>
          <p:nvPr/>
        </p:nvPicPr>
        <p:blipFill rotWithShape="1">
          <a:blip r:embed="rId3"/>
          <a:srcRect l="41108" t="12979" r="42760" b="24036"/>
          <a:stretch/>
        </p:blipFill>
        <p:spPr>
          <a:xfrm>
            <a:off x="7454893" y="2139885"/>
            <a:ext cx="4460587" cy="4462929"/>
          </a:xfrm>
          <a:prstGeom prst="rect">
            <a:avLst/>
          </a:prstGeom>
        </p:spPr>
      </p:pic>
    </p:spTree>
    <p:extLst>
      <p:ext uri="{BB962C8B-B14F-4D97-AF65-F5344CB8AC3E}">
        <p14:creationId xmlns:p14="http://schemas.microsoft.com/office/powerpoint/2010/main" val="53198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1E8C-72F1-4EDA-8A79-DB74BFCAF957}"/>
              </a:ext>
            </a:extLst>
          </p:cNvPr>
          <p:cNvSpPr>
            <a:spLocks noGrp="1"/>
          </p:cNvSpPr>
          <p:nvPr>
            <p:ph type="title"/>
          </p:nvPr>
        </p:nvSpPr>
        <p:spPr/>
        <p:txBody>
          <a:bodyPr/>
          <a:lstStyle/>
          <a:p>
            <a:r>
              <a:rPr lang="en-US" dirty="0"/>
              <a:t>Padlet – Pricing Breakdown </a:t>
            </a:r>
          </a:p>
        </p:txBody>
      </p:sp>
      <p:sp>
        <p:nvSpPr>
          <p:cNvPr id="3" name="Content Placeholder 2">
            <a:extLst>
              <a:ext uri="{FF2B5EF4-FFF2-40B4-BE49-F238E27FC236}">
                <a16:creationId xmlns:a16="http://schemas.microsoft.com/office/drawing/2014/main" id="{1EE60A24-B1A7-4D77-AF5B-3EF5B24DD961}"/>
              </a:ext>
            </a:extLst>
          </p:cNvPr>
          <p:cNvSpPr>
            <a:spLocks noGrp="1"/>
          </p:cNvSpPr>
          <p:nvPr>
            <p:ph idx="1"/>
          </p:nvPr>
        </p:nvSpPr>
        <p:spPr/>
        <p:txBody>
          <a:bodyPr/>
          <a:lstStyle/>
          <a:p>
            <a:r>
              <a:rPr lang="en-US" dirty="0"/>
              <a:t>Platinum </a:t>
            </a:r>
          </a:p>
          <a:p>
            <a:pPr lvl="1"/>
            <a:r>
              <a:rPr lang="en-US" dirty="0"/>
              <a:t>Unlimited Padlet; 500MB</a:t>
            </a:r>
          </a:p>
          <a:p>
            <a:pPr lvl="1"/>
            <a:r>
              <a:rPr lang="en-US" dirty="0"/>
              <a:t>$99.99 a year or $9.99 a month</a:t>
            </a:r>
          </a:p>
          <a:p>
            <a:r>
              <a:rPr lang="en-US" dirty="0"/>
              <a:t>Gold</a:t>
            </a:r>
          </a:p>
          <a:p>
            <a:pPr lvl="1"/>
            <a:r>
              <a:rPr lang="en-US" dirty="0"/>
              <a:t>20 </a:t>
            </a:r>
            <a:r>
              <a:rPr lang="en-US" dirty="0" err="1"/>
              <a:t>Padlets</a:t>
            </a:r>
            <a:r>
              <a:rPr lang="en-US" dirty="0"/>
              <a:t>; 100MB</a:t>
            </a:r>
          </a:p>
          <a:p>
            <a:pPr lvl="1"/>
            <a:r>
              <a:rPr lang="en-US" dirty="0"/>
              <a:t>$69.99 a year of $6.99 a month</a:t>
            </a:r>
          </a:p>
          <a:p>
            <a:r>
              <a:rPr lang="en-US" dirty="0"/>
              <a:t>Neon</a:t>
            </a:r>
          </a:p>
          <a:p>
            <a:pPr lvl="1"/>
            <a:r>
              <a:rPr lang="en-US" dirty="0"/>
              <a:t>3 </a:t>
            </a:r>
            <a:r>
              <a:rPr lang="en-US" dirty="0" err="1"/>
              <a:t>Padlets</a:t>
            </a:r>
            <a:r>
              <a:rPr lang="en-US" dirty="0"/>
              <a:t>; 20MB</a:t>
            </a:r>
          </a:p>
          <a:p>
            <a:pPr lvl="1"/>
            <a:r>
              <a:rPr lang="en-US" dirty="0"/>
              <a:t>FREE</a:t>
            </a:r>
          </a:p>
        </p:txBody>
      </p:sp>
      <p:pic>
        <p:nvPicPr>
          <p:cNvPr id="4" name="Picture 3">
            <a:extLst>
              <a:ext uri="{FF2B5EF4-FFF2-40B4-BE49-F238E27FC236}">
                <a16:creationId xmlns:a16="http://schemas.microsoft.com/office/drawing/2014/main" id="{41E8C65D-14CD-4BC0-8756-815361121FA2}"/>
              </a:ext>
            </a:extLst>
          </p:cNvPr>
          <p:cNvPicPr>
            <a:picLocks noChangeAspect="1"/>
          </p:cNvPicPr>
          <p:nvPr/>
        </p:nvPicPr>
        <p:blipFill rotWithShape="1">
          <a:blip r:embed="rId2"/>
          <a:srcRect l="34794" t="21641" r="43479" b="8378"/>
          <a:stretch/>
        </p:blipFill>
        <p:spPr>
          <a:xfrm>
            <a:off x="6862714" y="2471587"/>
            <a:ext cx="5090474" cy="3967309"/>
          </a:xfrm>
          <a:prstGeom prst="rect">
            <a:avLst/>
          </a:prstGeom>
        </p:spPr>
      </p:pic>
    </p:spTree>
    <p:extLst>
      <p:ext uri="{BB962C8B-B14F-4D97-AF65-F5344CB8AC3E}">
        <p14:creationId xmlns:p14="http://schemas.microsoft.com/office/powerpoint/2010/main" val="32447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E337-63C2-40C6-8586-85CFA070B27E}"/>
              </a:ext>
            </a:extLst>
          </p:cNvPr>
          <p:cNvSpPr>
            <a:spLocks noGrp="1"/>
          </p:cNvSpPr>
          <p:nvPr>
            <p:ph type="title"/>
          </p:nvPr>
        </p:nvSpPr>
        <p:spPr/>
        <p:txBody>
          <a:bodyPr/>
          <a:lstStyle/>
          <a:p>
            <a:r>
              <a:rPr lang="en-US" dirty="0"/>
              <a:t>Example – SPM 210 (Wall Padlet)</a:t>
            </a:r>
          </a:p>
        </p:txBody>
      </p:sp>
      <p:pic>
        <p:nvPicPr>
          <p:cNvPr id="4" name="Content Placeholder 3">
            <a:hlinkClick r:id="rId2"/>
            <a:extLst>
              <a:ext uri="{FF2B5EF4-FFF2-40B4-BE49-F238E27FC236}">
                <a16:creationId xmlns:a16="http://schemas.microsoft.com/office/drawing/2014/main" id="{A8C7619D-8D71-4433-B3C7-9A82C6BA4AD5}"/>
              </a:ext>
            </a:extLst>
          </p:cNvPr>
          <p:cNvPicPr>
            <a:picLocks noGrp="1" noChangeAspect="1"/>
          </p:cNvPicPr>
          <p:nvPr>
            <p:ph idx="1"/>
          </p:nvPr>
        </p:nvPicPr>
        <p:blipFill rotWithShape="1">
          <a:blip r:embed="rId3"/>
          <a:srcRect l="28608" t="12000" r="42760" b="3305"/>
          <a:stretch/>
        </p:blipFill>
        <p:spPr>
          <a:xfrm>
            <a:off x="2441541" y="2284836"/>
            <a:ext cx="5891753" cy="4217042"/>
          </a:xfrm>
          <a:prstGeom prst="rect">
            <a:avLst/>
          </a:prstGeom>
        </p:spPr>
      </p:pic>
    </p:spTree>
    <p:extLst>
      <p:ext uri="{BB962C8B-B14F-4D97-AF65-F5344CB8AC3E}">
        <p14:creationId xmlns:p14="http://schemas.microsoft.com/office/powerpoint/2010/main" val="58495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E337-63C2-40C6-8586-85CFA070B27E}"/>
              </a:ext>
            </a:extLst>
          </p:cNvPr>
          <p:cNvSpPr>
            <a:spLocks noGrp="1"/>
          </p:cNvSpPr>
          <p:nvPr>
            <p:ph type="title"/>
          </p:nvPr>
        </p:nvSpPr>
        <p:spPr/>
        <p:txBody>
          <a:bodyPr/>
          <a:lstStyle/>
          <a:p>
            <a:r>
              <a:rPr lang="en-US" dirty="0"/>
              <a:t>Example – SPM 435 (Wall Padlet) </a:t>
            </a:r>
          </a:p>
        </p:txBody>
      </p:sp>
      <p:pic>
        <p:nvPicPr>
          <p:cNvPr id="4" name="Content Placeholder 3">
            <a:hlinkClick r:id="rId2"/>
            <a:extLst>
              <a:ext uri="{FF2B5EF4-FFF2-40B4-BE49-F238E27FC236}">
                <a16:creationId xmlns:a16="http://schemas.microsoft.com/office/drawing/2014/main" id="{0CD8C5F5-73AE-4F4B-9B89-93A390248640}"/>
              </a:ext>
            </a:extLst>
          </p:cNvPr>
          <p:cNvPicPr>
            <a:picLocks noGrp="1" noChangeAspect="1"/>
          </p:cNvPicPr>
          <p:nvPr>
            <p:ph idx="1"/>
          </p:nvPr>
        </p:nvPicPr>
        <p:blipFill rotWithShape="1">
          <a:blip r:embed="rId3"/>
          <a:srcRect l="28419" t="12810" r="42949" b="5331"/>
          <a:stretch/>
        </p:blipFill>
        <p:spPr>
          <a:xfrm>
            <a:off x="2620652" y="2234165"/>
            <a:ext cx="5854045" cy="4049717"/>
          </a:xfrm>
          <a:prstGeom prst="rect">
            <a:avLst/>
          </a:prstGeom>
        </p:spPr>
      </p:pic>
    </p:spTree>
    <p:extLst>
      <p:ext uri="{BB962C8B-B14F-4D97-AF65-F5344CB8AC3E}">
        <p14:creationId xmlns:p14="http://schemas.microsoft.com/office/powerpoint/2010/main" val="283044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0E44-C3DA-4078-933E-E2082532942F}"/>
              </a:ext>
            </a:extLst>
          </p:cNvPr>
          <p:cNvSpPr>
            <a:spLocks noGrp="1"/>
          </p:cNvSpPr>
          <p:nvPr>
            <p:ph type="title"/>
          </p:nvPr>
        </p:nvSpPr>
        <p:spPr/>
        <p:txBody>
          <a:bodyPr/>
          <a:lstStyle/>
          <a:p>
            <a:r>
              <a:rPr lang="en-US" dirty="0"/>
              <a:t>Example – COR 183 (Shelf Padlet)</a:t>
            </a:r>
          </a:p>
        </p:txBody>
      </p:sp>
      <p:pic>
        <p:nvPicPr>
          <p:cNvPr id="4" name="Content Placeholder 3">
            <a:hlinkClick r:id="rId2"/>
            <a:extLst>
              <a:ext uri="{FF2B5EF4-FFF2-40B4-BE49-F238E27FC236}">
                <a16:creationId xmlns:a16="http://schemas.microsoft.com/office/drawing/2014/main" id="{3336E924-F91E-4E48-9C69-0F97167FE665}"/>
              </a:ext>
            </a:extLst>
          </p:cNvPr>
          <p:cNvPicPr>
            <a:picLocks noGrp="1" noChangeAspect="1"/>
          </p:cNvPicPr>
          <p:nvPr>
            <p:ph idx="1"/>
          </p:nvPr>
        </p:nvPicPr>
        <p:blipFill rotWithShape="1">
          <a:blip r:embed="rId3"/>
          <a:srcRect l="28313" t="12192" r="42760" b="5332"/>
          <a:stretch/>
        </p:blipFill>
        <p:spPr>
          <a:xfrm>
            <a:off x="3296239" y="2241605"/>
            <a:ext cx="5599522" cy="3863167"/>
          </a:xfrm>
          <a:prstGeom prst="rect">
            <a:avLst/>
          </a:prstGeom>
        </p:spPr>
      </p:pic>
    </p:spTree>
    <p:extLst>
      <p:ext uri="{BB962C8B-B14F-4D97-AF65-F5344CB8AC3E}">
        <p14:creationId xmlns:p14="http://schemas.microsoft.com/office/powerpoint/2010/main" val="549851757"/>
      </p:ext>
    </p:extLst>
  </p:cSld>
  <p:clrMapOvr>
    <a:masterClrMapping/>
  </p:clrMapOvr>
</p:sld>
</file>

<file path=ppt/theme/theme1.xml><?xml version="1.0" encoding="utf-8"?>
<a:theme xmlns:a="http://schemas.openxmlformats.org/drawingml/2006/main" name="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1373</Words>
  <Application>Microsoft Office PowerPoint</Application>
  <PresentationFormat>Widescreen</PresentationFormat>
  <Paragraphs>107</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Berlin</vt:lpstr>
      <vt:lpstr>Padlet as an Education Tool:  How to Engage Students Differently in the Classroom</vt:lpstr>
      <vt:lpstr>Teaching &amp; Technology </vt:lpstr>
      <vt:lpstr>Active Learning</vt:lpstr>
      <vt:lpstr>Padlet – What is it? </vt:lpstr>
      <vt:lpstr>Padlet: Functionality </vt:lpstr>
      <vt:lpstr>Padlet – Pricing Breakdown </vt:lpstr>
      <vt:lpstr>Example – SPM 210 (Wall Padlet)</vt:lpstr>
      <vt:lpstr>Example – SPM 435 (Wall Padlet) </vt:lpstr>
      <vt:lpstr>Example – COR 183 (Shelf Padlet)</vt:lpstr>
      <vt:lpstr>Demonstration – How to Create Padlets</vt:lpstr>
      <vt:lpstr>Demonstration – How to Type into Padlets</vt:lpstr>
      <vt:lpstr>Demonstration – Interact with Padlet – QR Code</vt:lpstr>
      <vt:lpstr>Demonstration – Interact with Padlet – QR Code</vt:lpstr>
      <vt:lpstr>Closing Thoughts – Recommendations </vt:lpstr>
      <vt:lpstr>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Padlet as an Education Tool:  How to Engage Students Differently in the Classroom</dc:title>
  <dc:creator>Ryder, Ashley</dc:creator>
  <cp:lastModifiedBy>Ryder, Ashley</cp:lastModifiedBy>
  <cp:revision>16</cp:revision>
  <dcterms:created xsi:type="dcterms:W3CDTF">2023-01-30T14:48:34Z</dcterms:created>
  <dcterms:modified xsi:type="dcterms:W3CDTF">2023-02-01T18:41:05Z</dcterms:modified>
</cp:coreProperties>
</file>