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11"/>
  </p:notesMasterIdLst>
  <p:sldIdLst>
    <p:sldId id="268" r:id="rId2"/>
    <p:sldId id="258" r:id="rId3"/>
    <p:sldId id="260" r:id="rId4"/>
    <p:sldId id="261" r:id="rId5"/>
    <p:sldId id="264" r:id="rId6"/>
    <p:sldId id="265" r:id="rId7"/>
    <p:sldId id="266" r:id="rId8"/>
    <p:sldId id="267" r:id="rId9"/>
    <p:sldId id="25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507"/>
    <a:srgbClr val="D1D102"/>
    <a:srgbClr val="BB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25F3C-400F-A04E-AF51-D77EA42C6FE6}"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1AE91564-04DF-0144-B1EF-67A5B11832D8}">
      <dgm:prSet phldrT="[Text]"/>
      <dgm:spPr/>
      <dgm:t>
        <a:bodyPr/>
        <a:lstStyle/>
        <a:p>
          <a:r>
            <a:rPr lang="en-US" dirty="0" smtClean="0"/>
            <a:t>Reflect/Brainstorm</a:t>
          </a:r>
          <a:endParaRPr lang="en-US" dirty="0"/>
        </a:p>
      </dgm:t>
    </dgm:pt>
    <dgm:pt modelId="{32BB894A-68BA-CF44-83E4-50A2A125F60B}" type="parTrans" cxnId="{44CFFF23-C2CA-EF48-8F36-653A3CBF9A6A}">
      <dgm:prSet/>
      <dgm:spPr/>
      <dgm:t>
        <a:bodyPr/>
        <a:lstStyle/>
        <a:p>
          <a:endParaRPr lang="en-US"/>
        </a:p>
      </dgm:t>
    </dgm:pt>
    <dgm:pt modelId="{550ED04C-41C0-1546-A6D0-7FD5CBBC6DD5}" type="sibTrans" cxnId="{44CFFF23-C2CA-EF48-8F36-653A3CBF9A6A}">
      <dgm:prSet/>
      <dgm:spPr/>
      <dgm:t>
        <a:bodyPr/>
        <a:lstStyle/>
        <a:p>
          <a:endParaRPr lang="en-US"/>
        </a:p>
      </dgm:t>
    </dgm:pt>
    <dgm:pt modelId="{51680A52-EA91-FF4A-81B7-0B0070B51308}">
      <dgm:prSet phldrT="[Text]"/>
      <dgm:spPr/>
      <dgm:t>
        <a:bodyPr/>
        <a:lstStyle/>
        <a:p>
          <a:r>
            <a:rPr lang="en-US" dirty="0" smtClean="0"/>
            <a:t>Categorize</a:t>
          </a:r>
          <a:endParaRPr lang="en-US" dirty="0"/>
        </a:p>
      </dgm:t>
    </dgm:pt>
    <dgm:pt modelId="{83267168-9706-5B4F-BB62-9FF7B6FB71D7}" type="parTrans" cxnId="{9C3E69C5-69CF-A74C-8A5F-B267688CB98E}">
      <dgm:prSet/>
      <dgm:spPr/>
      <dgm:t>
        <a:bodyPr/>
        <a:lstStyle/>
        <a:p>
          <a:endParaRPr lang="en-US"/>
        </a:p>
      </dgm:t>
    </dgm:pt>
    <dgm:pt modelId="{9F996333-5AD7-0A4E-89FC-E1193AAA08FD}" type="sibTrans" cxnId="{9C3E69C5-69CF-A74C-8A5F-B267688CB98E}">
      <dgm:prSet/>
      <dgm:spPr/>
      <dgm:t>
        <a:bodyPr/>
        <a:lstStyle/>
        <a:p>
          <a:endParaRPr lang="en-US"/>
        </a:p>
      </dgm:t>
    </dgm:pt>
    <dgm:pt modelId="{16D10D57-8795-9A4C-A8A9-3E66721D8EC1}">
      <dgm:prSet phldrT="[Text]"/>
      <dgm:spPr/>
      <dgm:t>
        <a:bodyPr/>
        <a:lstStyle/>
        <a:p>
          <a:r>
            <a:rPr lang="en-US" dirty="0" smtClean="0"/>
            <a:t>Describe Proficiency</a:t>
          </a:r>
          <a:endParaRPr lang="en-US" dirty="0"/>
        </a:p>
      </dgm:t>
    </dgm:pt>
    <dgm:pt modelId="{4EBBA02C-976A-9C4D-88A5-361DA653052C}" type="parTrans" cxnId="{10DB3E81-382A-D54B-9BFC-745232165F79}">
      <dgm:prSet/>
      <dgm:spPr/>
      <dgm:t>
        <a:bodyPr/>
        <a:lstStyle/>
        <a:p>
          <a:endParaRPr lang="en-US"/>
        </a:p>
      </dgm:t>
    </dgm:pt>
    <dgm:pt modelId="{4EA1EE7F-5B9A-B943-BE6F-01CCCC79EE51}" type="sibTrans" cxnId="{10DB3E81-382A-D54B-9BFC-745232165F79}">
      <dgm:prSet/>
      <dgm:spPr/>
      <dgm:t>
        <a:bodyPr/>
        <a:lstStyle/>
        <a:p>
          <a:endParaRPr lang="en-US"/>
        </a:p>
      </dgm:t>
    </dgm:pt>
    <dgm:pt modelId="{02651F76-152C-674E-908C-A22EB3E7229C}">
      <dgm:prSet phldrT="[Text]"/>
      <dgm:spPr/>
      <dgm:t>
        <a:bodyPr/>
        <a:lstStyle/>
        <a:p>
          <a:r>
            <a:rPr lang="en-US" dirty="0" smtClean="0"/>
            <a:t>Obtain Feedback</a:t>
          </a:r>
          <a:endParaRPr lang="en-US" dirty="0"/>
        </a:p>
      </dgm:t>
    </dgm:pt>
    <dgm:pt modelId="{C7F2BF8C-9346-6944-B5C2-C4694524EB2D}" type="parTrans" cxnId="{29570D1C-C94E-014D-B073-DF57D1A7EB72}">
      <dgm:prSet/>
      <dgm:spPr/>
      <dgm:t>
        <a:bodyPr/>
        <a:lstStyle/>
        <a:p>
          <a:endParaRPr lang="en-US"/>
        </a:p>
      </dgm:t>
    </dgm:pt>
    <dgm:pt modelId="{5F643FE6-2B10-6C4C-98FB-D918BFDA5922}" type="sibTrans" cxnId="{29570D1C-C94E-014D-B073-DF57D1A7EB72}">
      <dgm:prSet/>
      <dgm:spPr/>
      <dgm:t>
        <a:bodyPr/>
        <a:lstStyle/>
        <a:p>
          <a:endParaRPr lang="en-US"/>
        </a:p>
      </dgm:t>
    </dgm:pt>
    <dgm:pt modelId="{67478EA8-0B23-D243-B303-3A41E4F35C21}">
      <dgm:prSet phldrT="[Text]"/>
      <dgm:spPr/>
      <dgm:t>
        <a:bodyPr/>
        <a:lstStyle/>
        <a:p>
          <a:r>
            <a:rPr lang="en-US" dirty="0" smtClean="0"/>
            <a:t>Implement</a:t>
          </a:r>
          <a:endParaRPr lang="en-US" dirty="0"/>
        </a:p>
      </dgm:t>
    </dgm:pt>
    <dgm:pt modelId="{C5FFA79E-57D5-D542-B701-42DC9CFE58FD}" type="parTrans" cxnId="{499BD377-1199-6B45-9E69-EFE198554D90}">
      <dgm:prSet/>
      <dgm:spPr/>
      <dgm:t>
        <a:bodyPr/>
        <a:lstStyle/>
        <a:p>
          <a:endParaRPr lang="en-US"/>
        </a:p>
      </dgm:t>
    </dgm:pt>
    <dgm:pt modelId="{73EE4D36-0543-4346-B7BB-A643A5A515E8}" type="sibTrans" cxnId="{499BD377-1199-6B45-9E69-EFE198554D90}">
      <dgm:prSet/>
      <dgm:spPr/>
      <dgm:t>
        <a:bodyPr/>
        <a:lstStyle/>
        <a:p>
          <a:endParaRPr lang="en-US"/>
        </a:p>
      </dgm:t>
    </dgm:pt>
    <dgm:pt modelId="{D65DD86A-A04F-F349-8BB1-40155D5BDF96}" type="pres">
      <dgm:prSet presAssocID="{BDE25F3C-400F-A04E-AF51-D77EA42C6FE6}" presName="rootnode" presStyleCnt="0">
        <dgm:presLayoutVars>
          <dgm:chMax/>
          <dgm:chPref/>
          <dgm:dir/>
          <dgm:animLvl val="lvl"/>
        </dgm:presLayoutVars>
      </dgm:prSet>
      <dgm:spPr/>
      <dgm:t>
        <a:bodyPr/>
        <a:lstStyle/>
        <a:p>
          <a:endParaRPr lang="en-US"/>
        </a:p>
      </dgm:t>
    </dgm:pt>
    <dgm:pt modelId="{E97C0E45-B5CD-A643-99CB-28AD61A0FBBF}" type="pres">
      <dgm:prSet presAssocID="{1AE91564-04DF-0144-B1EF-67A5B11832D8}" presName="composite" presStyleCnt="0"/>
      <dgm:spPr/>
    </dgm:pt>
    <dgm:pt modelId="{8FC4FD8A-6D59-D845-9D82-96C64F9CCE46}" type="pres">
      <dgm:prSet presAssocID="{1AE91564-04DF-0144-B1EF-67A5B11832D8}" presName="LShape" presStyleLbl="alignNode1" presStyleIdx="0" presStyleCnt="9"/>
      <dgm:spPr/>
    </dgm:pt>
    <dgm:pt modelId="{44CA1832-813F-594C-8289-2E2ABFBDD825}" type="pres">
      <dgm:prSet presAssocID="{1AE91564-04DF-0144-B1EF-67A5B11832D8}" presName="ParentText" presStyleLbl="revTx" presStyleIdx="0" presStyleCnt="5">
        <dgm:presLayoutVars>
          <dgm:chMax val="0"/>
          <dgm:chPref val="0"/>
          <dgm:bulletEnabled val="1"/>
        </dgm:presLayoutVars>
      </dgm:prSet>
      <dgm:spPr/>
      <dgm:t>
        <a:bodyPr/>
        <a:lstStyle/>
        <a:p>
          <a:endParaRPr lang="en-US"/>
        </a:p>
      </dgm:t>
    </dgm:pt>
    <dgm:pt modelId="{66C3F4D3-1092-ED46-A3A6-83E250C5AA50}" type="pres">
      <dgm:prSet presAssocID="{1AE91564-04DF-0144-B1EF-67A5B11832D8}" presName="Triangle" presStyleLbl="alignNode1" presStyleIdx="1" presStyleCnt="9"/>
      <dgm:spPr/>
    </dgm:pt>
    <dgm:pt modelId="{230AB034-9413-084B-ACD9-A6E1ABA58B25}" type="pres">
      <dgm:prSet presAssocID="{550ED04C-41C0-1546-A6D0-7FD5CBBC6DD5}" presName="sibTrans" presStyleCnt="0"/>
      <dgm:spPr/>
    </dgm:pt>
    <dgm:pt modelId="{485E45C7-9BC1-0840-AE58-CC4A647013AE}" type="pres">
      <dgm:prSet presAssocID="{550ED04C-41C0-1546-A6D0-7FD5CBBC6DD5}" presName="space" presStyleCnt="0"/>
      <dgm:spPr/>
    </dgm:pt>
    <dgm:pt modelId="{32691EF4-BE75-6A48-BC39-7B6624213B61}" type="pres">
      <dgm:prSet presAssocID="{51680A52-EA91-FF4A-81B7-0B0070B51308}" presName="composite" presStyleCnt="0"/>
      <dgm:spPr/>
    </dgm:pt>
    <dgm:pt modelId="{510215A9-85D6-4141-834D-55069343730E}" type="pres">
      <dgm:prSet presAssocID="{51680A52-EA91-FF4A-81B7-0B0070B51308}" presName="LShape" presStyleLbl="alignNode1" presStyleIdx="2" presStyleCnt="9"/>
      <dgm:spPr/>
    </dgm:pt>
    <dgm:pt modelId="{68037BCB-89AE-F24C-8F81-93B2D43BED39}" type="pres">
      <dgm:prSet presAssocID="{51680A52-EA91-FF4A-81B7-0B0070B51308}" presName="ParentText" presStyleLbl="revTx" presStyleIdx="1" presStyleCnt="5">
        <dgm:presLayoutVars>
          <dgm:chMax val="0"/>
          <dgm:chPref val="0"/>
          <dgm:bulletEnabled val="1"/>
        </dgm:presLayoutVars>
      </dgm:prSet>
      <dgm:spPr/>
      <dgm:t>
        <a:bodyPr/>
        <a:lstStyle/>
        <a:p>
          <a:endParaRPr lang="en-US"/>
        </a:p>
      </dgm:t>
    </dgm:pt>
    <dgm:pt modelId="{4C4801D7-F3C0-9B43-B456-03449553DB78}" type="pres">
      <dgm:prSet presAssocID="{51680A52-EA91-FF4A-81B7-0B0070B51308}" presName="Triangle" presStyleLbl="alignNode1" presStyleIdx="3" presStyleCnt="9"/>
      <dgm:spPr/>
    </dgm:pt>
    <dgm:pt modelId="{06AF551F-E7DE-2F43-ABF0-60F50C15C442}" type="pres">
      <dgm:prSet presAssocID="{9F996333-5AD7-0A4E-89FC-E1193AAA08FD}" presName="sibTrans" presStyleCnt="0"/>
      <dgm:spPr/>
    </dgm:pt>
    <dgm:pt modelId="{2894285B-2D0F-9E48-88C5-D7BDD6D39DA4}" type="pres">
      <dgm:prSet presAssocID="{9F996333-5AD7-0A4E-89FC-E1193AAA08FD}" presName="space" presStyleCnt="0"/>
      <dgm:spPr/>
    </dgm:pt>
    <dgm:pt modelId="{1F88D134-5F43-FF49-8A03-99F891F83927}" type="pres">
      <dgm:prSet presAssocID="{16D10D57-8795-9A4C-A8A9-3E66721D8EC1}" presName="composite" presStyleCnt="0"/>
      <dgm:spPr/>
    </dgm:pt>
    <dgm:pt modelId="{3CFA7637-7EE2-E348-A51D-235C744E769C}" type="pres">
      <dgm:prSet presAssocID="{16D10D57-8795-9A4C-A8A9-3E66721D8EC1}" presName="LShape" presStyleLbl="alignNode1" presStyleIdx="4" presStyleCnt="9"/>
      <dgm:spPr/>
    </dgm:pt>
    <dgm:pt modelId="{B8A14209-E9C2-A846-BB69-504A87D27C52}" type="pres">
      <dgm:prSet presAssocID="{16D10D57-8795-9A4C-A8A9-3E66721D8EC1}" presName="ParentText" presStyleLbl="revTx" presStyleIdx="2" presStyleCnt="5">
        <dgm:presLayoutVars>
          <dgm:chMax val="0"/>
          <dgm:chPref val="0"/>
          <dgm:bulletEnabled val="1"/>
        </dgm:presLayoutVars>
      </dgm:prSet>
      <dgm:spPr/>
      <dgm:t>
        <a:bodyPr/>
        <a:lstStyle/>
        <a:p>
          <a:endParaRPr lang="en-US"/>
        </a:p>
      </dgm:t>
    </dgm:pt>
    <dgm:pt modelId="{61535668-0224-9D4E-A81B-4F41B3D8AD7B}" type="pres">
      <dgm:prSet presAssocID="{16D10D57-8795-9A4C-A8A9-3E66721D8EC1}" presName="Triangle" presStyleLbl="alignNode1" presStyleIdx="5" presStyleCnt="9"/>
      <dgm:spPr/>
    </dgm:pt>
    <dgm:pt modelId="{E7D1951A-0A60-1149-84EE-8E008129C756}" type="pres">
      <dgm:prSet presAssocID="{4EA1EE7F-5B9A-B943-BE6F-01CCCC79EE51}" presName="sibTrans" presStyleCnt="0"/>
      <dgm:spPr/>
    </dgm:pt>
    <dgm:pt modelId="{C66355C8-2F23-DC41-85D8-85C65AD1D45A}" type="pres">
      <dgm:prSet presAssocID="{4EA1EE7F-5B9A-B943-BE6F-01CCCC79EE51}" presName="space" presStyleCnt="0"/>
      <dgm:spPr/>
    </dgm:pt>
    <dgm:pt modelId="{1CAB3463-7852-3142-BDDB-AC12F9A129DA}" type="pres">
      <dgm:prSet presAssocID="{02651F76-152C-674E-908C-A22EB3E7229C}" presName="composite" presStyleCnt="0"/>
      <dgm:spPr/>
    </dgm:pt>
    <dgm:pt modelId="{04D05A61-6014-3F4D-8B88-B672B37C2794}" type="pres">
      <dgm:prSet presAssocID="{02651F76-152C-674E-908C-A22EB3E7229C}" presName="LShape" presStyleLbl="alignNode1" presStyleIdx="6" presStyleCnt="9"/>
      <dgm:spPr/>
    </dgm:pt>
    <dgm:pt modelId="{982721FE-62D5-3E4A-9F28-F5CA1C5B5614}" type="pres">
      <dgm:prSet presAssocID="{02651F76-152C-674E-908C-A22EB3E7229C}" presName="ParentText" presStyleLbl="revTx" presStyleIdx="3" presStyleCnt="5">
        <dgm:presLayoutVars>
          <dgm:chMax val="0"/>
          <dgm:chPref val="0"/>
          <dgm:bulletEnabled val="1"/>
        </dgm:presLayoutVars>
      </dgm:prSet>
      <dgm:spPr/>
      <dgm:t>
        <a:bodyPr/>
        <a:lstStyle/>
        <a:p>
          <a:endParaRPr lang="en-US"/>
        </a:p>
      </dgm:t>
    </dgm:pt>
    <dgm:pt modelId="{F9AF2F45-BE89-D743-9B5F-9FBBB2C92333}" type="pres">
      <dgm:prSet presAssocID="{02651F76-152C-674E-908C-A22EB3E7229C}" presName="Triangle" presStyleLbl="alignNode1" presStyleIdx="7" presStyleCnt="9"/>
      <dgm:spPr/>
    </dgm:pt>
    <dgm:pt modelId="{B76CA8C9-0726-C54C-9DDA-9981168A9651}" type="pres">
      <dgm:prSet presAssocID="{5F643FE6-2B10-6C4C-98FB-D918BFDA5922}" presName="sibTrans" presStyleCnt="0"/>
      <dgm:spPr/>
    </dgm:pt>
    <dgm:pt modelId="{3962523A-E54B-8846-8568-58A99292AA22}" type="pres">
      <dgm:prSet presAssocID="{5F643FE6-2B10-6C4C-98FB-D918BFDA5922}" presName="space" presStyleCnt="0"/>
      <dgm:spPr/>
    </dgm:pt>
    <dgm:pt modelId="{F37BE84C-B6C8-3649-94F1-C330270EA803}" type="pres">
      <dgm:prSet presAssocID="{67478EA8-0B23-D243-B303-3A41E4F35C21}" presName="composite" presStyleCnt="0"/>
      <dgm:spPr/>
    </dgm:pt>
    <dgm:pt modelId="{0F1188AF-9897-7B43-BDD7-10570EB6CDBF}" type="pres">
      <dgm:prSet presAssocID="{67478EA8-0B23-D243-B303-3A41E4F35C21}" presName="LShape" presStyleLbl="alignNode1" presStyleIdx="8" presStyleCnt="9"/>
      <dgm:spPr/>
    </dgm:pt>
    <dgm:pt modelId="{50ED0FE5-754B-ED4C-BDBB-0A128C3378B4}" type="pres">
      <dgm:prSet presAssocID="{67478EA8-0B23-D243-B303-3A41E4F35C21}" presName="ParentText" presStyleLbl="revTx" presStyleIdx="4" presStyleCnt="5">
        <dgm:presLayoutVars>
          <dgm:chMax val="0"/>
          <dgm:chPref val="0"/>
          <dgm:bulletEnabled val="1"/>
        </dgm:presLayoutVars>
      </dgm:prSet>
      <dgm:spPr/>
      <dgm:t>
        <a:bodyPr/>
        <a:lstStyle/>
        <a:p>
          <a:endParaRPr lang="en-US"/>
        </a:p>
      </dgm:t>
    </dgm:pt>
  </dgm:ptLst>
  <dgm:cxnLst>
    <dgm:cxn modelId="{ACA73C51-4A09-9441-BBEF-B89940884104}" type="presOf" srcId="{1AE91564-04DF-0144-B1EF-67A5B11832D8}" destId="{44CA1832-813F-594C-8289-2E2ABFBDD825}" srcOrd="0" destOrd="0" presId="urn:microsoft.com/office/officeart/2009/3/layout/StepUpProcess"/>
    <dgm:cxn modelId="{2BA34C04-4033-4343-8999-62E98B7ACC7A}" type="presOf" srcId="{02651F76-152C-674E-908C-A22EB3E7229C}" destId="{982721FE-62D5-3E4A-9F28-F5CA1C5B5614}" srcOrd="0" destOrd="0" presId="urn:microsoft.com/office/officeart/2009/3/layout/StepUpProcess"/>
    <dgm:cxn modelId="{5D67EADD-F4FA-9D47-AA4B-BE142A0E0634}" type="presOf" srcId="{67478EA8-0B23-D243-B303-3A41E4F35C21}" destId="{50ED0FE5-754B-ED4C-BDBB-0A128C3378B4}" srcOrd="0" destOrd="0" presId="urn:microsoft.com/office/officeart/2009/3/layout/StepUpProcess"/>
    <dgm:cxn modelId="{44CFFF23-C2CA-EF48-8F36-653A3CBF9A6A}" srcId="{BDE25F3C-400F-A04E-AF51-D77EA42C6FE6}" destId="{1AE91564-04DF-0144-B1EF-67A5B11832D8}" srcOrd="0" destOrd="0" parTransId="{32BB894A-68BA-CF44-83E4-50A2A125F60B}" sibTransId="{550ED04C-41C0-1546-A6D0-7FD5CBBC6DD5}"/>
    <dgm:cxn modelId="{9C3E69C5-69CF-A74C-8A5F-B267688CB98E}" srcId="{BDE25F3C-400F-A04E-AF51-D77EA42C6FE6}" destId="{51680A52-EA91-FF4A-81B7-0B0070B51308}" srcOrd="1" destOrd="0" parTransId="{83267168-9706-5B4F-BB62-9FF7B6FB71D7}" sibTransId="{9F996333-5AD7-0A4E-89FC-E1193AAA08FD}"/>
    <dgm:cxn modelId="{29570D1C-C94E-014D-B073-DF57D1A7EB72}" srcId="{BDE25F3C-400F-A04E-AF51-D77EA42C6FE6}" destId="{02651F76-152C-674E-908C-A22EB3E7229C}" srcOrd="3" destOrd="0" parTransId="{C7F2BF8C-9346-6944-B5C2-C4694524EB2D}" sibTransId="{5F643FE6-2B10-6C4C-98FB-D918BFDA5922}"/>
    <dgm:cxn modelId="{894990ED-09B8-5744-9B63-C91AE9FD2F09}" type="presOf" srcId="{BDE25F3C-400F-A04E-AF51-D77EA42C6FE6}" destId="{D65DD86A-A04F-F349-8BB1-40155D5BDF96}" srcOrd="0" destOrd="0" presId="urn:microsoft.com/office/officeart/2009/3/layout/StepUpProcess"/>
    <dgm:cxn modelId="{EF5E239B-5EB4-4849-B3F4-27946A5BDE21}" type="presOf" srcId="{16D10D57-8795-9A4C-A8A9-3E66721D8EC1}" destId="{B8A14209-E9C2-A846-BB69-504A87D27C52}" srcOrd="0" destOrd="0" presId="urn:microsoft.com/office/officeart/2009/3/layout/StepUpProcess"/>
    <dgm:cxn modelId="{9CCD9822-0FB1-594A-ACF7-EB95F94E5AC5}" type="presOf" srcId="{51680A52-EA91-FF4A-81B7-0B0070B51308}" destId="{68037BCB-89AE-F24C-8F81-93B2D43BED39}" srcOrd="0" destOrd="0" presId="urn:microsoft.com/office/officeart/2009/3/layout/StepUpProcess"/>
    <dgm:cxn modelId="{499BD377-1199-6B45-9E69-EFE198554D90}" srcId="{BDE25F3C-400F-A04E-AF51-D77EA42C6FE6}" destId="{67478EA8-0B23-D243-B303-3A41E4F35C21}" srcOrd="4" destOrd="0" parTransId="{C5FFA79E-57D5-D542-B701-42DC9CFE58FD}" sibTransId="{73EE4D36-0543-4346-B7BB-A643A5A515E8}"/>
    <dgm:cxn modelId="{10DB3E81-382A-D54B-9BFC-745232165F79}" srcId="{BDE25F3C-400F-A04E-AF51-D77EA42C6FE6}" destId="{16D10D57-8795-9A4C-A8A9-3E66721D8EC1}" srcOrd="2" destOrd="0" parTransId="{4EBBA02C-976A-9C4D-88A5-361DA653052C}" sibTransId="{4EA1EE7F-5B9A-B943-BE6F-01CCCC79EE51}"/>
    <dgm:cxn modelId="{E593A616-348D-F84B-8580-5936FC2A5093}" type="presParOf" srcId="{D65DD86A-A04F-F349-8BB1-40155D5BDF96}" destId="{E97C0E45-B5CD-A643-99CB-28AD61A0FBBF}" srcOrd="0" destOrd="0" presId="urn:microsoft.com/office/officeart/2009/3/layout/StepUpProcess"/>
    <dgm:cxn modelId="{DB98028C-2CB8-2145-8344-129706F3D9BA}" type="presParOf" srcId="{E97C0E45-B5CD-A643-99CB-28AD61A0FBBF}" destId="{8FC4FD8A-6D59-D845-9D82-96C64F9CCE46}" srcOrd="0" destOrd="0" presId="urn:microsoft.com/office/officeart/2009/3/layout/StepUpProcess"/>
    <dgm:cxn modelId="{B572F016-D9C8-4D4A-8EDD-A2E3FF3DCA70}" type="presParOf" srcId="{E97C0E45-B5CD-A643-99CB-28AD61A0FBBF}" destId="{44CA1832-813F-594C-8289-2E2ABFBDD825}" srcOrd="1" destOrd="0" presId="urn:microsoft.com/office/officeart/2009/3/layout/StepUpProcess"/>
    <dgm:cxn modelId="{90838568-6A67-F44E-A13B-8F4A11BBCA11}" type="presParOf" srcId="{E97C0E45-B5CD-A643-99CB-28AD61A0FBBF}" destId="{66C3F4D3-1092-ED46-A3A6-83E250C5AA50}" srcOrd="2" destOrd="0" presId="urn:microsoft.com/office/officeart/2009/3/layout/StepUpProcess"/>
    <dgm:cxn modelId="{325E262A-FCAF-6C48-97B5-8A4A3357F321}" type="presParOf" srcId="{D65DD86A-A04F-F349-8BB1-40155D5BDF96}" destId="{230AB034-9413-084B-ACD9-A6E1ABA58B25}" srcOrd="1" destOrd="0" presId="urn:microsoft.com/office/officeart/2009/3/layout/StepUpProcess"/>
    <dgm:cxn modelId="{0B60B4FD-8777-5D49-9345-A978A707F8AD}" type="presParOf" srcId="{230AB034-9413-084B-ACD9-A6E1ABA58B25}" destId="{485E45C7-9BC1-0840-AE58-CC4A647013AE}" srcOrd="0" destOrd="0" presId="urn:microsoft.com/office/officeart/2009/3/layout/StepUpProcess"/>
    <dgm:cxn modelId="{1F4C862B-016F-1B4F-9487-40B999F23E21}" type="presParOf" srcId="{D65DD86A-A04F-F349-8BB1-40155D5BDF96}" destId="{32691EF4-BE75-6A48-BC39-7B6624213B61}" srcOrd="2" destOrd="0" presId="urn:microsoft.com/office/officeart/2009/3/layout/StepUpProcess"/>
    <dgm:cxn modelId="{3823F551-2FA2-9F46-8E83-E0C4953FF5A1}" type="presParOf" srcId="{32691EF4-BE75-6A48-BC39-7B6624213B61}" destId="{510215A9-85D6-4141-834D-55069343730E}" srcOrd="0" destOrd="0" presId="urn:microsoft.com/office/officeart/2009/3/layout/StepUpProcess"/>
    <dgm:cxn modelId="{B7171DC6-A84F-FA4E-95C9-3A3EB257A0DA}" type="presParOf" srcId="{32691EF4-BE75-6A48-BC39-7B6624213B61}" destId="{68037BCB-89AE-F24C-8F81-93B2D43BED39}" srcOrd="1" destOrd="0" presId="urn:microsoft.com/office/officeart/2009/3/layout/StepUpProcess"/>
    <dgm:cxn modelId="{3A9E22B6-E08A-D247-810B-96AB5CBC7A7F}" type="presParOf" srcId="{32691EF4-BE75-6A48-BC39-7B6624213B61}" destId="{4C4801D7-F3C0-9B43-B456-03449553DB78}" srcOrd="2" destOrd="0" presId="urn:microsoft.com/office/officeart/2009/3/layout/StepUpProcess"/>
    <dgm:cxn modelId="{ED0C0C40-81E6-854F-8633-EB3AEB70C478}" type="presParOf" srcId="{D65DD86A-A04F-F349-8BB1-40155D5BDF96}" destId="{06AF551F-E7DE-2F43-ABF0-60F50C15C442}" srcOrd="3" destOrd="0" presId="urn:microsoft.com/office/officeart/2009/3/layout/StepUpProcess"/>
    <dgm:cxn modelId="{F38238D1-4AA4-414B-81C1-67DE74DD21BC}" type="presParOf" srcId="{06AF551F-E7DE-2F43-ABF0-60F50C15C442}" destId="{2894285B-2D0F-9E48-88C5-D7BDD6D39DA4}" srcOrd="0" destOrd="0" presId="urn:microsoft.com/office/officeart/2009/3/layout/StepUpProcess"/>
    <dgm:cxn modelId="{9B58A034-EB32-544A-9653-D461FC27224F}" type="presParOf" srcId="{D65DD86A-A04F-F349-8BB1-40155D5BDF96}" destId="{1F88D134-5F43-FF49-8A03-99F891F83927}" srcOrd="4" destOrd="0" presId="urn:microsoft.com/office/officeart/2009/3/layout/StepUpProcess"/>
    <dgm:cxn modelId="{533D7CC6-1837-A64C-A397-068A9479DEBE}" type="presParOf" srcId="{1F88D134-5F43-FF49-8A03-99F891F83927}" destId="{3CFA7637-7EE2-E348-A51D-235C744E769C}" srcOrd="0" destOrd="0" presId="urn:microsoft.com/office/officeart/2009/3/layout/StepUpProcess"/>
    <dgm:cxn modelId="{6F0C1C55-1387-F247-A0A1-279E0787949A}" type="presParOf" srcId="{1F88D134-5F43-FF49-8A03-99F891F83927}" destId="{B8A14209-E9C2-A846-BB69-504A87D27C52}" srcOrd="1" destOrd="0" presId="urn:microsoft.com/office/officeart/2009/3/layout/StepUpProcess"/>
    <dgm:cxn modelId="{0E1A814D-3BBB-3A4D-8249-41D4920B63EF}" type="presParOf" srcId="{1F88D134-5F43-FF49-8A03-99F891F83927}" destId="{61535668-0224-9D4E-A81B-4F41B3D8AD7B}" srcOrd="2" destOrd="0" presId="urn:microsoft.com/office/officeart/2009/3/layout/StepUpProcess"/>
    <dgm:cxn modelId="{34235887-3AD6-974F-9A90-17975431F2D3}" type="presParOf" srcId="{D65DD86A-A04F-F349-8BB1-40155D5BDF96}" destId="{E7D1951A-0A60-1149-84EE-8E008129C756}" srcOrd="5" destOrd="0" presId="urn:microsoft.com/office/officeart/2009/3/layout/StepUpProcess"/>
    <dgm:cxn modelId="{6C9AA3AB-3235-8E4E-9550-A24896561D9A}" type="presParOf" srcId="{E7D1951A-0A60-1149-84EE-8E008129C756}" destId="{C66355C8-2F23-DC41-85D8-85C65AD1D45A}" srcOrd="0" destOrd="0" presId="urn:microsoft.com/office/officeart/2009/3/layout/StepUpProcess"/>
    <dgm:cxn modelId="{9A18E3B7-CB9D-AA42-9332-36B7BBE8E437}" type="presParOf" srcId="{D65DD86A-A04F-F349-8BB1-40155D5BDF96}" destId="{1CAB3463-7852-3142-BDDB-AC12F9A129DA}" srcOrd="6" destOrd="0" presId="urn:microsoft.com/office/officeart/2009/3/layout/StepUpProcess"/>
    <dgm:cxn modelId="{AE5AA3D8-A4FA-D94E-B121-7B12C7E40E80}" type="presParOf" srcId="{1CAB3463-7852-3142-BDDB-AC12F9A129DA}" destId="{04D05A61-6014-3F4D-8B88-B672B37C2794}" srcOrd="0" destOrd="0" presId="urn:microsoft.com/office/officeart/2009/3/layout/StepUpProcess"/>
    <dgm:cxn modelId="{8D573327-6C43-7F4B-8937-BC489CE9E0B2}" type="presParOf" srcId="{1CAB3463-7852-3142-BDDB-AC12F9A129DA}" destId="{982721FE-62D5-3E4A-9F28-F5CA1C5B5614}" srcOrd="1" destOrd="0" presId="urn:microsoft.com/office/officeart/2009/3/layout/StepUpProcess"/>
    <dgm:cxn modelId="{A33B85BE-871C-A046-9BB3-210D5B387D2C}" type="presParOf" srcId="{1CAB3463-7852-3142-BDDB-AC12F9A129DA}" destId="{F9AF2F45-BE89-D743-9B5F-9FBBB2C92333}" srcOrd="2" destOrd="0" presId="urn:microsoft.com/office/officeart/2009/3/layout/StepUpProcess"/>
    <dgm:cxn modelId="{9B3FEAC8-B1BB-B54E-B8B6-05D31AF54B22}" type="presParOf" srcId="{D65DD86A-A04F-F349-8BB1-40155D5BDF96}" destId="{B76CA8C9-0726-C54C-9DDA-9981168A9651}" srcOrd="7" destOrd="0" presId="urn:microsoft.com/office/officeart/2009/3/layout/StepUpProcess"/>
    <dgm:cxn modelId="{18C07D21-3AD9-0745-92A2-D3A68789B90A}" type="presParOf" srcId="{B76CA8C9-0726-C54C-9DDA-9981168A9651}" destId="{3962523A-E54B-8846-8568-58A99292AA22}" srcOrd="0" destOrd="0" presId="urn:microsoft.com/office/officeart/2009/3/layout/StepUpProcess"/>
    <dgm:cxn modelId="{260089CB-33C4-7F46-914F-1EC3D7540768}" type="presParOf" srcId="{D65DD86A-A04F-F349-8BB1-40155D5BDF96}" destId="{F37BE84C-B6C8-3649-94F1-C330270EA803}" srcOrd="8" destOrd="0" presId="urn:microsoft.com/office/officeart/2009/3/layout/StepUpProcess"/>
    <dgm:cxn modelId="{0AB0CBDA-7548-D943-922A-8C0070444727}" type="presParOf" srcId="{F37BE84C-B6C8-3649-94F1-C330270EA803}" destId="{0F1188AF-9897-7B43-BDD7-10570EB6CDBF}" srcOrd="0" destOrd="0" presId="urn:microsoft.com/office/officeart/2009/3/layout/StepUpProcess"/>
    <dgm:cxn modelId="{6D0650F1-8FF5-B346-95EB-EE859364E713}" type="presParOf" srcId="{F37BE84C-B6C8-3649-94F1-C330270EA803}" destId="{50ED0FE5-754B-ED4C-BDBB-0A128C3378B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4FD8A-6D59-D845-9D82-96C64F9CCE46}">
      <dsp:nvSpPr>
        <dsp:cNvPr id="0" name=""/>
        <dsp:cNvSpPr/>
      </dsp:nvSpPr>
      <dsp:spPr>
        <a:xfrm rot="5400000">
          <a:off x="314020" y="2183104"/>
          <a:ext cx="937631" cy="1560198"/>
        </a:xfrm>
        <a:prstGeom prst="corner">
          <a:avLst>
            <a:gd name="adj1" fmla="val 16120"/>
            <a:gd name="adj2" fmla="val 161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44CA1832-813F-594C-8289-2E2ABFBDD825}">
      <dsp:nvSpPr>
        <dsp:cNvPr id="0" name=""/>
        <dsp:cNvSpPr/>
      </dsp:nvSpPr>
      <dsp:spPr>
        <a:xfrm>
          <a:off x="157506" y="2649267"/>
          <a:ext cx="1408555" cy="123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Reflect/Brainstorm</a:t>
          </a:r>
          <a:endParaRPr lang="en-US" sz="1900" kern="1200" dirty="0"/>
        </a:p>
      </dsp:txBody>
      <dsp:txXfrm>
        <a:off x="157506" y="2649267"/>
        <a:ext cx="1408555" cy="1234681"/>
      </dsp:txXfrm>
    </dsp:sp>
    <dsp:sp modelId="{66C3F4D3-1092-ED46-A3A6-83E250C5AA50}">
      <dsp:nvSpPr>
        <dsp:cNvPr id="0" name=""/>
        <dsp:cNvSpPr/>
      </dsp:nvSpPr>
      <dsp:spPr>
        <a:xfrm>
          <a:off x="1300297" y="2068240"/>
          <a:ext cx="265765" cy="265765"/>
        </a:xfrm>
        <a:prstGeom prst="triangle">
          <a:avLst>
            <a:gd name="adj" fmla="val 10000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510215A9-85D6-4141-834D-55069343730E}">
      <dsp:nvSpPr>
        <dsp:cNvPr id="0" name=""/>
        <dsp:cNvSpPr/>
      </dsp:nvSpPr>
      <dsp:spPr>
        <a:xfrm rot="5400000">
          <a:off x="2038368" y="1756412"/>
          <a:ext cx="937631" cy="1560198"/>
        </a:xfrm>
        <a:prstGeom prst="corner">
          <a:avLst>
            <a:gd name="adj1" fmla="val 16120"/>
            <a:gd name="adj2" fmla="val 161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68037BCB-89AE-F24C-8F81-93B2D43BED39}">
      <dsp:nvSpPr>
        <dsp:cNvPr id="0" name=""/>
        <dsp:cNvSpPr/>
      </dsp:nvSpPr>
      <dsp:spPr>
        <a:xfrm>
          <a:off x="1881853" y="2222576"/>
          <a:ext cx="1408555" cy="123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Categorize</a:t>
          </a:r>
          <a:endParaRPr lang="en-US" sz="1900" kern="1200" dirty="0"/>
        </a:p>
      </dsp:txBody>
      <dsp:txXfrm>
        <a:off x="1881853" y="2222576"/>
        <a:ext cx="1408555" cy="1234681"/>
      </dsp:txXfrm>
    </dsp:sp>
    <dsp:sp modelId="{4C4801D7-F3C0-9B43-B456-03449553DB78}">
      <dsp:nvSpPr>
        <dsp:cNvPr id="0" name=""/>
        <dsp:cNvSpPr/>
      </dsp:nvSpPr>
      <dsp:spPr>
        <a:xfrm>
          <a:off x="3024644" y="1641549"/>
          <a:ext cx="265765" cy="265765"/>
        </a:xfrm>
        <a:prstGeom prst="triangle">
          <a:avLst>
            <a:gd name="adj" fmla="val 10000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3CFA7637-7EE2-E348-A51D-235C744E769C}">
      <dsp:nvSpPr>
        <dsp:cNvPr id="0" name=""/>
        <dsp:cNvSpPr/>
      </dsp:nvSpPr>
      <dsp:spPr>
        <a:xfrm rot="5400000">
          <a:off x="3762715" y="1329721"/>
          <a:ext cx="937631" cy="1560198"/>
        </a:xfrm>
        <a:prstGeom prst="corner">
          <a:avLst>
            <a:gd name="adj1" fmla="val 16120"/>
            <a:gd name="adj2" fmla="val 161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B8A14209-E9C2-A846-BB69-504A87D27C52}">
      <dsp:nvSpPr>
        <dsp:cNvPr id="0" name=""/>
        <dsp:cNvSpPr/>
      </dsp:nvSpPr>
      <dsp:spPr>
        <a:xfrm>
          <a:off x="3606201" y="1795884"/>
          <a:ext cx="1408555" cy="123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Describe Proficiency</a:t>
          </a:r>
          <a:endParaRPr lang="en-US" sz="1900" kern="1200" dirty="0"/>
        </a:p>
      </dsp:txBody>
      <dsp:txXfrm>
        <a:off x="3606201" y="1795884"/>
        <a:ext cx="1408555" cy="1234681"/>
      </dsp:txXfrm>
    </dsp:sp>
    <dsp:sp modelId="{61535668-0224-9D4E-A81B-4F41B3D8AD7B}">
      <dsp:nvSpPr>
        <dsp:cNvPr id="0" name=""/>
        <dsp:cNvSpPr/>
      </dsp:nvSpPr>
      <dsp:spPr>
        <a:xfrm>
          <a:off x="4748991" y="1214858"/>
          <a:ext cx="265765" cy="265765"/>
        </a:xfrm>
        <a:prstGeom prst="triangle">
          <a:avLst>
            <a:gd name="adj" fmla="val 10000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04D05A61-6014-3F4D-8B88-B672B37C2794}">
      <dsp:nvSpPr>
        <dsp:cNvPr id="0" name=""/>
        <dsp:cNvSpPr/>
      </dsp:nvSpPr>
      <dsp:spPr>
        <a:xfrm rot="5400000">
          <a:off x="5487062" y="903030"/>
          <a:ext cx="937631" cy="1560198"/>
        </a:xfrm>
        <a:prstGeom prst="corner">
          <a:avLst>
            <a:gd name="adj1" fmla="val 16120"/>
            <a:gd name="adj2" fmla="val 161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982721FE-62D5-3E4A-9F28-F5CA1C5B5614}">
      <dsp:nvSpPr>
        <dsp:cNvPr id="0" name=""/>
        <dsp:cNvSpPr/>
      </dsp:nvSpPr>
      <dsp:spPr>
        <a:xfrm>
          <a:off x="5330548" y="1369193"/>
          <a:ext cx="1408555" cy="123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Obtain Feedback</a:t>
          </a:r>
          <a:endParaRPr lang="en-US" sz="1900" kern="1200" dirty="0"/>
        </a:p>
      </dsp:txBody>
      <dsp:txXfrm>
        <a:off x="5330548" y="1369193"/>
        <a:ext cx="1408555" cy="1234681"/>
      </dsp:txXfrm>
    </dsp:sp>
    <dsp:sp modelId="{F9AF2F45-BE89-D743-9B5F-9FBBB2C92333}">
      <dsp:nvSpPr>
        <dsp:cNvPr id="0" name=""/>
        <dsp:cNvSpPr/>
      </dsp:nvSpPr>
      <dsp:spPr>
        <a:xfrm>
          <a:off x="6473338" y="788166"/>
          <a:ext cx="265765" cy="265765"/>
        </a:xfrm>
        <a:prstGeom prst="triangle">
          <a:avLst>
            <a:gd name="adj" fmla="val 10000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0F1188AF-9897-7B43-BDD7-10570EB6CDBF}">
      <dsp:nvSpPr>
        <dsp:cNvPr id="0" name=""/>
        <dsp:cNvSpPr/>
      </dsp:nvSpPr>
      <dsp:spPr>
        <a:xfrm rot="5400000">
          <a:off x="7211409" y="476338"/>
          <a:ext cx="937631" cy="1560198"/>
        </a:xfrm>
        <a:prstGeom prst="corner">
          <a:avLst>
            <a:gd name="adj1" fmla="val 16120"/>
            <a:gd name="adj2" fmla="val 161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sp>
    <dsp:sp modelId="{50ED0FE5-754B-ED4C-BDBB-0A128C3378B4}">
      <dsp:nvSpPr>
        <dsp:cNvPr id="0" name=""/>
        <dsp:cNvSpPr/>
      </dsp:nvSpPr>
      <dsp:spPr>
        <a:xfrm>
          <a:off x="7054895" y="942501"/>
          <a:ext cx="1408555" cy="123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Implement</a:t>
          </a:r>
          <a:endParaRPr lang="en-US" sz="1900" kern="1200" dirty="0"/>
        </a:p>
      </dsp:txBody>
      <dsp:txXfrm>
        <a:off x="7054895" y="942501"/>
        <a:ext cx="1408555" cy="123468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A6C65-2269-3C4D-882B-14B0783E7FB8}" type="datetimeFigureOut">
              <a:rPr lang="en-US" smtClean="0"/>
              <a:t>1/30/17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AF6DA-C741-094D-A0B2-427E704EF55E}" type="slidenum">
              <a:rPr lang="en-US" smtClean="0"/>
              <a:t>‹#›</a:t>
            </a:fld>
            <a:endParaRPr lang="en-US" dirty="0"/>
          </a:p>
        </p:txBody>
      </p:sp>
    </p:spTree>
    <p:extLst>
      <p:ext uri="{BB962C8B-B14F-4D97-AF65-F5344CB8AC3E}">
        <p14:creationId xmlns:p14="http://schemas.microsoft.com/office/powerpoint/2010/main" val="408491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Glad to be here. </a:t>
            </a:r>
          </a:p>
          <a:p>
            <a:r>
              <a:rPr lang="en-US" dirty="0" smtClean="0"/>
              <a:t>Background: Wrote YCP’s self-study for COSMA</a:t>
            </a:r>
            <a:r>
              <a:rPr lang="en-US" baseline="0" dirty="0" smtClean="0"/>
              <a:t> accreditation; involved with on-going assessment efforts in the program as well as general education</a:t>
            </a:r>
          </a:p>
          <a:p>
            <a:r>
              <a:rPr lang="en-US" baseline="0" dirty="0" smtClean="0"/>
              <a:t>Purpose: Asked to provide information about writing and improving rubrics; urged to include relevant examples and discussion from the audience. </a:t>
            </a:r>
          </a:p>
          <a:p>
            <a:r>
              <a:rPr lang="en-US" baseline="0" dirty="0" smtClean="0"/>
              <a:t>Summarize results of initial questions to provide overview of presentation. </a:t>
            </a:r>
          </a:p>
          <a:p>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1</a:t>
            </a:fld>
            <a:endParaRPr lang="en-US" dirty="0"/>
          </a:p>
        </p:txBody>
      </p:sp>
    </p:spTree>
    <p:extLst>
      <p:ext uri="{BB962C8B-B14F-4D97-AF65-F5344CB8AC3E}">
        <p14:creationId xmlns:p14="http://schemas.microsoft.com/office/powerpoint/2010/main" val="186785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a:t>
            </a:r>
            <a:r>
              <a:rPr lang="en-US" baseline="0" dirty="0" smtClean="0"/>
              <a:t> love this quote because it really captures the idea of backward design for instruction and rubrics play a part in that. </a:t>
            </a:r>
          </a:p>
          <a:p>
            <a:r>
              <a:rPr lang="en-US" baseline="0" dirty="0" smtClean="0"/>
              <a:t>Why? For the benefit of both parties</a:t>
            </a:r>
            <a:r>
              <a:rPr lang="is-IS" baseline="0" dirty="0" smtClean="0"/>
              <a:t>…for the benefit of students...for the benfit of faculty and the institution</a:t>
            </a:r>
            <a:endParaRPr lang="en-US" dirty="0" smtClean="0"/>
          </a:p>
          <a:p>
            <a:r>
              <a:rPr lang="en-US" dirty="0" smtClean="0"/>
              <a:t>Note: Rubrics can be helpful at both the course</a:t>
            </a:r>
            <a:r>
              <a:rPr lang="en-US" baseline="0" dirty="0" smtClean="0"/>
              <a:t> and program levels of assessment</a:t>
            </a:r>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2</a:t>
            </a:fld>
            <a:endParaRPr lang="en-US" dirty="0"/>
          </a:p>
        </p:txBody>
      </p:sp>
    </p:spTree>
    <p:extLst>
      <p:ext uri="{BB962C8B-B14F-4D97-AF65-F5344CB8AC3E}">
        <p14:creationId xmlns:p14="http://schemas.microsoft.com/office/powerpoint/2010/main" val="146343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Reflect if this</a:t>
            </a:r>
            <a:r>
              <a:rPr lang="en-US" baseline="0" dirty="0" smtClean="0"/>
              <a:t> or a similar assignment has been used before; brainstorm for a new assignment. </a:t>
            </a:r>
            <a:endParaRPr lang="en-US" dirty="0" smtClean="0"/>
          </a:p>
          <a:p>
            <a:r>
              <a:rPr lang="en-US" dirty="0" smtClean="0"/>
              <a:t>If having trouble at Step</a:t>
            </a:r>
            <a:r>
              <a:rPr lang="en-US" baseline="0" dirty="0" smtClean="0"/>
              <a:t> 1: Group could all brainstorm what success for an effective presentation looks like. </a:t>
            </a:r>
          </a:p>
          <a:p>
            <a:endParaRPr lang="en-US" baseline="0" dirty="0" smtClean="0"/>
          </a:p>
          <a:p>
            <a:r>
              <a:rPr lang="en-US" baseline="0" dirty="0" smtClean="0"/>
              <a:t>Step 2: Keep in mind that if you are using this to grade, you can assign different points for different aspects to show importance. </a:t>
            </a:r>
          </a:p>
          <a:p>
            <a:endParaRPr lang="en-US" baseline="0" dirty="0" smtClean="0"/>
          </a:p>
          <a:p>
            <a:r>
              <a:rPr lang="en-US" baseline="0" dirty="0" smtClean="0"/>
              <a:t>Step 3: Think about positive wording and student-friendly language. </a:t>
            </a:r>
          </a:p>
          <a:p>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3</a:t>
            </a:fld>
            <a:endParaRPr lang="en-US" dirty="0"/>
          </a:p>
        </p:txBody>
      </p:sp>
    </p:spTree>
    <p:extLst>
      <p:ext uri="{BB962C8B-B14F-4D97-AF65-F5344CB8AC3E}">
        <p14:creationId xmlns:p14="http://schemas.microsoft.com/office/powerpoint/2010/main" val="279521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a:t>
            </a:r>
            <a:r>
              <a:rPr lang="en-US" baseline="0" dirty="0" smtClean="0"/>
              <a:t> Checklist/rating scale</a:t>
            </a:r>
          </a:p>
          <a:p>
            <a:r>
              <a:rPr lang="en-US" baseline="0" dirty="0" smtClean="0"/>
              <a:t>Complex: Analytic rubric</a:t>
            </a:r>
          </a:p>
          <a:p>
            <a:r>
              <a:rPr lang="en-US" baseline="0" dirty="0" smtClean="0"/>
              <a:t>Both have their purpose, but obviously an analytic is going to show more about strengths and weaknesses</a:t>
            </a:r>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4</a:t>
            </a:fld>
            <a:endParaRPr lang="en-US" dirty="0"/>
          </a:p>
        </p:txBody>
      </p:sp>
    </p:spTree>
    <p:extLst>
      <p:ext uri="{BB962C8B-B14F-4D97-AF65-F5344CB8AC3E}">
        <p14:creationId xmlns:p14="http://schemas.microsoft.com/office/powerpoint/2010/main" val="408096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anyone had this experience? What did you do?</a:t>
            </a:r>
            <a:r>
              <a:rPr lang="en-US" baseline="0" dirty="0" smtClean="0"/>
              <a:t> </a:t>
            </a:r>
            <a:endParaRPr lang="en-US" dirty="0" smtClean="0"/>
          </a:p>
          <a:p>
            <a:endParaRPr lang="en-US" dirty="0" smtClean="0"/>
          </a:p>
          <a:p>
            <a:r>
              <a:rPr lang="en-US" dirty="0" smtClean="0"/>
              <a:t>Remember</a:t>
            </a:r>
            <a:r>
              <a:rPr lang="en-US" baseline="0" dirty="0" smtClean="0"/>
              <a:t> that grading and assessing are two different things and you are able to manage both. Words like “creative” or “insightful” can help students understand that you really want “above and beyond.” And, you can always adjust your grading as needed. </a:t>
            </a:r>
          </a:p>
          <a:p>
            <a:endParaRPr lang="en-US" baseline="0" dirty="0" smtClean="0"/>
          </a:p>
          <a:p>
            <a:r>
              <a:rPr lang="en-US" baseline="0" dirty="0" smtClean="0"/>
              <a:t>Also think about your teaching strategies. A lot of how students perceive rubrics has to do with what we tell them. </a:t>
            </a:r>
          </a:p>
          <a:p>
            <a:r>
              <a:rPr lang="en-US" baseline="0" dirty="0" smtClean="0"/>
              <a:t>Scaffold</a:t>
            </a:r>
          </a:p>
          <a:p>
            <a:r>
              <a:rPr lang="en-US" baseline="0" dirty="0" smtClean="0"/>
              <a:t>Give formative feedback</a:t>
            </a:r>
          </a:p>
          <a:p>
            <a:r>
              <a:rPr lang="en-US" baseline="0" dirty="0" smtClean="0"/>
              <a:t>Get buy-in and help them see the big picture</a:t>
            </a:r>
          </a:p>
          <a:p>
            <a:endParaRPr lang="en-US" baseline="0" dirty="0" smtClean="0"/>
          </a:p>
          <a:p>
            <a:r>
              <a:rPr lang="en-US" baseline="0" dirty="0" smtClean="0"/>
              <a:t>Example: Service-learning project with YMCA and a sophomore class and what I wanted them to produce was a product that was professional in its written and visual communication and that had properly applied theory and research into a practical product. It was a reach. Conferences, drafts, materials about what employers want in the real world, self-evals with rubric, etc.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B3AF6DA-C741-094D-A0B2-427E704EF55E}" type="slidenum">
              <a:rPr lang="en-US" smtClean="0"/>
              <a:t>5</a:t>
            </a:fld>
            <a:endParaRPr lang="en-US" dirty="0"/>
          </a:p>
        </p:txBody>
      </p:sp>
    </p:spTree>
    <p:extLst>
      <p:ext uri="{BB962C8B-B14F-4D97-AF65-F5344CB8AC3E}">
        <p14:creationId xmlns:p14="http://schemas.microsoft.com/office/powerpoint/2010/main" val="400721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us would agree with this statement? Why or why not</a:t>
            </a:r>
            <a:r>
              <a:rPr lang="en-US" baseline="0" dirty="0" smtClean="0"/>
              <a:t>?</a:t>
            </a:r>
          </a:p>
          <a:p>
            <a:endParaRPr lang="en-US" dirty="0" smtClean="0"/>
          </a:p>
          <a:p>
            <a:r>
              <a:rPr lang="en-US" dirty="0" smtClean="0"/>
              <a:t>Rubrics are describing a product and I agree the real world does not generally have them. But, the real world</a:t>
            </a:r>
            <a:r>
              <a:rPr lang="en-US" baseline="0" dirty="0" smtClean="0"/>
              <a:t> does have expectations. So, part of what we need to do is help students understand how to recognize and meet those expectations through effective processes. </a:t>
            </a:r>
          </a:p>
          <a:p>
            <a:r>
              <a:rPr lang="en-US" baseline="0" dirty="0" smtClean="0"/>
              <a:t/>
            </a:r>
            <a:br>
              <a:rPr lang="en-US" baseline="0" dirty="0" smtClean="0"/>
            </a:br>
            <a:r>
              <a:rPr lang="en-US" baseline="0" dirty="0" smtClean="0"/>
              <a:t>Example: When I use our program-level oral communication rubric I usually start by asking students to explain what good communication will look like on the project and try to tie that back to specific statements in the assignment. Then, I usually ask them how they will achieve this. </a:t>
            </a:r>
            <a:endParaRPr lang="en-US" baseline="0" dirty="0" smtClean="0"/>
          </a:p>
          <a:p>
            <a:endParaRPr lang="en-US" baseline="0" dirty="0" smtClean="0"/>
          </a:p>
          <a:p>
            <a:r>
              <a:rPr lang="en-US" baseline="0" dirty="0" smtClean="0"/>
              <a:t>Can simply ask for feedback, can use post-its, can have groups create them, etc.</a:t>
            </a:r>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6</a:t>
            </a:fld>
            <a:endParaRPr lang="en-US" dirty="0"/>
          </a:p>
        </p:txBody>
      </p:sp>
    </p:spTree>
    <p:extLst>
      <p:ext uri="{BB962C8B-B14F-4D97-AF65-F5344CB8AC3E}">
        <p14:creationId xmlns:p14="http://schemas.microsoft.com/office/powerpoint/2010/main" val="118371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anyone have an example of this concern? </a:t>
            </a:r>
          </a:p>
          <a:p>
            <a:endParaRPr lang="en-US" dirty="0" smtClean="0"/>
          </a:p>
          <a:p>
            <a:r>
              <a:rPr lang="en-US" dirty="0" smtClean="0"/>
              <a:t>You could also consider inviting professionals</a:t>
            </a:r>
            <a:r>
              <a:rPr lang="en-US" baseline="0" dirty="0" smtClean="0"/>
              <a:t> to look at what you are doing and provide feedback. </a:t>
            </a:r>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7</a:t>
            </a:fld>
            <a:endParaRPr lang="en-US" dirty="0"/>
          </a:p>
        </p:txBody>
      </p:sp>
    </p:spTree>
    <p:extLst>
      <p:ext uri="{BB962C8B-B14F-4D97-AF65-F5344CB8AC3E}">
        <p14:creationId xmlns:p14="http://schemas.microsoft.com/office/powerpoint/2010/main" val="267083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developed a lot of rubrics?</a:t>
            </a:r>
            <a:r>
              <a:rPr lang="en-US" baseline="0" dirty="0" smtClean="0"/>
              <a:t> How long did the first few take? How long do they take now? </a:t>
            </a:r>
          </a:p>
          <a:p>
            <a:endParaRPr lang="en-US" baseline="0" dirty="0" smtClean="0"/>
          </a:p>
          <a:p>
            <a:r>
              <a:rPr lang="en-US" baseline="0" dirty="0" smtClean="0"/>
              <a:t>Part of this is a thinking style that can easily be learned with practice. </a:t>
            </a:r>
            <a:endParaRPr lang="en-US" dirty="0"/>
          </a:p>
        </p:txBody>
      </p:sp>
      <p:sp>
        <p:nvSpPr>
          <p:cNvPr id="4" name="Slide Number Placeholder 3"/>
          <p:cNvSpPr>
            <a:spLocks noGrp="1"/>
          </p:cNvSpPr>
          <p:nvPr>
            <p:ph type="sldNum" sz="quarter" idx="10"/>
          </p:nvPr>
        </p:nvSpPr>
        <p:spPr/>
        <p:txBody>
          <a:bodyPr/>
          <a:lstStyle/>
          <a:p>
            <a:fld id="{3B3AF6DA-C741-094D-A0B2-427E704EF55E}" type="slidenum">
              <a:rPr lang="en-US" smtClean="0"/>
              <a:t>8</a:t>
            </a:fld>
            <a:endParaRPr lang="en-US" dirty="0"/>
          </a:p>
        </p:txBody>
      </p:sp>
    </p:spTree>
    <p:extLst>
      <p:ext uri="{BB962C8B-B14F-4D97-AF65-F5344CB8AC3E}">
        <p14:creationId xmlns:p14="http://schemas.microsoft.com/office/powerpoint/2010/main" val="31998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C91C03F-447E-F140-B9AB-81C2F623BFC1}" type="datetimeFigureOut">
              <a:rPr lang="en-US" smtClean="0"/>
              <a:t>1/30/17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r"/>
            <a:fld id="{F7886C9C-DC18-4195-8FD5-A50AA931D419}" type="slidenum">
              <a:rPr lang="en-US" smtClean="0"/>
              <a:pPr algn="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91C03F-447E-F140-B9AB-81C2F623BFC1}" type="datetimeFigureOut">
              <a:rPr lang="en-US" smtClean="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0D164-57F5-DA4A-93D9-FB61B92AB3F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270D164-57F5-DA4A-93D9-FB61B92AB3FF}"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91C03F-447E-F140-B9AB-81C2F623BFC1}" type="datetimeFigureOut">
              <a:rPr lang="en-US" smtClean="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91C03F-447E-F140-B9AB-81C2F623BFC1}" type="datetimeFigureOut">
              <a:rPr lang="en-US" smtClean="0"/>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2270D164-57F5-DA4A-93D9-FB61B92AB3FF}"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C91C03F-447E-F140-B9AB-81C2F623BFC1}" type="datetimeFigureOut">
              <a:rPr lang="en-US" smtClean="0"/>
              <a:t>1/30/17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270D164-57F5-DA4A-93D9-FB61B92AB3FF}"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C91C03F-447E-F140-B9AB-81C2F623BFC1}" type="datetimeFigureOut">
              <a:rPr lang="en-US" smtClean="0"/>
              <a:t>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0D164-57F5-DA4A-93D9-FB61B92AB3FF}"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C91C03F-447E-F140-B9AB-81C2F623BFC1}" type="datetimeFigureOut">
              <a:rPr lang="en-US" smtClean="0"/>
              <a:t>1/30/17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270D164-57F5-DA4A-93D9-FB61B92AB3FF}"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91C03F-447E-F140-B9AB-81C2F623BFC1}" type="datetimeFigureOut">
              <a:rPr lang="en-US" smtClean="0"/>
              <a:t>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270D164-57F5-DA4A-93D9-FB61B92AB3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C91C03F-447E-F140-B9AB-81C2F623BFC1}" type="datetimeFigureOut">
              <a:rPr lang="en-US" smtClean="0"/>
              <a:t>1/30/17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270D164-57F5-DA4A-93D9-FB61B92AB3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886C9C-DC18-4195-8FD5-A50AA931D41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C91C03F-447E-F140-B9AB-81C2F623BFC1}" type="datetimeFigureOut">
              <a:rPr lang="en-US" smtClean="0"/>
              <a:t>1/30/17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270D164-57F5-DA4A-93D9-FB61B92AB3FF}"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C91C03F-447E-F140-B9AB-81C2F623BFC1}" type="datetimeFigureOut">
              <a:rPr lang="en-US" smtClean="0"/>
              <a:t>1/30/17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C91C03F-447E-F140-B9AB-81C2F623BFC1}" type="datetimeFigureOut">
              <a:rPr lang="en-US" smtClean="0"/>
              <a:t>1/30/17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270D164-57F5-DA4A-93D9-FB61B92AB3FF}"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pag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67" y="280423"/>
            <a:ext cx="8331730" cy="5954872"/>
          </a:xfrm>
          <a:prstGeom prst="rect">
            <a:avLst/>
          </a:prstGeom>
        </p:spPr>
      </p:pic>
      <p:sp>
        <p:nvSpPr>
          <p:cNvPr id="5" name="Frame 4"/>
          <p:cNvSpPr/>
          <p:nvPr/>
        </p:nvSpPr>
        <p:spPr>
          <a:xfrm>
            <a:off x="4123563" y="1896981"/>
            <a:ext cx="1781379" cy="940243"/>
          </a:xfrm>
          <a:prstGeom prst="fram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ln>
                <a:solidFill>
                  <a:schemeClr val="bg2">
                    <a:lumMod val="75000"/>
                  </a:schemeClr>
                </a:solidFill>
              </a:ln>
            </a:endParaRPr>
          </a:p>
        </p:txBody>
      </p:sp>
      <p:sp>
        <p:nvSpPr>
          <p:cNvPr id="6" name="TextBox 5"/>
          <p:cNvSpPr txBox="1"/>
          <p:nvPr/>
        </p:nvSpPr>
        <p:spPr>
          <a:xfrm>
            <a:off x="379367" y="6416746"/>
            <a:ext cx="8331730" cy="323165"/>
          </a:xfrm>
          <a:prstGeom prst="rect">
            <a:avLst/>
          </a:prstGeom>
          <a:noFill/>
        </p:spPr>
        <p:txBody>
          <a:bodyPr wrap="square" rtlCol="0">
            <a:spAutoFit/>
          </a:bodyPr>
          <a:lstStyle/>
          <a:p>
            <a:r>
              <a:rPr lang="en-US" sz="1500" dirty="0" smtClean="0">
                <a:latin typeface="Calibri"/>
                <a:cs typeface="Calibri"/>
              </a:rPr>
              <a:t>Presenter: Dr. Molly Hayes Sauder</a:t>
            </a:r>
            <a:endParaRPr lang="en-US" sz="1500" dirty="0">
              <a:latin typeface="Calibri"/>
              <a:cs typeface="Calibri"/>
            </a:endParaRPr>
          </a:p>
        </p:txBody>
      </p:sp>
    </p:spTree>
    <p:extLst>
      <p:ext uri="{BB962C8B-B14F-4D97-AF65-F5344CB8AC3E}">
        <p14:creationId xmlns:p14="http://schemas.microsoft.com/office/powerpoint/2010/main" val="37789849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What? </a:t>
            </a:r>
            <a:endParaRPr lang="en-US" dirty="0"/>
          </a:p>
        </p:txBody>
      </p:sp>
      <p:sp>
        <p:nvSpPr>
          <p:cNvPr id="5" name="Text Placeholder 4"/>
          <p:cNvSpPr>
            <a:spLocks noGrp="1"/>
          </p:cNvSpPr>
          <p:nvPr>
            <p:ph type="body" sz="half" idx="3"/>
          </p:nvPr>
        </p:nvSpPr>
        <p:spPr/>
        <p:txBody>
          <a:bodyPr/>
          <a:lstStyle/>
          <a:p>
            <a:r>
              <a:rPr lang="en-US" dirty="0" smtClean="0"/>
              <a:t>Why? </a:t>
            </a:r>
            <a:endParaRPr lang="en-US" dirty="0"/>
          </a:p>
        </p:txBody>
      </p:sp>
      <p:sp>
        <p:nvSpPr>
          <p:cNvPr id="3" name="Content Placeholder 2"/>
          <p:cNvSpPr>
            <a:spLocks noGrp="1"/>
          </p:cNvSpPr>
          <p:nvPr>
            <p:ph sz="quarter" idx="2"/>
          </p:nvPr>
        </p:nvSpPr>
        <p:spPr/>
        <p:txBody>
          <a:bodyPr/>
          <a:lstStyle/>
          <a:p>
            <a:r>
              <a:rPr lang="en-US" dirty="0" smtClean="0"/>
              <a:t>A scoring tool that lays out the specific expectations for an assignment </a:t>
            </a:r>
            <a:br>
              <a:rPr lang="en-US" dirty="0" smtClean="0"/>
            </a:b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a:t>C</a:t>
            </a:r>
            <a:r>
              <a:rPr lang="en-US" dirty="0" smtClean="0"/>
              <a:t>larify vague goals</a:t>
            </a:r>
          </a:p>
          <a:p>
            <a:r>
              <a:rPr lang="en-US" dirty="0" smtClean="0"/>
              <a:t>Help students understand expectations</a:t>
            </a:r>
          </a:p>
          <a:p>
            <a:r>
              <a:rPr lang="en-US" dirty="0" smtClean="0"/>
              <a:t>May inspire better performance</a:t>
            </a:r>
          </a:p>
          <a:p>
            <a:r>
              <a:rPr lang="en-US" dirty="0" smtClean="0"/>
              <a:t>Help students self-improve</a:t>
            </a:r>
          </a:p>
          <a:p>
            <a:r>
              <a:rPr lang="en-US" dirty="0"/>
              <a:t>Make scoring easier, faster, and possibly more consistent and </a:t>
            </a:r>
            <a:r>
              <a:rPr lang="en-US" dirty="0" smtClean="0"/>
              <a:t>accurate</a:t>
            </a:r>
          </a:p>
          <a:p>
            <a:r>
              <a:rPr lang="en-US" dirty="0" smtClean="0"/>
              <a:t>Provide info to others</a:t>
            </a:r>
            <a:endParaRPr lang="en-US" dirty="0"/>
          </a:p>
        </p:txBody>
      </p:sp>
      <p:sp>
        <p:nvSpPr>
          <p:cNvPr id="2" name="Title 1"/>
          <p:cNvSpPr>
            <a:spLocks noGrp="1"/>
          </p:cNvSpPr>
          <p:nvPr>
            <p:ph type="title"/>
          </p:nvPr>
        </p:nvSpPr>
        <p:spPr/>
        <p:txBody>
          <a:bodyPr/>
          <a:lstStyle/>
          <a:p>
            <a:r>
              <a:rPr lang="en-US" dirty="0" smtClean="0"/>
              <a:t>Rubric Basics</a:t>
            </a:r>
            <a:endParaRPr lang="en-US" dirty="0"/>
          </a:p>
        </p:txBody>
      </p:sp>
      <p:sp>
        <p:nvSpPr>
          <p:cNvPr id="7" name="TextBox 6"/>
          <p:cNvSpPr txBox="1"/>
          <p:nvPr/>
        </p:nvSpPr>
        <p:spPr>
          <a:xfrm>
            <a:off x="301752" y="6349398"/>
            <a:ext cx="8110316" cy="369332"/>
          </a:xfrm>
          <a:prstGeom prst="rect">
            <a:avLst/>
          </a:prstGeom>
          <a:noFill/>
        </p:spPr>
        <p:txBody>
          <a:bodyPr wrap="square" rtlCol="0">
            <a:spAutoFit/>
          </a:bodyPr>
          <a:lstStyle/>
          <a:p>
            <a:r>
              <a:rPr lang="en-US" dirty="0" smtClean="0"/>
              <a:t>    </a:t>
            </a:r>
            <a:r>
              <a:rPr lang="en-US" sz="1200" dirty="0" smtClean="0"/>
              <a:t>(Stevens &amp; Levi, 2005)					                              (Suskie, 2009)</a:t>
            </a:r>
            <a:endParaRPr lang="en-US" sz="1200" dirty="0"/>
          </a:p>
        </p:txBody>
      </p:sp>
      <p:pic>
        <p:nvPicPr>
          <p:cNvPr id="10" name="Picture 9"/>
          <p:cNvPicPr>
            <a:picLocks noChangeAspect="1"/>
          </p:cNvPicPr>
          <p:nvPr/>
        </p:nvPicPr>
        <p:blipFill>
          <a:blip r:embed="rId3"/>
          <a:stretch>
            <a:fillRect/>
          </a:stretch>
        </p:blipFill>
        <p:spPr>
          <a:xfrm>
            <a:off x="494828" y="4635233"/>
            <a:ext cx="3678217" cy="1270152"/>
          </a:xfrm>
          <a:prstGeom prst="rect">
            <a:avLst/>
          </a:prstGeom>
        </p:spPr>
      </p:pic>
    </p:spTree>
    <p:extLst>
      <p:ext uri="{BB962C8B-B14F-4D97-AF65-F5344CB8AC3E}">
        <p14:creationId xmlns:p14="http://schemas.microsoft.com/office/powerpoint/2010/main" val="39858803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Rubric</a:t>
            </a:r>
            <a:endParaRPr lang="en-US" dirty="0"/>
          </a:p>
        </p:txBody>
      </p:sp>
      <p:graphicFrame>
        <p:nvGraphicFramePr>
          <p:cNvPr id="3" name="Diagram 2"/>
          <p:cNvGraphicFramePr/>
          <p:nvPr>
            <p:extLst>
              <p:ext uri="{D42A27DB-BD31-4B8C-83A1-F6EECF244321}">
                <p14:modId xmlns:p14="http://schemas.microsoft.com/office/powerpoint/2010/main" val="137450402"/>
              </p:ext>
            </p:extLst>
          </p:nvPr>
        </p:nvGraphicFramePr>
        <p:xfrm>
          <a:off x="457199" y="1064913"/>
          <a:ext cx="8466189" cy="467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75230" y="4589416"/>
            <a:ext cx="1105115" cy="1200329"/>
          </a:xfrm>
          <a:prstGeom prst="rect">
            <a:avLst/>
          </a:prstGeom>
          <a:noFill/>
        </p:spPr>
        <p:txBody>
          <a:bodyPr wrap="square" rtlCol="0">
            <a:spAutoFit/>
          </a:bodyPr>
          <a:lstStyle/>
          <a:p>
            <a:r>
              <a:rPr lang="en-US" dirty="0" smtClean="0"/>
              <a:t>What does success look like? </a:t>
            </a:r>
            <a:endParaRPr lang="en-US" dirty="0"/>
          </a:p>
        </p:txBody>
      </p:sp>
      <p:sp>
        <p:nvSpPr>
          <p:cNvPr id="6" name="TextBox 5"/>
          <p:cNvSpPr txBox="1"/>
          <p:nvPr/>
        </p:nvSpPr>
        <p:spPr>
          <a:xfrm>
            <a:off x="4156551" y="3723139"/>
            <a:ext cx="1220575" cy="2031325"/>
          </a:xfrm>
          <a:prstGeom prst="rect">
            <a:avLst/>
          </a:prstGeom>
          <a:noFill/>
        </p:spPr>
        <p:txBody>
          <a:bodyPr wrap="square" rtlCol="0">
            <a:spAutoFit/>
          </a:bodyPr>
          <a:lstStyle/>
          <a:p>
            <a:r>
              <a:rPr lang="en-US" dirty="0" smtClean="0"/>
              <a:t>Think about what the words convey at each level.</a:t>
            </a:r>
            <a:endParaRPr lang="en-US" dirty="0"/>
          </a:p>
        </p:txBody>
      </p:sp>
      <p:sp>
        <p:nvSpPr>
          <p:cNvPr id="7" name="TextBox 6"/>
          <p:cNvSpPr txBox="1"/>
          <p:nvPr/>
        </p:nvSpPr>
        <p:spPr>
          <a:xfrm>
            <a:off x="5838965" y="3381993"/>
            <a:ext cx="1105114" cy="1477328"/>
          </a:xfrm>
          <a:prstGeom prst="rect">
            <a:avLst/>
          </a:prstGeom>
          <a:noFill/>
        </p:spPr>
        <p:txBody>
          <a:bodyPr wrap="square" rtlCol="0">
            <a:spAutoFit/>
          </a:bodyPr>
          <a:lstStyle/>
          <a:p>
            <a:r>
              <a:rPr lang="en-US" dirty="0" smtClean="0"/>
              <a:t>From peers, past sample work, etc.</a:t>
            </a:r>
            <a:endParaRPr lang="en-US" dirty="0"/>
          </a:p>
        </p:txBody>
      </p:sp>
      <p:sp>
        <p:nvSpPr>
          <p:cNvPr id="8" name="TextBox 7"/>
          <p:cNvSpPr txBox="1"/>
          <p:nvPr/>
        </p:nvSpPr>
        <p:spPr>
          <a:xfrm>
            <a:off x="7603849" y="2714011"/>
            <a:ext cx="1319539" cy="1754327"/>
          </a:xfrm>
          <a:prstGeom prst="rect">
            <a:avLst/>
          </a:prstGeom>
          <a:noFill/>
        </p:spPr>
        <p:txBody>
          <a:bodyPr wrap="square" rtlCol="0">
            <a:spAutoFit/>
          </a:bodyPr>
          <a:lstStyle/>
          <a:p>
            <a:r>
              <a:rPr lang="en-US" dirty="0" smtClean="0"/>
              <a:t>Explain to students; assess; use results to guide teaching.  </a:t>
            </a:r>
            <a:endParaRPr lang="en-US" dirty="0"/>
          </a:p>
        </p:txBody>
      </p:sp>
      <p:sp>
        <p:nvSpPr>
          <p:cNvPr id="5" name="TextBox 4"/>
          <p:cNvSpPr txBox="1"/>
          <p:nvPr/>
        </p:nvSpPr>
        <p:spPr>
          <a:xfrm>
            <a:off x="2441149" y="4035418"/>
            <a:ext cx="1072126" cy="1754327"/>
          </a:xfrm>
          <a:prstGeom prst="rect">
            <a:avLst/>
          </a:prstGeom>
          <a:noFill/>
        </p:spPr>
        <p:txBody>
          <a:bodyPr wrap="square" rtlCol="0">
            <a:spAutoFit/>
          </a:bodyPr>
          <a:lstStyle/>
          <a:p>
            <a:r>
              <a:rPr lang="en-US" dirty="0" smtClean="0"/>
              <a:t>Intuitive names can be helpful; points can vary. </a:t>
            </a:r>
            <a:endParaRPr lang="en-US" dirty="0"/>
          </a:p>
        </p:txBody>
      </p:sp>
      <p:sp>
        <p:nvSpPr>
          <p:cNvPr id="9" name="TextBox 8"/>
          <p:cNvSpPr txBox="1"/>
          <p:nvPr/>
        </p:nvSpPr>
        <p:spPr>
          <a:xfrm>
            <a:off x="4978399" y="6400250"/>
            <a:ext cx="3944989" cy="276999"/>
          </a:xfrm>
          <a:prstGeom prst="rect">
            <a:avLst/>
          </a:prstGeom>
          <a:noFill/>
        </p:spPr>
        <p:txBody>
          <a:bodyPr wrap="square" rtlCol="0">
            <a:spAutoFit/>
          </a:bodyPr>
          <a:lstStyle/>
          <a:p>
            <a:r>
              <a:rPr lang="en-US" sz="1200" dirty="0" smtClean="0"/>
              <a:t>(Adapted from Stevens &amp; Levi, 2005 &amp; Suskie, 2009)</a:t>
            </a:r>
            <a:endParaRPr lang="en-US" sz="1200" dirty="0"/>
          </a:p>
        </p:txBody>
      </p:sp>
    </p:spTree>
    <p:extLst>
      <p:ext uri="{BB962C8B-B14F-4D97-AF65-F5344CB8AC3E}">
        <p14:creationId xmlns:p14="http://schemas.microsoft.com/office/powerpoint/2010/main" val="2503078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pPr algn="ctr"/>
            <a:r>
              <a:rPr lang="en-US" dirty="0" smtClean="0"/>
              <a:t>Simple						</a:t>
            </a:r>
            <a:endParaRPr lang="en-US" dirty="0"/>
          </a:p>
        </p:txBody>
      </p:sp>
      <p:sp>
        <p:nvSpPr>
          <p:cNvPr id="5" name="Text Placeholder 4"/>
          <p:cNvSpPr>
            <a:spLocks noGrp="1"/>
          </p:cNvSpPr>
          <p:nvPr>
            <p:ph type="body" sz="half" idx="3"/>
          </p:nvPr>
        </p:nvSpPr>
        <p:spPr>
          <a:xfrm>
            <a:off x="4642882" y="1392036"/>
            <a:ext cx="4041775" cy="731520"/>
          </a:xfrm>
        </p:spPr>
        <p:txBody>
          <a:bodyPr/>
          <a:lstStyle/>
          <a:p>
            <a:pPr algn="ctr"/>
            <a:r>
              <a:rPr lang="en-US" dirty="0" smtClean="0"/>
              <a:t>Complex</a:t>
            </a:r>
          </a:p>
        </p:txBody>
      </p:sp>
      <p:pic>
        <p:nvPicPr>
          <p:cNvPr id="9" name="Content Placeholder 8" descr="Screen Shot 2017-01-19 at 10.30.59 PM.png"/>
          <p:cNvPicPr>
            <a:picLocks noGrp="1" noChangeAspect="1"/>
          </p:cNvPicPr>
          <p:nvPr>
            <p:ph sz="quarter" idx="2"/>
          </p:nvPr>
        </p:nvPicPr>
        <p:blipFill>
          <a:blip r:embed="rId3">
            <a:extLst>
              <a:ext uri="{28A0092B-C50C-407E-A947-70E740481C1C}">
                <a14:useLocalDpi xmlns:a14="http://schemas.microsoft.com/office/drawing/2010/main" val="0"/>
              </a:ext>
            </a:extLst>
          </a:blip>
          <a:srcRect t="-14513" b="-14513"/>
          <a:stretch>
            <a:fillRect/>
          </a:stretch>
        </p:blipFill>
        <p:spPr/>
      </p:pic>
      <p:pic>
        <p:nvPicPr>
          <p:cNvPr id="11" name="Content Placeholder 10" descr="Screen Shot 2017-01-19 at 10.33.01 PM.png"/>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20181" b="-20181"/>
          <a:stretch/>
        </p:blipFill>
        <p:spPr>
          <a:xfrm>
            <a:off x="4800600" y="2256975"/>
            <a:ext cx="4038600" cy="4197932"/>
          </a:xfrm>
        </p:spPr>
      </p:pic>
      <p:sp>
        <p:nvSpPr>
          <p:cNvPr id="2" name="Title 1"/>
          <p:cNvSpPr>
            <a:spLocks noGrp="1"/>
          </p:cNvSpPr>
          <p:nvPr>
            <p:ph type="title"/>
          </p:nvPr>
        </p:nvSpPr>
        <p:spPr/>
        <p:txBody>
          <a:bodyPr>
            <a:normAutofit/>
          </a:bodyPr>
          <a:lstStyle/>
          <a:p>
            <a:r>
              <a:rPr lang="en-US" dirty="0" smtClean="0"/>
              <a:t>Various Types of Rubrics</a:t>
            </a:r>
            <a:endParaRPr lang="en-US" dirty="0"/>
          </a:p>
        </p:txBody>
      </p:sp>
      <p:sp>
        <p:nvSpPr>
          <p:cNvPr id="10" name="TextBox 9"/>
          <p:cNvSpPr txBox="1"/>
          <p:nvPr/>
        </p:nvSpPr>
        <p:spPr>
          <a:xfrm>
            <a:off x="643276" y="6454906"/>
            <a:ext cx="7900746" cy="276999"/>
          </a:xfrm>
          <a:prstGeom prst="rect">
            <a:avLst/>
          </a:prstGeom>
          <a:noFill/>
        </p:spPr>
        <p:txBody>
          <a:bodyPr wrap="square" rtlCol="0">
            <a:spAutoFit/>
          </a:bodyPr>
          <a:lstStyle/>
          <a:p>
            <a:pPr algn="ctr"/>
            <a:r>
              <a:rPr lang="en-US" sz="1200" dirty="0" smtClean="0"/>
              <a:t>(University of Virginia Office of Institutional Assessment and Studies)  </a:t>
            </a:r>
            <a:endParaRPr lang="en-US" sz="1200" dirty="0"/>
          </a:p>
        </p:txBody>
      </p:sp>
    </p:spTree>
    <p:extLst>
      <p:ext uri="{BB962C8B-B14F-4D97-AF65-F5344CB8AC3E}">
        <p14:creationId xmlns:p14="http://schemas.microsoft.com/office/powerpoint/2010/main" val="124362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3234"/>
          </a:xfrm>
        </p:spPr>
        <p:txBody>
          <a:bodyPr/>
          <a:lstStyle/>
          <a:p>
            <a:r>
              <a:rPr lang="en-US" dirty="0" smtClean="0"/>
              <a:t>Common Concerns</a:t>
            </a:r>
            <a:endParaRPr lang="en-US" dirty="0"/>
          </a:p>
        </p:txBody>
      </p:sp>
      <p:sp>
        <p:nvSpPr>
          <p:cNvPr id="3" name="Content Placeholder 2"/>
          <p:cNvSpPr>
            <a:spLocks noGrp="1"/>
          </p:cNvSpPr>
          <p:nvPr>
            <p:ph sz="quarter" idx="1"/>
          </p:nvPr>
        </p:nvSpPr>
        <p:spPr>
          <a:xfrm>
            <a:off x="457200" y="1717911"/>
            <a:ext cx="8037339" cy="4525963"/>
          </a:xfrm>
        </p:spPr>
        <p:txBody>
          <a:bodyPr/>
          <a:lstStyle/>
          <a:p>
            <a:pPr marL="0" indent="0">
              <a:buNone/>
            </a:pPr>
            <a:r>
              <a:rPr lang="en-US" dirty="0" smtClean="0"/>
              <a:t>Problem: Rubrics cause students to only meet the minimum required. </a:t>
            </a:r>
          </a:p>
          <a:p>
            <a:pPr marL="0" indent="0">
              <a:buNone/>
            </a:pPr>
            <a:r>
              <a:rPr lang="en-US" dirty="0" smtClean="0"/>
              <a:t>Solution: Build the rubric to achieve </a:t>
            </a:r>
            <a:r>
              <a:rPr lang="en-US" dirty="0" smtClean="0"/>
              <a:t>the vision you have </a:t>
            </a:r>
            <a:r>
              <a:rPr lang="en-US" dirty="0" smtClean="0"/>
              <a:t>with the descriptors you </a:t>
            </a:r>
            <a:r>
              <a:rPr lang="en-US" dirty="0" smtClean="0"/>
              <a:t>choose; carefully </a:t>
            </a:r>
            <a:r>
              <a:rPr lang="en-US" dirty="0" smtClean="0"/>
              <a:t>select instructional </a:t>
            </a:r>
            <a:r>
              <a:rPr lang="en-US" dirty="0" smtClean="0"/>
              <a:t>techniques</a:t>
            </a:r>
            <a:r>
              <a:rPr lang="en-US" dirty="0" smtClean="0"/>
              <a:t>.</a:t>
            </a:r>
          </a:p>
        </p:txBody>
      </p:sp>
      <p:pic>
        <p:nvPicPr>
          <p:cNvPr id="4" name="Picture 3"/>
          <p:cNvPicPr>
            <a:picLocks noChangeAspect="1"/>
          </p:cNvPicPr>
          <p:nvPr/>
        </p:nvPicPr>
        <p:blipFill>
          <a:blip r:embed="rId3"/>
          <a:stretch>
            <a:fillRect/>
          </a:stretch>
        </p:blipFill>
        <p:spPr>
          <a:xfrm>
            <a:off x="6185344" y="3996729"/>
            <a:ext cx="1969661" cy="2043218"/>
          </a:xfrm>
          <a:prstGeom prst="rect">
            <a:avLst/>
          </a:prstGeom>
        </p:spPr>
      </p:pic>
    </p:spTree>
    <p:extLst>
      <p:ext uri="{BB962C8B-B14F-4D97-AF65-F5344CB8AC3E}">
        <p14:creationId xmlns:p14="http://schemas.microsoft.com/office/powerpoint/2010/main" val="1176035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241590"/>
            <a:ext cx="8229600" cy="1143000"/>
          </a:xfrm>
        </p:spPr>
        <p:txBody>
          <a:bodyPr/>
          <a:lstStyle/>
          <a:p>
            <a:r>
              <a:rPr lang="en-US" dirty="0" smtClean="0"/>
              <a:t>Common Concerns</a:t>
            </a:r>
            <a:endParaRPr lang="en-US" dirty="0"/>
          </a:p>
        </p:txBody>
      </p:sp>
      <p:sp>
        <p:nvSpPr>
          <p:cNvPr id="3" name="Content Placeholder 2"/>
          <p:cNvSpPr>
            <a:spLocks noGrp="1"/>
          </p:cNvSpPr>
          <p:nvPr>
            <p:ph sz="quarter" idx="1"/>
          </p:nvPr>
        </p:nvSpPr>
        <p:spPr>
          <a:xfrm>
            <a:off x="457199" y="1454866"/>
            <a:ext cx="8432799" cy="4708525"/>
          </a:xfrm>
        </p:spPr>
        <p:txBody>
          <a:bodyPr/>
          <a:lstStyle/>
          <a:p>
            <a:pPr marL="0" indent="0">
              <a:buNone/>
            </a:pPr>
            <a:r>
              <a:rPr lang="en-US" dirty="0" smtClean="0"/>
              <a:t>                 </a:t>
            </a:r>
            <a:r>
              <a:rPr lang="en-US" sz="2500" dirty="0" smtClean="0"/>
              <a:t>Problem: The “real world” does not have rubrics.</a:t>
            </a:r>
          </a:p>
          <a:p>
            <a:pPr marL="0" indent="0">
              <a:buNone/>
            </a:pPr>
            <a:r>
              <a:rPr lang="en-US" sz="2500" dirty="0" smtClean="0"/>
              <a:t>	</a:t>
            </a:r>
            <a:r>
              <a:rPr lang="en-US" sz="2500" dirty="0"/>
              <a:t>	 </a:t>
            </a:r>
            <a:r>
              <a:rPr lang="en-US" sz="2500" dirty="0" smtClean="0"/>
              <a:t>     Solution: Include students in </a:t>
            </a:r>
          </a:p>
          <a:p>
            <a:pPr marL="0" indent="0">
              <a:buNone/>
            </a:pPr>
            <a:r>
              <a:rPr lang="en-US" sz="2500" dirty="0"/>
              <a:t>	</a:t>
            </a:r>
            <a:r>
              <a:rPr lang="en-US" sz="2500" dirty="0" smtClean="0"/>
              <a:t>		the development process.</a:t>
            </a:r>
            <a:endParaRPr lang="en-US" sz="2500" dirty="0"/>
          </a:p>
        </p:txBody>
      </p:sp>
      <p:sp>
        <p:nvSpPr>
          <p:cNvPr id="4" name="TextBox 3"/>
          <p:cNvSpPr txBox="1"/>
          <p:nvPr/>
        </p:nvSpPr>
        <p:spPr>
          <a:xfrm>
            <a:off x="6102873" y="6466232"/>
            <a:ext cx="2787125" cy="276999"/>
          </a:xfrm>
          <a:prstGeom prst="rect">
            <a:avLst/>
          </a:prstGeom>
          <a:noFill/>
        </p:spPr>
        <p:txBody>
          <a:bodyPr wrap="square" rtlCol="0">
            <a:spAutoFit/>
          </a:bodyPr>
          <a:lstStyle/>
          <a:p>
            <a:r>
              <a:rPr lang="en-US" sz="1200" dirty="0" smtClean="0"/>
              <a:t>(Adapted from Stevens &amp; Levi, 2005)</a:t>
            </a:r>
            <a:endParaRPr lang="en-US" sz="1200" dirty="0"/>
          </a:p>
        </p:txBody>
      </p:sp>
    </p:spTree>
    <p:extLst>
      <p:ext uri="{BB962C8B-B14F-4D97-AF65-F5344CB8AC3E}">
        <p14:creationId xmlns:p14="http://schemas.microsoft.com/office/powerpoint/2010/main" val="1721107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Concerns</a:t>
            </a:r>
            <a:endParaRPr lang="en-US" dirty="0"/>
          </a:p>
        </p:txBody>
      </p:sp>
      <p:sp>
        <p:nvSpPr>
          <p:cNvPr id="3" name="Content Placeholder 2"/>
          <p:cNvSpPr>
            <a:spLocks noGrp="1"/>
          </p:cNvSpPr>
          <p:nvPr>
            <p:ph sz="quarter" idx="1"/>
          </p:nvPr>
        </p:nvSpPr>
        <p:spPr>
          <a:xfrm>
            <a:off x="457200" y="1600200"/>
            <a:ext cx="8229600" cy="5257800"/>
          </a:xfrm>
        </p:spPr>
        <p:txBody>
          <a:bodyPr>
            <a:normAutofit/>
          </a:bodyPr>
          <a:lstStyle/>
          <a:p>
            <a:pPr marL="0" indent="0">
              <a:buNone/>
            </a:pPr>
            <a:r>
              <a:rPr lang="en-US" dirty="0" smtClean="0"/>
              <a:t>Problem: Rubrics are supposed to be objective, yet they are still subjective.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Solution: Engage in a “norming session” where faculty get together to individually judge the same samples of student work and then discuss; calibrate as needed. </a:t>
            </a:r>
            <a:endParaRPr lang="en-US" dirty="0"/>
          </a:p>
        </p:txBody>
      </p:sp>
      <p:pic>
        <p:nvPicPr>
          <p:cNvPr id="4" name="Picture 3"/>
          <p:cNvPicPr>
            <a:picLocks noChangeAspect="1"/>
          </p:cNvPicPr>
          <p:nvPr/>
        </p:nvPicPr>
        <p:blipFill>
          <a:blip r:embed="rId3"/>
          <a:stretch>
            <a:fillRect/>
          </a:stretch>
        </p:blipFill>
        <p:spPr>
          <a:xfrm>
            <a:off x="3649695" y="2607734"/>
            <a:ext cx="1908867" cy="1814100"/>
          </a:xfrm>
          <a:prstGeom prst="rect">
            <a:avLst/>
          </a:prstGeom>
        </p:spPr>
      </p:pic>
      <p:sp>
        <p:nvSpPr>
          <p:cNvPr id="5" name="TextBox 4"/>
          <p:cNvSpPr txBox="1"/>
          <p:nvPr/>
        </p:nvSpPr>
        <p:spPr>
          <a:xfrm>
            <a:off x="5195690" y="6466233"/>
            <a:ext cx="3826666" cy="276999"/>
          </a:xfrm>
          <a:prstGeom prst="rect">
            <a:avLst/>
          </a:prstGeom>
          <a:noFill/>
        </p:spPr>
        <p:txBody>
          <a:bodyPr wrap="square" rtlCol="0">
            <a:spAutoFit/>
          </a:bodyPr>
          <a:lstStyle/>
          <a:p>
            <a:r>
              <a:rPr lang="en-US" sz="1200" dirty="0" smtClean="0"/>
              <a:t>(Personal Communication, C. </a:t>
            </a:r>
            <a:r>
              <a:rPr lang="en-US" sz="1200" dirty="0" smtClean="0"/>
              <a:t>Crimmins; Bean, 2011)</a:t>
            </a:r>
            <a:endParaRPr lang="en-US" sz="1200" dirty="0"/>
          </a:p>
        </p:txBody>
      </p:sp>
    </p:spTree>
    <p:extLst>
      <p:ext uri="{BB962C8B-B14F-4D97-AF65-F5344CB8AC3E}">
        <p14:creationId xmlns:p14="http://schemas.microsoft.com/office/powerpoint/2010/main" val="2381508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Concerns</a:t>
            </a:r>
            <a:endParaRPr lang="en-US" dirty="0"/>
          </a:p>
        </p:txBody>
      </p:sp>
      <p:sp>
        <p:nvSpPr>
          <p:cNvPr id="3" name="Content Placeholder 2"/>
          <p:cNvSpPr>
            <a:spLocks noGrp="1"/>
          </p:cNvSpPr>
          <p:nvPr>
            <p:ph sz="quarter" idx="1"/>
          </p:nvPr>
        </p:nvSpPr>
        <p:spPr/>
        <p:txBody>
          <a:bodyPr/>
          <a:lstStyle/>
          <a:p>
            <a:pPr marL="0" indent="0">
              <a:buNone/>
            </a:pPr>
            <a:r>
              <a:rPr lang="en-US" dirty="0" smtClean="0"/>
              <a:t>Problem: Rubrics take a lot of time and effort to develop. </a:t>
            </a:r>
          </a:p>
          <a:p>
            <a:pPr marL="0" indent="0">
              <a:buNone/>
            </a:pPr>
            <a:r>
              <a:rPr lang="en-US" dirty="0" smtClean="0"/>
              <a:t>Solution: Look for examples and ask for help from colleagues; remember that they get faster with practice. </a:t>
            </a:r>
            <a:endParaRPr lang="en-US" dirty="0"/>
          </a:p>
        </p:txBody>
      </p:sp>
      <p:pic>
        <p:nvPicPr>
          <p:cNvPr id="6" name="Picture 5"/>
          <p:cNvPicPr>
            <a:picLocks noChangeAspect="1"/>
          </p:cNvPicPr>
          <p:nvPr/>
        </p:nvPicPr>
        <p:blipFill>
          <a:blip r:embed="rId3"/>
          <a:stretch>
            <a:fillRect/>
          </a:stretch>
        </p:blipFill>
        <p:spPr>
          <a:xfrm>
            <a:off x="2002084" y="3600475"/>
            <a:ext cx="5075767" cy="2554074"/>
          </a:xfrm>
          <a:prstGeom prst="rect">
            <a:avLst/>
          </a:prstGeom>
        </p:spPr>
      </p:pic>
      <p:sp>
        <p:nvSpPr>
          <p:cNvPr id="4" name="TextBox 3"/>
          <p:cNvSpPr txBox="1"/>
          <p:nvPr/>
        </p:nvSpPr>
        <p:spPr>
          <a:xfrm>
            <a:off x="6020401" y="6449737"/>
            <a:ext cx="2815752" cy="276999"/>
          </a:xfrm>
          <a:prstGeom prst="rect">
            <a:avLst/>
          </a:prstGeom>
          <a:noFill/>
        </p:spPr>
        <p:txBody>
          <a:bodyPr wrap="square" rtlCol="0">
            <a:spAutoFit/>
          </a:bodyPr>
          <a:lstStyle/>
          <a:p>
            <a:r>
              <a:rPr lang="en-US" sz="1200" dirty="0" smtClean="0"/>
              <a:t> (Stevens &amp; Levi, 2005; Suskie, 2009)</a:t>
            </a:r>
            <a:endParaRPr lang="en-US" sz="1200" dirty="0"/>
          </a:p>
        </p:txBody>
      </p:sp>
    </p:spTree>
    <p:extLst>
      <p:ext uri="{BB962C8B-B14F-4D97-AF65-F5344CB8AC3E}">
        <p14:creationId xmlns:p14="http://schemas.microsoft.com/office/powerpoint/2010/main" val="2619288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 &amp; Image Citations</a:t>
            </a:r>
            <a:endParaRPr lang="en-US" dirty="0"/>
          </a:p>
        </p:txBody>
      </p:sp>
      <p:sp>
        <p:nvSpPr>
          <p:cNvPr id="3" name="Content Placeholder 2"/>
          <p:cNvSpPr>
            <a:spLocks noGrp="1"/>
          </p:cNvSpPr>
          <p:nvPr>
            <p:ph sz="quarter" idx="1"/>
          </p:nvPr>
        </p:nvSpPr>
        <p:spPr>
          <a:xfrm>
            <a:off x="457200" y="1418749"/>
            <a:ext cx="8229600" cy="5257800"/>
          </a:xfrm>
        </p:spPr>
        <p:txBody>
          <a:bodyPr>
            <a:normAutofit fontScale="70000" lnSpcReduction="20000"/>
          </a:bodyPr>
          <a:lstStyle/>
          <a:p>
            <a:pPr marL="0" indent="0">
              <a:buNone/>
            </a:pPr>
            <a:r>
              <a:rPr lang="en-US" dirty="0" smtClean="0"/>
              <a:t>References: </a:t>
            </a:r>
            <a:endParaRPr lang="en-US" dirty="0"/>
          </a:p>
          <a:p>
            <a:pPr marL="0" indent="0">
              <a:buNone/>
            </a:pPr>
            <a:r>
              <a:rPr lang="en-US" sz="2300" dirty="0" smtClean="0"/>
              <a:t>Bean, J. C. (2011). </a:t>
            </a:r>
            <a:r>
              <a:rPr lang="en-US" sz="2300" i="1" dirty="0" smtClean="0"/>
              <a:t>Engaging </a:t>
            </a:r>
            <a:r>
              <a:rPr lang="en-US" sz="2300" i="1" dirty="0"/>
              <a:t>i</a:t>
            </a:r>
            <a:r>
              <a:rPr lang="en-US" sz="2300" i="1" dirty="0" smtClean="0"/>
              <a:t>deas. </a:t>
            </a:r>
            <a:r>
              <a:rPr lang="en-US" sz="2300" dirty="0" smtClean="0"/>
              <a:t>San Francisco, CA: Jossey-Bass</a:t>
            </a:r>
            <a:endParaRPr lang="en-US" sz="2300" dirty="0" smtClean="0"/>
          </a:p>
          <a:p>
            <a:pPr marL="0" indent="0">
              <a:buNone/>
            </a:pPr>
            <a:r>
              <a:rPr lang="en-US" sz="2300" dirty="0" smtClean="0"/>
              <a:t>Stevens</a:t>
            </a:r>
            <a:r>
              <a:rPr lang="en-US" sz="2300" dirty="0" smtClean="0"/>
              <a:t>, D. D., &amp; Levi, A. J. (2005). </a:t>
            </a:r>
            <a:r>
              <a:rPr lang="en-US" sz="2300" i="1" dirty="0" smtClean="0"/>
              <a:t>Introduction to Rubrics. </a:t>
            </a:r>
            <a:r>
              <a:rPr lang="en-US" sz="2300" dirty="0" smtClean="0"/>
              <a:t>Sterling, VA: Stylus Publishing. </a:t>
            </a:r>
          </a:p>
          <a:p>
            <a:pPr marL="0" indent="0">
              <a:buNone/>
            </a:pPr>
            <a:r>
              <a:rPr lang="en-US" sz="2300" dirty="0" smtClean="0"/>
              <a:t>Suskie, L. (2009). </a:t>
            </a:r>
            <a:r>
              <a:rPr lang="en-US" sz="2300" i="1" dirty="0" smtClean="0"/>
              <a:t>Assessing </a:t>
            </a:r>
            <a:r>
              <a:rPr lang="en-US" sz="2300" i="1" dirty="0" smtClean="0"/>
              <a:t>student </a:t>
            </a:r>
            <a:r>
              <a:rPr lang="en-US" sz="2300" i="1" dirty="0"/>
              <a:t>l</a:t>
            </a:r>
            <a:r>
              <a:rPr lang="en-US" sz="2300" i="1" dirty="0" smtClean="0"/>
              <a:t>earning</a:t>
            </a:r>
            <a:r>
              <a:rPr lang="en-US" sz="2300" i="1" dirty="0" smtClean="0"/>
              <a:t>: A </a:t>
            </a:r>
            <a:r>
              <a:rPr lang="en-US" sz="2300" i="1" dirty="0" smtClean="0"/>
              <a:t>common </a:t>
            </a:r>
            <a:r>
              <a:rPr lang="en-US" sz="2300" i="1" dirty="0"/>
              <a:t>s</a:t>
            </a:r>
            <a:r>
              <a:rPr lang="en-US" sz="2300" i="1" dirty="0" smtClean="0"/>
              <a:t>ense guide</a:t>
            </a:r>
            <a:r>
              <a:rPr lang="en-US" sz="2300" i="1" dirty="0" smtClean="0"/>
              <a:t>. </a:t>
            </a:r>
            <a:r>
              <a:rPr lang="en-US" sz="2300" dirty="0" smtClean="0"/>
              <a:t>San Francisco, CA: Jossey-Bass. </a:t>
            </a:r>
          </a:p>
          <a:p>
            <a:pPr marL="0" indent="0">
              <a:buNone/>
            </a:pPr>
            <a:endParaRPr lang="en-US" dirty="0"/>
          </a:p>
          <a:p>
            <a:pPr marL="0" indent="0">
              <a:buNone/>
            </a:pPr>
            <a:r>
              <a:rPr lang="en-US" dirty="0" smtClean="0"/>
              <a:t>Image Citations: </a:t>
            </a:r>
          </a:p>
          <a:p>
            <a:pPr marL="0" indent="0">
              <a:buNone/>
            </a:pPr>
            <a:r>
              <a:rPr lang="en-US" sz="2300" dirty="0" smtClean="0"/>
              <a:t>Slide 1: http://assessment.uconn.edu/wp-content/uploads/sites/1804/2016/06/homepage03.jpg</a:t>
            </a:r>
          </a:p>
          <a:p>
            <a:pPr marL="0" indent="0">
              <a:buNone/>
            </a:pPr>
            <a:r>
              <a:rPr lang="en-US" sz="2300" dirty="0" smtClean="0"/>
              <a:t>Slide 2: </a:t>
            </a:r>
            <a:r>
              <a:rPr lang="en-US" sz="2300" dirty="0"/>
              <a:t> http://blog.boombox.com/wp-content/uploads/2015/11/Begin-with-the-end-in-mind-.png</a:t>
            </a:r>
            <a:endParaRPr lang="en-US" sz="2300" dirty="0" smtClean="0"/>
          </a:p>
          <a:p>
            <a:pPr marL="0" indent="0">
              <a:buNone/>
            </a:pPr>
            <a:r>
              <a:rPr lang="en-US" sz="2300" dirty="0" smtClean="0"/>
              <a:t>Slide 4: http://www.web.virginia.edu/iaas</a:t>
            </a:r>
          </a:p>
          <a:p>
            <a:pPr marL="0" indent="0">
              <a:buNone/>
            </a:pPr>
            <a:r>
              <a:rPr lang="en-US" sz="2300" dirty="0"/>
              <a:t>Slide 5: http://ninjamarketingdojo.com/wp-content/uploads/2013/07/easy-</a:t>
            </a:r>
            <a:r>
              <a:rPr lang="en-US" sz="2300" dirty="0" smtClean="0"/>
              <a:t>button.jpg</a:t>
            </a:r>
          </a:p>
          <a:p>
            <a:pPr marL="0" indent="0">
              <a:buNone/>
            </a:pPr>
            <a:r>
              <a:rPr lang="en-US" sz="2300" dirty="0"/>
              <a:t>Slide 6: http://4.bp.blogspot.com/-dU9T1gPPzbg/Ugco1EiG8_I/AAAAAAAABXI/-vv7safnr8k/s1600/too-many-</a:t>
            </a:r>
            <a:r>
              <a:rPr lang="en-US" sz="2300" dirty="0" smtClean="0"/>
              <a:t>choices.jpg</a:t>
            </a:r>
          </a:p>
          <a:p>
            <a:pPr marL="0" indent="0">
              <a:buNone/>
            </a:pPr>
            <a:r>
              <a:rPr lang="en-US" sz="2300" dirty="0"/>
              <a:t>Slide 7: https://www.projectsmart.co.uk/img/</a:t>
            </a:r>
            <a:r>
              <a:rPr lang="en-US" sz="2300" dirty="0" smtClean="0"/>
              <a:t>objective.png</a:t>
            </a:r>
          </a:p>
          <a:p>
            <a:pPr marL="0" indent="0">
              <a:buNone/>
            </a:pPr>
            <a:r>
              <a:rPr lang="en-US" sz="2300" dirty="0"/>
              <a:t>Slide 8: </a:t>
            </a:r>
            <a:r>
              <a:rPr lang="en-US" sz="2300" dirty="0"/>
              <a:t>http://</a:t>
            </a:r>
            <a:r>
              <a:rPr lang="en-US" sz="2300" dirty="0" err="1"/>
              <a:t>www.arniedahlke.com</a:t>
            </a:r>
            <a:r>
              <a:rPr lang="en-US" sz="2300" dirty="0"/>
              <a:t>/images/Timely%20Tips%20Men%20Running%20On%20Clocks.jpg</a:t>
            </a:r>
            <a:endParaRPr lang="en-US" dirty="0" smtClean="0"/>
          </a:p>
          <a:p>
            <a:endParaRPr lang="en-US" dirty="0" smtClean="0"/>
          </a:p>
          <a:p>
            <a:endParaRPr lang="en-US" dirty="0" smtClean="0"/>
          </a:p>
        </p:txBody>
      </p:sp>
    </p:spTree>
    <p:extLst>
      <p:ext uri="{BB962C8B-B14F-4D97-AF65-F5344CB8AC3E}">
        <p14:creationId xmlns:p14="http://schemas.microsoft.com/office/powerpoint/2010/main" val="39875145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1290</TotalTime>
  <Words>1107</Words>
  <Application>Microsoft Macintosh PowerPoint</Application>
  <PresentationFormat>On-screen Show (4:3)</PresentationFormat>
  <Paragraphs>108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Civic</vt:lpstr>
      <vt:lpstr>PowerPoint Presentation</vt:lpstr>
      <vt:lpstr>Rubric Basics</vt:lpstr>
      <vt:lpstr>Creating a Rubric</vt:lpstr>
      <vt:lpstr>Various Types of Rubrics</vt:lpstr>
      <vt:lpstr>Common Concerns</vt:lpstr>
      <vt:lpstr>Common Concerns</vt:lpstr>
      <vt:lpstr>Common Concerns</vt:lpstr>
      <vt:lpstr>Common Concerns</vt:lpstr>
      <vt:lpstr>References &amp; Image Citations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cp:revision>
  <dcterms:created xsi:type="dcterms:W3CDTF">2017-01-17T04:52:23Z</dcterms:created>
  <dcterms:modified xsi:type="dcterms:W3CDTF">2017-01-30T15:39:22Z</dcterms:modified>
</cp:coreProperties>
</file>