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4" r:id="rId4"/>
    <p:sldId id="276" r:id="rId5"/>
    <p:sldId id="265" r:id="rId6"/>
    <p:sldId id="277" r:id="rId7"/>
    <p:sldId id="278" r:id="rId8"/>
    <p:sldId id="266" r:id="rId9"/>
    <p:sldId id="267" r:id="rId10"/>
    <p:sldId id="274" r:id="rId11"/>
    <p:sldId id="279" r:id="rId12"/>
    <p:sldId id="281" r:id="rId13"/>
    <p:sldId id="282" r:id="rId14"/>
    <p:sldId id="283" r:id="rId15"/>
    <p:sldId id="271" r:id="rId16"/>
    <p:sldId id="280" r:id="rId17"/>
    <p:sldId id="275" r:id="rId18"/>
    <p:sldId id="272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223"/>
    <a:srgbClr val="FED307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3"/>
    <p:restoredTop sz="92797"/>
  </p:normalViewPr>
  <p:slideViewPr>
    <p:cSldViewPr snapToGrid="0" snapToObjects="1">
      <p:cViewPr varScale="1">
        <p:scale>
          <a:sx n="121" d="100"/>
          <a:sy n="121" d="100"/>
        </p:scale>
        <p:origin x="-128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84A6C-E55C-7B48-A54B-4B35884301AC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DBE8-F425-0C45-B9B0-8A7D76D9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C6C038-2352-5D4E-8D1C-AD3FA8654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0E03E0-3135-8F43-9F3D-1CEA024F1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4" y="-7144"/>
            <a:ext cx="12273280" cy="6903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731DB-9EFD-BF45-AA72-2F7B80F6B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73" y="2029984"/>
            <a:ext cx="8064843" cy="2387600"/>
          </a:xfrm>
          <a:prstGeom prst="rect">
            <a:avLst/>
          </a:prstGeom>
        </p:spPr>
        <p:txBody>
          <a:bodyPr anchor="b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87425F-D6C1-4048-A194-B7C5FB31C0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172" y="4614341"/>
            <a:ext cx="6878595" cy="424732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rgbClr val="FED3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9F3CDB-A3EA-7249-AB85-4BD33D5D32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423" y="668216"/>
            <a:ext cx="3027248" cy="6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14A994-59A5-5940-9C81-F192D1C5D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104" y="-37433"/>
            <a:ext cx="12271248" cy="6902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7856FE-92E9-CB44-A4CF-4902D3BD62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9F124-31BC-1D4D-B977-305FE162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656"/>
            <a:ext cx="7236385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92DB79-11FC-954D-8167-5992F13E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4381"/>
            <a:ext cx="10515600" cy="42473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BAED7FB-4D0A-544A-BD45-803D8F53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Content - White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D35C36-67D5-9C4C-9FF9-A8E09890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67" r="27156"/>
          <a:stretch/>
        </p:blipFill>
        <p:spPr>
          <a:xfrm>
            <a:off x="5416063" y="0"/>
            <a:ext cx="67759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1333F-7192-8946-BDCE-ECFA21DDB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3380"/>
          <a:stretch/>
        </p:blipFill>
        <p:spPr>
          <a:xfrm>
            <a:off x="0" y="0"/>
            <a:ext cx="12192000" cy="1825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ECA4A4-5991-1643-98F2-E3A58DB028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81D06A-A79E-2447-961E-0A8245B8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5D55F45-E9C7-8842-B7BF-9F8E778A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3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White Yel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FBE88B-0420-4D48-8AED-D0B136C8E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40871C-4D26-3246-8C92-26C19244D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5000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49B769-2A4A-5A40-A24E-885C9D9013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8E24412-9723-064C-B3C1-ECA1FF2D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CFA009E-C952-B444-923F-1C777F41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9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310748-0609-C44F-9879-A3D48D7E1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156"/>
          <a:stretch/>
        </p:blipFill>
        <p:spPr>
          <a:xfrm>
            <a:off x="3310890" y="0"/>
            <a:ext cx="888111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EDAEE2-AF4C-FF42-8B74-7D4BA213D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999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23E7B-C8EE-D44F-BC51-64A2E1601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B59B8BB-915B-8148-8C84-6ED999BD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FD35958-C5B6-3542-85E4-FF775A64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3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0BF1B6-0614-D146-8FA9-4832D1361540}"/>
              </a:ext>
            </a:extLst>
          </p:cNvPr>
          <p:cNvSpPr/>
          <p:nvPr userDrawn="1"/>
        </p:nvSpPr>
        <p:spPr>
          <a:xfrm>
            <a:off x="0" y="0"/>
            <a:ext cx="12192000" cy="6919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93D898-DB08-2345-95F0-0D64A3A38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518"/>
          <a:stretch/>
        </p:blipFill>
        <p:spPr>
          <a:xfrm>
            <a:off x="0" y="0"/>
            <a:ext cx="12192000" cy="181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7DD46E-7F83-EF48-AB47-92247CE63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BA83F15-FF95-1B48-A07E-8A4B8BC2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408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0EF3BE5-D08C-4443-AC5C-3B1E146B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E6408F-ED0D-9D41-BD0C-9D9CC273E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5741"/>
          <a:stretch/>
        </p:blipFill>
        <p:spPr>
          <a:xfrm>
            <a:off x="0" y="0"/>
            <a:ext cx="12192000" cy="166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522566-7FB5-2C45-85D5-2AEED9D5F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2CE2F85-C568-AF42-9135-FF487DAA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8ACE0065-578C-984D-ACC3-6205C04B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6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1359E0-42EC-C14F-AC64-EBA04A9E3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5185"/>
          <a:stretch/>
        </p:blipFill>
        <p:spPr>
          <a:xfrm>
            <a:off x="0" y="0"/>
            <a:ext cx="12192000" cy="1701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3F6849-98DB-FF49-AFD8-04A6400FE0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DFD0A5F-4F6C-6A44-A06E-841A8AA4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87C9B51-7B8F-8742-8ACF-61E62904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2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32E56-D825-8343-A674-05F30A1D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xmlns="" id="{7242C72E-8D77-774D-B003-4281FE07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20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1" r:id="rId3"/>
    <p:sldLayoutId id="2147483654" r:id="rId4"/>
    <p:sldLayoutId id="2147483664" r:id="rId5"/>
    <p:sldLayoutId id="2147483658" r:id="rId6"/>
    <p:sldLayoutId id="2147483662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obby.berry@Wichita.edu" TargetMode="External"/><Relationship Id="rId3" Type="http://schemas.openxmlformats.org/officeDocument/2006/relationships/hyperlink" Target="mailto:mark.vermillion@Wichita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473C07-48D9-8842-8E07-7F07A6EEE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Surprise and Sensemaking: Female Sport Management Students’ </a:t>
            </a:r>
            <a:br>
              <a:rPr lang="en-US" sz="4000" dirty="0"/>
            </a:br>
            <a:r>
              <a:rPr lang="en-US" sz="4000" dirty="0"/>
              <a:t>Perceptions of Acclimating to their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F0BE12-5717-A346-A738-64730A2BC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173" y="4728641"/>
            <a:ext cx="8580112" cy="1217769"/>
          </a:xfrm>
        </p:spPr>
        <p:txBody>
          <a:bodyPr/>
          <a:lstStyle/>
          <a:p>
            <a:r>
              <a:rPr lang="en-US" sz="2300" dirty="0"/>
              <a:t>Dr. Bobby Berry, Asst Professor, SMGT &amp; Organizational Leadership</a:t>
            </a:r>
          </a:p>
          <a:p>
            <a:r>
              <a:rPr lang="en-US" sz="2300" dirty="0"/>
              <a:t>Dr. Mark Vermillion, Chair/Professor, SMGT &amp; Organizational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337042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0092A5-C2E2-6E4D-8F82-A63D2969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demographics (N=136)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62EE5-83D9-904C-94C6-F24EF30E3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30" y="1362793"/>
            <a:ext cx="4644242" cy="5191678"/>
          </a:xfrm>
        </p:spPr>
        <p:txBody>
          <a:bodyPr/>
          <a:lstStyle/>
          <a:p>
            <a:r>
              <a:rPr lang="en-US" b="1" dirty="0"/>
              <a:t>Gender</a:t>
            </a:r>
          </a:p>
          <a:p>
            <a:pPr lvl="1"/>
            <a:r>
              <a:rPr lang="en-US" dirty="0"/>
              <a:t>Female: 		</a:t>
            </a:r>
            <a:r>
              <a:rPr lang="en-US" sz="2800" dirty="0"/>
              <a:t>36.8%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Male:	 	</a:t>
            </a:r>
            <a:r>
              <a:rPr lang="en-US" sz="2800" dirty="0"/>
              <a:t>63.2%</a:t>
            </a:r>
          </a:p>
          <a:p>
            <a:r>
              <a:rPr lang="en-US" b="1" dirty="0"/>
              <a:t>Standing</a:t>
            </a:r>
            <a:r>
              <a:rPr lang="en-US" dirty="0"/>
              <a:t>		</a:t>
            </a:r>
          </a:p>
          <a:p>
            <a:pPr lvl="1"/>
            <a:r>
              <a:rPr lang="en-US" dirty="0"/>
              <a:t>Fr		11.8%</a:t>
            </a:r>
          </a:p>
          <a:p>
            <a:pPr lvl="1"/>
            <a:r>
              <a:rPr lang="en-US" dirty="0"/>
              <a:t>Soph		18.4%</a:t>
            </a:r>
          </a:p>
          <a:p>
            <a:pPr lvl="1"/>
            <a:r>
              <a:rPr lang="en-US" dirty="0"/>
              <a:t>Jr			34.6%</a:t>
            </a:r>
          </a:p>
          <a:p>
            <a:pPr lvl="1"/>
            <a:r>
              <a:rPr lang="en-US" dirty="0"/>
              <a:t>Sr		29.4%</a:t>
            </a:r>
          </a:p>
          <a:p>
            <a:pPr lvl="1"/>
            <a:r>
              <a:rPr lang="en-US" dirty="0"/>
              <a:t>Grad student	5.9%</a:t>
            </a:r>
          </a:p>
          <a:p>
            <a:r>
              <a:rPr lang="en-US" b="1" dirty="0"/>
              <a:t>Race/Ethnicity</a:t>
            </a:r>
          </a:p>
          <a:p>
            <a:pPr lvl="1"/>
            <a:r>
              <a:rPr lang="en-US" dirty="0"/>
              <a:t>White:		76.5%</a:t>
            </a:r>
          </a:p>
          <a:p>
            <a:pPr lvl="1"/>
            <a:r>
              <a:rPr lang="en-US" baseline="30000" dirty="0"/>
              <a:t>1</a:t>
            </a:r>
            <a:r>
              <a:rPr lang="en-US" dirty="0"/>
              <a:t>~white:		23.5%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0107C4-8005-7043-B785-B8CF5196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ED97354-9CCC-AC44-8F87-F41861650236}"/>
              </a:ext>
            </a:extLst>
          </p:cNvPr>
          <p:cNvSpPr txBox="1">
            <a:spLocks/>
          </p:cNvSpPr>
          <p:nvPr/>
        </p:nvSpPr>
        <p:spPr>
          <a:xfrm>
            <a:off x="5100577" y="1362793"/>
            <a:ext cx="6837093" cy="29787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Engagement</a:t>
            </a:r>
            <a:r>
              <a:rPr lang="en-US" dirty="0"/>
              <a:t> (w/ SMGT)</a:t>
            </a:r>
          </a:p>
          <a:p>
            <a:pPr lvl="1"/>
            <a:r>
              <a:rPr lang="en-US" dirty="0"/>
              <a:t>Majoring:			</a:t>
            </a:r>
            <a:r>
              <a:rPr lang="en-US" baseline="30000" dirty="0"/>
              <a:t>2</a:t>
            </a:r>
            <a:r>
              <a:rPr lang="en-US" dirty="0"/>
              <a:t>82.4% </a:t>
            </a:r>
          </a:p>
          <a:p>
            <a:pPr lvl="1"/>
            <a:r>
              <a:rPr lang="en-US" dirty="0"/>
              <a:t>Minoring:			13.2%</a:t>
            </a:r>
          </a:p>
          <a:p>
            <a:pPr lvl="1"/>
            <a:r>
              <a:rPr lang="en-US" dirty="0"/>
              <a:t>Taking a class:			4.4%</a:t>
            </a:r>
          </a:p>
          <a:p>
            <a:r>
              <a:rPr lang="en-US" b="1" dirty="0"/>
              <a:t>Student-Athlete</a:t>
            </a:r>
          </a:p>
          <a:p>
            <a:pPr lvl="1"/>
            <a:r>
              <a:rPr lang="en-US" dirty="0"/>
              <a:t>Yes:				23.5%</a:t>
            </a:r>
          </a:p>
          <a:p>
            <a:pPr lvl="1"/>
            <a:r>
              <a:rPr lang="en-US" dirty="0"/>
              <a:t>No:				76.5%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D4E917-71D2-FF4C-B7E8-11AE798DAF89}"/>
              </a:ext>
            </a:extLst>
          </p:cNvPr>
          <p:cNvSpPr txBox="1"/>
          <p:nvPr/>
        </p:nvSpPr>
        <p:spPr>
          <a:xfrm>
            <a:off x="4911810" y="5886309"/>
            <a:ext cx="6945247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= includes self-reports of Black/African American, Hispanic/Latinx/Chicano/a, Native Hawaiian/Pacific Islander, Asian/Asian American, Multiracial, International.</a:t>
            </a:r>
          </a:p>
          <a:p>
            <a:endParaRPr lang="en-US" sz="1200" baseline="30000" dirty="0"/>
          </a:p>
          <a:p>
            <a:r>
              <a:rPr lang="en-US" sz="1200" baseline="30000" dirty="0"/>
              <a:t>2</a:t>
            </a:r>
            <a:r>
              <a:rPr lang="en-US" sz="1200" dirty="0"/>
              <a:t>= 107/176= 63.4% of UG population; excludes graduate student respondents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57018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43110-4488-5442-9114-B58B880C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4" y="0"/>
            <a:ext cx="9892621" cy="1186249"/>
          </a:xfrm>
        </p:spPr>
        <p:txBody>
          <a:bodyPr/>
          <a:lstStyle/>
          <a:p>
            <a:r>
              <a:rPr lang="en-US" dirty="0"/>
              <a:t>RQ1: Perceptions of sport industry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7E481238-B407-924C-99F3-BB303F3E1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072996"/>
              </p:ext>
            </p:extLst>
          </p:nvPr>
        </p:nvGraphicFramePr>
        <p:xfrm>
          <a:off x="275303" y="1832580"/>
          <a:ext cx="11592847" cy="493328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9212826">
                  <a:extLst>
                    <a:ext uri="{9D8B030D-6E8A-4147-A177-3AD203B41FA5}">
                      <a16:colId xmlns:a16="http://schemas.microsoft.com/office/drawing/2014/main" xmlns="" val="3362791496"/>
                    </a:ext>
                  </a:extLst>
                </a:gridCol>
                <a:gridCol w="629265">
                  <a:extLst>
                    <a:ext uri="{9D8B030D-6E8A-4147-A177-3AD203B41FA5}">
                      <a16:colId xmlns:a16="http://schemas.microsoft.com/office/drawing/2014/main" xmlns="" val="3455485318"/>
                    </a:ext>
                  </a:extLst>
                </a:gridCol>
                <a:gridCol w="668593">
                  <a:extLst>
                    <a:ext uri="{9D8B030D-6E8A-4147-A177-3AD203B41FA5}">
                      <a16:colId xmlns:a16="http://schemas.microsoft.com/office/drawing/2014/main" xmlns="" val="1434679851"/>
                    </a:ext>
                  </a:extLst>
                </a:gridCol>
                <a:gridCol w="1082163">
                  <a:extLst>
                    <a:ext uri="{9D8B030D-6E8A-4147-A177-3AD203B41FA5}">
                      <a16:colId xmlns:a16="http://schemas.microsoft.com/office/drawing/2014/main" xmlns="" val="4154912935"/>
                    </a:ext>
                  </a:extLst>
                </a:gridCol>
              </a:tblGrid>
              <a:tr h="682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Questionnaire Item: Sport Industry Dynamic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Mdn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agree or strongly agree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extLst>
                  <a:ext uri="{0D108BD9-81ED-4DB2-BD59-A6C34878D82A}">
                    <a16:rowId xmlns:a16="http://schemas.microsoft.com/office/drawing/2014/main" xmlns="" val="935425112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There is fair and equal treatment of female athletes in the sport industry.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5285741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Women are treated fairly within the sport business industry.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0285532"/>
                  </a:ext>
                </a:extLst>
              </a:tr>
              <a:tr h="632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If/when I work within the sport industry, I expect there to be an equal number of males and females in my sport organization.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6605773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There needs to be more female professionals in the sport industry.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4628528"/>
                  </a:ext>
                </a:extLst>
              </a:tr>
              <a:tr h="632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 believe female professionals in the sport industry feel acknowledged and understood by their co-workers and supervisors.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2167204"/>
                  </a:ext>
                </a:extLst>
              </a:tr>
              <a:tr h="632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 female professionals in the sport industry have never considered leaving their industry or organization due to a lack of representation or support.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extLst>
                  <a:ext uri="{0D108BD9-81ED-4DB2-BD59-A6C34878D82A}">
                    <a16:rowId xmlns:a16="http://schemas.microsoft.com/office/drawing/2014/main" xmlns="" val="3093697895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Sport organizations hire, train, and develop equal numbers of male and female professionals.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403214"/>
                  </a:ext>
                </a:extLst>
              </a:tr>
              <a:tr h="578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 have considered not taking a position with a sport organization due to the lack of female representation within that organization.</a:t>
                      </a: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27382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259F85-EED8-0741-A6E7-C90D3210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6CB153-33A2-4448-8BA6-6DC0C8BF3595}"/>
              </a:ext>
            </a:extLst>
          </p:cNvPr>
          <p:cNvSpPr txBox="1"/>
          <p:nvPr/>
        </p:nvSpPr>
        <p:spPr>
          <a:xfrm>
            <a:off x="-5730" y="1186249"/>
            <a:ext cx="1219773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Students’ Perceptions (n=136) of Gender-based Dynamics within Sport Industry: Median, Mode, and Percent (%) Agreeing or Strongly Agreeing with Questionnaire Item. </a:t>
            </a:r>
          </a:p>
        </p:txBody>
      </p:sp>
    </p:spTree>
    <p:extLst>
      <p:ext uri="{BB962C8B-B14F-4D97-AF65-F5344CB8AC3E}">
        <p14:creationId xmlns:p14="http://schemas.microsoft.com/office/powerpoint/2010/main" val="409340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43110-4488-5442-9114-B58B880C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4" y="0"/>
            <a:ext cx="9892621" cy="1186249"/>
          </a:xfrm>
        </p:spPr>
        <p:txBody>
          <a:bodyPr/>
          <a:lstStyle/>
          <a:p>
            <a:r>
              <a:rPr lang="en-US" dirty="0"/>
              <a:t>RQ2: Perceptions of sport management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7E481238-B407-924C-99F3-BB303F3E1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842229"/>
              </p:ext>
            </p:extLst>
          </p:nvPr>
        </p:nvGraphicFramePr>
        <p:xfrm>
          <a:off x="275303" y="1832580"/>
          <a:ext cx="11680723" cy="4334328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9212826">
                  <a:extLst>
                    <a:ext uri="{9D8B030D-6E8A-4147-A177-3AD203B41FA5}">
                      <a16:colId xmlns:a16="http://schemas.microsoft.com/office/drawing/2014/main" xmlns="" val="3362791496"/>
                    </a:ext>
                  </a:extLst>
                </a:gridCol>
                <a:gridCol w="629265">
                  <a:extLst>
                    <a:ext uri="{9D8B030D-6E8A-4147-A177-3AD203B41FA5}">
                      <a16:colId xmlns:a16="http://schemas.microsoft.com/office/drawing/2014/main" xmlns="" val="3455485318"/>
                    </a:ext>
                  </a:extLst>
                </a:gridCol>
                <a:gridCol w="668593">
                  <a:extLst>
                    <a:ext uri="{9D8B030D-6E8A-4147-A177-3AD203B41FA5}">
                      <a16:colId xmlns:a16="http://schemas.microsoft.com/office/drawing/2014/main" xmlns="" val="1434679851"/>
                    </a:ext>
                  </a:extLst>
                </a:gridCol>
                <a:gridCol w="1170039">
                  <a:extLst>
                    <a:ext uri="{9D8B030D-6E8A-4147-A177-3AD203B41FA5}">
                      <a16:colId xmlns:a16="http://schemas.microsoft.com/office/drawing/2014/main" xmlns="" val="4154912935"/>
                    </a:ext>
                  </a:extLst>
                </a:gridCol>
              </a:tblGrid>
              <a:tr h="650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Questionnaire Item: SMGT Program Dynamic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Mdn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agree or strongly agree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extLst>
                  <a:ext uri="{0D108BD9-81ED-4DB2-BD59-A6C34878D82A}">
                    <a16:rowId xmlns:a16="http://schemas.microsoft.com/office/drawing/2014/main" xmlns="" val="935425112"/>
                  </a:ext>
                </a:extLst>
              </a:tr>
              <a:tr h="445400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fair and equal treatment of female students in the SMGT program(s).</a:t>
                      </a: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69.8</a:t>
                      </a:r>
                    </a:p>
                  </a:txBody>
                  <a:tcPr marL="59574" marR="59574" marT="0" marB="0"/>
                </a:tc>
                <a:extLst>
                  <a:ext uri="{0D108BD9-81ED-4DB2-BD59-A6C34878D82A}">
                    <a16:rowId xmlns:a16="http://schemas.microsoft.com/office/drawing/2014/main" xmlns="" val="3275285741"/>
                  </a:ext>
                </a:extLst>
              </a:tr>
              <a:tr h="445400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fair and equal representation of female students in the SMGT program(s).</a:t>
                      </a:r>
                      <a:r>
                        <a:rPr lang="en-US" sz="1400" b="1" i="0" dirty="0">
                          <a:effectLst/>
                          <a:latin typeface="+mn-lt"/>
                        </a:rPr>
                        <a:t> </a:t>
                      </a:r>
                      <a:endParaRPr lang="en-US" sz="14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extLst>
                  <a:ext uri="{0D108BD9-81ED-4DB2-BD59-A6C34878D82A}">
                    <a16:rowId xmlns:a16="http://schemas.microsoft.com/office/drawing/2014/main" xmlns="" val="480285532"/>
                  </a:ext>
                </a:extLst>
              </a:tr>
              <a:tr h="490666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expected there to be an equal number of males and females in my SMGT program(s).</a:t>
                      </a:r>
                      <a:r>
                        <a:rPr lang="en-US" sz="1400" b="1" i="0" dirty="0">
                          <a:effectLst/>
                          <a:latin typeface="+mn-lt"/>
                        </a:rPr>
                        <a:t> </a:t>
                      </a:r>
                      <a:endParaRPr lang="en-US" sz="14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extLst>
                  <a:ext uri="{0D108BD9-81ED-4DB2-BD59-A6C34878D82A}">
                    <a16:rowId xmlns:a16="http://schemas.microsoft.com/office/drawing/2014/main" xmlns="" val="4086605773"/>
                  </a:ext>
                </a:extLst>
              </a:tr>
              <a:tr h="445400"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needs to be more female professors in the SMGT program(s).</a:t>
                      </a:r>
                      <a:r>
                        <a:rPr lang="en-US" sz="1400" b="1" i="0" dirty="0">
                          <a:effectLst/>
                          <a:latin typeface="+mn-lt"/>
                        </a:rPr>
                        <a:t> </a:t>
                      </a:r>
                      <a:endParaRPr lang="en-US" sz="14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4628528"/>
                  </a:ext>
                </a:extLst>
              </a:tr>
              <a:tr h="650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feel acknowledged and understood in my SMGT classes.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69.1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extLst>
                  <a:ext uri="{0D108BD9-81ED-4DB2-BD59-A6C34878D82A}">
                    <a16:rowId xmlns:a16="http://schemas.microsoft.com/office/drawing/2014/main" xmlns="" val="3842167204"/>
                  </a:ext>
                </a:extLst>
              </a:tr>
              <a:tr h="650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have seriously considered leaving or transferring to a different program due to the lack of female representation in my SMGT program and/or classes.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3697895"/>
                  </a:ext>
                </a:extLst>
              </a:tr>
              <a:tr h="445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of my SMGT classes address or discuss issues of gender within their curricula.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effectLst/>
                          <a:latin typeface="+mn-lt"/>
                        </a:rPr>
                        <a:t> </a:t>
                      </a:r>
                      <a:endParaRPr lang="en-US" sz="14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4" marR="59574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4032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259F85-EED8-0741-A6E7-C90D3210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6CB153-33A2-4448-8BA6-6DC0C8BF3595}"/>
              </a:ext>
            </a:extLst>
          </p:cNvPr>
          <p:cNvSpPr txBox="1"/>
          <p:nvPr/>
        </p:nvSpPr>
        <p:spPr>
          <a:xfrm>
            <a:off x="-5730" y="1186249"/>
            <a:ext cx="1219773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Students’ Perceptions (n=136) of Gender-based Dynamics within SMGT program: Median, Mode, and Percent (%) Agreeing or Strongly Agreeing with Questionnaire Item. </a:t>
            </a:r>
          </a:p>
        </p:txBody>
      </p:sp>
    </p:spTree>
    <p:extLst>
      <p:ext uri="{BB962C8B-B14F-4D97-AF65-F5344CB8AC3E}">
        <p14:creationId xmlns:p14="http://schemas.microsoft.com/office/powerpoint/2010/main" val="418326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E52DD-294E-F347-AD1D-2DD54EED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RQ3: Perceptions of sport industry by gender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2C1F7965-0C75-F04F-B4FF-EFDA26F70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926989"/>
              </p:ext>
            </p:extLst>
          </p:nvPr>
        </p:nvGraphicFramePr>
        <p:xfrm>
          <a:off x="337439" y="1555581"/>
          <a:ext cx="11517122" cy="498220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7649093">
                  <a:extLst>
                    <a:ext uri="{9D8B030D-6E8A-4147-A177-3AD203B41FA5}">
                      <a16:colId xmlns:a16="http://schemas.microsoft.com/office/drawing/2014/main" xmlns="" val="1181659746"/>
                    </a:ext>
                  </a:extLst>
                </a:gridCol>
                <a:gridCol w="937549">
                  <a:extLst>
                    <a:ext uri="{9D8B030D-6E8A-4147-A177-3AD203B41FA5}">
                      <a16:colId xmlns:a16="http://schemas.microsoft.com/office/drawing/2014/main" xmlns="" val="590813829"/>
                    </a:ext>
                  </a:extLst>
                </a:gridCol>
                <a:gridCol w="995423">
                  <a:extLst>
                    <a:ext uri="{9D8B030D-6E8A-4147-A177-3AD203B41FA5}">
                      <a16:colId xmlns:a16="http://schemas.microsoft.com/office/drawing/2014/main" xmlns="" val="1262580603"/>
                    </a:ext>
                  </a:extLst>
                </a:gridCol>
                <a:gridCol w="1261640">
                  <a:extLst>
                    <a:ext uri="{9D8B030D-6E8A-4147-A177-3AD203B41FA5}">
                      <a16:colId xmlns:a16="http://schemas.microsoft.com/office/drawing/2014/main" xmlns="" val="2392392586"/>
                    </a:ext>
                  </a:extLst>
                </a:gridCol>
                <a:gridCol w="673417">
                  <a:extLst>
                    <a:ext uri="{9D8B030D-6E8A-4147-A177-3AD203B41FA5}">
                      <a16:colId xmlns:a16="http://schemas.microsoft.com/office/drawing/2014/main" xmlns="" val="3170590404"/>
                    </a:ext>
                  </a:extLst>
                </a:gridCol>
              </a:tblGrid>
              <a:tr h="6242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Questionnaire Item: Sport Industry Dynamic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Male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Female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χ² (df)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Sig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extLst>
                  <a:ext uri="{0D108BD9-81ED-4DB2-BD59-A6C34878D82A}">
                    <a16:rowId xmlns:a16="http://schemas.microsoft.com/office/drawing/2014/main" xmlns="" val="3722430360"/>
                  </a:ext>
                </a:extLst>
              </a:tr>
              <a:tr h="416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There is fair and equal treatment of female athletes in the sport industry.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19.97 (4)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extLst>
                  <a:ext uri="{0D108BD9-81ED-4DB2-BD59-A6C34878D82A}">
                    <a16:rowId xmlns:a16="http://schemas.microsoft.com/office/drawing/2014/main" xmlns="" val="1343282412"/>
                  </a:ext>
                </a:extLst>
              </a:tr>
              <a:tr h="416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Women are treated fairly within the sport business industry.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18.018 (4)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***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extLst>
                  <a:ext uri="{0D108BD9-81ED-4DB2-BD59-A6C34878D82A}">
                    <a16:rowId xmlns:a16="http://schemas.microsoft.com/office/drawing/2014/main" xmlns="" val="3970767129"/>
                  </a:ext>
                </a:extLst>
              </a:tr>
              <a:tr h="627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If/when I work within the sport industry, I expect there to be an equal number of males and females in my sport organization.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16.657 (4)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extLst>
                  <a:ext uri="{0D108BD9-81ED-4DB2-BD59-A6C34878D82A}">
                    <a16:rowId xmlns:a16="http://schemas.microsoft.com/office/drawing/2014/main" xmlns="" val="2240852833"/>
                  </a:ext>
                </a:extLst>
              </a:tr>
              <a:tr h="416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There needs to be more female professionals in the sport industry.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19.392 (4)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extLst>
                  <a:ext uri="{0D108BD9-81ED-4DB2-BD59-A6C34878D82A}">
                    <a16:rowId xmlns:a16="http://schemas.microsoft.com/office/drawing/2014/main" xmlns="" val="534580573"/>
                  </a:ext>
                </a:extLst>
              </a:tr>
              <a:tr h="624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 believe female professionals in the sport industry feel acknowledged and understood by their co-workers and supervisors.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15.514 (4)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extLst>
                  <a:ext uri="{0D108BD9-81ED-4DB2-BD59-A6C34878D82A}">
                    <a16:rowId xmlns:a16="http://schemas.microsoft.com/office/drawing/2014/main" xmlns="" val="940996263"/>
                  </a:ext>
                </a:extLst>
              </a:tr>
              <a:tr h="627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Most female professionals in the sport industry have never considered leaving their industry or organization due to a lack of representation or support.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6.822 (4)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extLst>
                  <a:ext uri="{0D108BD9-81ED-4DB2-BD59-A6C34878D82A}">
                    <a16:rowId xmlns:a16="http://schemas.microsoft.com/office/drawing/2014/main" xmlns="" val="1206915402"/>
                  </a:ext>
                </a:extLst>
              </a:tr>
              <a:tr h="5016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Sport organizations hire, train, and develop equal numbers of male and female professionals.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10.607 (4)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extLst>
                  <a:ext uri="{0D108BD9-81ED-4DB2-BD59-A6C34878D82A}">
                    <a16:rowId xmlns:a16="http://schemas.microsoft.com/office/drawing/2014/main" xmlns="" val="1398033667"/>
                  </a:ext>
                </a:extLst>
              </a:tr>
              <a:tr h="6270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 have considered not taking a position with a sport organization due to the lack of female representation within that organization.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19.310 (4)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extLst>
                  <a:ext uri="{0D108BD9-81ED-4DB2-BD59-A6C34878D82A}">
                    <a16:rowId xmlns:a16="http://schemas.microsoft.com/office/drawing/2014/main" xmlns="" val="99952549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08B87E-35A1-1145-A190-D2D15676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500605-6CBC-7741-9DEA-497C8EFBD923}"/>
              </a:ext>
            </a:extLst>
          </p:cNvPr>
          <p:cNvSpPr txBox="1"/>
          <p:nvPr/>
        </p:nvSpPr>
        <p:spPr>
          <a:xfrm>
            <a:off x="0" y="1186249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Students’ Perceptions (n=136) of Gender-related Dynamics in Sport Industry: Differences between Males and Females.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2A71C-D7AB-C146-A93A-D42891B679C1}"/>
              </a:ext>
            </a:extLst>
          </p:cNvPr>
          <p:cNvSpPr txBox="1"/>
          <p:nvPr/>
        </p:nvSpPr>
        <p:spPr>
          <a:xfrm>
            <a:off x="8246509" y="6537784"/>
            <a:ext cx="300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= % agree and strongly agree</a:t>
            </a:r>
          </a:p>
        </p:txBody>
      </p:sp>
    </p:spTree>
    <p:extLst>
      <p:ext uri="{BB962C8B-B14F-4D97-AF65-F5344CB8AC3E}">
        <p14:creationId xmlns:p14="http://schemas.microsoft.com/office/powerpoint/2010/main" val="41607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E52DD-294E-F347-AD1D-2DD54EED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3" y="0"/>
            <a:ext cx="9942652" cy="1186249"/>
          </a:xfrm>
        </p:spPr>
        <p:txBody>
          <a:bodyPr/>
          <a:lstStyle/>
          <a:p>
            <a:r>
              <a:rPr lang="en-US" dirty="0"/>
              <a:t>RQ4: Perceptions of sport management by gender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2C1F7965-0C75-F04F-B4FF-EFDA26F70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560733"/>
              </p:ext>
            </p:extLst>
          </p:nvPr>
        </p:nvGraphicFramePr>
        <p:xfrm>
          <a:off x="337439" y="1555581"/>
          <a:ext cx="11517122" cy="4598979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7649093">
                  <a:extLst>
                    <a:ext uri="{9D8B030D-6E8A-4147-A177-3AD203B41FA5}">
                      <a16:colId xmlns:a16="http://schemas.microsoft.com/office/drawing/2014/main" xmlns="" val="1181659746"/>
                    </a:ext>
                  </a:extLst>
                </a:gridCol>
                <a:gridCol w="937549">
                  <a:extLst>
                    <a:ext uri="{9D8B030D-6E8A-4147-A177-3AD203B41FA5}">
                      <a16:colId xmlns:a16="http://schemas.microsoft.com/office/drawing/2014/main" xmlns="" val="590813829"/>
                    </a:ext>
                  </a:extLst>
                </a:gridCol>
                <a:gridCol w="995423">
                  <a:extLst>
                    <a:ext uri="{9D8B030D-6E8A-4147-A177-3AD203B41FA5}">
                      <a16:colId xmlns:a16="http://schemas.microsoft.com/office/drawing/2014/main" xmlns="" val="1262580603"/>
                    </a:ext>
                  </a:extLst>
                </a:gridCol>
                <a:gridCol w="1261640">
                  <a:extLst>
                    <a:ext uri="{9D8B030D-6E8A-4147-A177-3AD203B41FA5}">
                      <a16:colId xmlns:a16="http://schemas.microsoft.com/office/drawing/2014/main" xmlns="" val="2392392586"/>
                    </a:ext>
                  </a:extLst>
                </a:gridCol>
                <a:gridCol w="673417">
                  <a:extLst>
                    <a:ext uri="{9D8B030D-6E8A-4147-A177-3AD203B41FA5}">
                      <a16:colId xmlns:a16="http://schemas.microsoft.com/office/drawing/2014/main" xmlns="" val="3170590404"/>
                    </a:ext>
                  </a:extLst>
                </a:gridCol>
              </a:tblGrid>
              <a:tr h="689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Questionnaire Item: Sport Industry Dynamic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Male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Female 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χ² (df)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Sig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5" marR="49595" marT="0" marB="0"/>
                </a:tc>
                <a:extLst>
                  <a:ext uri="{0D108BD9-81ED-4DB2-BD59-A6C34878D82A}">
                    <a16:rowId xmlns:a16="http://schemas.microsoft.com/office/drawing/2014/main" xmlns="" val="3722430360"/>
                  </a:ext>
                </a:extLst>
              </a:tr>
              <a:tr h="448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is fair and equal treatment of female students in the SMGT program(s).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5.024 (</a:t>
                      </a:r>
                      <a:r>
                        <a:rPr lang="en-US" sz="16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3282412"/>
                  </a:ext>
                </a:extLst>
              </a:tr>
              <a:tr h="448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is fair and equal representation of female students in the SMGT program(s).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11.474 (</a:t>
                      </a:r>
                      <a:r>
                        <a:rPr lang="en-US" sz="16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0767129"/>
                  </a:ext>
                </a:extLst>
              </a:tr>
              <a:tr h="6755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expected there to be an equal number of males and females in my SMGT program(s).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5.287 (</a:t>
                      </a:r>
                      <a:r>
                        <a:rPr lang="en-US" sz="16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0852833"/>
                  </a:ext>
                </a:extLst>
              </a:tr>
              <a:tr h="448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needs to be more female professors in the SMGT program(s).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32.6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18.615 (</a:t>
                      </a:r>
                      <a:r>
                        <a:rPr lang="en-US" sz="16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4580573"/>
                  </a:ext>
                </a:extLst>
              </a:tr>
              <a:tr h="672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feel acknowledged and understood in my SMGT classes.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19.085 (</a:t>
                      </a:r>
                      <a:r>
                        <a:rPr lang="en-US" sz="16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0996263"/>
                  </a:ext>
                </a:extLst>
              </a:tr>
              <a:tr h="6755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have seriously considered leaving or transferring to a different program due to the lack of female representation in my SMGT program and/or classes.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9.403 (</a:t>
                      </a:r>
                      <a:r>
                        <a:rPr lang="en-US" sz="16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6915402"/>
                  </a:ext>
                </a:extLst>
              </a:tr>
              <a:tr h="5404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of my SMGT classes address or discuss issues of gender within their curricula.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8.421 (</a:t>
                      </a:r>
                      <a:r>
                        <a:rPr lang="en-US" sz="1600" b="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80336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08B87E-35A1-1145-A190-D2D15676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500605-6CBC-7741-9DEA-497C8EFBD923}"/>
              </a:ext>
            </a:extLst>
          </p:cNvPr>
          <p:cNvSpPr txBox="1"/>
          <p:nvPr/>
        </p:nvSpPr>
        <p:spPr>
          <a:xfrm>
            <a:off x="0" y="1186249"/>
            <a:ext cx="1219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Students’ Perceptions (n=136) of Gender-related Dynamics within SMGT program: Differences between Males and Females.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2A71C-D7AB-C146-A93A-D42891B679C1}"/>
              </a:ext>
            </a:extLst>
          </p:cNvPr>
          <p:cNvSpPr txBox="1"/>
          <p:nvPr/>
        </p:nvSpPr>
        <p:spPr>
          <a:xfrm>
            <a:off x="8246509" y="6339226"/>
            <a:ext cx="300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= % agree and strongly agree</a:t>
            </a:r>
          </a:p>
        </p:txBody>
      </p:sp>
    </p:spTree>
    <p:extLst>
      <p:ext uri="{BB962C8B-B14F-4D97-AF65-F5344CB8AC3E}">
        <p14:creationId xmlns:p14="http://schemas.microsoft.com/office/powerpoint/2010/main" val="206679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57E85-3D09-4D4E-8250-334F1FF0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408C61-42BE-3C4B-AD49-12B468D3A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86" y="1186249"/>
            <a:ext cx="11453017" cy="5671751"/>
          </a:xfrm>
        </p:spPr>
        <p:txBody>
          <a:bodyPr/>
          <a:lstStyle/>
          <a:p>
            <a:r>
              <a:rPr lang="en-US" b="1" dirty="0"/>
              <a:t>Overall</a:t>
            </a:r>
            <a:r>
              <a:rPr lang="en-US" dirty="0"/>
              <a:t>, students were:</a:t>
            </a:r>
          </a:p>
          <a:p>
            <a:pPr lvl="1"/>
            <a:r>
              <a:rPr lang="en-US" dirty="0"/>
              <a:t>Optimistic about current state of sport industry while recognizing the need for increasing female representation in sport industry; female sport professionals may not feel heard and acknowledged.</a:t>
            </a:r>
          </a:p>
          <a:p>
            <a:pPr lvl="1"/>
            <a:r>
              <a:rPr lang="en-US" dirty="0"/>
              <a:t>Optimistic about SMGT program’s treatment of female students with majority noting curricula addresses gender, while acknowledging gender expectations to be low.</a:t>
            </a:r>
          </a:p>
          <a:p>
            <a:r>
              <a:rPr lang="en-US" b="1" dirty="0"/>
              <a:t>Male</a:t>
            </a:r>
            <a:r>
              <a:rPr lang="en-US" dirty="0"/>
              <a:t> students believed:</a:t>
            </a:r>
          </a:p>
          <a:p>
            <a:pPr lvl="1"/>
            <a:r>
              <a:rPr lang="en-US" dirty="0"/>
              <a:t>The sport industry and SMGT program to more equal and fairer, including female students/professionals feeling understood. Less likely to see a need for more female professors or industry professionals.</a:t>
            </a:r>
          </a:p>
          <a:p>
            <a:r>
              <a:rPr lang="en-US" b="1" dirty="0"/>
              <a:t>Female</a:t>
            </a:r>
            <a:r>
              <a:rPr lang="en-US" dirty="0"/>
              <a:t> students believed:</a:t>
            </a:r>
          </a:p>
          <a:p>
            <a:pPr lvl="1"/>
            <a:r>
              <a:rPr lang="en-US" dirty="0"/>
              <a:t>The sport industry and SMGT program to less equal, including female students/professionals not feeling understood. More likely to see a need for more female professors or industry professionals, and more willing to leave program or job opportunity over inequities.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F6E196-7BDC-4B4B-875A-FA7ECEF5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7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9A718-D924-314C-908A-8D3E77B7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0"/>
            <a:ext cx="9704439" cy="1186249"/>
          </a:xfrm>
        </p:spPr>
        <p:txBody>
          <a:bodyPr/>
          <a:lstStyle/>
          <a:p>
            <a:r>
              <a:rPr lang="en-US" dirty="0"/>
              <a:t>How to interpret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1E40A3-9317-8546-B790-A0B249BB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6249"/>
            <a:ext cx="11615546" cy="5693353"/>
          </a:xfrm>
        </p:spPr>
        <p:txBody>
          <a:bodyPr/>
          <a:lstStyle/>
          <a:p>
            <a:r>
              <a:rPr lang="en-US" dirty="0"/>
              <a:t>Surprise and sensemaking considers the expectations newcomers bring to a new organizational context, and how to cope with transitions and reconcile the surprising misalignment of expectations and experiences. </a:t>
            </a:r>
          </a:p>
          <a:p>
            <a:r>
              <a:rPr lang="en-US" dirty="0"/>
              <a:t>Some key interpretations of the data from this framework include: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Expectations</a:t>
            </a:r>
            <a:r>
              <a:rPr lang="en-US" dirty="0"/>
              <a:t> (both conscious and self) were associated with a variety of statistically significant differences between male and female SMGT students’ view of the industry (slide 14).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Unanticipated features: </a:t>
            </a:r>
            <a:r>
              <a:rPr lang="en-US" dirty="0"/>
              <a:t>was important for examining how and (possibly) why female students’ felt as acknowledged and understood as they did in a predominantly male classroom environment (faculty and students)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E.g., 20.7% female students and 83.4% male faculty in SMGT program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Cultural assumptions: </a:t>
            </a:r>
            <a:r>
              <a:rPr lang="en-US" dirty="0"/>
              <a:t>helps to understand how/why male and female students have statistically significant differences in the sport industry (41% vs. 15%).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Internal reactions</a:t>
            </a:r>
            <a:r>
              <a:rPr lang="en-US" dirty="0"/>
              <a:t>: helps to explain why female students might consider not taking a position with an organization (5% vs. 22%)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5A9046-7C67-184A-99F1-C94215F3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38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B4C80-2416-8644-A6F8-EFBCBE33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How to evolve SMGT programs?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CF4A05-70B3-8049-8FBC-E05D190BA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39" y="1462965"/>
            <a:ext cx="11150073" cy="4823536"/>
          </a:xfrm>
        </p:spPr>
        <p:txBody>
          <a:bodyPr/>
          <a:lstStyle/>
          <a:p>
            <a:r>
              <a:rPr lang="en-US" dirty="0"/>
              <a:t>SMGT student population: homogenous group (gender; race and ethnicity)</a:t>
            </a:r>
          </a:p>
          <a:p>
            <a:r>
              <a:rPr lang="en-US" dirty="0"/>
              <a:t>Increasing gender diversity of sport management faculty is critical need.</a:t>
            </a:r>
          </a:p>
          <a:p>
            <a:r>
              <a:rPr lang="en-US" dirty="0"/>
              <a:t>Increasing outreach to younger audiences in order to address awareness gap </a:t>
            </a:r>
            <a:r>
              <a:rPr lang="en-US" sz="2000" dirty="0"/>
              <a:t>(Harris et al., 2015) </a:t>
            </a:r>
            <a:r>
              <a:rPr lang="en-US" dirty="0"/>
              <a:t>and diversify beyond student-athletes </a:t>
            </a:r>
            <a:r>
              <a:rPr lang="en-US" sz="2000" dirty="0"/>
              <a:t>(Chen, et al., 2013)</a:t>
            </a:r>
            <a:r>
              <a:rPr lang="en-US" sz="2400" dirty="0"/>
              <a:t>.</a:t>
            </a:r>
          </a:p>
          <a:p>
            <a:r>
              <a:rPr lang="en-US" dirty="0"/>
              <a:t>Ensure female students have access to supportive systems for group learning </a:t>
            </a:r>
            <a:r>
              <a:rPr lang="en-US" sz="2000" dirty="0"/>
              <a:t>(</a:t>
            </a:r>
            <a:r>
              <a:rPr lang="en-US" sz="2000" dirty="0" err="1"/>
              <a:t>Leberman</a:t>
            </a:r>
            <a:r>
              <a:rPr lang="en-US" sz="2000" dirty="0"/>
              <a:t> &amp; Shaw, 2015) </a:t>
            </a:r>
            <a:r>
              <a:rPr lang="en-US" dirty="0"/>
              <a:t>and opportunities for networking experiences </a:t>
            </a:r>
            <a:r>
              <a:rPr lang="en-US" sz="2000" dirty="0"/>
              <a:t>(Morris, </a:t>
            </a:r>
            <a:r>
              <a:rPr lang="en-US" sz="2000" dirty="0" err="1"/>
              <a:t>Vooris</a:t>
            </a:r>
            <a:r>
              <a:rPr lang="en-US" sz="2000" dirty="0"/>
              <a:t> &amp; Mahoney, 2019).</a:t>
            </a:r>
          </a:p>
          <a:p>
            <a:r>
              <a:rPr lang="en-US" dirty="0"/>
              <a:t>Example: CHAMPS</a:t>
            </a:r>
          </a:p>
          <a:p>
            <a:pPr lvl="1"/>
            <a:r>
              <a:rPr lang="en-US" dirty="0"/>
              <a:t>Registered student organization started by students to serve as a change-agent within sport by elevating DEI work.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5B2CD0-8EE8-B04E-94AE-19471651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3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5B4AA-E6C2-744C-8BB8-848BBED1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A1C858-0531-4046-9895-C227E8D1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7" y="1186249"/>
            <a:ext cx="11150073" cy="5654167"/>
          </a:xfrm>
        </p:spPr>
        <p:txBody>
          <a:bodyPr/>
          <a:lstStyle/>
          <a:p>
            <a:r>
              <a:rPr lang="en-US" dirty="0"/>
              <a:t>Research served as a mechanism to listen to female sport management students (Chen, et al., 2013; Harris et al, 2015).</a:t>
            </a:r>
          </a:p>
          <a:p>
            <a:r>
              <a:rPr lang="en-US" dirty="0"/>
              <a:t>Need to structurally address gender within program:</a:t>
            </a:r>
          </a:p>
          <a:p>
            <a:pPr lvl="1"/>
            <a:r>
              <a:rPr lang="en-US" dirty="0"/>
              <a:t>Faculty </a:t>
            </a:r>
          </a:p>
          <a:p>
            <a:pPr lvl="2"/>
            <a:r>
              <a:rPr lang="en-US" dirty="0"/>
              <a:t>Resources: fulltime and lecturers</a:t>
            </a:r>
          </a:p>
          <a:p>
            <a:pPr lvl="1"/>
            <a:r>
              <a:rPr lang="en-US" dirty="0"/>
              <a:t>Curriculum/topics within sport management courses. Diversity should not be a class, but part of every course and/or experience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Connection between surprise and sensemaking and potential questionnaire items. Validity and reliability challenges</a:t>
            </a:r>
          </a:p>
          <a:p>
            <a:pPr lvl="1"/>
            <a:r>
              <a:rPr lang="en-US" dirty="0"/>
              <a:t>Quantifying experiences with questionnaire</a:t>
            </a:r>
          </a:p>
          <a:p>
            <a:r>
              <a:rPr lang="en-US" dirty="0"/>
              <a:t>Future research</a:t>
            </a:r>
          </a:p>
          <a:p>
            <a:pPr lvl="1"/>
            <a:r>
              <a:rPr lang="en-US" dirty="0"/>
              <a:t>Psychometrics on questionnaire; continue listening to our students and leveraging that feedback into programmatic changes.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18A139-0FCF-A84E-AE4B-473DD3C6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18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D9755-CE26-E840-8080-44FBA1DC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88985D-AF0C-EB40-9A5D-027872680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4381"/>
            <a:ext cx="10515600" cy="18066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Feel free to reach out to us--</a:t>
            </a:r>
          </a:p>
          <a:p>
            <a:r>
              <a:rPr lang="en-US" dirty="0">
                <a:solidFill>
                  <a:schemeClr val="tx1"/>
                </a:solidFill>
              </a:rPr>
              <a:t>	Dr. Bobby Berry: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bobby.berry@Wichita.edu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  <a:p>
            <a:r>
              <a:rPr lang="en-US" dirty="0"/>
              <a:t>			    </a:t>
            </a:r>
            <a:r>
              <a:rPr lang="en-US" dirty="0">
                <a:solidFill>
                  <a:schemeClr val="tx1"/>
                </a:solidFill>
              </a:rPr>
              <a:t>(OR)</a:t>
            </a:r>
          </a:p>
          <a:p>
            <a:r>
              <a:rPr lang="en-US" dirty="0">
                <a:solidFill>
                  <a:schemeClr val="tx1"/>
                </a:solidFill>
              </a:rPr>
              <a:t>	Dr. Mark Vermillion: </a:t>
            </a:r>
            <a:r>
              <a:rPr lang="en-US" dirty="0">
                <a:hlinkClick r:id="rId3"/>
              </a:rPr>
              <a:t>mark.vermillion@Wichita.edu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CE02FD-F34A-454C-89C4-E307951A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7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A5101-8787-FB4D-B93B-FA3E4ADC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&amp;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56126-FE95-E147-B6A0-8E4413483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05" y="1468719"/>
            <a:ext cx="11655231" cy="4569969"/>
          </a:xfrm>
        </p:spPr>
        <p:txBody>
          <a:bodyPr/>
          <a:lstStyle/>
          <a:p>
            <a:r>
              <a:rPr lang="en-US" dirty="0"/>
              <a:t>The purpose of this presentation is to do the following:</a:t>
            </a:r>
          </a:p>
          <a:p>
            <a:pPr lvl="1"/>
            <a:r>
              <a:rPr lang="en-US" sz="2500" dirty="0"/>
              <a:t>Discuss the background, context, importance, and rationale for descriptive research</a:t>
            </a:r>
          </a:p>
          <a:p>
            <a:pPr lvl="1"/>
            <a:r>
              <a:rPr lang="en-US" sz="2500" dirty="0"/>
              <a:t>COSMA conference connection </a:t>
            </a:r>
          </a:p>
          <a:p>
            <a:pPr lvl="1"/>
            <a:r>
              <a:rPr lang="en-US" sz="2500" dirty="0"/>
              <a:t>Surprise and sensemaking (theoretical framework)</a:t>
            </a:r>
          </a:p>
          <a:p>
            <a:pPr lvl="1"/>
            <a:r>
              <a:rPr lang="en-US" sz="2500" dirty="0"/>
              <a:t>Research questions</a:t>
            </a:r>
          </a:p>
          <a:p>
            <a:pPr lvl="1"/>
            <a:r>
              <a:rPr lang="en-US" sz="2500" dirty="0"/>
              <a:t>Methods, survey, and sample</a:t>
            </a:r>
          </a:p>
          <a:p>
            <a:pPr lvl="1"/>
            <a:r>
              <a:rPr lang="en-US" sz="2500" dirty="0"/>
              <a:t>Results</a:t>
            </a:r>
          </a:p>
          <a:p>
            <a:pPr lvl="1"/>
            <a:r>
              <a:rPr lang="en-US" sz="2500" dirty="0"/>
              <a:t>Discussion</a:t>
            </a:r>
          </a:p>
          <a:p>
            <a:pPr lvl="1"/>
            <a:r>
              <a:rPr lang="en-US" sz="2500" dirty="0"/>
              <a:t>Conclusion and closing remarks</a:t>
            </a:r>
          </a:p>
          <a:p>
            <a:pPr lvl="1"/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A6D7D3-53BE-F64F-B5CF-7CCE8227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3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AC8D4-FD9B-624B-A681-77F5C6D7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F8E02C-8BFF-0F42-8625-183A0391D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16" y="1434905"/>
            <a:ext cx="11150073" cy="5331716"/>
          </a:xfrm>
        </p:spPr>
        <p:txBody>
          <a:bodyPr/>
          <a:lstStyle/>
          <a:p>
            <a:r>
              <a:rPr lang="en-US" dirty="0"/>
              <a:t>Women are underrepresented within the sport industry (</a:t>
            </a:r>
            <a:r>
              <a:rPr lang="en-US" sz="2000" dirty="0"/>
              <a:t>Acosta &amp; Carpenter, 2014; </a:t>
            </a:r>
            <a:r>
              <a:rPr lang="en-US" sz="2000" dirty="0" err="1"/>
              <a:t>Lapchick</a:t>
            </a:r>
            <a:r>
              <a:rPr lang="en-US" sz="2000" dirty="0"/>
              <a:t>, 2018; US Dept of Labor, 2017; </a:t>
            </a:r>
            <a:r>
              <a:rPr lang="en-US" sz="2000" dirty="0" err="1"/>
              <a:t>Yiamouyiannis</a:t>
            </a:r>
            <a:r>
              <a:rPr lang="en-US" sz="2000" dirty="0"/>
              <a:t> &amp; Osborne, 2012</a:t>
            </a:r>
            <a:r>
              <a:rPr lang="en-US" dirty="0"/>
              <a:t>)</a:t>
            </a:r>
          </a:p>
          <a:p>
            <a:r>
              <a:rPr lang="en-US" dirty="0"/>
              <a:t>Underrepresentation extends to sport management (</a:t>
            </a:r>
            <a:r>
              <a:rPr lang="en-US" sz="2000" dirty="0"/>
              <a:t>Chen, Adams-Blair, &amp; Miller, 2013; Moore, 2008; Moore &amp; </a:t>
            </a:r>
            <a:r>
              <a:rPr lang="en-US" sz="2000" dirty="0" err="1"/>
              <a:t>Huberty</a:t>
            </a:r>
            <a:r>
              <a:rPr lang="en-US" sz="2000" dirty="0"/>
              <a:t>, 2014; NCES, 2017</a:t>
            </a:r>
            <a:r>
              <a:rPr lang="en-US" dirty="0"/>
              <a:t>). </a:t>
            </a:r>
            <a:endParaRPr lang="en-US" sz="2000" dirty="0"/>
          </a:p>
          <a:p>
            <a:r>
              <a:rPr lang="en-US" dirty="0"/>
              <a:t>Variety of reasons, including:</a:t>
            </a:r>
          </a:p>
          <a:p>
            <a:pPr lvl="1"/>
            <a:r>
              <a:rPr lang="en-US" dirty="0"/>
              <a:t>Women being discouraged from entering business-related majors (</a:t>
            </a:r>
            <a:r>
              <a:rPr lang="en-US" sz="2000" dirty="0" err="1"/>
              <a:t>Levsen</a:t>
            </a:r>
            <a:r>
              <a:rPr lang="en-US" sz="2000" dirty="0"/>
              <a:t>, </a:t>
            </a:r>
            <a:r>
              <a:rPr lang="en-US" sz="2000" dirty="0" err="1"/>
              <a:t>Goetel</a:t>
            </a:r>
            <a:r>
              <a:rPr lang="en-US" sz="2000" dirty="0"/>
              <a:t>, Chong, &amp; Farris, 2001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Lack of awareness of major before college (</a:t>
            </a:r>
            <a:r>
              <a:rPr lang="en-US" sz="2000" dirty="0"/>
              <a:t>Harris, </a:t>
            </a:r>
            <a:r>
              <a:rPr lang="en-US" sz="2000" dirty="0" err="1"/>
              <a:t>Grappendorf</a:t>
            </a:r>
            <a:r>
              <a:rPr lang="en-US" sz="2000" dirty="0"/>
              <a:t>, </a:t>
            </a:r>
            <a:r>
              <a:rPr lang="en-US" sz="2000" dirty="0" err="1"/>
              <a:t>Veraldo</a:t>
            </a:r>
            <a:r>
              <a:rPr lang="en-US" sz="2000" dirty="0"/>
              <a:t>, &amp; </a:t>
            </a:r>
            <a:r>
              <a:rPr lang="en-US" sz="2000" dirty="0" err="1"/>
              <a:t>Aicher</a:t>
            </a:r>
            <a:r>
              <a:rPr lang="en-US" sz="2000" dirty="0"/>
              <a:t>, 2014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Fully aware sport management and sport industry is male dominated</a:t>
            </a:r>
          </a:p>
          <a:p>
            <a:pPr lvl="1"/>
            <a:r>
              <a:rPr lang="en-US" dirty="0"/>
              <a:t>Tend to become aware of industry as a result of sport participation (Chen et. al 2013)</a:t>
            </a:r>
          </a:p>
          <a:p>
            <a:pPr lvl="1"/>
            <a:r>
              <a:rPr lang="en-US" dirty="0"/>
              <a:t>High levels of hostile and benevolent sexism (Taylor et al., 2018)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86A9C7-A5F3-4A41-8740-3C6AAD89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4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C76251-3E4C-674D-A445-32480CAB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context,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094648-17F9-9E4C-BF03-7B35F16CA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53" y="1551519"/>
            <a:ext cx="11150073" cy="5130635"/>
          </a:xfrm>
        </p:spPr>
        <p:txBody>
          <a:bodyPr/>
          <a:lstStyle/>
          <a:p>
            <a:r>
              <a:rPr lang="en-US" dirty="0"/>
              <a:t>In response to underrepresentation in sport management, female students develop specific coping skills, such as taking leadership roles in group situations, increasing sports knowledge, &amp; working closely with faculty (</a:t>
            </a:r>
            <a:r>
              <a:rPr lang="en-US" sz="2000" dirty="0"/>
              <a:t>Harris et al., 2014</a:t>
            </a:r>
            <a:r>
              <a:rPr lang="en-US" dirty="0"/>
              <a:t>).</a:t>
            </a:r>
          </a:p>
          <a:p>
            <a:r>
              <a:rPr lang="en-US" dirty="0"/>
              <a:t>Often adapt and focus on developing skills for post-education careers by focusing on independent learning, time management, interpersonal communication skills and developing/executing plans of action (</a:t>
            </a:r>
            <a:r>
              <a:rPr lang="en-US" sz="2000" dirty="0" err="1"/>
              <a:t>Leberman</a:t>
            </a:r>
            <a:r>
              <a:rPr lang="en-US" sz="2000" dirty="0"/>
              <a:t> &amp; Shaw, 2015</a:t>
            </a:r>
            <a:r>
              <a:rPr lang="en-US" dirty="0"/>
              <a:t>).</a:t>
            </a:r>
          </a:p>
          <a:p>
            <a:r>
              <a:rPr lang="en-US" dirty="0"/>
              <a:t>Additional strategies to overcome barriers include understanding the reality of gender dynamics in sport and the importance of networking (</a:t>
            </a:r>
            <a:r>
              <a:rPr lang="en-US" sz="2000" dirty="0"/>
              <a:t>Morris, </a:t>
            </a:r>
            <a:r>
              <a:rPr lang="en-US" sz="2000" dirty="0" err="1"/>
              <a:t>Vooris</a:t>
            </a:r>
            <a:r>
              <a:rPr lang="en-US" sz="2000" dirty="0"/>
              <a:t> &amp; Mahoney, 2019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8DD6DE-488C-624A-9F61-BD452525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30F66-5A77-184B-9FBD-F8A1A002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&amp; COSMA connection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9CD0D4-1883-1447-990A-724AE8FC5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94" y="1304764"/>
            <a:ext cx="11150073" cy="6060633"/>
          </a:xfrm>
        </p:spPr>
        <p:txBody>
          <a:bodyPr/>
          <a:lstStyle/>
          <a:p>
            <a:r>
              <a:rPr lang="en-US" dirty="0"/>
              <a:t>Gender underrepresentation is a long-standing issue within sport management (</a:t>
            </a:r>
            <a:r>
              <a:rPr lang="en-US" sz="2000" dirty="0"/>
              <a:t>Chen et al., 2013; Hums 1994; Jones, 2008; NCES, 2017</a:t>
            </a:r>
            <a:r>
              <a:rPr lang="en-US" dirty="0"/>
              <a:t>).</a:t>
            </a:r>
          </a:p>
          <a:p>
            <a:r>
              <a:rPr lang="en-US" dirty="0"/>
              <a:t>Personal experiences are crucial. </a:t>
            </a:r>
          </a:p>
          <a:p>
            <a:pPr lvl="1"/>
            <a:r>
              <a:rPr lang="en-US" dirty="0"/>
              <a:t>Female students believe they will engage with negative stereotypes (Harris et al., 2015)</a:t>
            </a:r>
          </a:p>
          <a:p>
            <a:pPr lvl="1"/>
            <a:r>
              <a:rPr lang="en-US" dirty="0"/>
              <a:t>Feel a sense of “otherness” or separation from other students (</a:t>
            </a:r>
            <a:r>
              <a:rPr lang="en-US" sz="2000" dirty="0"/>
              <a:t>Sauder, </a:t>
            </a:r>
            <a:r>
              <a:rPr lang="en-US" sz="2000" dirty="0" err="1"/>
              <a:t>Mudrick</a:t>
            </a:r>
            <a:r>
              <a:rPr lang="en-US" sz="2000" dirty="0"/>
              <a:t>, &amp; DeLuca 2018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Regarding mentoring, 40% of female students preferring same gender mentors </a:t>
            </a:r>
            <a:r>
              <a:rPr lang="en-US" sz="2000" dirty="0"/>
              <a:t>(Inside Higher Ed, 2021), </a:t>
            </a:r>
            <a:r>
              <a:rPr lang="en-US" dirty="0"/>
              <a:t>which impacts networking and mentoring for success</a:t>
            </a:r>
            <a:endParaRPr lang="en-US" sz="2000" dirty="0"/>
          </a:p>
          <a:p>
            <a:r>
              <a:rPr lang="en-US" dirty="0"/>
              <a:t>Connection with COSMA: Conference theme ‘equity in sport.’</a:t>
            </a:r>
          </a:p>
          <a:p>
            <a:pPr lvl="1"/>
            <a:r>
              <a:rPr lang="en-US" dirty="0"/>
              <a:t>Underrepresentation of female students in sport management is a critical issue facing the field (</a:t>
            </a:r>
            <a:r>
              <a:rPr lang="en-US" sz="2000" dirty="0"/>
              <a:t>Jones, Brooks, &amp; </a:t>
            </a:r>
            <a:r>
              <a:rPr lang="en-US" sz="2000" dirty="0" err="1"/>
              <a:t>Mak</a:t>
            </a:r>
            <a:r>
              <a:rPr lang="en-US" sz="2000" dirty="0"/>
              <a:t>, 2008; Morris, </a:t>
            </a:r>
            <a:r>
              <a:rPr lang="en-US" sz="2000" dirty="0" err="1"/>
              <a:t>Vooris</a:t>
            </a:r>
            <a:r>
              <a:rPr lang="en-US" sz="2000" dirty="0"/>
              <a:t>, &amp; Mahoney, 2019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Need to gather information (i.e., ‘listen’) directly from female students (</a:t>
            </a:r>
            <a:r>
              <a:rPr lang="en-US" sz="2000" dirty="0"/>
              <a:t>Chen, et al., 2013; Harris et al, 2015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CF044B-B8A5-E241-9531-6C6F56F0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2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70109-A37B-FE4C-9C3C-00CE6290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40B976-5E7A-3B4C-89F1-F11CAF363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355038"/>
          </a:xfrm>
        </p:spPr>
        <p:txBody>
          <a:bodyPr/>
          <a:lstStyle/>
          <a:p>
            <a:r>
              <a:rPr lang="en-US" i="1" dirty="0"/>
              <a:t>Surprise and Sensemaking</a:t>
            </a:r>
            <a:r>
              <a:rPr lang="en-US" dirty="0"/>
              <a:t> is used in order to better understand and contextualize experiences.</a:t>
            </a:r>
          </a:p>
          <a:p>
            <a:r>
              <a:rPr lang="en-US" dirty="0"/>
              <a:t>Surprise and Sensemaking (Louis, 1980) emerged from the turnover and socialization literature within business research. </a:t>
            </a:r>
          </a:p>
          <a:p>
            <a:r>
              <a:rPr lang="en-US" dirty="0"/>
              <a:t>Useful for exploring how newcomers, such as female students, cope with transitions and reconcile the surprising misalignment of expectations and actual experiences. </a:t>
            </a:r>
          </a:p>
          <a:p>
            <a:r>
              <a:rPr lang="en-US" dirty="0"/>
              <a:t>The framework considers the expectations newcomers bring to a new organizational context, in addition to five types of surprises (Warner &amp; Brown, 1995).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A22BDF-B4CF-B041-A7DB-5C915BA6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5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14770-2046-2D4F-839E-95E04A2A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Surprise &amp; Sensemaking: 5 Surprises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318AC50-0D06-E944-954C-52E2A6D57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014251"/>
              </p:ext>
            </p:extLst>
          </p:nvPr>
        </p:nvGraphicFramePr>
        <p:xfrm>
          <a:off x="244415" y="1300899"/>
          <a:ext cx="11671066" cy="543234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120954">
                  <a:extLst>
                    <a:ext uri="{9D8B030D-6E8A-4147-A177-3AD203B41FA5}">
                      <a16:colId xmlns:a16="http://schemas.microsoft.com/office/drawing/2014/main" xmlns="" val="1943346665"/>
                    </a:ext>
                  </a:extLst>
                </a:gridCol>
                <a:gridCol w="8550112">
                  <a:extLst>
                    <a:ext uri="{9D8B030D-6E8A-4147-A177-3AD203B41FA5}">
                      <a16:colId xmlns:a16="http://schemas.microsoft.com/office/drawing/2014/main" xmlns="" val="1182498593"/>
                    </a:ext>
                  </a:extLst>
                </a:gridCol>
              </a:tblGrid>
              <a:tr h="588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Surprise type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Example(s)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2238478"/>
                  </a:ext>
                </a:extLst>
              </a:tr>
              <a:tr h="9599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Unmet </a:t>
                      </a:r>
                      <a:r>
                        <a:rPr lang="en-US" sz="1600" i="1" dirty="0">
                          <a:effectLst/>
                        </a:rPr>
                        <a:t>conscious expectations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 female student attends a university to be part of a sport management program/department based on social media or promotional materials advertising an inclusive educational experience and/or diverse faculty. However, once the student arrives the presence of female students, faculty, staff, and classmates is minimal.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5624184"/>
                  </a:ext>
                </a:extLst>
              </a:tr>
              <a:tr h="5448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Unmet </a:t>
                      </a:r>
                      <a:r>
                        <a:rPr lang="en-US" sz="1600" i="1" dirty="0">
                          <a:effectLst/>
                        </a:rPr>
                        <a:t>self-expectations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 female student has hopes of belonging to a major; however, once acclimating to the environment their interests do not align with those engaging with the major.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8216035"/>
                  </a:ext>
                </a:extLst>
              </a:tr>
              <a:tr h="1263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Unmet </a:t>
                      </a:r>
                      <a:r>
                        <a:rPr lang="en-US" sz="1600" i="1" dirty="0">
                          <a:effectLst/>
                        </a:rPr>
                        <a:t>unanticipated features </a:t>
                      </a:r>
                      <a:r>
                        <a:rPr lang="en-US" sz="1600" dirty="0">
                          <a:effectLst/>
                        </a:rPr>
                        <a:t>of the experience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Thoughts previously not considered important in the experience emerge and become important to the student (Warner &amp; Brown, 1995). An example of this could be when the female student finds they unexpectedly enjoys their peers and faculty regardless of the lack of diverse representation in-and outside of the classroom, illustrating that for some female students representation is less of a factor in their enjoyment of their collegiate experience.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8635573"/>
                  </a:ext>
                </a:extLst>
              </a:tr>
              <a:tr h="769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Difficulty forecasting one’s </a:t>
                      </a:r>
                      <a:r>
                        <a:rPr lang="en-US" sz="1600" i="1" dirty="0">
                          <a:effectLst/>
                        </a:rPr>
                        <a:t>internal reaction </a:t>
                      </a:r>
                      <a:r>
                        <a:rPr lang="en-US" sz="1600" dirty="0">
                          <a:effectLst/>
                        </a:rPr>
                        <a:t>to new experiences.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female student assumed they could handle navigating a homogenous department without an issue, but ultimately feels isolated and lonely during their time on campus.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797424"/>
                  </a:ext>
                </a:extLst>
              </a:tr>
              <a:tr h="1026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Cultural assumptions </a:t>
                      </a:r>
                      <a:r>
                        <a:rPr lang="en-US" sz="1600" dirty="0">
                          <a:effectLst/>
                        </a:rPr>
                        <a:t>derived from previous experiences do not provide guidelines for new experiences.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Females students assume that male students would treat them differently, in multiple campus spaces, based on their gender or identity.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74712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6E3931-0B29-114D-A1BB-036F37FC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4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BF36F-87E8-3A49-BA80-1383B68A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45DCDE-D0EE-AA47-AA43-22C42D7B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68" y="1542595"/>
            <a:ext cx="11150073" cy="4734116"/>
          </a:xfrm>
        </p:spPr>
        <p:txBody>
          <a:bodyPr/>
          <a:lstStyle/>
          <a:p>
            <a:r>
              <a:rPr lang="en-US" dirty="0"/>
              <a:t>The following research questions guided this research: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What are sport management students’ perceptions of gender-related dynamics within the </a:t>
            </a:r>
            <a:r>
              <a:rPr lang="en-US" sz="2600" u="sng" dirty="0"/>
              <a:t>sport industry</a:t>
            </a:r>
            <a:r>
              <a:rPr lang="en-US" sz="2600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What are sport management students’ perceptions of gender-related dynamics within the </a:t>
            </a:r>
            <a:r>
              <a:rPr lang="en-US" sz="2600" u="sng" dirty="0"/>
              <a:t>sport management discipline/program</a:t>
            </a:r>
            <a:r>
              <a:rPr lang="en-US" sz="2600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Are there statistically </a:t>
            </a:r>
            <a:r>
              <a:rPr lang="en-US" sz="2600" b="1" dirty="0"/>
              <a:t>significant differences </a:t>
            </a:r>
            <a:r>
              <a:rPr lang="en-US" sz="2600" dirty="0"/>
              <a:t>between male and female students’ perceptions of gender-related dynamics within the </a:t>
            </a:r>
            <a:r>
              <a:rPr lang="en-US" sz="2600" u="sng" dirty="0"/>
              <a:t>sport industry</a:t>
            </a:r>
            <a:r>
              <a:rPr lang="en-US" sz="2600" dirty="0"/>
              <a:t>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Are there statistically </a:t>
            </a:r>
            <a:r>
              <a:rPr lang="en-US" sz="2600" b="1" dirty="0"/>
              <a:t>significant differences </a:t>
            </a:r>
            <a:r>
              <a:rPr lang="en-US" sz="2600" dirty="0"/>
              <a:t>between male and female students’ perceptions of gender-related dynamics within the </a:t>
            </a:r>
            <a:r>
              <a:rPr lang="en-US" sz="2600" u="sng" dirty="0"/>
              <a:t>sport management discipline/program</a:t>
            </a:r>
            <a:r>
              <a:rPr lang="en-US" sz="2600" dirty="0"/>
              <a:t>?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16CF9A-98A2-3745-8CF4-5A859EA5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8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775208-9D9F-3F42-8A03-A0EC8CFB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B1B129-8F03-5742-8BFE-64055ABED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23" y="1435077"/>
            <a:ext cx="11150073" cy="4841838"/>
          </a:xfrm>
        </p:spPr>
        <p:txBody>
          <a:bodyPr/>
          <a:lstStyle/>
          <a:p>
            <a:r>
              <a:rPr lang="en-US" dirty="0"/>
              <a:t>IRB approved</a:t>
            </a:r>
          </a:p>
          <a:p>
            <a:r>
              <a:rPr lang="en-US" dirty="0"/>
              <a:t>Email invitation to participate sent to SMGT majors, minors, and students in four upper division SMGT courses </a:t>
            </a:r>
          </a:p>
          <a:p>
            <a:r>
              <a:rPr lang="en-US" dirty="0"/>
              <a:t>Electronic survey (Qualtrics)</a:t>
            </a:r>
          </a:p>
          <a:p>
            <a:r>
              <a:rPr lang="en-US" dirty="0"/>
              <a:t>Instrument was divided into sections covering demographics, perceptions of the sport industry, and perceptions of sport management program.</a:t>
            </a:r>
          </a:p>
          <a:p>
            <a:pPr lvl="1"/>
            <a:r>
              <a:rPr lang="en-US" dirty="0"/>
              <a:t>Questions were drawn from SMGT small group discussions facilitated by lead author</a:t>
            </a:r>
          </a:p>
          <a:p>
            <a:pPr lvl="1"/>
            <a:r>
              <a:rPr lang="en-US" dirty="0"/>
              <a:t>Influenced by Surprise and Sensemaking</a:t>
            </a:r>
          </a:p>
          <a:p>
            <a:pPr lvl="1"/>
            <a:r>
              <a:rPr lang="en-US" dirty="0"/>
              <a:t>Exploratory; long-term project is questionnaire development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90DC57-1D50-D94C-9C2D-5EBADB9B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4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23304</TotalTime>
  <Words>2580</Words>
  <Application>Microsoft Macintosh PowerPoint</Application>
  <PresentationFormat>Custom</PresentationFormat>
  <Paragraphs>357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Surprise and Sensemaking: Female Sport Management Students’  Perceptions of Acclimating to their Environments</vt:lpstr>
      <vt:lpstr>Purpose &amp; overview</vt:lpstr>
      <vt:lpstr>Background &amp; context</vt:lpstr>
      <vt:lpstr>Background &amp; context, cont…</vt:lpstr>
      <vt:lpstr>Importance &amp; COSMA connection </vt:lpstr>
      <vt:lpstr>Theoretical framework</vt:lpstr>
      <vt:lpstr>Surprise &amp; Sensemaking: 5 Surprises</vt:lpstr>
      <vt:lpstr>Research Questions</vt:lpstr>
      <vt:lpstr>Methods &amp; survey</vt:lpstr>
      <vt:lpstr>Sample demographics (N=136)</vt:lpstr>
      <vt:lpstr>RQ1: Perceptions of sport industry</vt:lpstr>
      <vt:lpstr>RQ2: Perceptions of sport management</vt:lpstr>
      <vt:lpstr>RQ3: Perceptions of sport industry by gender</vt:lpstr>
      <vt:lpstr>RQ4: Perceptions of sport management by gender</vt:lpstr>
      <vt:lpstr>Summary of results</vt:lpstr>
      <vt:lpstr>How to interpret </vt:lpstr>
      <vt:lpstr>Discussion: How to evolve SMGT programs?</vt:lpstr>
      <vt:lpstr>Summary &amp; closing remarks</vt:lpstr>
      <vt:lpstr>Many thanks!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Heather Alderman</cp:lastModifiedBy>
  <cp:revision>387</cp:revision>
  <cp:lastPrinted>2020-08-27T17:23:42Z</cp:lastPrinted>
  <dcterms:created xsi:type="dcterms:W3CDTF">2020-08-03T13:38:43Z</dcterms:created>
  <dcterms:modified xsi:type="dcterms:W3CDTF">2022-02-07T18:21:47Z</dcterms:modified>
  <cp:category/>
</cp:coreProperties>
</file>