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1" r:id="rId3"/>
    <p:sldId id="260" r:id="rId4"/>
    <p:sldId id="259" r:id="rId5"/>
    <p:sldId id="285" r:id="rId6"/>
    <p:sldId id="283" r:id="rId7"/>
    <p:sldId id="263" r:id="rId8"/>
    <p:sldId id="262" r:id="rId9"/>
    <p:sldId id="264" r:id="rId10"/>
    <p:sldId id="286" r:id="rId11"/>
    <p:sldId id="287" r:id="rId12"/>
    <p:sldId id="265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/>
    <p:restoredTop sz="92665"/>
  </p:normalViewPr>
  <p:slideViewPr>
    <p:cSldViewPr snapToGrid="0" snapToObjects="1">
      <p:cViewPr varScale="1">
        <p:scale>
          <a:sx n="81" d="100"/>
          <a:sy n="81" d="100"/>
        </p:scale>
        <p:origin x="-7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F4460-6339-D341-8C8E-5F29B4A092DB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ED15E-D9E1-D54C-A4B6-ECC0C732B9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ED15E-D9E1-D54C-A4B6-ECC0C732B9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3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Undoubtedly, students will have difficulty relating to a global sport industry if they lack exposure to, and experience with, countries and cultures from around the world.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Study abroad programs and students participating in them are at record numbers.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ED15E-D9E1-D54C-A4B6-ECC0C732B9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1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sport business operations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ED15E-D9E1-D54C-A4B6-ECC0C732B9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42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are measured by our Office of International Education with post-trip survey.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Examples of </a:t>
            </a:r>
            <a:r>
              <a:rPr lang="en-US" dirty="0" err="1"/>
              <a:t>statements:Study</a:t>
            </a:r>
            <a:r>
              <a:rPr lang="en-US" dirty="0"/>
              <a:t> abroad has increased my ability to cope with unfamiliar situations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My study abroad experience has increased my level of comfort with people different from myself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a </a:t>
            </a:r>
            <a:r>
              <a:rPr lang="en-US" dirty="0" err="1"/>
              <a:t>resut</a:t>
            </a:r>
            <a:r>
              <a:rPr lang="en-US" dirty="0"/>
              <a:t> of my study abroad experience, I have become more open-minded.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Study abroad has contributed to my understanding of other cultures.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Intercultural awareness: Plays an important role in managing cultural diversity within organizations.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ED15E-D9E1-D54C-A4B6-ECC0C732B9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4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</a:t>
            </a:r>
            <a:r>
              <a:rPr lang="en-US" baseline="0" dirty="0"/>
              <a:t> and contrast what would be appropriate in USA but not in Scotland.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ED15E-D9E1-D54C-A4B6-ECC0C732B91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62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***Short term 1-3 weeks, with a group of fellow students / colleagues , limits opportunities for much “personal growth”, but still believe in its value! How can we assess the value given these limitations?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ED15E-D9E1-D54C-A4B6-ECC0C732B91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6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ED15E-D9E1-D54C-A4B6-ECC0C732B9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4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E55-02D6-D742-8814-E812E014209E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1F6F-5318-F745-9D52-88D6E8ED2E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7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E55-02D6-D742-8814-E812E014209E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1F6F-5318-F745-9D52-88D6E8ED2E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E55-02D6-D742-8814-E812E014209E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1F6F-5318-F745-9D52-88D6E8ED2E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4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E55-02D6-D742-8814-E812E014209E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1F6F-5318-F745-9D52-88D6E8ED2E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9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E55-02D6-D742-8814-E812E014209E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1F6F-5318-F745-9D52-88D6E8ED2E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E55-02D6-D742-8814-E812E014209E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1F6F-5318-F745-9D52-88D6E8ED2E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E55-02D6-D742-8814-E812E014209E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1F6F-5318-F745-9D52-88D6E8ED2E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1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E55-02D6-D742-8814-E812E014209E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1F6F-5318-F745-9D52-88D6E8ED2E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9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E55-02D6-D742-8814-E812E014209E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1F6F-5318-F745-9D52-88D6E8ED2E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3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E55-02D6-D742-8814-E812E014209E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1F6F-5318-F745-9D52-88D6E8ED2E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8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E55-02D6-D742-8814-E812E014209E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1F6F-5318-F745-9D52-88D6E8ED2E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0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89E55-02D6-D742-8814-E812E014209E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41F6F-5318-F745-9D52-88D6E8ED2E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40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2DvRp4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WHAT’s NEW at MSU Denver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owerpoint template cover 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9059" y="791882"/>
            <a:ext cx="600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329932"/>
            <a:ext cx="723698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Assessing Student Learning During Short-Term Study Abroad Courses</a:t>
            </a:r>
            <a:endParaRPr lang="en-US" sz="3600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 Hebrew"/>
              <a:cs typeface="Arial Hebrew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 Hebrew"/>
              <a:cs typeface="Arial Hebrew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 Hebrew"/>
              <a:cs typeface="Arial Hebrew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Hebrew"/>
                <a:cs typeface="Arial Hebrew"/>
              </a:rPr>
              <a:t>Dr. Colleen Colles, Metropolitan State University of Denver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 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14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Journals &amp; Focus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 daily discussions or reflection topics</a:t>
            </a:r>
          </a:p>
          <a:p>
            <a:r>
              <a:rPr lang="en-US" dirty="0"/>
              <a:t>Must address how experience relates to their specific research or topic of interest</a:t>
            </a:r>
          </a:p>
          <a:p>
            <a:r>
              <a:rPr lang="en-US" dirty="0"/>
              <a:t>Hold meeting soon after return</a:t>
            </a:r>
          </a:p>
          <a:p>
            <a:r>
              <a:rPr lang="en-US" dirty="0"/>
              <a:t>Use best practices for focus group</a:t>
            </a:r>
          </a:p>
          <a:p>
            <a:pPr lvl="1"/>
            <a:r>
              <a:rPr lang="en-US" dirty="0">
                <a:hlinkClick r:id="rId2"/>
              </a:rPr>
              <a:t>http://bit.ly/2DvRp4P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26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Case Studies and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studies online offers great options </a:t>
            </a:r>
          </a:p>
          <a:p>
            <a:pPr lvl="1"/>
            <a:r>
              <a:rPr lang="en-US" dirty="0"/>
              <a:t>Complete with partner school</a:t>
            </a:r>
          </a:p>
          <a:p>
            <a:r>
              <a:rPr lang="en-US" dirty="0"/>
              <a:t>Joint assignments. </a:t>
            </a:r>
          </a:p>
          <a:p>
            <a:pPr lvl="1"/>
            <a:r>
              <a:rPr lang="en-US" dirty="0"/>
              <a:t>Our students will complete ahead of time, share our recommendations and conclusions with their students. </a:t>
            </a:r>
          </a:p>
          <a:p>
            <a:r>
              <a:rPr lang="en-US" dirty="0"/>
              <a:t>Joint discussions </a:t>
            </a:r>
          </a:p>
        </p:txBody>
      </p:sp>
    </p:spTree>
    <p:extLst>
      <p:ext uri="{BB962C8B-B14F-4D97-AF65-F5344CB8AC3E}">
        <p14:creationId xmlns:p14="http://schemas.microsoft.com/office/powerpoint/2010/main" val="1370194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10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Noteworthy Observations</a:t>
            </a:r>
            <a:r>
              <a:rPr lang="mr-IN" dirty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108"/>
            <a:ext cx="8229600" cy="5402992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Benefits of SA can be sustained over many years following the experience.</a:t>
            </a:r>
          </a:p>
          <a:p>
            <a:endParaRPr lang="en-US" dirty="0"/>
          </a:p>
          <a:p>
            <a:r>
              <a:rPr lang="en-US" dirty="0"/>
              <a:t>”Intercultural awareness is, of course, not limited to improving one’s understanding and acceptance of cultures </a:t>
            </a:r>
            <a:r>
              <a:rPr lang="en-US" i="1" dirty="0"/>
              <a:t>outside</a:t>
            </a:r>
            <a:r>
              <a:rPr lang="en-US" dirty="0"/>
              <a:t> of the US. By increasing students’ intercultural sensitivity, it is reasonable to expect that they will also be better prepared to address different cultures </a:t>
            </a:r>
            <a:r>
              <a:rPr lang="en-US" i="1" dirty="0"/>
              <a:t>within</a:t>
            </a:r>
            <a:r>
              <a:rPr lang="en-US" dirty="0"/>
              <a:t> the US-including those on their college campus.” </a:t>
            </a:r>
            <a:r>
              <a:rPr lang="en-US" sz="2600" dirty="0"/>
              <a:t>Anderson Lawton, </a:t>
            </a:r>
            <a:r>
              <a:rPr lang="en-US" sz="2600" dirty="0" err="1"/>
              <a:t>Rexeisen</a:t>
            </a:r>
            <a:r>
              <a:rPr lang="en-US" sz="2600" dirty="0"/>
              <a:t> and Hubbard (2006) p. 467</a:t>
            </a:r>
          </a:p>
          <a:p>
            <a:endParaRPr lang="en-US" dirty="0"/>
          </a:p>
          <a:p>
            <a:r>
              <a:rPr lang="en-US" dirty="0"/>
              <a:t>SA programs generally lack the hard data to justify their worth. The challenge is to determine whether students learned </a:t>
            </a:r>
            <a:r>
              <a:rPr lang="en-US" b="1" i="1" dirty="0"/>
              <a:t>more or differently</a:t>
            </a:r>
            <a:r>
              <a:rPr lang="en-US" dirty="0"/>
              <a:t> while studying abroad than they would have if they had studied the same material on campus.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We could help this by participating in assessment and sharing our results. </a:t>
            </a:r>
          </a:p>
        </p:txBody>
      </p:sp>
    </p:spTree>
    <p:extLst>
      <p:ext uri="{BB962C8B-B14F-4D97-AF65-F5344CB8AC3E}">
        <p14:creationId xmlns:p14="http://schemas.microsoft.com/office/powerpoint/2010/main" val="1194953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WHAT’s NEW at MSU Denver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owerpoint template cover 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9059" y="791882"/>
            <a:ext cx="600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329932"/>
            <a:ext cx="723698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Hebrew"/>
                <a:cs typeface="Arial Hebrew"/>
              </a:rPr>
              <a:t>Comments and Questions?</a:t>
            </a:r>
          </a:p>
          <a:p>
            <a:pPr algn="ctr"/>
            <a:endParaRPr lang="en-US" dirty="0">
              <a:solidFill>
                <a:schemeClr val="bg1"/>
              </a:solidFill>
              <a:latin typeface="Arial Hebrew"/>
              <a:cs typeface="Arial Hebrew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 Hebrew"/>
              <a:cs typeface="Arial Hebrew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 Hebrew"/>
              <a:cs typeface="Arial Hebrew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Thank you for attending!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 Hebrew"/>
              <a:cs typeface="Arial Hebrew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 Hebrew"/>
              <a:cs typeface="Arial Hebrew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Hebrew"/>
                <a:cs typeface="Arial Hebrew"/>
              </a:rPr>
              <a:t>Dr. Colleen Colles, Metropolitan State University of Denver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 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0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72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5359400"/>
          </a:xfrm>
        </p:spPr>
        <p:txBody>
          <a:bodyPr>
            <a:normAutofit/>
          </a:bodyPr>
          <a:lstStyle/>
          <a:p>
            <a:r>
              <a:rPr lang="en-US" dirty="0"/>
              <a:t>COSMA Principle 7.5 requires that we address International Sport Management within our programs.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3254828"/>
            <a:ext cx="3749040" cy="2811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6725" y="3134542"/>
            <a:ext cx="3566160" cy="267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0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Study Abroad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53743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According to the 2016 </a:t>
            </a:r>
            <a:r>
              <a:rPr lang="en-US" i="1" dirty="0"/>
              <a:t>Open Doors Report on International Educational Exchange</a:t>
            </a:r>
            <a:r>
              <a:rPr lang="en-US" dirty="0"/>
              <a:t> data released by the Institute of International Education (IIE), more than 313,000 U.S. students received credit for study abroad during 2014-15, an increase of nearly three percent over the year prior.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Because American culture is so pervasive, students often assume that all other cultures must conform to the American customs. Our students have much more to gain from their SA experiences!</a:t>
            </a:r>
          </a:p>
          <a:p>
            <a:endParaRPr lang="en-US" dirty="0"/>
          </a:p>
          <a:p>
            <a:r>
              <a:rPr lang="en-US" dirty="0"/>
              <a:t>To produce graduates capable of working in this global sport industry, sport management programs and faculty members are increasingly offering study abroad opportunities.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8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660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Goals for Study Abroad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3024" y="1014761"/>
            <a:ext cx="8463776" cy="57205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400" dirty="0"/>
              <a:t>Objectives (specific measurable steps) for SA programs vary; however, Goals (desired achievement) that are are universal to almost all programs include </a:t>
            </a:r>
            <a:r>
              <a:rPr lang="en-US" sz="3400" i="1" dirty="0"/>
              <a:t>Intercultural and Academic Competencies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b="1" dirty="0"/>
              <a:t>Intercultural Competencies: </a:t>
            </a:r>
            <a:r>
              <a:rPr lang="en-US" sz="3400" dirty="0"/>
              <a:t>Broad goal of enhancing student appreciation of differences among cultures.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/>
              <a:t>Michigan State SA goals include:</a:t>
            </a:r>
          </a:p>
          <a:p>
            <a:pPr>
              <a:buFont typeface="Wingdings" charset="2"/>
              <a:buChar char="v"/>
            </a:pPr>
            <a:r>
              <a:rPr lang="en-US" sz="3400" dirty="0"/>
              <a:t>Develop students’ skills for relating to culturally different others</a:t>
            </a:r>
          </a:p>
          <a:p>
            <a:pPr>
              <a:buFont typeface="Wingdings" charset="2"/>
              <a:buChar char="v"/>
            </a:pPr>
            <a:r>
              <a:rPr lang="en-US" sz="3400" dirty="0"/>
              <a:t>Enhance students’ self-awareness and understanding of their own culture</a:t>
            </a:r>
          </a:p>
          <a:p>
            <a:pPr>
              <a:buFont typeface="Wingdings" charset="2"/>
              <a:buChar char="v"/>
            </a:pPr>
            <a:r>
              <a:rPr lang="en-US" sz="3400" dirty="0"/>
              <a:t>Contribute to the internationalization of the student’s home department, college or university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/>
              <a:t>MSU Denver International Education Objectives/Learning outcomes:	</a:t>
            </a:r>
          </a:p>
          <a:p>
            <a:pPr>
              <a:buFont typeface="Wingdings" charset="2"/>
              <a:buChar char="v"/>
            </a:pPr>
            <a:r>
              <a:rPr lang="en-US" sz="3400" dirty="0"/>
              <a:t>Assess how the host country experience contributed to personal growth and awareness of self as a member of the global community	</a:t>
            </a:r>
          </a:p>
          <a:p>
            <a:pPr>
              <a:buFont typeface="Wingdings" charset="2"/>
              <a:buChar char="v"/>
            </a:pPr>
            <a:r>
              <a:rPr lang="en-US" sz="3400" dirty="0"/>
              <a:t>Recognize different cultural practices and explain why other cultures value these practices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b="1" dirty="0"/>
              <a:t>Academic Competencies: </a:t>
            </a:r>
            <a:r>
              <a:rPr lang="en-US" sz="3400" dirty="0"/>
              <a:t>Broad goal of enhancing student understanding of international sport</a:t>
            </a:r>
          </a:p>
          <a:p>
            <a:pPr>
              <a:buFont typeface="Wingdings" charset="2"/>
              <a:buChar char="v"/>
            </a:pPr>
            <a:r>
              <a:rPr lang="en-US" sz="3400" dirty="0"/>
              <a:t>Explain the international dimensions of sport / sport management</a:t>
            </a:r>
          </a:p>
          <a:p>
            <a:pPr>
              <a:buFont typeface="Wingdings" charset="2"/>
              <a:buChar char="v"/>
            </a:pPr>
            <a:r>
              <a:rPr lang="en-US" sz="3400" dirty="0"/>
              <a:t>Compare and contrast aspects of the host country and that of the U.S. as related to sport/sport management </a:t>
            </a:r>
          </a:p>
          <a:p>
            <a:pPr>
              <a:buFont typeface="Wingdings" charset="2"/>
              <a:buChar char="v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00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5551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Specific Learning outcome examples: Students will be able to</a:t>
            </a:r>
            <a:r>
              <a:rPr lang="mr-IN" sz="3100" dirty="0"/>
              <a:t>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5551"/>
            <a:ext cx="8229600" cy="555330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/>
              <a:t>Compare the United States sports systems and exercise science programs with Scotland’s sport systems and exercise science programs.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Identify and analyze the varying historical foundations between US systems and programs and Scotland’s systems and programs.</a:t>
            </a:r>
          </a:p>
          <a:p>
            <a:endParaRPr lang="en-US" dirty="0"/>
          </a:p>
          <a:p>
            <a:r>
              <a:rPr lang="en-US" dirty="0"/>
              <a:t>Contrast the socio-cultural impact on human performance and sport systems and programs in United States with the impact in Scotland.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Analyze and compare relevant statistics and research findings regarding sport participation, governmental support, exercise &amp; fitness initiatives in the US v. Scotland and draw conclusions.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7939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Assessing value of 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9006"/>
            <a:ext cx="8229600" cy="56518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*Assessments that demonstrate learning are essential to increasing our understanding of the value and effectiveness of international education.</a:t>
            </a:r>
          </a:p>
          <a:p>
            <a:pPr marL="0" indent="0">
              <a:buNone/>
            </a:pPr>
            <a:r>
              <a:rPr lang="en-US" dirty="0"/>
              <a:t>However…</a:t>
            </a:r>
          </a:p>
          <a:p>
            <a:pPr marL="0" indent="0">
              <a:buNone/>
            </a:pPr>
            <a:r>
              <a:rPr lang="en-US" dirty="0"/>
              <a:t>	Some students feel conflict between social 	opportunities and the academic obligations 	of the SA experience.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Tools and methods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200" dirty="0"/>
              <a:t>Explain the international dimensions of Sport/Sport Management</a:t>
            </a:r>
            <a:r>
              <a:rPr lang="mr-IN" sz="2200" dirty="0"/>
              <a:t>…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21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Pre-post surveys related to expected outcomes (direct)</a:t>
            </a:r>
          </a:p>
          <a:p>
            <a:r>
              <a:rPr lang="en-US" dirty="0"/>
              <a:t>Journals (indirect)</a:t>
            </a:r>
          </a:p>
          <a:p>
            <a:r>
              <a:rPr lang="en-US" dirty="0"/>
              <a:t>Focus groups upon return (indirect)</a:t>
            </a:r>
          </a:p>
          <a:p>
            <a:r>
              <a:rPr lang="en-US" dirty="0"/>
              <a:t>Faculty observations (indirect)</a:t>
            </a:r>
          </a:p>
          <a:p>
            <a:r>
              <a:rPr lang="en-US" dirty="0"/>
              <a:t>Faculty evaluation of case study reports or applied assignments (direct)</a:t>
            </a:r>
          </a:p>
          <a:p>
            <a:pPr lvl="2"/>
            <a:r>
              <a:rPr lang="en-US" dirty="0"/>
              <a:t>Students will be engaged in various applied assignments which require transference of knowledge to newly encountered international situations</a:t>
            </a:r>
          </a:p>
        </p:txBody>
      </p:sp>
    </p:spTree>
    <p:extLst>
      <p:ext uri="{BB962C8B-B14F-4D97-AF65-F5344CB8AC3E}">
        <p14:creationId xmlns:p14="http://schemas.microsoft.com/office/powerpoint/2010/main" val="70939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Commonly contain questions regarding  the following factors:</a:t>
            </a:r>
          </a:p>
          <a:p>
            <a:r>
              <a:rPr lang="en-US" dirty="0"/>
              <a:t>Language learning (N/A, focused on Short-term SA)</a:t>
            </a:r>
          </a:p>
          <a:p>
            <a:r>
              <a:rPr lang="en-US" dirty="0"/>
              <a:t>Academic performance (sport &amp; cultural related content)</a:t>
            </a:r>
          </a:p>
          <a:p>
            <a:r>
              <a:rPr lang="en-US" dirty="0"/>
              <a:t>Personal growth*</a:t>
            </a:r>
          </a:p>
          <a:p>
            <a:r>
              <a:rPr lang="en-US" dirty="0"/>
              <a:t>Intercultural awareness*</a:t>
            </a:r>
          </a:p>
          <a:p>
            <a:r>
              <a:rPr lang="en-US" dirty="0"/>
              <a:t>Professional development*</a:t>
            </a:r>
          </a:p>
          <a:p>
            <a:pPr marL="0" indent="0">
              <a:buNone/>
            </a:pPr>
            <a:r>
              <a:rPr lang="en-US" dirty="0"/>
              <a:t>**“</a:t>
            </a:r>
            <a:r>
              <a:rPr lang="en-US" dirty="0" err="1"/>
              <a:t>Worldmindedness</a:t>
            </a:r>
            <a:r>
              <a:rPr lang="en-US" dirty="0"/>
              <a:t>”: the extent to which individuals value global perspectives on various issues </a:t>
            </a:r>
            <a:r>
              <a:rPr lang="en-US" sz="1400" dirty="0"/>
              <a:t>(Douglas &amp; Jones-</a:t>
            </a:r>
            <a:r>
              <a:rPr lang="en-US" sz="1400" dirty="0" err="1"/>
              <a:t>Rikkers</a:t>
            </a:r>
            <a:r>
              <a:rPr lang="en-US" sz="1400" dirty="0"/>
              <a:t>, 2001)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World-mindedness and Intercultural sensitivity survey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2020"/>
          </a:xfrm>
        </p:spPr>
        <p:txBody>
          <a:bodyPr>
            <a:normAutofit lnSpcReduction="10000"/>
          </a:bodyPr>
          <a:lstStyle/>
          <a:p>
            <a:r>
              <a:rPr lang="en-US"/>
              <a:t>Sampson &amp; Smith (1957) Scale to measure World-minded attitudes </a:t>
            </a:r>
          </a:p>
          <a:p>
            <a:pPr marL="0" indent="0">
              <a:buNone/>
            </a:pPr>
            <a:r>
              <a:rPr lang="en-US" dirty="0"/>
              <a:t>Intercultural sensitivity: </a:t>
            </a:r>
          </a:p>
          <a:p>
            <a:r>
              <a:rPr lang="en-US" dirty="0"/>
              <a:t>Hammer &amp; Bennett’s (2002) Intercultural Development Inventory (IDI)</a:t>
            </a:r>
          </a:p>
          <a:p>
            <a:r>
              <a:rPr lang="en-US" dirty="0"/>
              <a:t>Kelley and Meyers’ (1995) Cross Cultural Adaptability Inventory (CCAI)</a:t>
            </a:r>
          </a:p>
          <a:p>
            <a:r>
              <a:rPr lang="en-US" dirty="0" err="1"/>
              <a:t>Shimp</a:t>
            </a:r>
            <a:r>
              <a:rPr lang="en-US" dirty="0"/>
              <a:t> and Sharma’s  (1987) Consumer Ethnocentric Tendencies Scale (CETSCALE)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10097"/>
      </p:ext>
    </p:extLst>
  </p:cSld>
  <p:clrMapOvr>
    <a:masterClrMapping/>
  </p:clrMapOvr>
</p:sld>
</file>

<file path=ppt/theme/theme1.xml><?xml version="1.0" encoding="utf-8"?>
<a:theme xmlns:a="http://schemas.openxmlformats.org/drawingml/2006/main" name="MSUD Roadru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MSUD Roadrunner.thmx</Template>
  <TotalTime>4472</TotalTime>
  <Words>838</Words>
  <Application>Microsoft Macintosh PowerPoint</Application>
  <PresentationFormat>On-screen Show (4:3)</PresentationFormat>
  <Paragraphs>128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MSUD Roadrunner</vt:lpstr>
      <vt:lpstr>WHAT’s NEW at MSU Denver </vt:lpstr>
      <vt:lpstr> </vt:lpstr>
      <vt:lpstr>Study Abroad</vt:lpstr>
      <vt:lpstr>Goals for Study Abroad </vt:lpstr>
      <vt:lpstr> Specific Learning outcome examples: Students will be able to… </vt:lpstr>
      <vt:lpstr>Assessing value of SA</vt:lpstr>
      <vt:lpstr>Tools and methods Explain the international dimensions of Sport/Sport Management…</vt:lpstr>
      <vt:lpstr>Surveys</vt:lpstr>
      <vt:lpstr>World-mindedness and Intercultural sensitivity survey options</vt:lpstr>
      <vt:lpstr>Journals &amp; Focus Groups</vt:lpstr>
      <vt:lpstr>Case Studies and Assignments</vt:lpstr>
      <vt:lpstr>Noteworthy Observations…</vt:lpstr>
      <vt:lpstr>WHAT’s NEW at MSU Denver </vt:lpstr>
    </vt:vector>
  </TitlesOfParts>
  <Company>Metropolitan State University of Denver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Information Technology</dc:creator>
  <cp:lastModifiedBy>Heather Alderman</cp:lastModifiedBy>
  <cp:revision>90</cp:revision>
  <dcterms:created xsi:type="dcterms:W3CDTF">2013-08-31T00:08:14Z</dcterms:created>
  <dcterms:modified xsi:type="dcterms:W3CDTF">2018-02-13T16:47:58Z</dcterms:modified>
</cp:coreProperties>
</file>