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7" r:id="rId4"/>
    <p:sldId id="277" r:id="rId5"/>
    <p:sldId id="282" r:id="rId6"/>
    <p:sldId id="275" r:id="rId7"/>
    <p:sldId id="280" r:id="rId8"/>
    <p:sldId id="286" r:id="rId9"/>
    <p:sldId id="278" r:id="rId10"/>
    <p:sldId id="287" r:id="rId11"/>
    <p:sldId id="289" r:id="rId12"/>
    <p:sldId id="266" r:id="rId13"/>
    <p:sldId id="279" r:id="rId14"/>
    <p:sldId id="288" r:id="rId15"/>
    <p:sldId id="283" r:id="rId16"/>
    <p:sldId id="285" r:id="rId17"/>
    <p:sldId id="276" r:id="rId18"/>
  </p:sldIdLst>
  <p:sldSz cx="9906000" cy="6858000" type="A4"/>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A111915-BE36-4E01-A7E5-04B1672EAD32}" styleName="밝은 스타일 2 - 강조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10" autoAdjust="0"/>
    <p:restoredTop sz="68709"/>
  </p:normalViewPr>
  <p:slideViewPr>
    <p:cSldViewPr>
      <p:cViewPr varScale="1">
        <p:scale>
          <a:sx n="59" d="100"/>
          <a:sy n="59" d="100"/>
        </p:scale>
        <p:origin x="-2216" y="-10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F5ECBB-79F3-4DFB-97AB-277C3F50C561}" type="datetimeFigureOut">
              <a:rPr lang="ko-KR" altLang="en-US" smtClean="0"/>
              <a:t>1/31/17</a:t>
            </a:fld>
            <a:endParaRPr lang="ko-KR" altLang="en-US"/>
          </a:p>
        </p:txBody>
      </p:sp>
      <p:sp>
        <p:nvSpPr>
          <p:cNvPr id="4" name="슬라이드 이미지 개체 틀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524EEC-5AA8-46F7-96DE-FF3FDB0CC14B}" type="slidenum">
              <a:rPr lang="ko-KR" altLang="en-US" smtClean="0"/>
              <a:t>‹#›</a:t>
            </a:fld>
            <a:endParaRPr lang="ko-KR" altLang="en-US"/>
          </a:p>
        </p:txBody>
      </p:sp>
    </p:spTree>
    <p:extLst>
      <p:ext uri="{BB962C8B-B14F-4D97-AF65-F5344CB8AC3E}">
        <p14:creationId xmlns:p14="http://schemas.microsoft.com/office/powerpoint/2010/main" val="238064516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524EEC-5AA8-46F7-96DE-FF3FDB0CC14B}" type="slidenum">
              <a:rPr lang="ko-KR" altLang="en-US" smtClean="0"/>
              <a:t>1</a:t>
            </a:fld>
            <a:endParaRPr lang="ko-KR" altLang="en-US"/>
          </a:p>
        </p:txBody>
      </p:sp>
    </p:spTree>
    <p:extLst>
      <p:ext uri="{BB962C8B-B14F-4D97-AF65-F5344CB8AC3E}">
        <p14:creationId xmlns:p14="http://schemas.microsoft.com/office/powerpoint/2010/main" val="985787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a:p>
            <a:r>
              <a:rPr lang="en-US" altLang="ko-KR" dirty="0" smtClean="0"/>
              <a:t>One</a:t>
            </a:r>
            <a:r>
              <a:rPr lang="en-US" altLang="ko-KR" baseline="0" dirty="0" smtClean="0"/>
              <a:t> incredibly interesting finding was the dramatic difference in the requirement for doctoral minor as part of graduation requirements. When considering one’s perceptions regarding the difference between a doc and hybrid program, this may make sense as a hybrid program seeks to provide a holistic learning experience where the program may highlight the importance of out-of-major course work via a doctoral minor. </a:t>
            </a:r>
          </a:p>
          <a:p>
            <a:endParaRPr lang="en-US" altLang="ko-KR" baseline="0" dirty="0" smtClean="0"/>
          </a:p>
          <a:p>
            <a:r>
              <a:rPr lang="en-US" altLang="ko-KR" baseline="0" dirty="0" smtClean="0"/>
              <a:t>Research Programs </a:t>
            </a:r>
            <a:r>
              <a:rPr lang="mr-IN" altLang="ko-KR" baseline="0" dirty="0" smtClean="0"/>
              <a:t>–</a:t>
            </a:r>
            <a:r>
              <a:rPr lang="en-US" altLang="ko-KR" baseline="0" dirty="0" smtClean="0"/>
              <a:t> Grad requirements </a:t>
            </a:r>
          </a:p>
          <a:p>
            <a:r>
              <a:rPr lang="en-US" altLang="ko-KR" baseline="0" dirty="0" smtClean="0"/>
              <a:t>36% require submission of manuscript for publication/ 9 % require teaching/ 37% require conference presentation</a:t>
            </a:r>
          </a:p>
          <a:p>
            <a:r>
              <a:rPr lang="en-US" altLang="ko-KR" baseline="0" dirty="0" smtClean="0"/>
              <a:t>9% prefer submit manuscript / 9% prefer teaching/ 9% prefer conference presentation</a:t>
            </a:r>
          </a:p>
          <a:p>
            <a:r>
              <a:rPr lang="en-US" altLang="ko-KR" baseline="0" dirty="0" smtClean="0"/>
              <a:t>55%</a:t>
            </a:r>
            <a:r>
              <a:rPr lang="en-US" altLang="ko-KR" baseline="0" dirty="0"/>
              <a:t> </a:t>
            </a:r>
            <a:r>
              <a:rPr lang="en-US" altLang="ko-KR" baseline="0" dirty="0" smtClean="0"/>
              <a:t>no requirement for manuscript/ 82% no requirement for teaching/ 36% no requirement for </a:t>
            </a:r>
            <a:r>
              <a:rPr lang="en-US" altLang="ko-KR" baseline="0" dirty="0" err="1" smtClean="0"/>
              <a:t>conf</a:t>
            </a:r>
            <a:r>
              <a:rPr lang="en-US" altLang="ko-KR" baseline="0" dirty="0" smtClean="0"/>
              <a:t> presentation</a:t>
            </a:r>
          </a:p>
          <a:p>
            <a:endParaRPr lang="en-US" altLang="ko-KR" baseline="0" dirty="0" smtClean="0"/>
          </a:p>
          <a:p>
            <a:r>
              <a:rPr lang="en-US" altLang="ko-KR" baseline="0" dirty="0" smtClean="0"/>
              <a:t>Hybrid</a:t>
            </a:r>
          </a:p>
          <a:p>
            <a:r>
              <a:rPr lang="en-US" altLang="ko-KR" baseline="0" dirty="0" smtClean="0"/>
              <a:t>38% require manuscript/ 25% require teaching/ 50% require conf. </a:t>
            </a:r>
            <a:r>
              <a:rPr lang="en-US" altLang="ko-KR" baseline="0" dirty="0" err="1" smtClean="0"/>
              <a:t>prez</a:t>
            </a:r>
            <a:endParaRPr lang="en-US" altLang="ko-KR" baseline="0" dirty="0" smtClean="0"/>
          </a:p>
          <a:p>
            <a:r>
              <a:rPr lang="en-US" altLang="ko-KR" baseline="0" dirty="0" smtClean="0"/>
              <a:t>25% prefer manuscript/ 25% require teaching/ 13% prefer conference </a:t>
            </a:r>
            <a:r>
              <a:rPr lang="en-US" altLang="ko-KR" baseline="0" dirty="0" err="1" smtClean="0"/>
              <a:t>prez</a:t>
            </a:r>
            <a:r>
              <a:rPr lang="en-US" altLang="ko-KR" baseline="0" dirty="0" smtClean="0"/>
              <a:t>. </a:t>
            </a:r>
          </a:p>
          <a:p>
            <a:r>
              <a:rPr lang="en-US" altLang="ko-KR" baseline="0" dirty="0" smtClean="0"/>
              <a:t>37% no requirement/ 50% no requirement/ 37% no requirement for conference </a:t>
            </a:r>
            <a:r>
              <a:rPr lang="en-US" altLang="ko-KR" baseline="0" dirty="0" err="1" smtClean="0"/>
              <a:t>prez</a:t>
            </a:r>
            <a:r>
              <a:rPr lang="en-US" altLang="ko-KR" baseline="0" dirty="0" smtClean="0"/>
              <a:t>. </a:t>
            </a:r>
          </a:p>
          <a:p>
            <a:endParaRPr lang="en-US" altLang="ko-KR" baseline="0" dirty="0" smtClean="0"/>
          </a:p>
          <a:p>
            <a:endParaRPr lang="en-US" altLang="ko-KR" baseline="0" dirty="0" smtClean="0"/>
          </a:p>
          <a:p>
            <a:endParaRPr lang="en-US" altLang="ko-KR" baseline="0" dirty="0" smtClean="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11</a:t>
            </a:fld>
            <a:endParaRPr lang="ko-KR" altLang="en-US"/>
          </a:p>
        </p:txBody>
      </p:sp>
    </p:spTree>
    <p:extLst>
      <p:ext uri="{BB962C8B-B14F-4D97-AF65-F5344CB8AC3E}">
        <p14:creationId xmlns:p14="http://schemas.microsoft.com/office/powerpoint/2010/main" val="1410268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Admissions</a:t>
            </a:r>
            <a:r>
              <a:rPr lang="en-US" altLang="ko-KR" baseline="0" dirty="0" smtClean="0"/>
              <a:t> requirements, funding opportunities, grad requirements do not seem to indicate program type, nor does program type indicate </a:t>
            </a:r>
            <a:r>
              <a:rPr lang="en-US" altLang="ko-KR" dirty="0" smtClean="0"/>
              <a:t>Admissions</a:t>
            </a:r>
            <a:r>
              <a:rPr lang="en-US" altLang="ko-KR" baseline="0" dirty="0" smtClean="0"/>
              <a:t> requirements, funding opportunities, grad requirements </a:t>
            </a:r>
          </a:p>
          <a:p>
            <a:endParaRPr lang="en-US" altLang="ko-KR"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b="1" baseline="0" dirty="0" smtClean="0"/>
              <a:t>Admissions requirements </a:t>
            </a:r>
            <a:r>
              <a:rPr lang="en-US" altLang="ko-KR" baseline="0" dirty="0" smtClean="0"/>
              <a:t>are very similar for both hybrid and research programs, the two slight differences being the  hybrid programs tend to have a slightly greater preference for research experience, while  </a:t>
            </a:r>
            <a:r>
              <a:rPr lang="en-US" altLang="ko-KR" dirty="0" smtClean="0"/>
              <a:t>Interestingly, while most of the requirements are very similar across</a:t>
            </a:r>
            <a:r>
              <a:rPr lang="en-US" altLang="ko-KR" baseline="0" dirty="0" smtClean="0"/>
              <a:t> the board no matter the program type (research or hybrid). are also more likely require a writing sample. </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b="1" baseline="0" dirty="0" smtClean="0"/>
              <a:t>Funding opportunities </a:t>
            </a:r>
            <a:r>
              <a:rPr lang="mr-IN" altLang="ko-KR" b="1" baseline="0" dirty="0" smtClean="0"/>
              <a:t>–</a:t>
            </a:r>
            <a:r>
              <a:rPr lang="en-US" altLang="ko-KR" b="1" baseline="0" dirty="0" smtClean="0"/>
              <a:t> </a:t>
            </a:r>
            <a:r>
              <a:rPr lang="en-US" altLang="ko-KR" b="0" baseline="0" dirty="0" smtClean="0"/>
              <a:t>research programs seem to have a slightly greater percentage of available funding based on research.  Both hybrid and research schools fund more than half of doc students with teaching assistantships. </a:t>
            </a:r>
            <a:endParaRPr lang="ko-KR" altLang="en-US" b="1" dirty="0" smtClean="0"/>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b="1"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b="1" baseline="0" dirty="0" smtClean="0"/>
              <a:t>Grad requirements- </a:t>
            </a:r>
            <a:endParaRPr lang="en-US" altLang="ko-KR" baseline="0" dirty="0" smtClean="0"/>
          </a:p>
          <a:p>
            <a:r>
              <a:rPr lang="en-US" altLang="ko-KR" baseline="0" dirty="0" smtClean="0"/>
              <a:t>Hybrid programs are more likely to require or prefer manuscript submission and conference presentations for graduation, while </a:t>
            </a:r>
            <a:r>
              <a:rPr lang="en-US" altLang="ko-KR" baseline="0" dirty="0" err="1" smtClean="0"/>
              <a:t>th</a:t>
            </a:r>
            <a:r>
              <a:rPr lang="en-US" altLang="ko-KR" baseline="0" dirty="0" smtClean="0"/>
              <a:t> expectation may be that these outcomes may align for appropriately with Research programs. </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12</a:t>
            </a:fld>
            <a:endParaRPr lang="ko-KR" altLang="en-US"/>
          </a:p>
        </p:txBody>
      </p:sp>
    </p:spTree>
    <p:extLst>
      <p:ext uri="{BB962C8B-B14F-4D97-AF65-F5344CB8AC3E}">
        <p14:creationId xmlns:p14="http://schemas.microsoft.com/office/powerpoint/2010/main" val="4039972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a:p>
            <a:r>
              <a:rPr lang="en-US" altLang="ko-KR" dirty="0" smtClean="0"/>
              <a:t>Interestingly hybrid</a:t>
            </a:r>
            <a:r>
              <a:rPr lang="en-US" altLang="ko-KR" baseline="0" dirty="0" smtClean="0"/>
              <a:t> programs seem to place slightly more alumni at doctoral granting institutions (as designated by the </a:t>
            </a:r>
            <a:r>
              <a:rPr lang="en-US" altLang="ko-KR" baseline="0" dirty="0" err="1" smtClean="0"/>
              <a:t>carnegie</a:t>
            </a:r>
            <a:r>
              <a:rPr lang="en-US" altLang="ko-KR" baseline="0" dirty="0" smtClean="0"/>
              <a:t> classifications) and master’s programs. </a:t>
            </a:r>
          </a:p>
          <a:p>
            <a:endParaRPr lang="en-US" altLang="ko-KR" baseline="0" dirty="0" smtClean="0"/>
          </a:p>
          <a:p>
            <a:r>
              <a:rPr lang="en-US" altLang="ko-KR" baseline="0" dirty="0" smtClean="0"/>
              <a:t>Again, surprisingly, research programs place more alum at bachelor’s degree institutions.  </a:t>
            </a:r>
          </a:p>
          <a:p>
            <a:endParaRPr lang="en-US" altLang="ko-KR" baseline="0" dirty="0" smtClean="0"/>
          </a:p>
          <a:p>
            <a:r>
              <a:rPr lang="en-US" altLang="ko-KR" baseline="0" dirty="0" smtClean="0"/>
              <a:t>Surprised by these results, we decided to break down the </a:t>
            </a:r>
            <a:r>
              <a:rPr lang="en-US" altLang="ko-KR" baseline="0" dirty="0" err="1" smtClean="0"/>
              <a:t>carnegie</a:t>
            </a:r>
            <a:r>
              <a:rPr lang="en-US" altLang="ko-KR" baseline="0" dirty="0" smtClean="0"/>
              <a:t> categorizations to their smallest segments and see what the results looked like</a:t>
            </a:r>
            <a:r>
              <a:rPr lang="mr-IN" altLang="ko-KR" baseline="0" dirty="0" smtClean="0"/>
              <a:t>…</a:t>
            </a:r>
            <a:r>
              <a:rPr lang="en-US" altLang="ko-KR" baseline="0" dirty="0" smtClean="0"/>
              <a:t> </a:t>
            </a: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13</a:t>
            </a:fld>
            <a:endParaRPr lang="ko-KR" altLang="en-US"/>
          </a:p>
        </p:txBody>
      </p:sp>
    </p:spTree>
    <p:extLst>
      <p:ext uri="{BB962C8B-B14F-4D97-AF65-F5344CB8AC3E}">
        <p14:creationId xmlns:p14="http://schemas.microsoft.com/office/powerpoint/2010/main" val="3647653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a:p>
            <a:r>
              <a:rPr lang="en-US" altLang="ko-KR" dirty="0" smtClean="0"/>
              <a:t>Here it becomes</a:t>
            </a:r>
            <a:r>
              <a:rPr lang="en-US" altLang="ko-KR" baseline="0" dirty="0" smtClean="0"/>
              <a:t> more clear why hybrid programs had more doc and master’s program representation in terms of job placement from their alumni.  Many of their alumni have found themselves in doctoral moderate programs </a:t>
            </a:r>
            <a:r>
              <a:rPr lang="mr-IN" altLang="ko-KR" baseline="0" dirty="0" smtClean="0"/>
              <a:t>–</a:t>
            </a:r>
            <a:r>
              <a:rPr lang="en-US" altLang="ko-KR" baseline="0" dirty="0" smtClean="0"/>
              <a:t> some may argue that these are less research intensive and are more focused on a hybrid methodology, the same could also be said for doc higher. </a:t>
            </a:r>
          </a:p>
          <a:p>
            <a:endParaRPr lang="en-US" altLang="ko-KR" baseline="0" dirty="0" smtClean="0"/>
          </a:p>
          <a:p>
            <a:r>
              <a:rPr lang="en-US" altLang="ko-KR" baseline="0" dirty="0" smtClean="0"/>
              <a:t>Here we find that research programs place 6% more of their alumni at doc highest than hybrid programs. This seems to make sense based on their programmatic focus.  Though the placement of 8% more alums at </a:t>
            </a:r>
            <a:r>
              <a:rPr lang="en-US" altLang="ko-KR" baseline="0" dirty="0" err="1" smtClean="0"/>
              <a:t>bach</a:t>
            </a:r>
            <a:r>
              <a:rPr lang="en-US" altLang="ko-KR" baseline="0" dirty="0" smtClean="0"/>
              <a:t> schools than hybrid programs, too, is an interesting finding. </a:t>
            </a:r>
          </a:p>
          <a:p>
            <a:endParaRPr lang="en-US" altLang="ko-KR" baseline="0" dirty="0" smtClean="0"/>
          </a:p>
          <a:p>
            <a:r>
              <a:rPr lang="en-US" altLang="ko-KR" baseline="0" dirty="0" smtClean="0"/>
              <a:t>When compared to the overall number of programs available in sport management </a:t>
            </a:r>
            <a:r>
              <a:rPr lang="mr-IN" altLang="ko-KR" baseline="0" dirty="0" smtClean="0"/>
              <a:t>–</a:t>
            </a:r>
            <a:r>
              <a:rPr lang="en-US" altLang="ko-KR" baseline="0" dirty="0" smtClean="0"/>
              <a:t> it makes sense that a good percentage of </a:t>
            </a:r>
            <a:r>
              <a:rPr lang="en-US" altLang="ko-KR" baseline="0" dirty="0" err="1" smtClean="0"/>
              <a:t>alumnis</a:t>
            </a:r>
            <a:r>
              <a:rPr lang="en-US" altLang="ko-KR" baseline="0" dirty="0" smtClean="0"/>
              <a:t> are places at master’s larger programs </a:t>
            </a:r>
            <a:r>
              <a:rPr lang="mr-IN" altLang="ko-KR" baseline="0" dirty="0" smtClean="0"/>
              <a:t>–</a:t>
            </a:r>
            <a:r>
              <a:rPr lang="en-US" altLang="ko-KR" baseline="0" dirty="0" smtClean="0"/>
              <a:t> though the placement percentages for this type of program seem a bit high. Additionally, it appears that placement is overrepresented at doc highest by both research and hybrid programs, perhaps this is a function of these programs supporting more professors per program than some of the smaller programs. </a:t>
            </a:r>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14</a:t>
            </a:fld>
            <a:endParaRPr lang="ko-KR" altLang="en-US"/>
          </a:p>
        </p:txBody>
      </p:sp>
    </p:spTree>
    <p:extLst>
      <p:ext uri="{BB962C8B-B14F-4D97-AF65-F5344CB8AC3E}">
        <p14:creationId xmlns:p14="http://schemas.microsoft.com/office/powerpoint/2010/main" val="945384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228600" indent="-228600">
              <a:buAutoNum type="arabicPeriod"/>
            </a:pP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15</a:t>
            </a:fld>
            <a:endParaRPr lang="ko-KR" altLang="en-US"/>
          </a:p>
        </p:txBody>
      </p:sp>
    </p:spTree>
    <p:extLst>
      <p:ext uri="{BB962C8B-B14F-4D97-AF65-F5344CB8AC3E}">
        <p14:creationId xmlns:p14="http://schemas.microsoft.com/office/powerpoint/2010/main" val="3884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228600" indent="-228600">
              <a:buAutoNum type="arabicPeriod"/>
            </a:pP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16</a:t>
            </a:fld>
            <a:endParaRPr lang="ko-KR" altLang="en-US"/>
          </a:p>
        </p:txBody>
      </p:sp>
    </p:spTree>
    <p:extLst>
      <p:ext uri="{BB962C8B-B14F-4D97-AF65-F5344CB8AC3E}">
        <p14:creationId xmlns:p14="http://schemas.microsoft.com/office/powerpoint/2010/main" val="849948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228600" indent="-228600">
              <a:buAutoNum type="arabicPeriod"/>
            </a:pPr>
            <a:r>
              <a:rPr lang="en-US" altLang="ko-KR" dirty="0" smtClean="0"/>
              <a:t>Include</a:t>
            </a:r>
            <a:r>
              <a:rPr lang="en-US" altLang="ko-KR" baseline="0" dirty="0" smtClean="0"/>
              <a:t> some citations</a:t>
            </a:r>
          </a:p>
          <a:p>
            <a:pPr marL="228600" indent="-228600">
              <a:buAutoNum type="arabicPeriod"/>
            </a:pPr>
            <a:r>
              <a:rPr lang="en-US" altLang="ko-KR" baseline="0" dirty="0" smtClean="0"/>
              <a:t>Discuss how many programs there now are as compared to 10 years ago</a:t>
            </a:r>
          </a:p>
          <a:p>
            <a:pPr marL="228600" indent="-228600">
              <a:buAutoNum type="arabicPeriod"/>
            </a:pPr>
            <a:r>
              <a:rPr lang="en-US" altLang="ko-KR" baseline="0" dirty="0" smtClean="0"/>
              <a:t>With such growth it is important to understand the programmatic landscape in order to better serve constituents and faculty </a:t>
            </a:r>
          </a:p>
          <a:p>
            <a:pPr marL="228600" indent="-228600">
              <a:buAutoNum type="arabicPeriod"/>
            </a:pPr>
            <a:r>
              <a:rPr lang="en-US" altLang="ko-KR" baseline="0" dirty="0" smtClean="0"/>
              <a:t>When looking at doc programs specifically, how does their programmatic focus impact other elements of the program?</a:t>
            </a: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3</a:t>
            </a:fld>
            <a:endParaRPr lang="ko-KR" altLang="en-US"/>
          </a:p>
        </p:txBody>
      </p:sp>
    </p:spTree>
    <p:extLst>
      <p:ext uri="{BB962C8B-B14F-4D97-AF65-F5344CB8AC3E}">
        <p14:creationId xmlns:p14="http://schemas.microsoft.com/office/powerpoint/2010/main" val="4039972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457200" indent="-457200">
              <a:lnSpc>
                <a:spcPct val="150000"/>
              </a:lnSpc>
              <a:buAutoNum type="arabicPeriod"/>
            </a:pPr>
            <a:r>
              <a:rPr lang="en-US" altLang="ko-KR" sz="1200" dirty="0" smtClean="0">
                <a:latin typeface="Arial" panose="020B0604020202020204" pitchFamily="34" charset="0"/>
                <a:cs typeface="Arial" panose="020B0604020202020204" pitchFamily="34" charset="0"/>
              </a:rPr>
              <a:t>The Carnegie Classification has been the leading framework for recognizing</a:t>
            </a:r>
            <a:r>
              <a:rPr lang="en-US" altLang="ko-KR" sz="1200" baseline="0" dirty="0" smtClean="0">
                <a:latin typeface="Arial" panose="020B0604020202020204" pitchFamily="34" charset="0"/>
                <a:cs typeface="Arial" panose="020B0604020202020204" pitchFamily="34" charset="0"/>
              </a:rPr>
              <a:t> </a:t>
            </a:r>
            <a:r>
              <a:rPr lang="en-US" altLang="ko-KR" sz="1200" dirty="0" smtClean="0">
                <a:latin typeface="Arial" panose="020B0604020202020204" pitchFamily="34" charset="0"/>
                <a:cs typeface="Arial" panose="020B0604020202020204" pitchFamily="34" charset="0"/>
              </a:rPr>
              <a:t>institutional diversity in U.S.</a:t>
            </a:r>
          </a:p>
          <a:p>
            <a:pPr marL="457200" indent="-457200">
              <a:lnSpc>
                <a:spcPct val="150000"/>
              </a:lnSpc>
              <a:buAutoNum type="arabicPeriod"/>
            </a:pPr>
            <a:r>
              <a:rPr lang="en-US" altLang="ko-KR" sz="1200" dirty="0" smtClean="0">
                <a:latin typeface="Arial" panose="020B0604020202020204" pitchFamily="34" charset="0"/>
                <a:cs typeface="Arial" panose="020B0604020202020204" pitchFamily="34" charset="0"/>
              </a:rPr>
              <a:t>Starting in 1970, this framework has been widely used in the study of higher education</a:t>
            </a:r>
          </a:p>
          <a:p>
            <a:pPr marL="457200" indent="-457200">
              <a:lnSpc>
                <a:spcPct val="150000"/>
              </a:lnSpc>
              <a:buAutoNum type="arabicPeriod"/>
            </a:pPr>
            <a:endParaRPr lang="en-US" altLang="ko-KR" sz="1200" dirty="0" smtClean="0">
              <a:latin typeface="Arial" panose="020B0604020202020204" pitchFamily="34" charset="0"/>
              <a:cs typeface="Arial" panose="020B0604020202020204" pitchFamily="34" charset="0"/>
            </a:endParaRPr>
          </a:p>
          <a:p>
            <a:pPr marL="457200" indent="-457200">
              <a:lnSpc>
                <a:spcPct val="150000"/>
              </a:lnSpc>
              <a:buAutoNum type="arabicPeriod"/>
            </a:pPr>
            <a:r>
              <a:rPr lang="en-US" altLang="ko-KR" sz="1200" dirty="0" smtClean="0">
                <a:latin typeface="Arial" panose="020B0604020202020204" pitchFamily="34" charset="0"/>
                <a:cs typeface="Arial" panose="020B0604020202020204" pitchFamily="34" charset="0"/>
              </a:rPr>
              <a:t>It was from this framework that we became interested in how doctoral programs define themselves</a:t>
            </a:r>
            <a:r>
              <a:rPr lang="en-US" altLang="ko-KR" sz="1200" baseline="0" dirty="0" smtClean="0">
                <a:latin typeface="Arial" panose="020B0604020202020204" pitchFamily="34" charset="0"/>
                <a:cs typeface="Arial" panose="020B0604020202020204" pitchFamily="34" charset="0"/>
              </a:rPr>
              <a:t> within the context of their institution.  While most Sport management doctoral programs are housed at Doctoral universities (######s), we wanted to consider the program within the context of the institutions. Do all doctoral programs consider themselves to be primarily researched focused?  If so, how does this impact their curriculum, graduation requirements, alumni job placement, etc.? </a:t>
            </a:r>
            <a:endParaRPr lang="en-US" altLang="ko-KR" sz="1200" dirty="0" smtClean="0">
              <a:latin typeface="Arial" panose="020B0604020202020204" pitchFamily="34" charset="0"/>
              <a:cs typeface="Arial" panose="020B0604020202020204" pitchFamily="34" charset="0"/>
            </a:endParaRPr>
          </a:p>
          <a:p>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4</a:t>
            </a:fld>
            <a:endParaRPr lang="ko-KR" altLang="en-US"/>
          </a:p>
        </p:txBody>
      </p:sp>
    </p:spTree>
    <p:extLst>
      <p:ext uri="{BB962C8B-B14F-4D97-AF65-F5344CB8AC3E}">
        <p14:creationId xmlns:p14="http://schemas.microsoft.com/office/powerpoint/2010/main" val="303292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228600" indent="-228600">
              <a:buAutoNum type="arabicPeriod"/>
            </a:pPr>
            <a:r>
              <a:rPr lang="en-US" altLang="ko-KR" baseline="0" dirty="0" smtClean="0"/>
              <a:t>Over view of sport management doctoral programs </a:t>
            </a:r>
            <a:r>
              <a:rPr lang="mr-IN" altLang="ko-KR" baseline="0" dirty="0" smtClean="0"/>
              <a:t>–</a:t>
            </a:r>
            <a:r>
              <a:rPr lang="en-US" altLang="ko-KR" baseline="0" dirty="0" smtClean="0"/>
              <a:t> faculty numbers, student, funding, admissions, etc. </a:t>
            </a:r>
          </a:p>
          <a:p>
            <a:pPr marL="228600" indent="-228600">
              <a:buAutoNum type="arabicPeriod"/>
            </a:pPr>
            <a:endParaRPr lang="en-US" altLang="ko-KR" baseline="0" dirty="0" smtClean="0"/>
          </a:p>
          <a:p>
            <a:pPr marL="228600" indent="-228600">
              <a:buAutoNum type="arabicPeriod"/>
            </a:pPr>
            <a:r>
              <a:rPr lang="en-US" altLang="ko-KR" baseline="0" dirty="0" smtClean="0"/>
              <a:t>Alignment of program with programmatic goals and operational indicators (admissions, graduation, funding types available, etc. )</a:t>
            </a:r>
          </a:p>
          <a:p>
            <a:pPr marL="228600" indent="-228600">
              <a:buAutoNum type="arabicPeriod"/>
            </a:pPr>
            <a:endParaRPr lang="en-US" altLang="ko-KR" baseline="0" dirty="0" smtClean="0"/>
          </a:p>
          <a:p>
            <a:pPr marL="228600" indent="-228600">
              <a:buAutoNum type="arabicPeriod"/>
            </a:pPr>
            <a:r>
              <a:rPr lang="en-US" altLang="ko-KR" baseline="0" dirty="0" smtClean="0"/>
              <a:t>Does focus of program impact alumni placement (are graduates from a specific school type more likely to end up working at a specific type of school </a:t>
            </a:r>
            <a:r>
              <a:rPr lang="mr-IN" altLang="ko-KR" baseline="0" dirty="0" smtClean="0"/>
              <a:t>–</a:t>
            </a:r>
            <a:r>
              <a:rPr lang="en-US" altLang="ko-KR" baseline="0" dirty="0" smtClean="0"/>
              <a:t> EX: Graduate from </a:t>
            </a:r>
            <a:r>
              <a:rPr lang="en-US" altLang="ko-KR" baseline="0" dirty="0" err="1" smtClean="0"/>
              <a:t>resaerch</a:t>
            </a:r>
            <a:r>
              <a:rPr lang="en-US" altLang="ko-KR" baseline="0" dirty="0" smtClean="0"/>
              <a:t> school, work at research school.) </a:t>
            </a:r>
          </a:p>
          <a:p>
            <a:pPr marL="228600" indent="-228600">
              <a:buAutoNum type="arabicPeriod"/>
            </a:pP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5</a:t>
            </a:fld>
            <a:endParaRPr lang="ko-KR" altLang="en-US"/>
          </a:p>
        </p:txBody>
      </p:sp>
    </p:spTree>
    <p:extLst>
      <p:ext uri="{BB962C8B-B14F-4D97-AF65-F5344CB8AC3E}">
        <p14:creationId xmlns:p14="http://schemas.microsoft.com/office/powerpoint/2010/main" val="211642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Quantitative</a:t>
            </a:r>
            <a:r>
              <a:rPr lang="en-US" altLang="ko-KR" baseline="0" dirty="0" smtClean="0"/>
              <a:t> methodology </a:t>
            </a:r>
          </a:p>
          <a:p>
            <a:r>
              <a:rPr lang="en-US" altLang="ko-KR" baseline="0" dirty="0" smtClean="0"/>
              <a:t>Non-experimental design</a:t>
            </a:r>
          </a:p>
          <a:p>
            <a:r>
              <a:rPr lang="en-US" altLang="ko-KR" baseline="0" dirty="0" smtClean="0"/>
              <a:t>Because the population, and thus the sample is so small, descriptive statistics provide a detailed description of the data </a:t>
            </a:r>
            <a:r>
              <a:rPr lang="mr-IN" altLang="ko-KR" baseline="0" dirty="0" smtClean="0"/>
              <a:t>–</a:t>
            </a:r>
            <a:r>
              <a:rPr lang="en-US" altLang="ko-KR" baseline="0" dirty="0" smtClean="0"/>
              <a:t> no real statistical power for analyses </a:t>
            </a:r>
          </a:p>
          <a:p>
            <a:endParaRPr lang="en-US" altLang="ko-KR" baseline="0" dirty="0" smtClean="0"/>
          </a:p>
          <a:p>
            <a:r>
              <a:rPr lang="en-US" altLang="ko-KR" baseline="0" dirty="0" smtClean="0"/>
              <a:t>Types of questions asked during the survey </a:t>
            </a:r>
            <a:r>
              <a:rPr lang="mr-IN" altLang="ko-KR" baseline="0" dirty="0" smtClean="0"/>
              <a:t>–</a:t>
            </a:r>
            <a:r>
              <a:rPr lang="en-US" altLang="ko-KR" baseline="0" dirty="0" smtClean="0"/>
              <a:t> admission requirements, funding, faculty, students, graduation requirements, focus of the program, etc. </a:t>
            </a:r>
          </a:p>
          <a:p>
            <a:endParaRPr lang="en-US" altLang="ko-KR" baseline="0" dirty="0" smtClean="0"/>
          </a:p>
          <a:p>
            <a:r>
              <a:rPr lang="en-US" altLang="ko-KR" baseline="0" dirty="0" smtClean="0"/>
              <a:t>Compare population to sample</a:t>
            </a:r>
            <a:r>
              <a:rPr lang="mr-IN" altLang="ko-KR" baseline="0" dirty="0" smtClean="0"/>
              <a:t>…</a:t>
            </a:r>
            <a:r>
              <a:rPr lang="en-US" altLang="ko-KR" baseline="0" dirty="0" smtClean="0"/>
              <a:t> seemingly pretty representative</a:t>
            </a:r>
            <a:r>
              <a:rPr lang="mr-IN" altLang="ko-KR" baseline="0" dirty="0" smtClean="0"/>
              <a:t>…</a:t>
            </a:r>
            <a:r>
              <a:rPr lang="en-US" altLang="ko-KR" baseline="0" dirty="0" smtClean="0"/>
              <a:t> </a:t>
            </a: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6</a:t>
            </a:fld>
            <a:endParaRPr lang="ko-KR" altLang="en-US"/>
          </a:p>
        </p:txBody>
      </p:sp>
    </p:spTree>
    <p:extLst>
      <p:ext uri="{BB962C8B-B14F-4D97-AF65-F5344CB8AC3E}">
        <p14:creationId xmlns:p14="http://schemas.microsoft.com/office/powerpoint/2010/main" val="4039972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7</a:t>
            </a:fld>
            <a:endParaRPr lang="ko-KR" altLang="en-US"/>
          </a:p>
        </p:txBody>
      </p:sp>
    </p:spTree>
    <p:extLst>
      <p:ext uri="{BB962C8B-B14F-4D97-AF65-F5344CB8AC3E}">
        <p14:creationId xmlns:p14="http://schemas.microsoft.com/office/powerpoint/2010/main" val="349993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 teaching excluded as only one program defined itself as teaching - averages</a:t>
            </a:r>
            <a:r>
              <a:rPr lang="en-US" altLang="ko-KR" baseline="0" dirty="0" smtClean="0"/>
              <a:t> could not be taken</a:t>
            </a:r>
          </a:p>
          <a:p>
            <a:endParaRPr lang="en-US" altLang="ko-KR" dirty="0" smtClean="0"/>
          </a:p>
          <a:p>
            <a:r>
              <a:rPr lang="en-US" altLang="ko-KR" dirty="0" smtClean="0"/>
              <a:t>Average number</a:t>
            </a:r>
            <a:r>
              <a:rPr lang="en-US" altLang="ko-KR" baseline="0" dirty="0" smtClean="0"/>
              <a:t> of faculty:</a:t>
            </a:r>
          </a:p>
          <a:p>
            <a:r>
              <a:rPr lang="en-US" altLang="ko-KR" baseline="0" dirty="0" err="1" smtClean="0"/>
              <a:t>Resaerch</a:t>
            </a:r>
            <a:r>
              <a:rPr lang="en-US" altLang="ko-KR" baseline="0" dirty="0" smtClean="0"/>
              <a:t>- 5.5</a:t>
            </a:r>
          </a:p>
          <a:p>
            <a:r>
              <a:rPr lang="en-US" altLang="ko-KR" baseline="0" dirty="0" smtClean="0"/>
              <a:t>Hybrid- 4.8</a:t>
            </a:r>
          </a:p>
          <a:p>
            <a:r>
              <a:rPr lang="en-US" altLang="ko-KR" baseline="0" dirty="0" smtClean="0"/>
              <a:t>Teaching </a:t>
            </a:r>
            <a:r>
              <a:rPr lang="mr-IN" altLang="ko-KR" baseline="0" dirty="0" smtClean="0"/>
              <a:t>–</a:t>
            </a:r>
            <a:r>
              <a:rPr lang="en-US" altLang="ko-KR" baseline="0" dirty="0" smtClean="0"/>
              <a:t> 6</a:t>
            </a:r>
          </a:p>
          <a:p>
            <a:endParaRPr lang="en-US" altLang="ko-KR" baseline="0" dirty="0" smtClean="0"/>
          </a:p>
          <a:p>
            <a:r>
              <a:rPr lang="en-US" altLang="ko-KR" baseline="0" dirty="0" smtClean="0"/>
              <a:t>Average number of students per program:</a:t>
            </a:r>
          </a:p>
          <a:p>
            <a:r>
              <a:rPr lang="en-US" altLang="ko-KR" baseline="0" dirty="0" smtClean="0"/>
              <a:t>Research- 5.7</a:t>
            </a:r>
          </a:p>
          <a:p>
            <a:r>
              <a:rPr lang="en-US" altLang="ko-KR" baseline="0" dirty="0" smtClean="0"/>
              <a:t>Hybrid- 12.9</a:t>
            </a:r>
          </a:p>
          <a:p>
            <a:r>
              <a:rPr lang="en-US" altLang="ko-KR" baseline="0" dirty="0" smtClean="0"/>
              <a:t>Teaching </a:t>
            </a:r>
            <a:r>
              <a:rPr lang="mr-IN" altLang="ko-KR" baseline="0" dirty="0" smtClean="0"/>
              <a:t>–</a:t>
            </a:r>
            <a:r>
              <a:rPr lang="en-US" altLang="ko-KR" baseline="0" dirty="0" smtClean="0"/>
              <a:t> 176</a:t>
            </a:r>
          </a:p>
          <a:p>
            <a:endParaRPr lang="en-US" altLang="ko-KR" baseline="0" dirty="0" smtClean="0"/>
          </a:p>
          <a:p>
            <a:r>
              <a:rPr lang="en-US" altLang="ko-KR" baseline="0" dirty="0" smtClean="0"/>
              <a:t>Average number of international students per program</a:t>
            </a:r>
          </a:p>
          <a:p>
            <a:r>
              <a:rPr lang="en-US" altLang="ko-KR" baseline="0" dirty="0" smtClean="0"/>
              <a:t>Research- 1.5 </a:t>
            </a:r>
          </a:p>
          <a:p>
            <a:r>
              <a:rPr lang="en-US" altLang="ko-KR" baseline="0" dirty="0" smtClean="0"/>
              <a:t>Hybrid- 1.4</a:t>
            </a:r>
          </a:p>
          <a:p>
            <a:r>
              <a:rPr lang="en-US" altLang="ko-KR" baseline="0" dirty="0" smtClean="0"/>
              <a:t>Teaching </a:t>
            </a:r>
            <a:r>
              <a:rPr lang="mr-IN" altLang="ko-KR" baseline="0" dirty="0" smtClean="0"/>
              <a:t>–</a:t>
            </a:r>
            <a:r>
              <a:rPr lang="en-US" altLang="ko-KR" baseline="0" dirty="0" smtClean="0"/>
              <a:t> 2</a:t>
            </a:r>
          </a:p>
          <a:p>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8</a:t>
            </a:fld>
            <a:endParaRPr lang="ko-KR" altLang="en-US"/>
          </a:p>
        </p:txBody>
      </p:sp>
    </p:spTree>
    <p:extLst>
      <p:ext uri="{BB962C8B-B14F-4D97-AF65-F5344CB8AC3E}">
        <p14:creationId xmlns:p14="http://schemas.microsoft.com/office/powerpoint/2010/main" val="1667610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Interestingly, while most of the requirements are very similar across</a:t>
            </a:r>
            <a:r>
              <a:rPr lang="en-US" altLang="ko-KR" baseline="0" dirty="0" smtClean="0"/>
              <a:t> the board no matter the program type (research or hybrid).  Hybrid programs are more likely to prefer research experience than research programs and are also more likely require a writing sample. </a:t>
            </a: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9</a:t>
            </a:fld>
            <a:endParaRPr lang="ko-KR" altLang="en-US"/>
          </a:p>
        </p:txBody>
      </p:sp>
    </p:spTree>
    <p:extLst>
      <p:ext uri="{BB962C8B-B14F-4D97-AF65-F5344CB8AC3E}">
        <p14:creationId xmlns:p14="http://schemas.microsoft.com/office/powerpoint/2010/main" val="2523379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a:p>
            <a:r>
              <a:rPr lang="en-US" altLang="ko-KR" dirty="0" smtClean="0"/>
              <a:t>In order to receive funding at most doctoral institutions, the</a:t>
            </a:r>
            <a:r>
              <a:rPr lang="en-US" altLang="ko-KR" baseline="0" dirty="0" smtClean="0"/>
              <a:t> student undertakes teaching responsibilities- teaching assistantships make up the majority of funding for students at both research and hybrid programs.  </a:t>
            </a:r>
          </a:p>
          <a:p>
            <a:endParaRPr lang="en-US" altLang="ko-KR" baseline="0" dirty="0" smtClean="0"/>
          </a:p>
          <a:p>
            <a:r>
              <a:rPr lang="en-US" altLang="ko-KR" baseline="0" dirty="0" smtClean="0"/>
              <a:t>Not surprisingly, at research programs, a larger percentage of students also take on research assistantship roles. </a:t>
            </a:r>
            <a:endParaRPr lang="ko-KR" altLang="en-US" dirty="0"/>
          </a:p>
        </p:txBody>
      </p:sp>
      <p:sp>
        <p:nvSpPr>
          <p:cNvPr id="4" name="슬라이드 번호 개체 틀 3"/>
          <p:cNvSpPr>
            <a:spLocks noGrp="1"/>
          </p:cNvSpPr>
          <p:nvPr>
            <p:ph type="sldNum" sz="quarter" idx="10"/>
          </p:nvPr>
        </p:nvSpPr>
        <p:spPr/>
        <p:txBody>
          <a:bodyPr/>
          <a:lstStyle/>
          <a:p>
            <a:fld id="{BCB78786-5CE4-467D-B37C-629A15F7D525}" type="slidenum">
              <a:rPr lang="ko-KR" altLang="en-US" smtClean="0"/>
              <a:pPr/>
              <a:t>10</a:t>
            </a:fld>
            <a:endParaRPr lang="ko-KR" altLang="en-US"/>
          </a:p>
        </p:txBody>
      </p:sp>
    </p:spTree>
    <p:extLst>
      <p:ext uri="{BB962C8B-B14F-4D97-AF65-F5344CB8AC3E}">
        <p14:creationId xmlns:p14="http://schemas.microsoft.com/office/powerpoint/2010/main" val="329518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742950" y="2130426"/>
            <a:ext cx="84201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74455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252681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780337" y="274639"/>
            <a:ext cx="2414588"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536575" y="274639"/>
            <a:ext cx="7078663"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186853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386788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82506" y="4406901"/>
            <a:ext cx="84201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387443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186655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95300" y="274638"/>
            <a:ext cx="89154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378719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382220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5120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95300" y="273050"/>
            <a:ext cx="3259006"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63563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941645" y="4800600"/>
            <a:ext cx="59436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E463A29-D14A-4937-B7D0-0E4C4D459523}" type="datetimeFigureOut">
              <a:rPr lang="ko-KR" altLang="en-US" smtClean="0"/>
              <a:t>1/31/17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42851881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63A29-D14A-4937-B7D0-0E4C4D459523}" type="datetimeFigureOut">
              <a:rPr lang="ko-KR" altLang="en-US" smtClean="0"/>
              <a:t>1/31/17</a:t>
            </a:fld>
            <a:endParaRPr lang="ko-KR" altLang="en-US"/>
          </a:p>
        </p:txBody>
      </p:sp>
      <p:sp>
        <p:nvSpPr>
          <p:cNvPr id="5" name="바닥글 개체 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1949-D48B-4DD5-97BA-9695037D5BF4}" type="slidenum">
              <a:rPr lang="ko-KR" altLang="en-US" smtClean="0"/>
              <a:t>‹#›</a:t>
            </a:fld>
            <a:endParaRPr lang="ko-KR" altLang="en-US"/>
          </a:p>
        </p:txBody>
      </p:sp>
    </p:spTree>
    <p:extLst>
      <p:ext uri="{BB962C8B-B14F-4D97-AF65-F5344CB8AC3E}">
        <p14:creationId xmlns:p14="http://schemas.microsoft.com/office/powerpoint/2010/main" val="372725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6.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7.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8.png"/><Relationship Id="rId5" Type="http://schemas.openxmlformats.org/officeDocument/2006/relationships/image" Target="../media/image19.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mailto:Brittany.Jacobs@unco.edu" TargetMode="External"/><Relationship Id="rId4" Type="http://schemas.openxmlformats.org/officeDocument/2006/relationships/hyperlink" Target="mailto:Jiyoung.Park@u" TargetMode="External"/><Relationship Id="rId5" Type="http://schemas.openxmlformats.org/officeDocument/2006/relationships/hyperlink" Target="mailto:park3133@bears.unco.edu" TargetMode="External"/><Relationship Id="rId6" Type="http://schemas.openxmlformats.org/officeDocument/2006/relationships/hyperlink" Target="mailto:Jacob.Augustin@unco.edu"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 Id="rId9" Type="http://schemas.openxmlformats.org/officeDocument/2006/relationships/image" Target="../media/image13.png"/><Relationship Id="rId10" Type="http://schemas.openxmlformats.org/officeDocument/2006/relationships/image" Target="../media/image14.png"/><Relationship Id="rId11" Type="http://schemas.openxmlformats.org/officeDocument/2006/relationships/image" Target="../media/image15.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모서리가 둥근 직사각형 5"/>
          <p:cNvSpPr/>
          <p:nvPr/>
        </p:nvSpPr>
        <p:spPr>
          <a:xfrm>
            <a:off x="1306089" y="1266250"/>
            <a:ext cx="7293811" cy="24924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dirty="0">
              <a:latin typeface="나눔고딕 ExtraBold" panose="020D0904000000000000" pitchFamily="50" charset="-127"/>
              <a:ea typeface="나눔고딕 ExtraBold" panose="020D0904000000000000" pitchFamily="50" charset="-127"/>
            </a:endParaRPr>
          </a:p>
        </p:txBody>
      </p:sp>
      <p:sp>
        <p:nvSpPr>
          <p:cNvPr id="4" name="직사각형 3"/>
          <p:cNvSpPr/>
          <p:nvPr/>
        </p:nvSpPr>
        <p:spPr>
          <a:xfrm>
            <a:off x="1392253" y="1481427"/>
            <a:ext cx="7121495" cy="2062103"/>
          </a:xfrm>
          <a:prstGeom prst="rect">
            <a:avLst/>
          </a:prstGeom>
          <a:effectLst>
            <a:outerShdw blurRad="50800" dist="38100" dir="2700000" algn="tl" rotWithShape="0">
              <a:prstClr val="black">
                <a:alpha val="40000"/>
              </a:prstClr>
            </a:outerShdw>
          </a:effectLst>
        </p:spPr>
        <p:txBody>
          <a:bodyPr wrap="square">
            <a:spAutoFit/>
          </a:bodyPr>
          <a:lstStyle/>
          <a:p>
            <a:pPr lvl="0" algn="ctr"/>
            <a:r>
              <a:rPr lang="en-US" altLang="ko-KR" sz="3200" dirty="0">
                <a:solidFill>
                  <a:schemeClr val="bg1"/>
                </a:solidFill>
                <a:effectLst>
                  <a:outerShdw blurRad="38100" dist="38100" dir="2700000" algn="tl">
                    <a:srgbClr val="000000">
                      <a:alpha val="43137"/>
                    </a:srgbClr>
                  </a:outerShdw>
                </a:effectLst>
                <a:latin typeface="Arial Black" panose="020B0A04020102020204" pitchFamily="34" charset="0"/>
                <a:ea typeface="HY견고딕" pitchFamily="18" charset="-127"/>
              </a:rPr>
              <a:t>Sport Management Doctoral Granting Institutions: </a:t>
            </a:r>
          </a:p>
          <a:p>
            <a:pPr lvl="0" algn="ctr"/>
            <a:r>
              <a:rPr lang="en-US" altLang="ko-KR" sz="3200" dirty="0">
                <a:solidFill>
                  <a:schemeClr val="bg1"/>
                </a:solidFill>
                <a:effectLst>
                  <a:outerShdw blurRad="38100" dist="38100" dir="2700000" algn="tl">
                    <a:srgbClr val="000000">
                      <a:alpha val="43137"/>
                    </a:srgbClr>
                  </a:outerShdw>
                </a:effectLst>
                <a:latin typeface="Arial Black" panose="020B0A04020102020204" pitchFamily="34" charset="0"/>
                <a:ea typeface="HY견고딕" pitchFamily="18" charset="-127"/>
              </a:rPr>
              <a:t>Curriculum, Focus, and </a:t>
            </a:r>
            <a:endParaRPr lang="en-US" altLang="ko-KR" sz="3200" dirty="0" smtClean="0">
              <a:solidFill>
                <a:schemeClr val="bg1"/>
              </a:solidFill>
              <a:effectLst>
                <a:outerShdw blurRad="38100" dist="38100" dir="2700000" algn="tl">
                  <a:srgbClr val="000000">
                    <a:alpha val="43137"/>
                  </a:srgbClr>
                </a:outerShdw>
              </a:effectLst>
              <a:latin typeface="Arial Black" panose="020B0A04020102020204" pitchFamily="34" charset="0"/>
              <a:ea typeface="HY견고딕" pitchFamily="18" charset="-127"/>
            </a:endParaRPr>
          </a:p>
          <a:p>
            <a:pPr lvl="0" algn="ctr"/>
            <a:r>
              <a:rPr lang="en-US" altLang="ko-KR" sz="3200" dirty="0" smtClean="0">
                <a:solidFill>
                  <a:schemeClr val="bg1"/>
                </a:solidFill>
                <a:effectLst>
                  <a:outerShdw blurRad="38100" dist="38100" dir="2700000" algn="tl">
                    <a:srgbClr val="000000">
                      <a:alpha val="43137"/>
                    </a:srgbClr>
                  </a:outerShdw>
                </a:effectLst>
                <a:latin typeface="Arial Black" panose="020B0A04020102020204" pitchFamily="34" charset="0"/>
                <a:ea typeface="HY견고딕" pitchFamily="18" charset="-127"/>
              </a:rPr>
              <a:t>Job </a:t>
            </a:r>
            <a:r>
              <a:rPr lang="en-US" altLang="ko-KR" sz="3200" dirty="0">
                <a:solidFill>
                  <a:schemeClr val="bg1"/>
                </a:solidFill>
                <a:effectLst>
                  <a:outerShdw blurRad="38100" dist="38100" dir="2700000" algn="tl">
                    <a:srgbClr val="000000">
                      <a:alpha val="43137"/>
                    </a:srgbClr>
                  </a:outerShdw>
                </a:effectLst>
                <a:latin typeface="Arial Black" panose="020B0A04020102020204" pitchFamily="34" charset="0"/>
                <a:ea typeface="HY견고딕" pitchFamily="18" charset="-127"/>
              </a:rPr>
              <a:t>Placement</a:t>
            </a:r>
          </a:p>
        </p:txBody>
      </p:sp>
      <p:sp>
        <p:nvSpPr>
          <p:cNvPr id="5" name="직사각형 4"/>
          <p:cNvSpPr/>
          <p:nvPr/>
        </p:nvSpPr>
        <p:spPr>
          <a:xfrm>
            <a:off x="9165468" y="-270792"/>
            <a:ext cx="156017" cy="39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Box 6"/>
          <p:cNvSpPr txBox="1"/>
          <p:nvPr/>
        </p:nvSpPr>
        <p:spPr>
          <a:xfrm>
            <a:off x="1920627" y="4509120"/>
            <a:ext cx="6064737" cy="923330"/>
          </a:xfrm>
          <a:prstGeom prst="rect">
            <a:avLst/>
          </a:prstGeom>
          <a:noFill/>
        </p:spPr>
        <p:txBody>
          <a:bodyPr wrap="none" rtlCol="0">
            <a:spAutoFit/>
            <a:scene3d>
              <a:camera prst="orthographicFront"/>
              <a:lightRig rig="threePt" dir="t"/>
            </a:scene3d>
            <a:sp3d extrusionH="57150">
              <a:bevelT w="38100" h="38100"/>
            </a:sp3d>
          </a:bodyPr>
          <a:lstStyle/>
          <a:p>
            <a:pPr algn="ctr"/>
            <a:r>
              <a:rPr lang="en-US" altLang="ko-KR" dirty="0">
                <a:latin typeface="Times New Roman" panose="02020603050405020304" pitchFamily="18" charset="0"/>
                <a:cs typeface="Times New Roman" panose="02020603050405020304" pitchFamily="18" charset="0"/>
              </a:rPr>
              <a:t>Brittany </a:t>
            </a:r>
            <a:r>
              <a:rPr lang="en-US" altLang="ko-KR" dirty="0" smtClean="0">
                <a:latin typeface="Times New Roman" panose="02020603050405020304" pitchFamily="18" charset="0"/>
                <a:cs typeface="Times New Roman" panose="02020603050405020304" pitchFamily="18" charset="0"/>
              </a:rPr>
              <a:t>Jacobs, Jiyoung Park, </a:t>
            </a:r>
            <a:r>
              <a:rPr lang="en-US" altLang="ko-KR" dirty="0">
                <a:latin typeface="Times New Roman" panose="02020603050405020304" pitchFamily="18" charset="0"/>
                <a:cs typeface="Times New Roman" panose="02020603050405020304" pitchFamily="18" charset="0"/>
              </a:rPr>
              <a:t>Jacob </a:t>
            </a:r>
            <a:r>
              <a:rPr lang="en-US" altLang="ko-KR" dirty="0" smtClean="0">
                <a:latin typeface="Times New Roman" panose="02020603050405020304" pitchFamily="18" charset="0"/>
                <a:cs typeface="Times New Roman" panose="02020603050405020304" pitchFamily="18" charset="0"/>
              </a:rPr>
              <a:t>Augustin, Dr</a:t>
            </a:r>
            <a:r>
              <a:rPr lang="en-US" altLang="ko-KR" dirty="0">
                <a:latin typeface="Times New Roman" panose="02020603050405020304" pitchFamily="18" charset="0"/>
                <a:cs typeface="Times New Roman" panose="02020603050405020304" pitchFamily="18" charset="0"/>
              </a:rPr>
              <a:t>. Dianna </a:t>
            </a:r>
            <a:r>
              <a:rPr lang="en-US" altLang="ko-KR" dirty="0" smtClean="0">
                <a:latin typeface="Times New Roman" panose="02020603050405020304" pitchFamily="18" charset="0"/>
                <a:cs typeface="Times New Roman" panose="02020603050405020304" pitchFamily="18" charset="0"/>
              </a:rPr>
              <a:t>Gray</a:t>
            </a:r>
          </a:p>
          <a:p>
            <a:pPr algn="ctr"/>
            <a:r>
              <a:rPr lang="en-US" altLang="ko-KR" dirty="0" smtClean="0">
                <a:latin typeface="Times New Roman" panose="02020603050405020304" pitchFamily="18" charset="0"/>
                <a:cs typeface="Times New Roman" panose="02020603050405020304" pitchFamily="18" charset="0"/>
              </a:rPr>
              <a:t>University of Northern Colorado</a:t>
            </a:r>
          </a:p>
          <a:p>
            <a:pPr algn="ctr"/>
            <a:r>
              <a:rPr lang="en-US" altLang="ko-KR" dirty="0" smtClean="0">
                <a:latin typeface="Times New Roman" panose="02020603050405020304" pitchFamily="18" charset="0"/>
                <a:cs typeface="Times New Roman" panose="02020603050405020304" pitchFamily="18" charset="0"/>
              </a:rPr>
              <a:t>2017 </a:t>
            </a:r>
            <a:r>
              <a:rPr lang="en-US" altLang="ko-KR" dirty="0">
                <a:latin typeface="Times New Roman" panose="02020603050405020304" pitchFamily="18" charset="0"/>
                <a:cs typeface="Times New Roman" panose="02020603050405020304" pitchFamily="18" charset="0"/>
              </a:rPr>
              <a:t>COSMA Conference, </a:t>
            </a:r>
            <a:r>
              <a:rPr lang="en-US" altLang="ko-KR" dirty="0" smtClean="0">
                <a:latin typeface="Times New Roman" panose="02020603050405020304" pitchFamily="18" charset="0"/>
                <a:cs typeface="Times New Roman" panose="02020603050405020304" pitchFamily="18" charset="0"/>
              </a:rPr>
              <a:t>Tampa</a:t>
            </a:r>
            <a:endParaRPr lang="en-US" altLang="ko-KR" spc="-150" dirty="0" smtClean="0">
              <a:solidFill>
                <a:schemeClr val="tx2">
                  <a:lumMod val="75000"/>
                </a:schemeClr>
              </a:solidFill>
              <a:latin typeface="Times New Roman" panose="02020603050405020304" pitchFamily="18" charset="0"/>
              <a:ea typeface="HY견고딕" pitchFamily="18" charset="-127"/>
              <a:cs typeface="Times New Roman" panose="02020603050405020304" pitchFamily="18" charset="0"/>
            </a:endParaRPr>
          </a:p>
        </p:txBody>
      </p:sp>
      <p:pic>
        <p:nvPicPr>
          <p:cNvPr id="8" name="Picture 4"/>
          <p:cNvPicPr>
            <a:picLocks noChangeAspect="1"/>
          </p:cNvPicPr>
          <p:nvPr/>
        </p:nvPicPr>
        <p:blipFill>
          <a:blip r:embed="rId3"/>
          <a:stretch>
            <a:fillRect/>
          </a:stretch>
        </p:blipFill>
        <p:spPr>
          <a:xfrm>
            <a:off x="7234558" y="5877272"/>
            <a:ext cx="2688829" cy="980728"/>
          </a:xfrm>
          <a:prstGeom prst="rect">
            <a:avLst/>
          </a:prstGeom>
        </p:spPr>
      </p:pic>
    </p:spTree>
    <p:extLst>
      <p:ext uri="{BB962C8B-B14F-4D97-AF65-F5344CB8AC3E}">
        <p14:creationId xmlns:p14="http://schemas.microsoft.com/office/powerpoint/2010/main" val="41344759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직사각형 22"/>
          <p:cNvSpPr/>
          <p:nvPr/>
        </p:nvSpPr>
        <p:spPr>
          <a:xfrm>
            <a:off x="194471" y="188640"/>
            <a:ext cx="9084560" cy="523220"/>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Results: Funding &amp; Assistantships</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300" y="1409700"/>
            <a:ext cx="9169400" cy="4038600"/>
          </a:xfrm>
          <a:prstGeom prst="rect">
            <a:avLst/>
          </a:prstGeom>
        </p:spPr>
      </p:pic>
      <p:sp>
        <p:nvSpPr>
          <p:cNvPr id="5" name="Rectangle 4"/>
          <p:cNvSpPr/>
          <p:nvPr/>
        </p:nvSpPr>
        <p:spPr>
          <a:xfrm>
            <a:off x="1928664" y="1632687"/>
            <a:ext cx="36004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36576" y="3140968"/>
            <a:ext cx="20764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774223" y="4149080"/>
            <a:ext cx="504808"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6200000">
            <a:off x="72533" y="4957285"/>
            <a:ext cx="1872208" cy="369332"/>
          </a:xfrm>
          <a:prstGeom prst="rect">
            <a:avLst/>
          </a:prstGeom>
          <a:noFill/>
        </p:spPr>
        <p:txBody>
          <a:bodyPr wrap="square" rtlCol="0">
            <a:spAutoFit/>
          </a:bodyPr>
          <a:lstStyle/>
          <a:p>
            <a:r>
              <a:rPr lang="en-US" b="1" dirty="0" smtClean="0"/>
              <a:t>Research</a:t>
            </a:r>
            <a:endParaRPr lang="en-US" b="1" dirty="0"/>
          </a:p>
        </p:txBody>
      </p:sp>
      <p:sp>
        <p:nvSpPr>
          <p:cNvPr id="13" name="TextBox 12"/>
          <p:cNvSpPr txBox="1"/>
          <p:nvPr/>
        </p:nvSpPr>
        <p:spPr>
          <a:xfrm rot="16200000">
            <a:off x="6145778" y="4978482"/>
            <a:ext cx="1872208" cy="369332"/>
          </a:xfrm>
          <a:prstGeom prst="rect">
            <a:avLst/>
          </a:prstGeom>
          <a:noFill/>
        </p:spPr>
        <p:txBody>
          <a:bodyPr wrap="square" rtlCol="0">
            <a:spAutoFit/>
          </a:bodyPr>
          <a:lstStyle/>
          <a:p>
            <a:r>
              <a:rPr lang="en-US" b="1" dirty="0" smtClean="0"/>
              <a:t>Research</a:t>
            </a:r>
            <a:endParaRPr lang="en-US" b="1" dirty="0"/>
          </a:p>
        </p:txBody>
      </p:sp>
      <p:sp>
        <p:nvSpPr>
          <p:cNvPr id="14" name="TextBox 13"/>
          <p:cNvSpPr txBox="1"/>
          <p:nvPr/>
        </p:nvSpPr>
        <p:spPr>
          <a:xfrm rot="16200000">
            <a:off x="897536" y="4957285"/>
            <a:ext cx="1872208" cy="369332"/>
          </a:xfrm>
          <a:prstGeom prst="rect">
            <a:avLst/>
          </a:prstGeom>
          <a:noFill/>
        </p:spPr>
        <p:txBody>
          <a:bodyPr wrap="square" rtlCol="0">
            <a:spAutoFit/>
          </a:bodyPr>
          <a:lstStyle/>
          <a:p>
            <a:r>
              <a:rPr lang="en-US" b="1" dirty="0" smtClean="0"/>
              <a:t>Teaching</a:t>
            </a:r>
            <a:endParaRPr lang="en-US" b="1" dirty="0"/>
          </a:p>
        </p:txBody>
      </p:sp>
      <p:sp>
        <p:nvSpPr>
          <p:cNvPr id="15" name="TextBox 14"/>
          <p:cNvSpPr txBox="1"/>
          <p:nvPr/>
        </p:nvSpPr>
        <p:spPr>
          <a:xfrm rot="16200000">
            <a:off x="7096688" y="4986497"/>
            <a:ext cx="1872208" cy="369332"/>
          </a:xfrm>
          <a:prstGeom prst="rect">
            <a:avLst/>
          </a:prstGeom>
          <a:noFill/>
        </p:spPr>
        <p:txBody>
          <a:bodyPr wrap="square" rtlCol="0">
            <a:spAutoFit/>
          </a:bodyPr>
          <a:lstStyle/>
          <a:p>
            <a:r>
              <a:rPr lang="en-US" b="1" dirty="0" smtClean="0"/>
              <a:t>Teaching</a:t>
            </a:r>
            <a:endParaRPr lang="en-US" b="1" dirty="0"/>
          </a:p>
        </p:txBody>
      </p:sp>
      <p:sp>
        <p:nvSpPr>
          <p:cNvPr id="16" name="TextBox 15"/>
          <p:cNvSpPr txBox="1"/>
          <p:nvPr/>
        </p:nvSpPr>
        <p:spPr>
          <a:xfrm rot="16200000">
            <a:off x="7862933" y="4946399"/>
            <a:ext cx="1872208" cy="369332"/>
          </a:xfrm>
          <a:prstGeom prst="rect">
            <a:avLst/>
          </a:prstGeom>
          <a:noFill/>
        </p:spPr>
        <p:txBody>
          <a:bodyPr wrap="square" rtlCol="0">
            <a:spAutoFit/>
          </a:bodyPr>
          <a:lstStyle/>
          <a:p>
            <a:r>
              <a:rPr lang="en-US" b="1" dirty="0" smtClean="0"/>
              <a:t>Other</a:t>
            </a:r>
            <a:endParaRPr lang="en-US" b="1" dirty="0"/>
          </a:p>
        </p:txBody>
      </p:sp>
      <p:sp>
        <p:nvSpPr>
          <p:cNvPr id="17" name="TextBox 16"/>
          <p:cNvSpPr txBox="1"/>
          <p:nvPr/>
        </p:nvSpPr>
        <p:spPr>
          <a:xfrm rot="16200000">
            <a:off x="1722538" y="4935103"/>
            <a:ext cx="1872208" cy="369332"/>
          </a:xfrm>
          <a:prstGeom prst="rect">
            <a:avLst/>
          </a:prstGeom>
          <a:noFill/>
        </p:spPr>
        <p:txBody>
          <a:bodyPr wrap="square" rtlCol="0">
            <a:spAutoFit/>
          </a:bodyPr>
          <a:lstStyle/>
          <a:p>
            <a:r>
              <a:rPr lang="en-US" b="1" dirty="0" smtClean="0"/>
              <a:t>Other</a:t>
            </a:r>
            <a:endParaRPr lang="en-US" b="1" dirty="0"/>
          </a:p>
        </p:txBody>
      </p:sp>
      <p:sp>
        <p:nvSpPr>
          <p:cNvPr id="7" name="TextBox 6"/>
          <p:cNvSpPr txBox="1"/>
          <p:nvPr/>
        </p:nvSpPr>
        <p:spPr>
          <a:xfrm>
            <a:off x="589353" y="2623108"/>
            <a:ext cx="672645" cy="369332"/>
          </a:xfrm>
          <a:prstGeom prst="rect">
            <a:avLst/>
          </a:prstGeom>
          <a:noFill/>
        </p:spPr>
        <p:txBody>
          <a:bodyPr wrap="square" rtlCol="0">
            <a:spAutoFit/>
          </a:bodyPr>
          <a:lstStyle/>
          <a:p>
            <a:r>
              <a:rPr lang="en-US" smtClean="0"/>
              <a:t>28%</a:t>
            </a:r>
            <a:endParaRPr lang="en-US"/>
          </a:p>
        </p:txBody>
      </p:sp>
      <p:sp>
        <p:nvSpPr>
          <p:cNvPr id="19" name="TextBox 18"/>
          <p:cNvSpPr txBox="1"/>
          <p:nvPr/>
        </p:nvSpPr>
        <p:spPr>
          <a:xfrm>
            <a:off x="1424408" y="1151862"/>
            <a:ext cx="672645" cy="369332"/>
          </a:xfrm>
          <a:prstGeom prst="rect">
            <a:avLst/>
          </a:prstGeom>
          <a:noFill/>
        </p:spPr>
        <p:txBody>
          <a:bodyPr wrap="square" rtlCol="0">
            <a:spAutoFit/>
          </a:bodyPr>
          <a:lstStyle/>
          <a:p>
            <a:r>
              <a:rPr lang="en-US" dirty="0" smtClean="0"/>
              <a:t>56%</a:t>
            </a:r>
            <a:endParaRPr lang="en-US" dirty="0"/>
          </a:p>
        </p:txBody>
      </p:sp>
      <p:sp>
        <p:nvSpPr>
          <p:cNvPr id="20" name="TextBox 19"/>
          <p:cNvSpPr txBox="1"/>
          <p:nvPr/>
        </p:nvSpPr>
        <p:spPr>
          <a:xfrm>
            <a:off x="2340394" y="3198675"/>
            <a:ext cx="672645" cy="369332"/>
          </a:xfrm>
          <a:prstGeom prst="rect">
            <a:avLst/>
          </a:prstGeom>
          <a:noFill/>
        </p:spPr>
        <p:txBody>
          <a:bodyPr wrap="square" rtlCol="0">
            <a:spAutoFit/>
          </a:bodyPr>
          <a:lstStyle/>
          <a:p>
            <a:r>
              <a:rPr lang="en-US"/>
              <a:t>1</a:t>
            </a:r>
            <a:r>
              <a:rPr lang="en-US" smtClean="0"/>
              <a:t>6%</a:t>
            </a:r>
            <a:endParaRPr lang="en-US" dirty="0"/>
          </a:p>
        </p:txBody>
      </p:sp>
      <p:sp>
        <p:nvSpPr>
          <p:cNvPr id="21" name="TextBox 20"/>
          <p:cNvSpPr txBox="1"/>
          <p:nvPr/>
        </p:nvSpPr>
        <p:spPr>
          <a:xfrm>
            <a:off x="6728627" y="2208751"/>
            <a:ext cx="672645" cy="369332"/>
          </a:xfrm>
          <a:prstGeom prst="rect">
            <a:avLst/>
          </a:prstGeom>
          <a:noFill/>
        </p:spPr>
        <p:txBody>
          <a:bodyPr wrap="square" rtlCol="0">
            <a:spAutoFit/>
          </a:bodyPr>
          <a:lstStyle/>
          <a:p>
            <a:r>
              <a:rPr lang="en-US" smtClean="0"/>
              <a:t>39%</a:t>
            </a:r>
            <a:endParaRPr lang="en-US" dirty="0"/>
          </a:p>
        </p:txBody>
      </p:sp>
      <p:sp>
        <p:nvSpPr>
          <p:cNvPr id="22" name="TextBox 21"/>
          <p:cNvSpPr txBox="1"/>
          <p:nvPr/>
        </p:nvSpPr>
        <p:spPr>
          <a:xfrm>
            <a:off x="7696469" y="1151862"/>
            <a:ext cx="672645" cy="369332"/>
          </a:xfrm>
          <a:prstGeom prst="rect">
            <a:avLst/>
          </a:prstGeom>
          <a:noFill/>
        </p:spPr>
        <p:txBody>
          <a:bodyPr wrap="square" rtlCol="0">
            <a:spAutoFit/>
          </a:bodyPr>
          <a:lstStyle/>
          <a:p>
            <a:r>
              <a:rPr lang="en-US" dirty="0"/>
              <a:t>5</a:t>
            </a:r>
            <a:r>
              <a:rPr lang="en-US" dirty="0" smtClean="0"/>
              <a:t>9%</a:t>
            </a:r>
            <a:endParaRPr lang="en-US" dirty="0"/>
          </a:p>
        </p:txBody>
      </p:sp>
      <p:sp>
        <p:nvSpPr>
          <p:cNvPr id="24" name="TextBox 23"/>
          <p:cNvSpPr txBox="1"/>
          <p:nvPr/>
        </p:nvSpPr>
        <p:spPr>
          <a:xfrm>
            <a:off x="8614371" y="3851124"/>
            <a:ext cx="672645" cy="369332"/>
          </a:xfrm>
          <a:prstGeom prst="rect">
            <a:avLst/>
          </a:prstGeom>
          <a:noFill/>
        </p:spPr>
        <p:txBody>
          <a:bodyPr wrap="square" rtlCol="0">
            <a:spAutoFit/>
          </a:bodyPr>
          <a:lstStyle/>
          <a:p>
            <a:r>
              <a:rPr lang="en-US"/>
              <a:t>2</a:t>
            </a:r>
            <a:r>
              <a:rPr lang="en-US" smtClean="0"/>
              <a:t>%</a:t>
            </a:r>
            <a:endParaRPr lang="en-US" dirty="0"/>
          </a:p>
        </p:txBody>
      </p:sp>
      <p:sp>
        <p:nvSpPr>
          <p:cNvPr id="25" name="Rectangle 24"/>
          <p:cNvSpPr/>
          <p:nvPr/>
        </p:nvSpPr>
        <p:spPr>
          <a:xfrm>
            <a:off x="2760267" y="3666736"/>
            <a:ext cx="36004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153160" y="1263355"/>
            <a:ext cx="2159879" cy="369332"/>
          </a:xfrm>
          <a:prstGeom prst="rect">
            <a:avLst/>
          </a:prstGeom>
          <a:noFill/>
        </p:spPr>
        <p:txBody>
          <a:bodyPr wrap="square" rtlCol="0">
            <a:spAutoFit/>
          </a:bodyPr>
          <a:lstStyle/>
          <a:p>
            <a:r>
              <a:rPr lang="en-US" b="1" dirty="0" smtClean="0"/>
              <a:t>Hybrid Programs</a:t>
            </a:r>
            <a:endParaRPr lang="en-US" b="1" dirty="0"/>
          </a:p>
        </p:txBody>
      </p:sp>
      <p:sp>
        <p:nvSpPr>
          <p:cNvPr id="27" name="TextBox 26"/>
          <p:cNvSpPr txBox="1"/>
          <p:nvPr/>
        </p:nvSpPr>
        <p:spPr>
          <a:xfrm>
            <a:off x="4304927" y="1741322"/>
            <a:ext cx="2423699" cy="369332"/>
          </a:xfrm>
          <a:prstGeom prst="rect">
            <a:avLst/>
          </a:prstGeom>
          <a:noFill/>
        </p:spPr>
        <p:txBody>
          <a:bodyPr wrap="square" rtlCol="0">
            <a:spAutoFit/>
          </a:bodyPr>
          <a:lstStyle/>
          <a:p>
            <a:r>
              <a:rPr lang="en-US" b="1" dirty="0" smtClean="0"/>
              <a:t>Research Programs</a:t>
            </a:r>
            <a:endParaRPr lang="en-US" b="1" dirty="0"/>
          </a:p>
        </p:txBody>
      </p:sp>
      <p:cxnSp>
        <p:nvCxnSpPr>
          <p:cNvPr id="28" name="Straight Arrow Connector 27"/>
          <p:cNvCxnSpPr/>
          <p:nvPr/>
        </p:nvCxnSpPr>
        <p:spPr>
          <a:xfrm flipH="1">
            <a:off x="2760267" y="1741322"/>
            <a:ext cx="680565" cy="467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961112" y="2235902"/>
            <a:ext cx="567679" cy="684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285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직사각형 22"/>
          <p:cNvSpPr/>
          <p:nvPr/>
        </p:nvSpPr>
        <p:spPr>
          <a:xfrm>
            <a:off x="194471" y="241484"/>
            <a:ext cx="9084560" cy="523220"/>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Results: Graduation Requirements</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8300" y="1625600"/>
            <a:ext cx="6629400" cy="3594100"/>
          </a:xfrm>
          <a:prstGeom prst="rect">
            <a:avLst/>
          </a:prstGeom>
        </p:spPr>
      </p:pic>
      <p:sp>
        <p:nvSpPr>
          <p:cNvPr id="6" name="TextBox 5"/>
          <p:cNvSpPr txBox="1"/>
          <p:nvPr/>
        </p:nvSpPr>
        <p:spPr>
          <a:xfrm rot="5400000">
            <a:off x="7399066" y="3460178"/>
            <a:ext cx="2159879" cy="369332"/>
          </a:xfrm>
          <a:prstGeom prst="rect">
            <a:avLst/>
          </a:prstGeom>
          <a:noFill/>
        </p:spPr>
        <p:txBody>
          <a:bodyPr wrap="square" rtlCol="0">
            <a:spAutoFit/>
          </a:bodyPr>
          <a:lstStyle/>
          <a:p>
            <a:r>
              <a:rPr lang="en-US" b="1" dirty="0" smtClean="0">
                <a:solidFill>
                  <a:schemeClr val="tx1">
                    <a:lumMod val="65000"/>
                    <a:lumOff val="35000"/>
                  </a:schemeClr>
                </a:solidFill>
              </a:rPr>
              <a:t>Hybrid Programs</a:t>
            </a:r>
            <a:endParaRPr lang="en-US" b="1" dirty="0">
              <a:solidFill>
                <a:schemeClr val="tx1">
                  <a:lumMod val="65000"/>
                  <a:lumOff val="35000"/>
                </a:schemeClr>
              </a:solidFill>
            </a:endParaRPr>
          </a:p>
        </p:txBody>
      </p:sp>
      <p:sp>
        <p:nvSpPr>
          <p:cNvPr id="7" name="TextBox 6"/>
          <p:cNvSpPr txBox="1"/>
          <p:nvPr/>
        </p:nvSpPr>
        <p:spPr>
          <a:xfrm rot="16200000">
            <a:off x="43799" y="3460177"/>
            <a:ext cx="2423699" cy="369332"/>
          </a:xfrm>
          <a:prstGeom prst="rect">
            <a:avLst/>
          </a:prstGeom>
          <a:noFill/>
        </p:spPr>
        <p:txBody>
          <a:bodyPr wrap="square" rtlCol="0">
            <a:spAutoFit/>
          </a:bodyPr>
          <a:lstStyle/>
          <a:p>
            <a:r>
              <a:rPr lang="en-US" b="1" dirty="0" smtClean="0">
                <a:solidFill>
                  <a:schemeClr val="tx1">
                    <a:lumMod val="65000"/>
                    <a:lumOff val="35000"/>
                  </a:schemeClr>
                </a:solidFill>
              </a:rPr>
              <a:t>Research Programs</a:t>
            </a:r>
            <a:endParaRPr lang="en-US" b="1" dirty="0">
              <a:solidFill>
                <a:schemeClr val="tx1">
                  <a:lumMod val="65000"/>
                  <a:lumOff val="35000"/>
                </a:schemeClr>
              </a:solidFill>
            </a:endParaRPr>
          </a:p>
        </p:txBody>
      </p:sp>
      <p:sp>
        <p:nvSpPr>
          <p:cNvPr id="8" name="Rectangle 7"/>
          <p:cNvSpPr/>
          <p:nvPr/>
        </p:nvSpPr>
        <p:spPr>
          <a:xfrm>
            <a:off x="2576736" y="2276872"/>
            <a:ext cx="36004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113240" y="1625600"/>
            <a:ext cx="36004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084111" y="1832332"/>
            <a:ext cx="672645" cy="369332"/>
          </a:xfrm>
          <a:prstGeom prst="rect">
            <a:avLst/>
          </a:prstGeom>
          <a:noFill/>
        </p:spPr>
        <p:txBody>
          <a:bodyPr wrap="square" rtlCol="0">
            <a:spAutoFit/>
          </a:bodyPr>
          <a:lstStyle/>
          <a:p>
            <a:r>
              <a:rPr lang="en-US" dirty="0" smtClean="0"/>
              <a:t>36%</a:t>
            </a:r>
            <a:endParaRPr lang="en-US" dirty="0"/>
          </a:p>
        </p:txBody>
      </p:sp>
      <p:sp>
        <p:nvSpPr>
          <p:cNvPr id="11" name="TextBox 10"/>
          <p:cNvSpPr txBox="1"/>
          <p:nvPr/>
        </p:nvSpPr>
        <p:spPr>
          <a:xfrm>
            <a:off x="6620615" y="1308535"/>
            <a:ext cx="672645" cy="369332"/>
          </a:xfrm>
          <a:prstGeom prst="rect">
            <a:avLst/>
          </a:prstGeom>
          <a:noFill/>
        </p:spPr>
        <p:txBody>
          <a:bodyPr wrap="square" rtlCol="0">
            <a:spAutoFit/>
          </a:bodyPr>
          <a:lstStyle/>
          <a:p>
            <a:r>
              <a:rPr lang="en-US"/>
              <a:t>8</a:t>
            </a:r>
            <a:r>
              <a:rPr lang="en-US" smtClean="0"/>
              <a:t>8%</a:t>
            </a:r>
            <a:endParaRPr lang="en-US"/>
          </a:p>
        </p:txBody>
      </p:sp>
      <p:sp>
        <p:nvSpPr>
          <p:cNvPr id="12" name="TextBox 11"/>
          <p:cNvSpPr txBox="1"/>
          <p:nvPr/>
        </p:nvSpPr>
        <p:spPr>
          <a:xfrm>
            <a:off x="973852" y="5294908"/>
            <a:ext cx="8465685" cy="553998"/>
          </a:xfrm>
          <a:prstGeom prst="rect">
            <a:avLst/>
          </a:prstGeom>
          <a:noFill/>
        </p:spPr>
        <p:txBody>
          <a:bodyPr wrap="square" rtlCol="0">
            <a:spAutoFit/>
          </a:bodyPr>
          <a:lstStyle/>
          <a:p>
            <a:r>
              <a:rPr lang="en-US" sz="3000" b="1" dirty="0" smtClean="0">
                <a:solidFill>
                  <a:schemeClr val="accent1"/>
                </a:solidFill>
              </a:rPr>
              <a:t>Doctoral Minor Requirement for Graduation</a:t>
            </a:r>
            <a:endParaRPr lang="en-US" sz="3000" b="1" dirty="0">
              <a:solidFill>
                <a:schemeClr val="accent1"/>
              </a:solidFill>
            </a:endParaRPr>
          </a:p>
        </p:txBody>
      </p:sp>
    </p:spTree>
    <p:extLst>
      <p:ext uri="{BB962C8B-B14F-4D97-AF65-F5344CB8AC3E}">
        <p14:creationId xmlns:p14="http://schemas.microsoft.com/office/powerpoint/2010/main" val="10839837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타원 22"/>
          <p:cNvSpPr/>
          <p:nvPr/>
        </p:nvSpPr>
        <p:spPr>
          <a:xfrm>
            <a:off x="2408175" y="1078863"/>
            <a:ext cx="2601021" cy="2052094"/>
          </a:xfrm>
          <a:prstGeom prst="ellips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b="1" spc="-150" dirty="0" smtClean="0">
                <a:solidFill>
                  <a:schemeClr val="tx1"/>
                </a:solidFill>
                <a:latin typeface="Arial" charset="0"/>
                <a:ea typeface="Arial" charset="0"/>
                <a:cs typeface="Arial" charset="0"/>
              </a:rPr>
              <a:t>Admissions Requirements</a:t>
            </a:r>
            <a:endParaRPr lang="ko-KR" altLang="en-US" sz="2000" b="1" spc="-150" dirty="0">
              <a:solidFill>
                <a:schemeClr val="tx1"/>
              </a:solidFill>
              <a:latin typeface="Arial" charset="0"/>
              <a:ea typeface="Arial" charset="0"/>
              <a:cs typeface="Arial" charset="0"/>
            </a:endParaRPr>
          </a:p>
        </p:txBody>
      </p:sp>
      <p:sp>
        <p:nvSpPr>
          <p:cNvPr id="24" name="타원 23"/>
          <p:cNvSpPr/>
          <p:nvPr/>
        </p:nvSpPr>
        <p:spPr>
          <a:xfrm>
            <a:off x="848544" y="2636911"/>
            <a:ext cx="2515927" cy="2062105"/>
          </a:xfrm>
          <a:prstGeom prst="ellipse">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2000" b="1" spc="-150" dirty="0" smtClean="0">
                <a:solidFill>
                  <a:schemeClr val="tx1"/>
                </a:solidFill>
                <a:latin typeface="Arial" charset="0"/>
                <a:ea typeface="Arial" charset="0"/>
                <a:cs typeface="Arial" charset="0"/>
              </a:rPr>
              <a:t> </a:t>
            </a:r>
            <a:r>
              <a:rPr lang="en-US" altLang="ko-KR" sz="2000" b="1" spc="-150" dirty="0" smtClean="0">
                <a:solidFill>
                  <a:schemeClr val="tx1"/>
                </a:solidFill>
                <a:latin typeface="Arial" charset="0"/>
                <a:ea typeface="Arial" charset="0"/>
                <a:cs typeface="Arial" charset="0"/>
              </a:rPr>
              <a:t>Funding Opportunities</a:t>
            </a:r>
            <a:endParaRPr lang="ko-KR" altLang="en-US" sz="2000" b="1" spc="-150" dirty="0">
              <a:solidFill>
                <a:schemeClr val="tx1"/>
              </a:solidFill>
              <a:latin typeface="Arial" charset="0"/>
              <a:ea typeface="Arial" charset="0"/>
              <a:cs typeface="Arial" charset="0"/>
            </a:endParaRPr>
          </a:p>
        </p:txBody>
      </p:sp>
      <p:sp>
        <p:nvSpPr>
          <p:cNvPr id="25" name="타원 24"/>
          <p:cNvSpPr/>
          <p:nvPr/>
        </p:nvSpPr>
        <p:spPr>
          <a:xfrm>
            <a:off x="2482467" y="4069994"/>
            <a:ext cx="2675412" cy="2030379"/>
          </a:xfrm>
          <a:prstGeom prst="ellipse">
            <a:avLst/>
          </a:prstGeom>
          <a:solidFill>
            <a:srgbClr val="92D050"/>
          </a:solid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b="1" dirty="0" smtClean="0">
                <a:solidFill>
                  <a:schemeClr val="tx1"/>
                </a:solidFill>
                <a:latin typeface="Arial" charset="0"/>
                <a:ea typeface="Arial" charset="0"/>
                <a:cs typeface="Arial" charset="0"/>
              </a:rPr>
              <a:t>Graduation Requirements</a:t>
            </a:r>
          </a:p>
        </p:txBody>
      </p:sp>
      <p:sp>
        <p:nvSpPr>
          <p:cNvPr id="27" name="타원 26"/>
          <p:cNvSpPr/>
          <p:nvPr/>
        </p:nvSpPr>
        <p:spPr>
          <a:xfrm>
            <a:off x="6177136" y="1957598"/>
            <a:ext cx="2952328" cy="2947565"/>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ko-KR" sz="3600" b="1" spc="-150" dirty="0" smtClean="0">
                <a:solidFill>
                  <a:schemeClr val="tx1"/>
                </a:solidFill>
                <a:latin typeface="Arial" charset="0"/>
                <a:ea typeface="Arial" charset="0"/>
                <a:cs typeface="Arial" charset="0"/>
              </a:rPr>
              <a:t>Program Focus</a:t>
            </a:r>
          </a:p>
        </p:txBody>
      </p:sp>
      <p:sp>
        <p:nvSpPr>
          <p:cNvPr id="36" name="TextBox 35"/>
          <p:cNvSpPr txBox="1"/>
          <p:nvPr/>
        </p:nvSpPr>
        <p:spPr>
          <a:xfrm>
            <a:off x="4937188" y="5085184"/>
            <a:ext cx="1960028" cy="307777"/>
          </a:xfrm>
          <a:prstGeom prst="rect">
            <a:avLst/>
          </a:prstGeom>
          <a:noFill/>
        </p:spPr>
        <p:txBody>
          <a:bodyPr wrap="square" rtlCol="0">
            <a:spAutoFit/>
          </a:bodyPr>
          <a:lstStyle/>
          <a:p>
            <a:pPr algn="ctr"/>
            <a:endParaRPr lang="ko-KR" altLang="en-US" sz="1400" b="1" spc="-150" dirty="0"/>
          </a:p>
        </p:txBody>
      </p:sp>
      <p:sp>
        <p:nvSpPr>
          <p:cNvPr id="38" name="TextBox 37"/>
          <p:cNvSpPr txBox="1"/>
          <p:nvPr/>
        </p:nvSpPr>
        <p:spPr>
          <a:xfrm>
            <a:off x="200472" y="4797152"/>
            <a:ext cx="1960028" cy="307777"/>
          </a:xfrm>
          <a:prstGeom prst="rect">
            <a:avLst/>
          </a:prstGeom>
          <a:noFill/>
        </p:spPr>
        <p:txBody>
          <a:bodyPr wrap="square" rtlCol="0">
            <a:spAutoFit/>
          </a:bodyPr>
          <a:lstStyle/>
          <a:p>
            <a:pPr algn="ctr"/>
            <a:endParaRPr lang="ko-KR" altLang="en-US" sz="1400" b="1" spc="-150" dirty="0"/>
          </a:p>
        </p:txBody>
      </p:sp>
      <p:sp>
        <p:nvSpPr>
          <p:cNvPr id="17" name="직사각형 16"/>
          <p:cNvSpPr/>
          <p:nvPr/>
        </p:nvSpPr>
        <p:spPr>
          <a:xfrm>
            <a:off x="194471" y="37201"/>
            <a:ext cx="9084560" cy="769441"/>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 Results</a:t>
            </a:r>
            <a:r>
              <a:rPr lang="en-US" altLang="ko-KR"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grpSp>
        <p:nvGrpSpPr>
          <p:cNvPr id="4" name="Group 3"/>
          <p:cNvGrpSpPr/>
          <p:nvPr/>
        </p:nvGrpSpPr>
        <p:grpSpPr>
          <a:xfrm>
            <a:off x="4736976" y="2603821"/>
            <a:ext cx="1182931" cy="1660555"/>
            <a:chOff x="4736976" y="2603821"/>
            <a:chExt cx="1182931" cy="1660555"/>
          </a:xfrm>
          <a:solidFill>
            <a:schemeClr val="tx1">
              <a:lumMod val="65000"/>
              <a:lumOff val="35000"/>
            </a:schemeClr>
          </a:solidFill>
        </p:grpSpPr>
        <p:sp>
          <p:nvSpPr>
            <p:cNvPr id="2" name="Rectangle 1"/>
            <p:cNvSpPr/>
            <p:nvPr/>
          </p:nvSpPr>
          <p:spPr>
            <a:xfrm>
              <a:off x="4736976" y="3130957"/>
              <a:ext cx="1180226" cy="1800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18723869">
              <a:off x="4472694" y="3356010"/>
              <a:ext cx="1660555" cy="156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739681" y="3524947"/>
              <a:ext cx="1180226" cy="1800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102763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직사각형 22"/>
          <p:cNvSpPr/>
          <p:nvPr/>
        </p:nvSpPr>
        <p:spPr>
          <a:xfrm>
            <a:off x="194471" y="44624"/>
            <a:ext cx="9084560" cy="769441"/>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Results: Alumni Job Placement</a:t>
            </a:r>
            <a:r>
              <a:rPr lang="en-US" altLang="ko-KR" sz="44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649" y="1727565"/>
            <a:ext cx="4229100" cy="34798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6751" y="1727565"/>
            <a:ext cx="4241800" cy="3479800"/>
          </a:xfrm>
          <a:prstGeom prst="rect">
            <a:avLst/>
          </a:prstGeom>
        </p:spPr>
      </p:pic>
    </p:spTree>
    <p:extLst>
      <p:ext uri="{BB962C8B-B14F-4D97-AF65-F5344CB8AC3E}">
        <p14:creationId xmlns:p14="http://schemas.microsoft.com/office/powerpoint/2010/main" val="6894123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직사각형 22"/>
          <p:cNvSpPr/>
          <p:nvPr/>
        </p:nvSpPr>
        <p:spPr>
          <a:xfrm>
            <a:off x="194471" y="44624"/>
            <a:ext cx="9084560" cy="769441"/>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Results: Alumni Job Placement</a:t>
            </a:r>
            <a:r>
              <a:rPr lang="en-US" altLang="ko-KR" sz="44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6656" y="1124744"/>
            <a:ext cx="6967610" cy="438959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8544" y="2325542"/>
            <a:ext cx="2695573" cy="4037947"/>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59377" y="2428583"/>
            <a:ext cx="3037741" cy="3965940"/>
          </a:xfrm>
          <a:prstGeom prst="rect">
            <a:avLst/>
          </a:prstGeom>
        </p:spPr>
      </p:pic>
    </p:spTree>
    <p:extLst>
      <p:ext uri="{BB962C8B-B14F-4D97-AF65-F5344CB8AC3E}">
        <p14:creationId xmlns:p14="http://schemas.microsoft.com/office/powerpoint/2010/main" val="138013424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직사각형 11"/>
          <p:cNvSpPr/>
          <p:nvPr/>
        </p:nvSpPr>
        <p:spPr>
          <a:xfrm>
            <a:off x="194471" y="169476"/>
            <a:ext cx="7027805" cy="523220"/>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Ⅳ. Discussion </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1"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sp>
        <p:nvSpPr>
          <p:cNvPr id="18" name="직사각형 17"/>
          <p:cNvSpPr/>
          <p:nvPr/>
        </p:nvSpPr>
        <p:spPr>
          <a:xfrm>
            <a:off x="312001" y="1214992"/>
            <a:ext cx="130648" cy="3078104"/>
          </a:xfrm>
          <a:prstGeom prst="rect">
            <a:avLst/>
          </a:prstGeom>
          <a:solidFill>
            <a:schemeClr val="accent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내용 개체 틀 1"/>
          <p:cNvSpPr txBox="1">
            <a:spLocks/>
          </p:cNvSpPr>
          <p:nvPr/>
        </p:nvSpPr>
        <p:spPr bwMode="auto">
          <a:xfrm>
            <a:off x="787137" y="1323024"/>
            <a:ext cx="9118863" cy="36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fontAlgn="base" latinLnBrk="1">
              <a:spcBef>
                <a:spcPct val="20000"/>
              </a:spcBef>
              <a:spcAft>
                <a:spcPct val="0"/>
              </a:spcAft>
              <a:buFont typeface="Arial" charset="0"/>
              <a:buNone/>
              <a:defRPr sz="2000" kern="1200">
                <a:solidFill>
                  <a:srgbClr val="004C86"/>
                </a:solidFill>
                <a:latin typeface="+mn-lt"/>
                <a:ea typeface="+mn-ea"/>
                <a:cs typeface="+mn-cs"/>
              </a:defRPr>
            </a:lvl1pPr>
            <a:lvl2pPr marL="742950" indent="-285750" algn="l" rtl="0" fontAlgn="base" latinLnBrk="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latinLnBrk="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No</a:t>
            </a:r>
            <a:r>
              <a:rPr kumimoji="0" lang="en-US" altLang="ko-KR" sz="2400" b="1" i="0" u="none" strike="noStrike" kern="1200" cap="none" spc="0" normalizeH="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 apparent difference in admissions requirements or programmatic outcomes as a result of program focus</a:t>
            </a: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lang="en-US" altLang="ko-KR" sz="2400" b="1" baseline="0" dirty="0" smtClean="0">
                <a:latin typeface="Arial" panose="020B0604020202020204" pitchFamily="34" charset="0"/>
                <a:ea typeface="맑은 고딕"/>
                <a:cs typeface="Arial" panose="020B0604020202020204" pitchFamily="34" charset="0"/>
              </a:rPr>
              <a:t>Faculty to</a:t>
            </a:r>
            <a:r>
              <a:rPr lang="en-US" altLang="ko-KR" sz="2400" b="1" dirty="0" smtClean="0">
                <a:latin typeface="Arial" panose="020B0604020202020204" pitchFamily="34" charset="0"/>
                <a:ea typeface="맑은 고딕"/>
                <a:cs typeface="Arial" panose="020B0604020202020204" pitchFamily="34" charset="0"/>
              </a:rPr>
              <a:t> Student ratio is lower at Research programs </a:t>
            </a:r>
          </a:p>
          <a:p>
            <a:pPr marL="457200" indent="-457200">
              <a:lnSpc>
                <a:spcPct val="150000"/>
              </a:lnSpc>
              <a:buFont typeface="Arial" charset="0"/>
              <a:buAutoNum type="arabicPeriod"/>
              <a:defRPr/>
            </a:pPr>
            <a:r>
              <a:rPr lang="en-US" altLang="ko-KR" sz="2400" b="1" dirty="0">
                <a:latin typeface="Arial" panose="020B0604020202020204" pitchFamily="34" charset="0"/>
                <a:ea typeface="맑은 고딕"/>
                <a:cs typeface="Arial" panose="020B0604020202020204" pitchFamily="34" charset="0"/>
              </a:rPr>
              <a:t>Research programs are placing a greater percentage of alumni at Highest Doctoral (research intensive) </a:t>
            </a:r>
            <a:r>
              <a:rPr lang="en-US" altLang="ko-KR" sz="2400" b="1" dirty="0" smtClean="0">
                <a:latin typeface="Arial" panose="020B0604020202020204" pitchFamily="34" charset="0"/>
                <a:ea typeface="맑은 고딕"/>
                <a:cs typeface="Arial" panose="020B0604020202020204" pitchFamily="34" charset="0"/>
              </a:rPr>
              <a:t>programs</a:t>
            </a:r>
            <a:endPar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endParaRPr>
          </a:p>
          <a:p>
            <a:pPr marL="457200" lvl="0" indent="-457200">
              <a:lnSpc>
                <a:spcPct val="200000"/>
              </a:lnSpc>
              <a:buFont typeface="Arial" charset="0"/>
              <a:buAutoNum type="arabicPeriod"/>
              <a:defRPr/>
            </a:pPr>
            <a:endParaRPr lang="ko-KR" altLang="en-US" sz="1800" b="1" dirty="0"/>
          </a:p>
        </p:txBody>
      </p:sp>
    </p:spTree>
    <p:extLst>
      <p:ext uri="{BB962C8B-B14F-4D97-AF65-F5344CB8AC3E}">
        <p14:creationId xmlns:p14="http://schemas.microsoft.com/office/powerpoint/2010/main" val="3975046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직사각형 11"/>
          <p:cNvSpPr/>
          <p:nvPr/>
        </p:nvSpPr>
        <p:spPr>
          <a:xfrm>
            <a:off x="194471" y="169476"/>
            <a:ext cx="7027805" cy="523220"/>
          </a:xfrm>
          <a:prstGeom prst="rect">
            <a:avLst/>
          </a:prstGeom>
        </p:spPr>
        <p:txBody>
          <a:bodyPr wrap="square">
            <a:spAutoFit/>
          </a:bodyPr>
          <a:lstStyle/>
          <a:p>
            <a:pPr algn="just"/>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Ⅳ. Future Research</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1"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sp>
        <p:nvSpPr>
          <p:cNvPr id="18" name="직사각형 17"/>
          <p:cNvSpPr/>
          <p:nvPr/>
        </p:nvSpPr>
        <p:spPr>
          <a:xfrm>
            <a:off x="312001" y="1214992"/>
            <a:ext cx="130648" cy="4518264"/>
          </a:xfrm>
          <a:prstGeom prst="rect">
            <a:avLst/>
          </a:prstGeom>
          <a:solidFill>
            <a:schemeClr val="accent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내용 개체 틀 1"/>
          <p:cNvSpPr txBox="1">
            <a:spLocks/>
          </p:cNvSpPr>
          <p:nvPr/>
        </p:nvSpPr>
        <p:spPr bwMode="auto">
          <a:xfrm>
            <a:off x="787137" y="1323024"/>
            <a:ext cx="9118863" cy="36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fontAlgn="base" latinLnBrk="1">
              <a:spcBef>
                <a:spcPct val="20000"/>
              </a:spcBef>
              <a:spcAft>
                <a:spcPct val="0"/>
              </a:spcAft>
              <a:buFont typeface="Arial" charset="0"/>
              <a:buNone/>
              <a:defRPr sz="2000" kern="1200">
                <a:solidFill>
                  <a:srgbClr val="004C86"/>
                </a:solidFill>
                <a:latin typeface="+mn-lt"/>
                <a:ea typeface="+mn-ea"/>
                <a:cs typeface="+mn-cs"/>
              </a:defRPr>
            </a:lvl1pPr>
            <a:lvl2pPr marL="742950" indent="-285750" algn="l" rtl="0" fontAlgn="base" latinLnBrk="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latinLnBrk="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lang="en-US" altLang="ko-KR" sz="2400" b="1" dirty="0" smtClean="0">
                <a:latin typeface="Arial" panose="020B0604020202020204" pitchFamily="34" charset="0"/>
                <a:ea typeface="맑은 고딕"/>
                <a:cs typeface="Arial" panose="020B0604020202020204" pitchFamily="34" charset="0"/>
              </a:rPr>
              <a:t>Student perceptions of program type and perceived indicators of this program type</a:t>
            </a: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Student</a:t>
            </a:r>
            <a:r>
              <a:rPr kumimoji="0" lang="en-US" altLang="ko-KR" sz="2400" b="1" i="0" u="none" strike="noStrike" kern="1200" cap="none" spc="0" normalizeH="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 goals for job placement upon graduation </a:t>
            </a:r>
            <a:r>
              <a:rPr kumimoji="0" lang="mr-IN" altLang="ko-KR" sz="2400" b="1" i="0" u="none" strike="noStrike" kern="1200" cap="none" spc="0" normalizeH="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a:t>
            </a:r>
            <a:r>
              <a:rPr kumimoji="0" lang="en-US" altLang="ko-KR" sz="2400" b="1" i="0" u="none" strike="noStrike" kern="1200" cap="none" spc="0" normalizeH="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 motivation for selection of program and specific type of program</a:t>
            </a:r>
            <a:endPar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endParaRP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lang="en-US" altLang="ko-KR" sz="2400" b="1" noProof="0" dirty="0" smtClean="0">
                <a:latin typeface="Arial" panose="020B0604020202020204" pitchFamily="34" charset="0"/>
                <a:ea typeface="맑은 고딕"/>
                <a:cs typeface="Arial" panose="020B0604020202020204" pitchFamily="34" charset="0"/>
              </a:rPr>
              <a:t>Further consider alignment of program with program outcomes and admissions requirements </a:t>
            </a:r>
            <a:r>
              <a:rPr lang="mr-IN" altLang="ko-KR" sz="2400" b="1" noProof="0" dirty="0" smtClean="0">
                <a:latin typeface="Arial" panose="020B0604020202020204" pitchFamily="34" charset="0"/>
                <a:ea typeface="맑은 고딕"/>
                <a:cs typeface="Arial" panose="020B0604020202020204" pitchFamily="34" charset="0"/>
              </a:rPr>
              <a:t>–</a:t>
            </a:r>
            <a:r>
              <a:rPr lang="en-US" altLang="ko-KR" sz="2400" b="1" noProof="0" dirty="0" smtClean="0">
                <a:latin typeface="Arial" panose="020B0604020202020204" pitchFamily="34" charset="0"/>
                <a:ea typeface="맑은 고딕"/>
                <a:cs typeface="Arial" panose="020B0604020202020204" pitchFamily="34" charset="0"/>
              </a:rPr>
              <a:t> how to differentiate in a populated market</a:t>
            </a:r>
          </a:p>
          <a:p>
            <a:pPr marL="457200" lvl="0" indent="-457200">
              <a:lnSpc>
                <a:spcPct val="200000"/>
              </a:lnSpc>
              <a:buFont typeface="Arial" charset="0"/>
              <a:buAutoNum type="arabicPeriod"/>
              <a:defRPr/>
            </a:pPr>
            <a:endParaRPr lang="ko-KR" altLang="en-US" sz="1800" b="1" dirty="0"/>
          </a:p>
        </p:txBody>
      </p:sp>
    </p:spTree>
    <p:extLst>
      <p:ext uri="{BB962C8B-B14F-4D97-AF65-F5344CB8AC3E}">
        <p14:creationId xmlns:p14="http://schemas.microsoft.com/office/powerpoint/2010/main" val="16704292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직사각형 5"/>
          <p:cNvSpPr/>
          <p:nvPr/>
        </p:nvSpPr>
        <p:spPr>
          <a:xfrm>
            <a:off x="0" y="2536139"/>
            <a:ext cx="9906000" cy="964869"/>
          </a:xfrm>
          <a:prstGeom prst="rect">
            <a:avLst/>
          </a:prstGeom>
          <a:solidFill>
            <a:srgbClr val="0045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10" name="TextBox 9"/>
          <p:cNvSpPr txBox="1"/>
          <p:nvPr/>
        </p:nvSpPr>
        <p:spPr>
          <a:xfrm>
            <a:off x="3205664" y="2564904"/>
            <a:ext cx="3494675" cy="830997"/>
          </a:xfrm>
          <a:prstGeom prst="rect">
            <a:avLst/>
          </a:prstGeom>
          <a:noFill/>
        </p:spPr>
        <p:txBody>
          <a:bodyPr wrap="none" rtlCol="0">
            <a:spAutoFit/>
          </a:bodyPr>
          <a:lstStyle/>
          <a:p>
            <a:pPr algn="ctr"/>
            <a:r>
              <a:rPr lang="en-US" altLang="ko-KR" sz="4800" b="1" spc="-300" dirty="0" smtClean="0">
                <a:solidFill>
                  <a:schemeClr val="bg1"/>
                </a:solidFill>
              </a:rPr>
              <a:t>THANK YOU</a:t>
            </a:r>
            <a:endParaRPr lang="ko-KR" altLang="en-US" sz="4800" b="1" spc="-300" dirty="0">
              <a:solidFill>
                <a:schemeClr val="bg1"/>
              </a:solidFill>
            </a:endParaRPr>
          </a:p>
        </p:txBody>
      </p:sp>
      <p:pic>
        <p:nvPicPr>
          <p:cNvPr id="4" name="Picture 4"/>
          <p:cNvPicPr>
            <a:picLocks noChangeAspect="1"/>
          </p:cNvPicPr>
          <p:nvPr/>
        </p:nvPicPr>
        <p:blipFill>
          <a:blip r:embed="rId2"/>
          <a:stretch>
            <a:fillRect/>
          </a:stretch>
        </p:blipFill>
        <p:spPr>
          <a:xfrm>
            <a:off x="7234558" y="5877272"/>
            <a:ext cx="2688829" cy="980728"/>
          </a:xfrm>
          <a:prstGeom prst="rect">
            <a:avLst/>
          </a:prstGeom>
        </p:spPr>
      </p:pic>
      <p:sp>
        <p:nvSpPr>
          <p:cNvPr id="2" name="TextBox 1"/>
          <p:cNvSpPr txBox="1"/>
          <p:nvPr/>
        </p:nvSpPr>
        <p:spPr>
          <a:xfrm>
            <a:off x="2072680" y="3933056"/>
            <a:ext cx="6192688" cy="1323439"/>
          </a:xfrm>
          <a:prstGeom prst="rect">
            <a:avLst/>
          </a:prstGeom>
          <a:noFill/>
        </p:spPr>
        <p:txBody>
          <a:bodyPr wrap="square" rtlCol="0">
            <a:spAutoFit/>
          </a:bodyPr>
          <a:lstStyle/>
          <a:p>
            <a:pPr algn="ctr"/>
            <a:r>
              <a:rPr lang="en-US" sz="2000" b="1" dirty="0" smtClean="0">
                <a:solidFill>
                  <a:schemeClr val="tx1">
                    <a:lumMod val="65000"/>
                    <a:lumOff val="35000"/>
                  </a:schemeClr>
                </a:solidFill>
                <a:latin typeface="Arial" charset="0"/>
                <a:ea typeface="Arial" charset="0"/>
                <a:cs typeface="Arial" charset="0"/>
              </a:rPr>
              <a:t>Brittany Jacobs </a:t>
            </a:r>
            <a:r>
              <a:rPr lang="mr-IN" sz="2000" b="1" dirty="0" smtClean="0">
                <a:solidFill>
                  <a:schemeClr val="tx1">
                    <a:lumMod val="65000"/>
                    <a:lumOff val="35000"/>
                  </a:schemeClr>
                </a:solidFill>
                <a:latin typeface="Arial" charset="0"/>
                <a:ea typeface="Arial" charset="0"/>
                <a:cs typeface="Arial" charset="0"/>
              </a:rPr>
              <a:t>–</a:t>
            </a:r>
            <a:r>
              <a:rPr lang="en-US" sz="2000" b="1" dirty="0" smtClean="0">
                <a:solidFill>
                  <a:schemeClr val="tx1">
                    <a:lumMod val="65000"/>
                    <a:lumOff val="35000"/>
                  </a:schemeClr>
                </a:solidFill>
                <a:latin typeface="Arial" charset="0"/>
                <a:ea typeface="Arial" charset="0"/>
                <a:cs typeface="Arial" charset="0"/>
              </a:rPr>
              <a:t> </a:t>
            </a:r>
            <a:r>
              <a:rPr lang="en-US" sz="2000" b="1" dirty="0" smtClean="0">
                <a:solidFill>
                  <a:schemeClr val="tx1">
                    <a:lumMod val="65000"/>
                    <a:lumOff val="35000"/>
                  </a:schemeClr>
                </a:solidFill>
                <a:latin typeface="Arial" charset="0"/>
                <a:ea typeface="Arial" charset="0"/>
                <a:cs typeface="Arial" charset="0"/>
                <a:hlinkClick r:id="rId3"/>
              </a:rPr>
              <a:t>Brittany.Jacobs@unco.edu</a:t>
            </a:r>
            <a:endParaRPr lang="en-US" sz="2000" b="1" dirty="0" smtClean="0">
              <a:solidFill>
                <a:schemeClr val="tx1">
                  <a:lumMod val="65000"/>
                  <a:lumOff val="35000"/>
                </a:schemeClr>
              </a:solidFill>
              <a:latin typeface="Arial" charset="0"/>
              <a:ea typeface="Arial" charset="0"/>
              <a:cs typeface="Arial" charset="0"/>
            </a:endParaRPr>
          </a:p>
          <a:p>
            <a:pPr algn="ctr"/>
            <a:r>
              <a:rPr lang="en-US" sz="2000" b="1" dirty="0" err="1" smtClean="0">
                <a:solidFill>
                  <a:schemeClr val="tx1">
                    <a:lumMod val="65000"/>
                    <a:lumOff val="35000"/>
                  </a:schemeClr>
                </a:solidFill>
                <a:latin typeface="Arial" charset="0"/>
                <a:ea typeface="Arial" charset="0"/>
                <a:cs typeface="Arial" charset="0"/>
              </a:rPr>
              <a:t>JiYoung</a:t>
            </a:r>
            <a:r>
              <a:rPr lang="en-US" sz="2000" b="1" dirty="0" smtClean="0">
                <a:solidFill>
                  <a:schemeClr val="tx1">
                    <a:lumMod val="65000"/>
                    <a:lumOff val="35000"/>
                  </a:schemeClr>
                </a:solidFill>
                <a:latin typeface="Arial" charset="0"/>
                <a:ea typeface="Arial" charset="0"/>
                <a:cs typeface="Arial" charset="0"/>
              </a:rPr>
              <a:t> Park</a:t>
            </a:r>
            <a:r>
              <a:rPr lang="mr-IN" altLang="ko-KR" sz="2000" b="1" dirty="0">
                <a:solidFill>
                  <a:schemeClr val="tx1">
                    <a:lumMod val="65000"/>
                    <a:lumOff val="35000"/>
                  </a:schemeClr>
                </a:solidFill>
                <a:latin typeface="Arial" charset="0"/>
                <a:ea typeface="Arial" charset="0"/>
                <a:cs typeface="Arial" charset="0"/>
              </a:rPr>
              <a:t> </a:t>
            </a:r>
            <a:r>
              <a:rPr lang="mr-IN" altLang="ko-KR" sz="2000" b="1" dirty="0" smtClean="0">
                <a:solidFill>
                  <a:schemeClr val="tx1">
                    <a:lumMod val="65000"/>
                    <a:lumOff val="35000"/>
                  </a:schemeClr>
                </a:solidFill>
                <a:latin typeface="Arial" charset="0"/>
                <a:ea typeface="Arial" charset="0"/>
                <a:cs typeface="Arial" charset="0"/>
              </a:rPr>
              <a:t>–</a:t>
            </a:r>
            <a:r>
              <a:rPr lang="en-US" sz="2000" b="1" dirty="0" smtClean="0">
                <a:solidFill>
                  <a:schemeClr val="tx1">
                    <a:lumMod val="65000"/>
                    <a:lumOff val="35000"/>
                  </a:schemeClr>
                </a:solidFill>
                <a:latin typeface="Arial" charset="0"/>
                <a:ea typeface="Arial" charset="0"/>
                <a:cs typeface="Arial" charset="0"/>
              </a:rPr>
              <a:t> </a:t>
            </a:r>
            <a:r>
              <a:rPr lang="en-US" sz="2000" b="1" dirty="0" smtClean="0">
                <a:solidFill>
                  <a:schemeClr val="tx1">
                    <a:lumMod val="65000"/>
                    <a:lumOff val="35000"/>
                  </a:schemeClr>
                </a:solidFill>
                <a:latin typeface="Arial" charset="0"/>
                <a:ea typeface="Arial" charset="0"/>
                <a:cs typeface="Arial" charset="0"/>
                <a:hlinkClick r:id="rId4"/>
              </a:rPr>
              <a:t>Jiyoung.Park@u</a:t>
            </a:r>
            <a:r>
              <a:rPr lang="en-US" sz="2000" b="1" dirty="0" smtClean="0">
                <a:solidFill>
                  <a:schemeClr val="tx1">
                    <a:lumMod val="65000"/>
                    <a:lumOff val="35000"/>
                  </a:schemeClr>
                </a:solidFill>
                <a:latin typeface="Arial" charset="0"/>
                <a:ea typeface="Arial" charset="0"/>
                <a:cs typeface="Arial" charset="0"/>
                <a:hlinkClick r:id="rId5"/>
              </a:rPr>
              <a:t>nco.e</a:t>
            </a:r>
            <a:r>
              <a:rPr lang="en-US" sz="2000" b="1" dirty="0" smtClean="0">
                <a:solidFill>
                  <a:schemeClr val="tx1">
                    <a:lumMod val="50000"/>
                    <a:lumOff val="50000"/>
                  </a:schemeClr>
                </a:solidFill>
                <a:latin typeface="Arial" charset="0"/>
                <a:ea typeface="Arial" charset="0"/>
                <a:cs typeface="Arial" charset="0"/>
                <a:hlinkClick r:id="rId5"/>
              </a:rPr>
              <a:t>du</a:t>
            </a:r>
            <a:r>
              <a:rPr lang="en-US" sz="2000" b="1" dirty="0" smtClean="0">
                <a:solidFill>
                  <a:schemeClr val="tx1">
                    <a:lumMod val="50000"/>
                    <a:lumOff val="50000"/>
                  </a:schemeClr>
                </a:solidFill>
                <a:latin typeface="Arial" charset="0"/>
                <a:ea typeface="Arial" charset="0"/>
                <a:cs typeface="Arial" charset="0"/>
              </a:rPr>
              <a:t> </a:t>
            </a:r>
          </a:p>
          <a:p>
            <a:pPr algn="ctr"/>
            <a:r>
              <a:rPr lang="en-US" sz="2000" b="1" dirty="0" smtClean="0">
                <a:solidFill>
                  <a:schemeClr val="tx1">
                    <a:lumMod val="65000"/>
                    <a:lumOff val="35000"/>
                  </a:schemeClr>
                </a:solidFill>
                <a:latin typeface="Arial" charset="0"/>
                <a:ea typeface="Arial" charset="0"/>
                <a:cs typeface="Arial" charset="0"/>
              </a:rPr>
              <a:t>Jacob </a:t>
            </a:r>
            <a:r>
              <a:rPr lang="en-US" sz="2000" b="1" dirty="0">
                <a:solidFill>
                  <a:schemeClr val="tx1">
                    <a:lumMod val="65000"/>
                    <a:lumOff val="35000"/>
                  </a:schemeClr>
                </a:solidFill>
                <a:latin typeface="Arial" charset="0"/>
                <a:ea typeface="Arial" charset="0"/>
                <a:cs typeface="Arial" charset="0"/>
              </a:rPr>
              <a:t>Augustin </a:t>
            </a:r>
            <a:r>
              <a:rPr lang="mr-IN" sz="2000" b="1" dirty="0">
                <a:solidFill>
                  <a:schemeClr val="tx1">
                    <a:lumMod val="65000"/>
                    <a:lumOff val="35000"/>
                  </a:schemeClr>
                </a:solidFill>
                <a:latin typeface="Arial" charset="0"/>
                <a:ea typeface="Arial" charset="0"/>
                <a:cs typeface="Arial" charset="0"/>
              </a:rPr>
              <a:t>–</a:t>
            </a:r>
            <a:r>
              <a:rPr lang="en-US" sz="2000" b="1" dirty="0">
                <a:solidFill>
                  <a:schemeClr val="tx1">
                    <a:lumMod val="65000"/>
                    <a:lumOff val="35000"/>
                  </a:schemeClr>
                </a:solidFill>
                <a:latin typeface="Arial" charset="0"/>
                <a:ea typeface="Arial" charset="0"/>
                <a:cs typeface="Arial" charset="0"/>
              </a:rPr>
              <a:t> </a:t>
            </a:r>
            <a:r>
              <a:rPr lang="en-US" sz="2000" b="1" dirty="0">
                <a:solidFill>
                  <a:schemeClr val="tx1">
                    <a:lumMod val="65000"/>
                    <a:lumOff val="35000"/>
                  </a:schemeClr>
                </a:solidFill>
                <a:latin typeface="Arial" charset="0"/>
                <a:ea typeface="Arial" charset="0"/>
                <a:cs typeface="Arial" charset="0"/>
                <a:hlinkClick r:id="rId6"/>
              </a:rPr>
              <a:t>Jacob.Augustin@unco.edu</a:t>
            </a:r>
            <a:endParaRPr lang="en-US" sz="2000" b="1" dirty="0">
              <a:solidFill>
                <a:schemeClr val="tx1">
                  <a:lumMod val="65000"/>
                  <a:lumOff val="35000"/>
                </a:schemeClr>
              </a:solidFill>
              <a:latin typeface="Arial" charset="0"/>
              <a:ea typeface="Arial" charset="0"/>
              <a:cs typeface="Arial" charset="0"/>
            </a:endParaRPr>
          </a:p>
          <a:p>
            <a:pPr algn="ctr"/>
            <a:endParaRPr lang="en-US" sz="2000" b="1" dirty="0">
              <a:solidFill>
                <a:schemeClr val="tx1">
                  <a:lumMod val="50000"/>
                  <a:lumOff val="50000"/>
                </a:schemeClr>
              </a:solidFill>
              <a:latin typeface="Arial" charset="0"/>
              <a:ea typeface="Arial" charset="0"/>
              <a:cs typeface="Arial" charset="0"/>
            </a:endParaRPr>
          </a:p>
        </p:txBody>
      </p:sp>
    </p:spTree>
    <p:extLst>
      <p:ext uri="{BB962C8B-B14F-4D97-AF65-F5344CB8AC3E}">
        <p14:creationId xmlns:p14="http://schemas.microsoft.com/office/powerpoint/2010/main" val="11982395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5039" y="332656"/>
            <a:ext cx="2284753" cy="461665"/>
          </a:xfrm>
          <a:prstGeom prst="rect">
            <a:avLst/>
          </a:prstGeom>
          <a:noFill/>
        </p:spPr>
        <p:txBody>
          <a:bodyPr wrap="square" rtlCol="0">
            <a:spAutoFit/>
          </a:bodyPr>
          <a:lstStyle/>
          <a:p>
            <a:r>
              <a:rPr lang="en-US" altLang="ko-KR" sz="2400" b="1" dirty="0" smtClean="0">
                <a:solidFill>
                  <a:schemeClr val="accent1"/>
                </a:solidFill>
                <a:latin typeface="Arial" panose="020B0604020202020204" pitchFamily="34" charset="0"/>
                <a:cs typeface="Arial" panose="020B0604020202020204" pitchFamily="34" charset="0"/>
              </a:rPr>
              <a:t>CONTENTS</a:t>
            </a:r>
            <a:endParaRPr lang="ko-KR" altLang="en-US" sz="2400" dirty="0">
              <a:solidFill>
                <a:schemeClr val="bg1">
                  <a:lumMod val="65000"/>
                </a:schemeClr>
              </a:solidFill>
              <a:latin typeface="Arial" panose="020B0604020202020204" pitchFamily="34" charset="0"/>
              <a:cs typeface="Arial" panose="020B0604020202020204" pitchFamily="34" charset="0"/>
            </a:endParaRPr>
          </a:p>
        </p:txBody>
      </p:sp>
      <p:grpSp>
        <p:nvGrpSpPr>
          <p:cNvPr id="11" name="그룹 10"/>
          <p:cNvGrpSpPr/>
          <p:nvPr/>
        </p:nvGrpSpPr>
        <p:grpSpPr>
          <a:xfrm>
            <a:off x="1928664" y="1772816"/>
            <a:ext cx="5874008" cy="3672110"/>
            <a:chOff x="1618171" y="1412776"/>
            <a:chExt cx="5195699" cy="3672110"/>
          </a:xfrm>
        </p:grpSpPr>
        <p:cxnSp>
          <p:nvCxnSpPr>
            <p:cNvPr id="16" name="직선 연결선 15"/>
            <p:cNvCxnSpPr/>
            <p:nvPr/>
          </p:nvCxnSpPr>
          <p:spPr>
            <a:xfrm>
              <a:off x="1618171" y="1620292"/>
              <a:ext cx="0" cy="1988579"/>
            </a:xfrm>
            <a:prstGeom prst="line">
              <a:avLst/>
            </a:prstGeom>
            <a:ln w="28575">
              <a:solidFill>
                <a:srgbClr val="004C86"/>
              </a:solidFill>
            </a:ln>
          </p:spPr>
          <p:style>
            <a:lnRef idx="1">
              <a:schemeClr val="accent1"/>
            </a:lnRef>
            <a:fillRef idx="0">
              <a:schemeClr val="accent1"/>
            </a:fillRef>
            <a:effectRef idx="0">
              <a:schemeClr val="accent1"/>
            </a:effectRef>
            <a:fontRef idx="minor">
              <a:schemeClr val="tx1"/>
            </a:fontRef>
          </p:style>
        </p:cxnSp>
        <p:sp>
          <p:nvSpPr>
            <p:cNvPr id="17" name="내용 개체 틀 1"/>
            <p:cNvSpPr txBox="1">
              <a:spLocks/>
            </p:cNvSpPr>
            <p:nvPr/>
          </p:nvSpPr>
          <p:spPr bwMode="auto">
            <a:xfrm>
              <a:off x="1772665" y="1412776"/>
              <a:ext cx="5041205" cy="36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fontAlgn="base" latinLnBrk="1">
                <a:spcBef>
                  <a:spcPct val="20000"/>
                </a:spcBef>
                <a:spcAft>
                  <a:spcPct val="0"/>
                </a:spcAft>
                <a:buFont typeface="Arial" charset="0"/>
                <a:buNone/>
                <a:defRPr sz="2000" kern="1200">
                  <a:solidFill>
                    <a:srgbClr val="004C86"/>
                  </a:solidFill>
                  <a:latin typeface="+mn-lt"/>
                  <a:ea typeface="+mn-ea"/>
                  <a:cs typeface="+mn-cs"/>
                </a:defRPr>
              </a:lvl1pPr>
              <a:lvl2pPr marL="742950" indent="-285750" algn="l" rtl="0" fontAlgn="base" latinLnBrk="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latinLnBrk="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Rationale &amp; Research</a:t>
              </a:r>
              <a:r>
                <a:rPr kumimoji="0" lang="en-US" altLang="ko-KR" sz="2400" b="1" i="0" u="none" strike="noStrike" kern="1200" cap="none" spc="0" normalizeH="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 Questions</a:t>
              </a:r>
              <a:endPar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endParaRP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lang="en-US" altLang="ko-KR" sz="2400" b="1" noProof="0" dirty="0" smtClean="0">
                  <a:latin typeface="Arial" panose="020B0604020202020204" pitchFamily="34" charset="0"/>
                  <a:ea typeface="맑은 고딕"/>
                  <a:cs typeface="Arial" panose="020B0604020202020204" pitchFamily="34" charset="0"/>
                </a:rPr>
                <a:t>Methodology</a:t>
              </a: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lang="en-US" altLang="ko-KR" sz="2400" b="1" dirty="0" smtClean="0">
                  <a:latin typeface="Arial" panose="020B0604020202020204" pitchFamily="34" charset="0"/>
                  <a:ea typeface="맑은 고딕"/>
                  <a:cs typeface="Arial" panose="020B0604020202020204" pitchFamily="34" charset="0"/>
                </a:rPr>
                <a:t>Results</a:t>
              </a: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Discussion &amp; Future Research</a:t>
              </a:r>
            </a:p>
            <a:p>
              <a:pPr marL="457200" lvl="0" indent="-457200">
                <a:lnSpc>
                  <a:spcPct val="200000"/>
                </a:lnSpc>
                <a:buFont typeface="Arial" charset="0"/>
                <a:buAutoNum type="arabicPeriod"/>
                <a:defRPr/>
              </a:pPr>
              <a:endParaRPr lang="ko-KR" altLang="en-US" sz="1800" b="1" dirty="0"/>
            </a:p>
          </p:txBody>
        </p:sp>
      </p:gr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cxnSp>
        <p:nvCxnSpPr>
          <p:cNvPr id="9" name="직선 연결선 8"/>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27179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모서리가 둥근 직사각형 28"/>
          <p:cNvSpPr/>
          <p:nvPr/>
        </p:nvSpPr>
        <p:spPr>
          <a:xfrm>
            <a:off x="286530" y="1628801"/>
            <a:ext cx="9205023" cy="3960439"/>
          </a:xfrm>
          <a:prstGeom prst="roundRect">
            <a:avLst>
              <a:gd name="adj" fmla="val 3542"/>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그룹 4"/>
          <p:cNvGrpSpPr/>
          <p:nvPr/>
        </p:nvGrpSpPr>
        <p:grpSpPr>
          <a:xfrm>
            <a:off x="312001" y="1142984"/>
            <a:ext cx="898003" cy="400110"/>
            <a:chOff x="288000" y="1142984"/>
            <a:chExt cx="828925" cy="400110"/>
          </a:xfrm>
        </p:grpSpPr>
        <p:sp>
          <p:nvSpPr>
            <p:cNvPr id="63" name="직사각형 62"/>
            <p:cNvSpPr/>
            <p:nvPr/>
          </p:nvSpPr>
          <p:spPr>
            <a:xfrm>
              <a:off x="288000" y="1214992"/>
              <a:ext cx="72008" cy="216064"/>
            </a:xfrm>
            <a:prstGeom prst="rect">
              <a:avLst/>
            </a:prstGeom>
            <a:solidFill>
              <a:schemeClr val="accent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 name="TextBox 64"/>
            <p:cNvSpPr txBox="1"/>
            <p:nvPr/>
          </p:nvSpPr>
          <p:spPr>
            <a:xfrm>
              <a:off x="288000" y="1142984"/>
              <a:ext cx="828925" cy="400110"/>
            </a:xfrm>
            <a:prstGeom prst="rect">
              <a:avLst/>
            </a:prstGeom>
            <a:noFill/>
          </p:spPr>
          <p:txBody>
            <a:bodyPr wrap="none" rtlCol="0">
              <a:spAutoFit/>
              <a:scene3d>
                <a:camera prst="obliqueTopLeft"/>
                <a:lightRig rig="threePt" dir="t"/>
              </a:scene3d>
            </a:bodyPr>
            <a:lstStyle>
              <a:defPPr>
                <a:defRPr lang="ko-KR"/>
              </a:defPPr>
              <a:lvl1pPr>
                <a:defRPr sz="2400">
                  <a:solidFill>
                    <a:schemeClr val="tx1">
                      <a:lumMod val="75000"/>
                      <a:lumOff val="25000"/>
                    </a:schemeClr>
                  </a:solidFill>
                  <a:latin typeface="-윤고딕330" pitchFamily="18" charset="-127"/>
                  <a:ea typeface="-윤고딕330" pitchFamily="18" charset="-127"/>
                </a:defRPr>
              </a:lvl1pPr>
            </a:lstStyle>
            <a:p>
              <a:r>
                <a:rPr lang="en-US" altLang="ko-KR" sz="1600" dirty="0" smtClean="0">
                  <a:gradFill>
                    <a:gsLst>
                      <a:gs pos="0">
                        <a:schemeClr val="tx1">
                          <a:lumMod val="85000"/>
                          <a:lumOff val="15000"/>
                        </a:schemeClr>
                      </a:gs>
                      <a:gs pos="100000">
                        <a:schemeClr val="tx1">
                          <a:lumMod val="85000"/>
                          <a:lumOff val="15000"/>
                        </a:schemeClr>
                      </a:gs>
                    </a:gsLst>
                    <a:lin ang="5400000" scaled="0"/>
                  </a:gradFill>
                  <a:latin typeface="Arial" panose="020B0604020202020204" pitchFamily="34" charset="0"/>
                  <a:ea typeface="서울남산체 B" panose="02020603020101020101" pitchFamily="18" charset="-127"/>
                  <a:cs typeface="Arial" panose="020B0604020202020204" pitchFamily="34" charset="0"/>
                </a:rPr>
                <a:t> </a:t>
              </a:r>
              <a:r>
                <a:rPr lang="en-US" altLang="ko-KR" sz="2000" dirty="0" smtClean="0">
                  <a:gradFill>
                    <a:gsLst>
                      <a:gs pos="0">
                        <a:schemeClr val="tx1">
                          <a:lumMod val="85000"/>
                          <a:lumOff val="15000"/>
                        </a:schemeClr>
                      </a:gs>
                      <a:gs pos="100000">
                        <a:schemeClr val="tx1">
                          <a:lumMod val="85000"/>
                          <a:lumOff val="15000"/>
                        </a:schemeClr>
                      </a:gs>
                    </a:gsLst>
                    <a:lin ang="5400000" scaled="0"/>
                  </a:gradFill>
                  <a:latin typeface="Arial" panose="020B0604020202020204" pitchFamily="34" charset="0"/>
                  <a:ea typeface="서울남산체 B" panose="02020603020101020101" pitchFamily="18" charset="-127"/>
                  <a:cs typeface="Arial" panose="020B0604020202020204" pitchFamily="34" charset="0"/>
                </a:rPr>
                <a:t>Why?</a:t>
              </a:r>
              <a:endParaRPr lang="ko-KR" altLang="en-US" sz="1600" dirty="0">
                <a:gradFill>
                  <a:gsLst>
                    <a:gs pos="0">
                      <a:schemeClr val="tx1">
                        <a:lumMod val="85000"/>
                        <a:lumOff val="15000"/>
                      </a:schemeClr>
                    </a:gs>
                    <a:gs pos="100000">
                      <a:schemeClr val="tx1">
                        <a:lumMod val="85000"/>
                        <a:lumOff val="15000"/>
                      </a:schemeClr>
                    </a:gs>
                  </a:gsLst>
                  <a:lin ang="5400000" scaled="0"/>
                </a:gradFill>
                <a:latin typeface="Arial" panose="020B0604020202020204" pitchFamily="34" charset="0"/>
                <a:ea typeface="서울남산체 B" panose="02020603020101020101" pitchFamily="18" charset="-127"/>
                <a:cs typeface="Arial" panose="020B0604020202020204" pitchFamily="34" charset="0"/>
              </a:endParaRPr>
            </a:p>
          </p:txBody>
        </p:sp>
      </p:grpSp>
      <p:sp>
        <p:nvSpPr>
          <p:cNvPr id="4" name="TextBox 3"/>
          <p:cNvSpPr txBox="1"/>
          <p:nvPr/>
        </p:nvSpPr>
        <p:spPr>
          <a:xfrm>
            <a:off x="442649" y="1700807"/>
            <a:ext cx="8896613" cy="3785652"/>
          </a:xfrm>
          <a:prstGeom prst="rect">
            <a:avLst/>
          </a:prstGeom>
          <a:noFill/>
        </p:spPr>
        <p:txBody>
          <a:bodyPr wrap="square" rtlCol="0">
            <a:spAutoFit/>
          </a:bodyPr>
          <a:lstStyle/>
          <a:p>
            <a:pPr marL="457200" indent="-457200">
              <a:lnSpc>
                <a:spcPct val="150000"/>
              </a:lnSpc>
              <a:buAutoNum type="arabicPeriod"/>
            </a:pPr>
            <a:r>
              <a:rPr lang="en-US" altLang="ko-KR" sz="2000" dirty="0" smtClean="0">
                <a:latin typeface="Arial" panose="020B0604020202020204" pitchFamily="34" charset="0"/>
                <a:cs typeface="Arial" panose="020B0604020202020204" pitchFamily="34" charset="0"/>
              </a:rPr>
              <a:t>Sport management </a:t>
            </a:r>
            <a:r>
              <a:rPr lang="mr-IN" altLang="ko-KR" sz="2000" dirty="0" smtClean="0">
                <a:latin typeface="Arial" panose="020B0604020202020204" pitchFamily="34" charset="0"/>
                <a:cs typeface="Arial" panose="020B0604020202020204" pitchFamily="34" charset="0"/>
              </a:rPr>
              <a:t>–</a:t>
            </a:r>
            <a:r>
              <a:rPr lang="en-US" altLang="ko-KR" sz="2000" dirty="0" smtClean="0">
                <a:latin typeface="Arial" panose="020B0604020202020204" pitchFamily="34" charset="0"/>
                <a:cs typeface="Arial" panose="020B0604020202020204" pitchFamily="34" charset="0"/>
              </a:rPr>
              <a:t> as a field of study - has </a:t>
            </a:r>
            <a:r>
              <a:rPr lang="en-US" altLang="ko-KR" sz="2000" dirty="0">
                <a:latin typeface="Arial" panose="020B0604020202020204" pitchFamily="34" charset="0"/>
                <a:cs typeface="Arial" panose="020B0604020202020204" pitchFamily="34" charset="0"/>
              </a:rPr>
              <a:t>become an area of increased scholarly </a:t>
            </a:r>
            <a:r>
              <a:rPr lang="en-US" altLang="ko-KR" sz="2000" dirty="0" smtClean="0">
                <a:latin typeface="Arial" panose="020B0604020202020204" pitchFamily="34" charset="0"/>
                <a:cs typeface="Arial" panose="020B0604020202020204" pitchFamily="34" charset="0"/>
              </a:rPr>
              <a:t>interest, within the last few decades</a:t>
            </a:r>
            <a:endParaRPr lang="en-US" altLang="ko-KR" sz="2000" dirty="0">
              <a:latin typeface="Arial" panose="020B0604020202020204" pitchFamily="34" charset="0"/>
              <a:cs typeface="Arial" panose="020B0604020202020204" pitchFamily="34" charset="0"/>
            </a:endParaRPr>
          </a:p>
          <a:p>
            <a:pPr marL="457200" indent="-457200">
              <a:lnSpc>
                <a:spcPct val="150000"/>
              </a:lnSpc>
              <a:buAutoNum type="arabicPeriod"/>
            </a:pPr>
            <a:r>
              <a:rPr lang="en-US" altLang="ko-KR" sz="2000" dirty="0" smtClean="0">
                <a:latin typeface="Arial" panose="020B0604020202020204" pitchFamily="34" charset="0"/>
                <a:cs typeface="Arial" panose="020B0604020202020204" pitchFamily="34" charset="0"/>
              </a:rPr>
              <a:t>Explosive </a:t>
            </a:r>
            <a:r>
              <a:rPr lang="en-US" altLang="ko-KR" sz="2000" dirty="0">
                <a:latin typeface="Arial" panose="020B0604020202020204" pitchFamily="34" charset="0"/>
                <a:cs typeface="Arial" panose="020B0604020202020204" pitchFamily="34" charset="0"/>
              </a:rPr>
              <a:t>growth of Sport Management programs in US, including a number of doctoral </a:t>
            </a:r>
            <a:r>
              <a:rPr lang="en-US" altLang="ko-KR" sz="2000" dirty="0" smtClean="0">
                <a:latin typeface="Arial" panose="020B0604020202020204" pitchFamily="34" charset="0"/>
                <a:cs typeface="Arial" panose="020B0604020202020204" pitchFamily="34" charset="0"/>
              </a:rPr>
              <a:t>programs </a:t>
            </a:r>
          </a:p>
          <a:p>
            <a:pPr marL="457200" indent="-457200">
              <a:lnSpc>
                <a:spcPct val="150000"/>
              </a:lnSpc>
              <a:buAutoNum type="arabicPeriod"/>
            </a:pPr>
            <a:r>
              <a:rPr lang="en-US" altLang="ko-KR" sz="2000" dirty="0" smtClean="0">
                <a:latin typeface="Arial" panose="020B0604020202020204" pitchFamily="34" charset="0"/>
                <a:cs typeface="Arial" panose="020B0604020202020204" pitchFamily="34" charset="0"/>
              </a:rPr>
              <a:t>It is important to understand an </a:t>
            </a:r>
            <a:r>
              <a:rPr lang="en-US" altLang="ko-KR" sz="2000" dirty="0">
                <a:latin typeface="Arial" panose="020B0604020202020204" pitchFamily="34" charset="0"/>
                <a:cs typeface="Arial" panose="020B0604020202020204" pitchFamily="34" charset="0"/>
              </a:rPr>
              <a:t>overview of Sport Management doctoral </a:t>
            </a:r>
            <a:r>
              <a:rPr lang="en-US" altLang="ko-KR" sz="2000" dirty="0" smtClean="0">
                <a:latin typeface="Arial" panose="020B0604020202020204" pitchFamily="34" charset="0"/>
                <a:cs typeface="Arial" panose="020B0604020202020204" pitchFamily="34" charset="0"/>
              </a:rPr>
              <a:t>programs</a:t>
            </a:r>
          </a:p>
          <a:p>
            <a:pPr marL="457200" indent="-457200">
              <a:lnSpc>
                <a:spcPct val="150000"/>
              </a:lnSpc>
              <a:buAutoNum type="arabicPeriod"/>
            </a:pPr>
            <a:r>
              <a:rPr lang="en-US" altLang="ko-KR" sz="2000" dirty="0" smtClean="0">
                <a:latin typeface="Arial" panose="020B0604020202020204" pitchFamily="34" charset="0"/>
                <a:cs typeface="Arial" panose="020B0604020202020204" pitchFamily="34" charset="0"/>
              </a:rPr>
              <a:t>Interest in considering programmatic focus within the larger institution</a:t>
            </a:r>
            <a:endParaRPr lang="en-US" altLang="ko-KR" sz="2000" b="1" dirty="0" smtClean="0">
              <a:latin typeface="Arial" panose="020B0604020202020204" pitchFamily="34" charset="0"/>
              <a:cs typeface="Arial" panose="020B0604020202020204" pitchFamily="34" charset="0"/>
            </a:endParaRPr>
          </a:p>
          <a:p>
            <a:pPr>
              <a:lnSpc>
                <a:spcPct val="150000"/>
              </a:lnSpc>
            </a:pPr>
            <a:endParaRPr lang="en-US" altLang="ko-KR" sz="2000" dirty="0">
              <a:latin typeface="Arial" panose="020B0604020202020204" pitchFamily="34" charset="0"/>
              <a:cs typeface="Arial" panose="020B0604020202020204" pitchFamily="34" charset="0"/>
            </a:endParaRPr>
          </a:p>
        </p:txBody>
      </p:sp>
      <p:sp>
        <p:nvSpPr>
          <p:cNvPr id="12" name="직사각형 11"/>
          <p:cNvSpPr/>
          <p:nvPr/>
        </p:nvSpPr>
        <p:spPr>
          <a:xfrm>
            <a:off x="194471" y="169476"/>
            <a:ext cx="7027805" cy="523220"/>
          </a:xfrm>
          <a:prstGeom prst="rect">
            <a:avLst/>
          </a:prstGeom>
        </p:spPr>
        <p:txBody>
          <a:bodyPr wrap="square">
            <a:spAutoFit/>
          </a:bodyPr>
          <a:lstStyle/>
          <a:p>
            <a:pPr algn="just"/>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Ⅰ. Rationale</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1"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spTree>
    <p:extLst>
      <p:ext uri="{BB962C8B-B14F-4D97-AF65-F5344CB8AC3E}">
        <p14:creationId xmlns:p14="http://schemas.microsoft.com/office/powerpoint/2010/main" val="25130758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직사각형 11"/>
          <p:cNvSpPr/>
          <p:nvPr/>
        </p:nvSpPr>
        <p:spPr>
          <a:xfrm>
            <a:off x="194471" y="169476"/>
            <a:ext cx="7027805" cy="523220"/>
          </a:xfrm>
          <a:prstGeom prst="rect">
            <a:avLst/>
          </a:prstGeom>
        </p:spPr>
        <p:txBody>
          <a:bodyPr wrap="square">
            <a:spAutoFit/>
          </a:bodyPr>
          <a:lstStyle/>
          <a:p>
            <a:pPr algn="just"/>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Ⅰ. Rationale</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1"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sp>
        <p:nvSpPr>
          <p:cNvPr id="18" name="직사각형 17"/>
          <p:cNvSpPr/>
          <p:nvPr/>
        </p:nvSpPr>
        <p:spPr>
          <a:xfrm>
            <a:off x="312001" y="1214992"/>
            <a:ext cx="78009" cy="216064"/>
          </a:xfrm>
          <a:prstGeom prst="rect">
            <a:avLst/>
          </a:prstGeom>
          <a:solidFill>
            <a:schemeClr val="accent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TextBox 18"/>
          <p:cNvSpPr txBox="1"/>
          <p:nvPr/>
        </p:nvSpPr>
        <p:spPr>
          <a:xfrm>
            <a:off x="312001" y="1142984"/>
            <a:ext cx="5089855" cy="400110"/>
          </a:xfrm>
          <a:prstGeom prst="rect">
            <a:avLst/>
          </a:prstGeom>
          <a:noFill/>
        </p:spPr>
        <p:txBody>
          <a:bodyPr wrap="none" rtlCol="0">
            <a:spAutoFit/>
            <a:scene3d>
              <a:camera prst="obliqueTopLeft"/>
              <a:lightRig rig="threePt" dir="t"/>
            </a:scene3d>
          </a:bodyPr>
          <a:lstStyle>
            <a:defPPr>
              <a:defRPr lang="ko-KR"/>
            </a:defPPr>
            <a:lvl1pPr>
              <a:defRPr sz="2400">
                <a:solidFill>
                  <a:schemeClr val="tx1">
                    <a:lumMod val="75000"/>
                    <a:lumOff val="25000"/>
                  </a:schemeClr>
                </a:solidFill>
                <a:latin typeface="-윤고딕330" pitchFamily="18" charset="-127"/>
                <a:ea typeface="-윤고딕330" pitchFamily="18" charset="-127"/>
              </a:defRPr>
            </a:lvl1pPr>
          </a:lstStyle>
          <a:p>
            <a:r>
              <a:rPr lang="en-US" altLang="ko-KR" sz="1600" dirty="0" smtClean="0">
                <a:gradFill>
                  <a:gsLst>
                    <a:gs pos="0">
                      <a:schemeClr val="tx1">
                        <a:lumMod val="85000"/>
                        <a:lumOff val="15000"/>
                      </a:schemeClr>
                    </a:gs>
                    <a:gs pos="100000">
                      <a:schemeClr val="tx1">
                        <a:lumMod val="85000"/>
                        <a:lumOff val="15000"/>
                      </a:schemeClr>
                    </a:gs>
                  </a:gsLst>
                  <a:lin ang="5400000" scaled="0"/>
                </a:gradFill>
                <a:latin typeface="Arial" panose="020B0604020202020204" pitchFamily="34" charset="0"/>
                <a:ea typeface="서울남산체 B" panose="02020603020101020101" pitchFamily="18" charset="-127"/>
                <a:cs typeface="Arial" panose="020B0604020202020204" pitchFamily="34" charset="0"/>
              </a:rPr>
              <a:t> </a:t>
            </a:r>
            <a:r>
              <a:rPr lang="en-US" altLang="ko-KR" sz="2000" dirty="0" smtClean="0">
                <a:gradFill>
                  <a:gsLst>
                    <a:gs pos="0">
                      <a:schemeClr val="tx1">
                        <a:lumMod val="85000"/>
                        <a:lumOff val="15000"/>
                      </a:schemeClr>
                    </a:gs>
                    <a:gs pos="100000">
                      <a:schemeClr val="tx1">
                        <a:lumMod val="85000"/>
                        <a:lumOff val="15000"/>
                      </a:schemeClr>
                    </a:gs>
                  </a:gsLst>
                  <a:lin ang="5400000" scaled="0"/>
                </a:gradFill>
                <a:latin typeface="Arial" panose="020B0604020202020204" pitchFamily="34" charset="0"/>
                <a:ea typeface="서울남산체 B" panose="02020603020101020101" pitchFamily="18" charset="-127"/>
                <a:cs typeface="Arial" panose="020B0604020202020204" pitchFamily="34" charset="0"/>
              </a:rPr>
              <a:t>The Carnegie Classification of Institutions</a:t>
            </a:r>
            <a:endParaRPr lang="ko-KR" altLang="en-US" sz="1600" dirty="0">
              <a:gradFill>
                <a:gsLst>
                  <a:gs pos="0">
                    <a:schemeClr val="tx1">
                      <a:lumMod val="85000"/>
                      <a:lumOff val="15000"/>
                    </a:schemeClr>
                  </a:gs>
                  <a:gs pos="100000">
                    <a:schemeClr val="tx1">
                      <a:lumMod val="85000"/>
                      <a:lumOff val="15000"/>
                    </a:schemeClr>
                  </a:gs>
                </a:gsLst>
                <a:lin ang="5400000" scaled="0"/>
              </a:gradFill>
              <a:latin typeface="Arial" panose="020B0604020202020204" pitchFamily="34" charset="0"/>
              <a:ea typeface="서울남산체 B" panose="02020603020101020101" pitchFamily="18" charset="-127"/>
              <a:cs typeface="Arial" panose="020B0604020202020204" pitchFamily="34" charset="0"/>
            </a:endParaRPr>
          </a:p>
        </p:txBody>
      </p:sp>
      <p:pic>
        <p:nvPicPr>
          <p:cNvPr id="8" name="그림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9516" y="1556792"/>
            <a:ext cx="7226969" cy="5304105"/>
          </a:xfrm>
          <a:prstGeom prst="rect">
            <a:avLst/>
          </a:prstGeom>
        </p:spPr>
      </p:pic>
    </p:spTree>
    <p:extLst>
      <p:ext uri="{BB962C8B-B14F-4D97-AF65-F5344CB8AC3E}">
        <p14:creationId xmlns:p14="http://schemas.microsoft.com/office/powerpoint/2010/main" val="17154047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직사각형 11"/>
          <p:cNvSpPr/>
          <p:nvPr/>
        </p:nvSpPr>
        <p:spPr>
          <a:xfrm>
            <a:off x="194471" y="169476"/>
            <a:ext cx="7027805" cy="523220"/>
          </a:xfrm>
          <a:prstGeom prst="rect">
            <a:avLst/>
          </a:prstGeom>
        </p:spPr>
        <p:txBody>
          <a:bodyPr wrap="square">
            <a:spAutoFit/>
          </a:bodyPr>
          <a:lstStyle/>
          <a:p>
            <a:pPr algn="just"/>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Ⅰ. Research Questions</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1"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sp>
        <p:nvSpPr>
          <p:cNvPr id="18" name="직사각형 17"/>
          <p:cNvSpPr/>
          <p:nvPr/>
        </p:nvSpPr>
        <p:spPr>
          <a:xfrm>
            <a:off x="312001" y="1214992"/>
            <a:ext cx="130648" cy="4518264"/>
          </a:xfrm>
          <a:prstGeom prst="rect">
            <a:avLst/>
          </a:prstGeom>
          <a:solidFill>
            <a:schemeClr val="accent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내용 개체 틀 1"/>
          <p:cNvSpPr txBox="1">
            <a:spLocks/>
          </p:cNvSpPr>
          <p:nvPr/>
        </p:nvSpPr>
        <p:spPr bwMode="auto">
          <a:xfrm>
            <a:off x="787137" y="1498261"/>
            <a:ext cx="9118863" cy="36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fontAlgn="base" latinLnBrk="1">
              <a:spcBef>
                <a:spcPct val="20000"/>
              </a:spcBef>
              <a:spcAft>
                <a:spcPct val="0"/>
              </a:spcAft>
              <a:buFont typeface="Arial" charset="0"/>
              <a:buNone/>
              <a:defRPr sz="2000" kern="1200">
                <a:solidFill>
                  <a:srgbClr val="004C86"/>
                </a:solidFill>
                <a:latin typeface="+mn-lt"/>
                <a:ea typeface="+mn-ea"/>
                <a:cs typeface="+mn-cs"/>
              </a:defRPr>
            </a:lvl1pPr>
            <a:lvl2pPr marL="742950" indent="-285750" algn="l" rtl="0" fontAlgn="base" latinLnBrk="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latinLnBrk="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latinLnBrk="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What characteristics</a:t>
            </a:r>
            <a:r>
              <a:rPr kumimoji="0" lang="en-US" altLang="ko-KR" sz="2400" b="1" i="0" u="none" strike="noStrike" kern="1200" cap="none" spc="0" normalizeH="0" noProof="0" dirty="0" smtClean="0">
                <a:ln>
                  <a:noFill/>
                </a:ln>
                <a:solidFill>
                  <a:srgbClr val="004C86"/>
                </a:solidFill>
                <a:effectLst/>
                <a:uLnTx/>
                <a:uFillTx/>
                <a:latin typeface="Arial" panose="020B0604020202020204" pitchFamily="34" charset="0"/>
                <a:ea typeface="맑은 고딕"/>
                <a:cs typeface="Arial" panose="020B0604020202020204" pitchFamily="34" charset="0"/>
              </a:rPr>
              <a:t> define doctoral Sport Management programs?</a:t>
            </a:r>
            <a:endParaRPr kumimoji="0" lang="en-US" altLang="ko-KR" sz="2400" b="1" i="0" u="none" strike="noStrike" kern="1200" cap="none" spc="0" normalizeH="0" baseline="0" noProof="0" dirty="0" smtClean="0">
              <a:ln>
                <a:noFill/>
              </a:ln>
              <a:solidFill>
                <a:srgbClr val="004C86"/>
              </a:solidFill>
              <a:effectLst/>
              <a:uLnTx/>
              <a:uFillTx/>
              <a:latin typeface="Arial" panose="020B0604020202020204" pitchFamily="34" charset="0"/>
              <a:ea typeface="맑은 고딕"/>
              <a:cs typeface="Arial" panose="020B0604020202020204" pitchFamily="34" charset="0"/>
            </a:endParaRP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lang="en-US" altLang="ko-KR" sz="2400" b="1" noProof="0" dirty="0" smtClean="0">
                <a:latin typeface="Arial" panose="020B0604020202020204" pitchFamily="34" charset="0"/>
                <a:ea typeface="맑은 고딕"/>
                <a:cs typeface="Arial" panose="020B0604020202020204" pitchFamily="34" charset="0"/>
              </a:rPr>
              <a:t>How does self-defined program type (Research, Hybrid, Teaching) align with programmatic goals and operational indicators?</a:t>
            </a:r>
          </a:p>
          <a:p>
            <a:pPr marL="457200" marR="0" lvl="0" indent="-457200" algn="l" defTabSz="914400" rtl="0" eaLnBrk="1" fontAlgn="base" latinLnBrk="1" hangingPunct="1">
              <a:lnSpc>
                <a:spcPct val="150000"/>
              </a:lnSpc>
              <a:spcBef>
                <a:spcPct val="20000"/>
              </a:spcBef>
              <a:spcAft>
                <a:spcPct val="0"/>
              </a:spcAft>
              <a:buClrTx/>
              <a:buSzTx/>
              <a:buFont typeface="Arial" charset="0"/>
              <a:buAutoNum type="arabicPeriod"/>
              <a:tabLst/>
              <a:defRPr/>
            </a:pPr>
            <a:r>
              <a:rPr lang="en-US" altLang="ko-KR" sz="2400" b="1" dirty="0" smtClean="0">
                <a:latin typeface="Arial" panose="020B0604020202020204" pitchFamily="34" charset="0"/>
                <a:ea typeface="맑은 고딕"/>
                <a:cs typeface="Arial" panose="020B0604020202020204" pitchFamily="34" charset="0"/>
              </a:rPr>
              <a:t>Does the focus of doctoral programs impact alumni job placement (within the first five years of graduation?)</a:t>
            </a:r>
          </a:p>
          <a:p>
            <a:pPr marL="457200" lvl="0" indent="-457200">
              <a:lnSpc>
                <a:spcPct val="200000"/>
              </a:lnSpc>
              <a:buFont typeface="Arial" charset="0"/>
              <a:buAutoNum type="arabicPeriod"/>
              <a:defRPr/>
            </a:pPr>
            <a:endParaRPr lang="ko-KR" altLang="en-US" sz="1800" b="1" dirty="0"/>
          </a:p>
        </p:txBody>
      </p:sp>
    </p:spTree>
    <p:extLst>
      <p:ext uri="{BB962C8B-B14F-4D97-AF65-F5344CB8AC3E}">
        <p14:creationId xmlns:p14="http://schemas.microsoft.com/office/powerpoint/2010/main" val="5549170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타원 18"/>
          <p:cNvSpPr/>
          <p:nvPr/>
        </p:nvSpPr>
        <p:spPr>
          <a:xfrm>
            <a:off x="344488" y="1961319"/>
            <a:ext cx="3246489" cy="3411897"/>
          </a:xfrm>
          <a:prstGeom prst="ellipse">
            <a:avLst/>
          </a:prstGeom>
          <a:solidFill>
            <a:schemeClr val="accent5"/>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타원 19"/>
          <p:cNvSpPr/>
          <p:nvPr/>
        </p:nvSpPr>
        <p:spPr>
          <a:xfrm>
            <a:off x="446707" y="2048091"/>
            <a:ext cx="3066133" cy="3222351"/>
          </a:xfrm>
          <a:prstGeom prst="ellipse">
            <a:avLst/>
          </a:prstGeom>
          <a:gradFill flip="none" rotWithShape="1">
            <a:gsLst>
              <a:gs pos="0">
                <a:schemeClr val="accent5">
                  <a:lumMod val="40000"/>
                  <a:lumOff val="60000"/>
                </a:schemeClr>
              </a:gs>
              <a:gs pos="50000">
                <a:srgbClr val="0070C0">
                  <a:tint val="44500"/>
                  <a:satMod val="160000"/>
                </a:srgbClr>
              </a:gs>
              <a:gs pos="100000">
                <a:srgbClr val="0070C0">
                  <a:tint val="23500"/>
                  <a:satMod val="160000"/>
                </a:srgbClr>
              </a:gs>
            </a:gsLst>
            <a:lin ang="16200000" scaled="1"/>
            <a:tileRect/>
          </a:gradFill>
          <a:ln w="127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1" name="TextBox 20"/>
          <p:cNvSpPr txBox="1"/>
          <p:nvPr/>
        </p:nvSpPr>
        <p:spPr>
          <a:xfrm>
            <a:off x="622872" y="3356992"/>
            <a:ext cx="2713803" cy="646331"/>
          </a:xfrm>
          <a:prstGeom prst="rect">
            <a:avLst/>
          </a:prstGeom>
          <a:noFill/>
        </p:spPr>
        <p:txBody>
          <a:bodyPr wrap="square" rtlCol="0">
            <a:spAutoFit/>
          </a:bodyPr>
          <a:lstStyle/>
          <a:p>
            <a:pPr algn="ctr"/>
            <a:r>
              <a:rPr lang="en-US" altLang="ko-KR" sz="3600" b="1" spc="-150" dirty="0" smtClean="0">
                <a:latin typeface="Arial" panose="020B0604020202020204" pitchFamily="34" charset="0"/>
                <a:cs typeface="Arial" panose="020B0604020202020204" pitchFamily="34" charset="0"/>
              </a:rPr>
              <a:t>Survey</a:t>
            </a:r>
          </a:p>
        </p:txBody>
      </p:sp>
      <p:sp>
        <p:nvSpPr>
          <p:cNvPr id="22" name="자유형 21"/>
          <p:cNvSpPr/>
          <p:nvPr/>
        </p:nvSpPr>
        <p:spPr>
          <a:xfrm>
            <a:off x="3533054" y="2132856"/>
            <a:ext cx="2040941" cy="555956"/>
          </a:xfrm>
          <a:custGeom>
            <a:avLst/>
            <a:gdLst>
              <a:gd name="connsiteX0" fmla="*/ 0 w 2040941"/>
              <a:gd name="connsiteY0" fmla="*/ 555956 h 555956"/>
              <a:gd name="connsiteX1" fmla="*/ 555956 w 2040941"/>
              <a:gd name="connsiteY1" fmla="*/ 0 h 555956"/>
              <a:gd name="connsiteX2" fmla="*/ 2040941 w 2040941"/>
              <a:gd name="connsiteY2" fmla="*/ 0 h 555956"/>
            </a:gdLst>
            <a:ahLst/>
            <a:cxnLst>
              <a:cxn ang="0">
                <a:pos x="connsiteX0" y="connsiteY0"/>
              </a:cxn>
              <a:cxn ang="0">
                <a:pos x="connsiteX1" y="connsiteY1"/>
              </a:cxn>
              <a:cxn ang="0">
                <a:pos x="connsiteX2" y="connsiteY2"/>
              </a:cxn>
            </a:cxnLst>
            <a:rect l="l" t="t" r="r" b="b"/>
            <a:pathLst>
              <a:path w="2040941" h="555956">
                <a:moveTo>
                  <a:pt x="0" y="555956"/>
                </a:moveTo>
                <a:lnTo>
                  <a:pt x="555956" y="0"/>
                </a:lnTo>
                <a:lnTo>
                  <a:pt x="204094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28" name="타원 27"/>
          <p:cNvSpPr/>
          <p:nvPr/>
        </p:nvSpPr>
        <p:spPr>
          <a:xfrm>
            <a:off x="3440832" y="2569504"/>
            <a:ext cx="211425" cy="211424"/>
          </a:xfrm>
          <a:prstGeom prst="ellipse">
            <a:avLst/>
          </a:prstGeom>
          <a:solidFill>
            <a:schemeClr val="bg1"/>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TextBox 29"/>
          <p:cNvSpPr txBox="1"/>
          <p:nvPr/>
        </p:nvSpPr>
        <p:spPr>
          <a:xfrm>
            <a:off x="4046755" y="1688941"/>
            <a:ext cx="2497800" cy="400110"/>
          </a:xfrm>
          <a:prstGeom prst="rect">
            <a:avLst/>
          </a:prstGeom>
          <a:noFill/>
        </p:spPr>
        <p:txBody>
          <a:bodyPr wrap="none" rtlCol="0">
            <a:spAutoFit/>
          </a:bodyPr>
          <a:lstStyle/>
          <a:p>
            <a:r>
              <a:rPr lang="en-US" altLang="ko-KR" sz="2000" b="1" dirty="0" smtClean="0">
                <a:solidFill>
                  <a:schemeClr val="accent1">
                    <a:lumMod val="75000"/>
                  </a:schemeClr>
                </a:solidFill>
                <a:latin typeface="Arial" panose="020B0604020202020204" pitchFamily="34" charset="0"/>
                <a:cs typeface="Arial" panose="020B0604020202020204" pitchFamily="34" charset="0"/>
              </a:rPr>
              <a:t>Population: N = 47 </a:t>
            </a:r>
            <a:endParaRPr lang="ko-KR" altLang="en-US" sz="2000" b="1" dirty="0">
              <a:solidFill>
                <a:schemeClr val="accent1">
                  <a:lumMod val="75000"/>
                </a:schemeClr>
              </a:solidFill>
              <a:latin typeface="Arial" panose="020B0604020202020204" pitchFamily="34" charset="0"/>
              <a:cs typeface="Arial" panose="020B0604020202020204" pitchFamily="34" charset="0"/>
            </a:endParaRPr>
          </a:p>
        </p:txBody>
      </p:sp>
      <p:sp>
        <p:nvSpPr>
          <p:cNvPr id="31" name="TextBox 30"/>
          <p:cNvSpPr txBox="1"/>
          <p:nvPr/>
        </p:nvSpPr>
        <p:spPr>
          <a:xfrm>
            <a:off x="3941760" y="2185700"/>
            <a:ext cx="5964240" cy="1323439"/>
          </a:xfrm>
          <a:prstGeom prst="rect">
            <a:avLst/>
          </a:prstGeom>
          <a:noFill/>
        </p:spPr>
        <p:txBody>
          <a:bodyPr wrap="square" rtlCol="0">
            <a:spAutoFit/>
          </a:bodyPr>
          <a:lstStyle/>
          <a:p>
            <a:pPr marL="182563" indent="-182563">
              <a:buFontTx/>
              <a:buChar char="-"/>
            </a:pPr>
            <a:r>
              <a:rPr lang="en-US" altLang="ko-KR" sz="1600" dirty="0" smtClean="0">
                <a:latin typeface="Arial" panose="020B0604020202020204" pitchFamily="34" charset="0"/>
                <a:cs typeface="Arial" panose="020B0604020202020204" pitchFamily="34" charset="0"/>
              </a:rPr>
              <a:t>Population derived from NASSM list of doctoral programs</a:t>
            </a:r>
          </a:p>
          <a:p>
            <a:pPr marL="182563" indent="-182563">
              <a:buFontTx/>
              <a:buChar char="-"/>
            </a:pPr>
            <a:r>
              <a:rPr lang="en-US" altLang="ko-KR" sz="1600" dirty="0" smtClean="0">
                <a:latin typeface="Arial" panose="020B0604020202020204" pitchFamily="34" charset="0"/>
                <a:cs typeface="Arial" panose="020B0604020202020204" pitchFamily="34" charset="0"/>
              </a:rPr>
              <a:t>Both international and online programs were included in population</a:t>
            </a:r>
          </a:p>
          <a:p>
            <a:pPr marL="182563" indent="-182563">
              <a:buFontTx/>
              <a:buChar char="-"/>
            </a:pPr>
            <a:r>
              <a:rPr lang="en-US" altLang="ko-KR" sz="1600" dirty="0" smtClean="0">
                <a:latin typeface="Arial" panose="020B0604020202020204" pitchFamily="34" charset="0"/>
                <a:cs typeface="Arial" panose="020B0604020202020204" pitchFamily="34" charset="0"/>
              </a:rPr>
              <a:t>Regarding </a:t>
            </a:r>
            <a:r>
              <a:rPr lang="en-US" altLang="ko-KR" sz="1600" dirty="0">
                <a:latin typeface="Arial" panose="020B0604020202020204" pitchFamily="34" charset="0"/>
                <a:cs typeface="Arial" panose="020B0604020202020204" pitchFamily="34" charset="0"/>
              </a:rPr>
              <a:t>Carnegie </a:t>
            </a:r>
            <a:r>
              <a:rPr lang="en-US" altLang="ko-KR" sz="1600" dirty="0" smtClean="0">
                <a:latin typeface="Arial" panose="020B0604020202020204" pitchFamily="34" charset="0"/>
                <a:cs typeface="Arial" panose="020B0604020202020204" pitchFamily="34" charset="0"/>
              </a:rPr>
              <a:t>Classification, specific </a:t>
            </a:r>
            <a:r>
              <a:rPr lang="en-US" altLang="ko-KR" sz="1600" dirty="0">
                <a:latin typeface="Arial" panose="020B0604020202020204" pitchFamily="34" charset="0"/>
                <a:cs typeface="Arial" panose="020B0604020202020204" pitchFamily="34" charset="0"/>
              </a:rPr>
              <a:t>program </a:t>
            </a:r>
            <a:r>
              <a:rPr lang="en-US" altLang="ko-KR" sz="1600" dirty="0" smtClean="0">
                <a:latin typeface="Arial" panose="020B0604020202020204" pitchFamily="34" charset="0"/>
                <a:cs typeface="Arial" panose="020B0604020202020204" pitchFamily="34" charset="0"/>
              </a:rPr>
              <a:t>details</a:t>
            </a:r>
            <a:r>
              <a:rPr lang="en-US" altLang="ko-KR" sz="1600" dirty="0">
                <a:latin typeface="Arial" panose="020B0604020202020204" pitchFamily="34" charset="0"/>
                <a:cs typeface="Arial" panose="020B0604020202020204" pitchFamily="34" charset="0"/>
              </a:rPr>
              <a:t>, and degree requirements. </a:t>
            </a:r>
          </a:p>
        </p:txBody>
      </p:sp>
      <p:sp>
        <p:nvSpPr>
          <p:cNvPr id="40" name="TextBox 39"/>
          <p:cNvSpPr txBox="1"/>
          <p:nvPr/>
        </p:nvSpPr>
        <p:spPr>
          <a:xfrm>
            <a:off x="4171672" y="4594333"/>
            <a:ext cx="1984839" cy="400110"/>
          </a:xfrm>
          <a:prstGeom prst="rect">
            <a:avLst/>
          </a:prstGeom>
          <a:noFill/>
        </p:spPr>
        <p:txBody>
          <a:bodyPr wrap="none" rtlCol="0">
            <a:spAutoFit/>
          </a:bodyPr>
          <a:lstStyle/>
          <a:p>
            <a:pPr algn="r"/>
            <a:r>
              <a:rPr lang="en-US" altLang="ko-KR" sz="2000" b="1" smtClean="0">
                <a:solidFill>
                  <a:schemeClr val="accent1">
                    <a:lumMod val="75000"/>
                  </a:schemeClr>
                </a:solidFill>
                <a:latin typeface="Arial" panose="020B0604020202020204" pitchFamily="34" charset="0"/>
                <a:cs typeface="Arial" panose="020B0604020202020204" pitchFamily="34" charset="0"/>
              </a:rPr>
              <a:t>Sample: n = 20</a:t>
            </a:r>
            <a:endParaRPr lang="ko-KR" altLang="en-US" sz="2000" b="1" dirty="0">
              <a:solidFill>
                <a:schemeClr val="accent1">
                  <a:lumMod val="75000"/>
                </a:schemeClr>
              </a:solidFill>
              <a:latin typeface="Arial" panose="020B0604020202020204" pitchFamily="34" charset="0"/>
              <a:cs typeface="Arial" panose="020B0604020202020204" pitchFamily="34" charset="0"/>
            </a:endParaRPr>
          </a:p>
        </p:txBody>
      </p:sp>
      <p:sp>
        <p:nvSpPr>
          <p:cNvPr id="68" name="자유형 67"/>
          <p:cNvSpPr/>
          <p:nvPr/>
        </p:nvSpPr>
        <p:spPr>
          <a:xfrm flipV="1">
            <a:off x="3555532" y="4452620"/>
            <a:ext cx="2040941" cy="555956"/>
          </a:xfrm>
          <a:custGeom>
            <a:avLst/>
            <a:gdLst>
              <a:gd name="connsiteX0" fmla="*/ 0 w 2040941"/>
              <a:gd name="connsiteY0" fmla="*/ 555956 h 555956"/>
              <a:gd name="connsiteX1" fmla="*/ 555956 w 2040941"/>
              <a:gd name="connsiteY1" fmla="*/ 0 h 555956"/>
              <a:gd name="connsiteX2" fmla="*/ 2040941 w 2040941"/>
              <a:gd name="connsiteY2" fmla="*/ 0 h 555956"/>
            </a:gdLst>
            <a:ahLst/>
            <a:cxnLst>
              <a:cxn ang="0">
                <a:pos x="connsiteX0" y="connsiteY0"/>
              </a:cxn>
              <a:cxn ang="0">
                <a:pos x="connsiteX1" y="connsiteY1"/>
              </a:cxn>
              <a:cxn ang="0">
                <a:pos x="connsiteX2" y="connsiteY2"/>
              </a:cxn>
            </a:cxnLst>
            <a:rect l="l" t="t" r="r" b="b"/>
            <a:pathLst>
              <a:path w="2040941" h="555956">
                <a:moveTo>
                  <a:pt x="0" y="555956"/>
                </a:moveTo>
                <a:lnTo>
                  <a:pt x="555956" y="0"/>
                </a:lnTo>
                <a:lnTo>
                  <a:pt x="204094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65" name="타원 64"/>
          <p:cNvSpPr/>
          <p:nvPr/>
        </p:nvSpPr>
        <p:spPr>
          <a:xfrm>
            <a:off x="3512840" y="4365104"/>
            <a:ext cx="211425" cy="211424"/>
          </a:xfrm>
          <a:prstGeom prst="ellipse">
            <a:avLst/>
          </a:prstGeom>
          <a:solidFill>
            <a:schemeClr val="bg1"/>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TextBox 68"/>
          <p:cNvSpPr txBox="1"/>
          <p:nvPr/>
        </p:nvSpPr>
        <p:spPr>
          <a:xfrm>
            <a:off x="3913774" y="4989412"/>
            <a:ext cx="3451907" cy="830997"/>
          </a:xfrm>
          <a:prstGeom prst="rect">
            <a:avLst/>
          </a:prstGeom>
          <a:noFill/>
        </p:spPr>
        <p:txBody>
          <a:bodyPr wrap="none" rtlCol="0">
            <a:spAutoFit/>
          </a:bodyPr>
          <a:lstStyle/>
          <a:p>
            <a:pPr marL="182563" indent="-182563">
              <a:buFontTx/>
              <a:buChar char="-"/>
            </a:pPr>
            <a:r>
              <a:rPr lang="en-US" altLang="ko-KR" sz="1600" b="1" dirty="0">
                <a:solidFill>
                  <a:schemeClr val="accent1">
                    <a:lumMod val="75000"/>
                  </a:schemeClr>
                </a:solidFill>
                <a:latin typeface="Arial" panose="020B0604020202020204" pitchFamily="34" charset="0"/>
                <a:cs typeface="Arial" panose="020B0604020202020204" pitchFamily="34" charset="0"/>
              </a:rPr>
              <a:t>26 responses, 6 </a:t>
            </a:r>
            <a:r>
              <a:rPr lang="en-US" altLang="ko-KR" sz="1600" b="1" dirty="0" smtClean="0">
                <a:solidFill>
                  <a:schemeClr val="accent1">
                    <a:lumMod val="75000"/>
                  </a:schemeClr>
                </a:solidFill>
                <a:latin typeface="Arial" panose="020B0604020202020204" pitchFamily="34" charset="0"/>
                <a:cs typeface="Arial" panose="020B0604020202020204" pitchFamily="34" charset="0"/>
              </a:rPr>
              <a:t>incomplete</a:t>
            </a:r>
            <a:endParaRPr lang="en-US" altLang="ko-KR" sz="1600" dirty="0" smtClean="0">
              <a:latin typeface="Arial" panose="020B0604020202020204" pitchFamily="34" charset="0"/>
              <a:cs typeface="Arial" panose="020B0604020202020204" pitchFamily="34" charset="0"/>
            </a:endParaRPr>
          </a:p>
          <a:p>
            <a:pPr marL="182563" indent="-182563">
              <a:buFontTx/>
              <a:buChar char="-"/>
            </a:pPr>
            <a:r>
              <a:rPr lang="en-US" altLang="ko-KR" sz="1600" dirty="0" smtClean="0">
                <a:latin typeface="Arial" panose="020B0604020202020204" pitchFamily="34" charset="0"/>
                <a:cs typeface="Arial" panose="020B0604020202020204" pitchFamily="34" charset="0"/>
              </a:rPr>
              <a:t>42.6</a:t>
            </a:r>
            <a:r>
              <a:rPr lang="en-US" altLang="ko-KR" sz="1600" dirty="0">
                <a:latin typeface="Arial" panose="020B0604020202020204" pitchFamily="34" charset="0"/>
                <a:cs typeface="Arial" panose="020B0604020202020204" pitchFamily="34" charset="0"/>
              </a:rPr>
              <a:t>% response rate for complete</a:t>
            </a:r>
          </a:p>
          <a:p>
            <a:pPr marL="182563" indent="-182563">
              <a:buFontTx/>
              <a:buChar char="-"/>
            </a:pPr>
            <a:r>
              <a:rPr lang="en-US" altLang="ko-KR" sz="1600" dirty="0">
                <a:latin typeface="Arial" panose="020B0604020202020204" pitchFamily="34" charset="0"/>
                <a:cs typeface="Arial" panose="020B0604020202020204" pitchFamily="34" charset="0"/>
              </a:rPr>
              <a:t>55.3% response rate total</a:t>
            </a:r>
            <a:endParaRPr lang="ko-KR" altLang="en-US" sz="1600" dirty="0">
              <a:latin typeface="Arial" panose="020B0604020202020204" pitchFamily="34" charset="0"/>
              <a:cs typeface="Arial" panose="020B0604020202020204" pitchFamily="34" charset="0"/>
            </a:endParaRPr>
          </a:p>
        </p:txBody>
      </p:sp>
      <p:sp>
        <p:nvSpPr>
          <p:cNvPr id="23" name="직사각형 22"/>
          <p:cNvSpPr/>
          <p:nvPr/>
        </p:nvSpPr>
        <p:spPr>
          <a:xfrm>
            <a:off x="194471" y="44624"/>
            <a:ext cx="9084560" cy="769441"/>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Ⅱ. </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Method</a:t>
            </a:r>
            <a:r>
              <a:rPr lang="en-US" altLang="ko-KR" sz="44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spTree>
    <p:extLst>
      <p:ext uri="{BB962C8B-B14F-4D97-AF65-F5344CB8AC3E}">
        <p14:creationId xmlns:p14="http://schemas.microsoft.com/office/powerpoint/2010/main" val="5302046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직사각형 22"/>
          <p:cNvSpPr/>
          <p:nvPr/>
        </p:nvSpPr>
        <p:spPr>
          <a:xfrm>
            <a:off x="194471" y="44624"/>
            <a:ext cx="9084560" cy="769441"/>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Results</a:t>
            </a:r>
            <a:r>
              <a:rPr lang="en-US" altLang="ko-KR" sz="44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9910" y="389195"/>
            <a:ext cx="3593681" cy="5854606"/>
          </a:xfrm>
          <a:prstGeom prst="rect">
            <a:avLst/>
          </a:prstGeom>
        </p:spPr>
      </p:pic>
    </p:spTree>
    <p:extLst>
      <p:ext uri="{BB962C8B-B14F-4D97-AF65-F5344CB8AC3E}">
        <p14:creationId xmlns:p14="http://schemas.microsoft.com/office/powerpoint/2010/main" val="2242200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직사각형 22"/>
          <p:cNvSpPr/>
          <p:nvPr/>
        </p:nvSpPr>
        <p:spPr>
          <a:xfrm>
            <a:off x="194471" y="44624"/>
            <a:ext cx="9084560" cy="769441"/>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Results: Faculty to Student Ratios</a:t>
            </a:r>
            <a:r>
              <a:rPr lang="en-US" altLang="ko-KR" sz="44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9751" y="1401050"/>
            <a:ext cx="2809743" cy="3471912"/>
          </a:xfrm>
          <a:prstGeom prst="rect">
            <a:avLst/>
          </a:prstGeom>
        </p:spPr>
      </p:pic>
      <p:grpSp>
        <p:nvGrpSpPr>
          <p:cNvPr id="10" name="Group 9"/>
          <p:cNvGrpSpPr/>
          <p:nvPr/>
        </p:nvGrpSpPr>
        <p:grpSpPr>
          <a:xfrm>
            <a:off x="4448944" y="1032753"/>
            <a:ext cx="5601072" cy="4392488"/>
            <a:chOff x="4304928" y="1124744"/>
            <a:chExt cx="5601072" cy="4392488"/>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4928" y="1493041"/>
              <a:ext cx="2779329" cy="347191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4257" y="1484783"/>
              <a:ext cx="1397135" cy="3480169"/>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77809" y="1478900"/>
              <a:ext cx="1397135" cy="3480169"/>
            </a:xfrm>
            <a:prstGeom prst="rect">
              <a:avLst/>
            </a:prstGeom>
          </p:spPr>
        </p:pic>
        <p:sp>
          <p:nvSpPr>
            <p:cNvPr id="9" name="Rectangle 8"/>
            <p:cNvSpPr/>
            <p:nvPr/>
          </p:nvSpPr>
          <p:spPr>
            <a:xfrm>
              <a:off x="9473952" y="1124744"/>
              <a:ext cx="432048" cy="439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560512" y="5203454"/>
            <a:ext cx="3411161" cy="461665"/>
          </a:xfrm>
          <a:prstGeom prst="rect">
            <a:avLst/>
          </a:prstGeom>
          <a:noFill/>
        </p:spPr>
        <p:txBody>
          <a:bodyPr wrap="square" rtlCol="0">
            <a:spAutoFit/>
          </a:bodyPr>
          <a:lstStyle/>
          <a:p>
            <a:r>
              <a:rPr lang="en-US" sz="2400" b="1" dirty="0">
                <a:solidFill>
                  <a:srgbClr val="004C86"/>
                </a:solidFill>
                <a:latin typeface="Arial" panose="020B0604020202020204" pitchFamily="34" charset="0"/>
                <a:ea typeface="맑은 고딕"/>
                <a:cs typeface="Arial" panose="020B0604020202020204" pitchFamily="34" charset="0"/>
              </a:rPr>
              <a:t>Research</a:t>
            </a:r>
            <a:r>
              <a:rPr lang="en-US" sz="2400" b="1" dirty="0" smtClean="0">
                <a:solidFill>
                  <a:schemeClr val="accent1"/>
                </a:solidFill>
                <a:latin typeface="Arial" charset="0"/>
                <a:ea typeface="Arial" charset="0"/>
                <a:cs typeface="Arial" charset="0"/>
              </a:rPr>
              <a:t> </a:t>
            </a:r>
            <a:r>
              <a:rPr lang="en-US" sz="2400" b="1" dirty="0">
                <a:solidFill>
                  <a:srgbClr val="004C86"/>
                </a:solidFill>
                <a:latin typeface="Arial" panose="020B0604020202020204" pitchFamily="34" charset="0"/>
                <a:ea typeface="맑은 고딕"/>
                <a:cs typeface="Arial" panose="020B0604020202020204" pitchFamily="34" charset="0"/>
              </a:rPr>
              <a:t>Programs</a:t>
            </a:r>
          </a:p>
        </p:txBody>
      </p:sp>
      <p:sp>
        <p:nvSpPr>
          <p:cNvPr id="16" name="TextBox 15"/>
          <p:cNvSpPr txBox="1"/>
          <p:nvPr/>
        </p:nvSpPr>
        <p:spPr>
          <a:xfrm>
            <a:off x="5708735" y="5229113"/>
            <a:ext cx="3411161" cy="461665"/>
          </a:xfrm>
          <a:prstGeom prst="rect">
            <a:avLst/>
          </a:prstGeom>
          <a:noFill/>
        </p:spPr>
        <p:txBody>
          <a:bodyPr wrap="square" rtlCol="0">
            <a:spAutoFit/>
          </a:bodyPr>
          <a:lstStyle/>
          <a:p>
            <a:r>
              <a:rPr lang="en-US" sz="2400" b="1" smtClean="0">
                <a:solidFill>
                  <a:srgbClr val="004C86"/>
                </a:solidFill>
                <a:latin typeface="Arial" panose="020B0604020202020204" pitchFamily="34" charset="0"/>
                <a:ea typeface="맑은 고딕"/>
                <a:cs typeface="Arial" panose="020B0604020202020204" pitchFamily="34" charset="0"/>
              </a:rPr>
              <a:t>Hybrid</a:t>
            </a:r>
            <a:r>
              <a:rPr lang="en-US" sz="2400" b="1" smtClean="0">
                <a:solidFill>
                  <a:schemeClr val="accent1"/>
                </a:solidFill>
                <a:latin typeface="Arial" charset="0"/>
                <a:ea typeface="Arial" charset="0"/>
                <a:cs typeface="Arial" charset="0"/>
              </a:rPr>
              <a:t> </a:t>
            </a:r>
            <a:r>
              <a:rPr lang="en-US" sz="2400" b="1" dirty="0">
                <a:solidFill>
                  <a:srgbClr val="004C86"/>
                </a:solidFill>
                <a:latin typeface="Arial" panose="020B0604020202020204" pitchFamily="34" charset="0"/>
                <a:ea typeface="맑은 고딕"/>
                <a:cs typeface="Arial" panose="020B0604020202020204" pitchFamily="34" charset="0"/>
              </a:rPr>
              <a:t>Programs</a:t>
            </a:r>
          </a:p>
        </p:txBody>
      </p:sp>
    </p:spTree>
    <p:extLst>
      <p:ext uri="{BB962C8B-B14F-4D97-AF65-F5344CB8AC3E}">
        <p14:creationId xmlns:p14="http://schemas.microsoft.com/office/powerpoint/2010/main" val="8836506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5" name="직선 연결선 104"/>
          <p:cNvCxnSpPr/>
          <p:nvPr/>
        </p:nvCxnSpPr>
        <p:spPr>
          <a:xfrm>
            <a:off x="442649" y="781114"/>
            <a:ext cx="8836382" cy="97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직사각형 22"/>
          <p:cNvSpPr/>
          <p:nvPr/>
        </p:nvSpPr>
        <p:spPr>
          <a:xfrm>
            <a:off x="194471" y="127585"/>
            <a:ext cx="9084560" cy="523220"/>
          </a:xfrm>
          <a:prstGeom prst="rect">
            <a:avLst/>
          </a:prstGeom>
        </p:spPr>
        <p:txBody>
          <a:bodyPr wrap="square">
            <a:spAutoFit/>
          </a:bodyPr>
          <a:lstStyle/>
          <a:p>
            <a:pPr algn="just"/>
            <a:r>
              <a:rPr lang="en-US" altLang="ko-KR" sz="28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Ⅲ</a:t>
            </a:r>
            <a:r>
              <a:rPr lang="en-US" altLang="ko-KR" sz="2800" b="1" dirty="0" smtClean="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rPr>
              <a:t>. Results: Admissions Requirements</a:t>
            </a:r>
            <a:endParaRPr lang="ko-KR" altLang="en-US" sz="4400" b="1" dirty="0">
              <a:ln>
                <a:solidFill>
                  <a:schemeClr val="bg1">
                    <a:alpha val="0"/>
                  </a:schemeClr>
                </a:solidFill>
              </a:ln>
              <a:solidFill>
                <a:schemeClr val="tx1">
                  <a:lumMod val="65000"/>
                  <a:lumOff val="35000"/>
                </a:schemeClr>
              </a:solidFill>
              <a:latin typeface="Arial" panose="020B0604020202020204" pitchFamily="34" charset="0"/>
              <a:ea typeface="나눔고딕 ExtraBold" panose="020D0904000000000000" pitchFamily="50" charset="-127"/>
              <a:cs typeface="Arial" panose="020B0604020202020204" pitchFamily="34" charset="0"/>
            </a:endParaRPr>
          </a:p>
        </p:txBody>
      </p:sp>
      <p:pic>
        <p:nvPicPr>
          <p:cNvPr id="1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904" y="-12439"/>
            <a:ext cx="864096" cy="803269"/>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300" y="1104900"/>
            <a:ext cx="9156700" cy="4635500"/>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4000" y="1130300"/>
            <a:ext cx="9398000" cy="4597400"/>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200" y="1104900"/>
            <a:ext cx="9245600" cy="4635500"/>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200" y="1104900"/>
            <a:ext cx="8978900" cy="4648200"/>
          </a:xfrm>
          <a:prstGeom prst="rect">
            <a:avLst/>
          </a:prstGeom>
        </p:spPr>
      </p:pic>
      <p:pic>
        <p:nvPicPr>
          <p:cNvPr id="24" name="Picture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9700" y="1054100"/>
            <a:ext cx="9626600" cy="4749800"/>
          </a:xfrm>
          <a:prstGeom prst="rect">
            <a:avLst/>
          </a:prstGeom>
        </p:spPr>
      </p:pic>
      <p:pic>
        <p:nvPicPr>
          <p:cNvPr id="25" name="Picture 2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600" y="1041400"/>
            <a:ext cx="9690100" cy="4762500"/>
          </a:xfrm>
          <a:prstGeom prst="rect">
            <a:avLst/>
          </a:prstGeom>
        </p:spPr>
      </p:pic>
      <p:pic>
        <p:nvPicPr>
          <p:cNvPr id="26" name="Picture 2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7800" y="1079500"/>
            <a:ext cx="9537700" cy="4686300"/>
          </a:xfrm>
          <a:prstGeom prst="rect">
            <a:avLst/>
          </a:prstGeom>
        </p:spPr>
      </p:pic>
      <p:pic>
        <p:nvPicPr>
          <p:cNvPr id="27" name="Picture 2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1600" y="1143000"/>
            <a:ext cx="9690100" cy="4559300"/>
          </a:xfrm>
          <a:prstGeom prst="rect">
            <a:avLst/>
          </a:prstGeom>
        </p:spPr>
      </p:pic>
    </p:spTree>
    <p:extLst>
      <p:ext uri="{BB962C8B-B14F-4D97-AF65-F5344CB8AC3E}">
        <p14:creationId xmlns:p14="http://schemas.microsoft.com/office/powerpoint/2010/main" val="126906854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heel(1)">
                                      <p:cBhvr>
                                        <p:cTn id="12" dur="2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heel(1)">
                                      <p:cBhvr>
                                        <p:cTn id="17" dur="2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heel(1)">
                                      <p:cBhvr>
                                        <p:cTn id="22" dur="2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heel(1)">
                                      <p:cBhvr>
                                        <p:cTn id="27" dur="20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heel(1)">
                                      <p:cBhvr>
                                        <p:cTn id="32" dur="20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heel(1)">
                                      <p:cBhvr>
                                        <p:cTn id="3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2123</TotalTime>
  <Words>1555</Words>
  <Application>Microsoft Macintosh PowerPoint</Application>
  <PresentationFormat>A4 Paper (210x297 mm)</PresentationFormat>
  <Paragraphs>167</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테마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박지영</dc:creator>
  <cp:lastModifiedBy>Heather Alderman</cp:lastModifiedBy>
  <cp:revision>184</cp:revision>
  <dcterms:created xsi:type="dcterms:W3CDTF">2014-02-03T04:59:12Z</dcterms:created>
  <dcterms:modified xsi:type="dcterms:W3CDTF">2017-02-01T02:10:37Z</dcterms:modified>
</cp:coreProperties>
</file>