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86" r:id="rId7"/>
    <p:sldId id="287" r:id="rId8"/>
    <p:sldId id="258" r:id="rId9"/>
    <p:sldId id="259" r:id="rId10"/>
    <p:sldId id="260" r:id="rId11"/>
    <p:sldId id="261" r:id="rId12"/>
    <p:sldId id="262" r:id="rId13"/>
    <p:sldId id="263" r:id="rId14"/>
    <p:sldId id="291" r:id="rId15"/>
    <p:sldId id="292" r:id="rId16"/>
    <p:sldId id="283" r:id="rId17"/>
    <p:sldId id="265" r:id="rId18"/>
    <p:sldId id="273" r:id="rId19"/>
    <p:sldId id="266" r:id="rId20"/>
    <p:sldId id="288" r:id="rId21"/>
    <p:sldId id="289" r:id="rId22"/>
    <p:sldId id="290" r:id="rId23"/>
    <p:sldId id="285" r:id="rId24"/>
    <p:sldId id="271" r:id="rId25"/>
    <p:sldId id="279" r:id="rId26"/>
    <p:sldId id="270" r:id="rId27"/>
    <p:sldId id="274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6C3BD-B511-4F49-A382-B25496664822}" v="253" dt="2020-01-24T14:26:46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04" y="-6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5" Type="http://schemas.microsoft.com/office/2015/10/relationships/revisionInfo" Target="revisionInfo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6030F-A199-40DA-80C3-155B4C3AA0B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4300A1-7F13-48B7-A69F-E9A1705622C6}">
      <dgm:prSet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Modern No. 20" panose="02070704070505020303" pitchFamily="18" charset="0"/>
            </a:rPr>
            <a:t>What does COSMA expect for Assessment Plan?</a:t>
          </a:r>
        </a:p>
      </dgm:t>
    </dgm:pt>
    <dgm:pt modelId="{8796BA1B-9AA7-45C5-AC14-9490B6946B98}" type="parTrans" cxnId="{D449C598-76C7-4001-9FD1-2DA2DA30F3C7}">
      <dgm:prSet/>
      <dgm:spPr/>
      <dgm:t>
        <a:bodyPr/>
        <a:lstStyle/>
        <a:p>
          <a:endParaRPr lang="en-US"/>
        </a:p>
      </dgm:t>
    </dgm:pt>
    <dgm:pt modelId="{76D682FB-E9E3-4E95-BDB5-6C9E6B907545}" type="sibTrans" cxnId="{D449C598-76C7-4001-9FD1-2DA2DA30F3C7}">
      <dgm:prSet/>
      <dgm:spPr/>
      <dgm:t>
        <a:bodyPr/>
        <a:lstStyle/>
        <a:p>
          <a:endParaRPr lang="en-US"/>
        </a:p>
      </dgm:t>
    </dgm:pt>
    <dgm:pt modelId="{BF086AC8-0776-44BE-B488-EC9C49BA37E2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Mission and Broad-Based Goals</a:t>
          </a:r>
        </a:p>
      </dgm:t>
    </dgm:pt>
    <dgm:pt modelId="{0F48A1A1-2DDE-4402-963F-0F6DE42E186D}" type="parTrans" cxnId="{5AB3C5AD-42DE-4EC1-9AE7-0218804D3BCB}">
      <dgm:prSet/>
      <dgm:spPr/>
      <dgm:t>
        <a:bodyPr/>
        <a:lstStyle/>
        <a:p>
          <a:endParaRPr lang="en-US"/>
        </a:p>
      </dgm:t>
    </dgm:pt>
    <dgm:pt modelId="{AFCCB386-AB96-4813-B4DC-D7B652B0665F}" type="sibTrans" cxnId="{5AB3C5AD-42DE-4EC1-9AE7-0218804D3BCB}">
      <dgm:prSet/>
      <dgm:spPr/>
      <dgm:t>
        <a:bodyPr/>
        <a:lstStyle/>
        <a:p>
          <a:endParaRPr lang="en-US"/>
        </a:p>
      </dgm:t>
    </dgm:pt>
    <dgm:pt modelId="{274346AE-9B29-4C6A-AE71-AD8C9017A761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Student Learning Outcomes  </a:t>
          </a:r>
        </a:p>
      </dgm:t>
    </dgm:pt>
    <dgm:pt modelId="{D570B940-0D9C-4781-96ED-5D5BB0C71CA1}" type="parTrans" cxnId="{2CB45BAE-BFEB-49BF-B43A-4DDB21ED32D4}">
      <dgm:prSet/>
      <dgm:spPr/>
      <dgm:t>
        <a:bodyPr/>
        <a:lstStyle/>
        <a:p>
          <a:endParaRPr lang="en-US"/>
        </a:p>
      </dgm:t>
    </dgm:pt>
    <dgm:pt modelId="{E6017F31-7D34-4C29-90AC-0AA023A9B8B3}" type="sibTrans" cxnId="{2CB45BAE-BFEB-49BF-B43A-4DDB21ED32D4}">
      <dgm:prSet/>
      <dgm:spPr/>
      <dgm:t>
        <a:bodyPr/>
        <a:lstStyle/>
        <a:p>
          <a:endParaRPr lang="en-US"/>
        </a:p>
      </dgm:t>
    </dgm:pt>
    <dgm:pt modelId="{D01E3F6B-3C07-4AF2-9B17-9559B3B92DAF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Basic Skills Development</a:t>
          </a:r>
        </a:p>
      </dgm:t>
    </dgm:pt>
    <dgm:pt modelId="{BB60C552-5D0A-4192-838F-496AE2F6AF6F}" type="parTrans" cxnId="{0AB54B7C-DA5C-43D6-BF06-9F244F431A06}">
      <dgm:prSet/>
      <dgm:spPr/>
      <dgm:t>
        <a:bodyPr/>
        <a:lstStyle/>
        <a:p>
          <a:endParaRPr lang="en-US"/>
        </a:p>
      </dgm:t>
    </dgm:pt>
    <dgm:pt modelId="{7AE6CE64-4CE3-45C8-9419-2F929828AD2B}" type="sibTrans" cxnId="{0AB54B7C-DA5C-43D6-BF06-9F244F431A06}">
      <dgm:prSet/>
      <dgm:spPr/>
      <dgm:t>
        <a:bodyPr/>
        <a:lstStyle/>
        <a:p>
          <a:endParaRPr lang="en-US"/>
        </a:p>
      </dgm:t>
    </dgm:pt>
    <dgm:pt modelId="{80D625B8-CA68-4F77-A5CF-9965C8B2B50E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Student Personal Development</a:t>
          </a:r>
        </a:p>
      </dgm:t>
    </dgm:pt>
    <dgm:pt modelId="{A6217E12-48B4-4DF5-AD68-A0588E94BFAF}" type="parTrans" cxnId="{6875CCD8-2FD3-41BD-890A-D00C1E9C3BE2}">
      <dgm:prSet/>
      <dgm:spPr/>
      <dgm:t>
        <a:bodyPr/>
        <a:lstStyle/>
        <a:p>
          <a:endParaRPr lang="en-US"/>
        </a:p>
      </dgm:t>
    </dgm:pt>
    <dgm:pt modelId="{4DCB9869-7820-402F-9CB6-3C9F280269C8}" type="sibTrans" cxnId="{6875CCD8-2FD3-41BD-890A-D00C1E9C3BE2}">
      <dgm:prSet/>
      <dgm:spPr/>
      <dgm:t>
        <a:bodyPr/>
        <a:lstStyle/>
        <a:p>
          <a:endParaRPr lang="en-US"/>
        </a:p>
      </dgm:t>
    </dgm:pt>
    <dgm:pt modelId="{311D78EF-EE2B-4636-B521-4E7208983306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Methods for Measuring Effectiveness  </a:t>
          </a:r>
        </a:p>
      </dgm:t>
    </dgm:pt>
    <dgm:pt modelId="{EBDD2EF1-82E5-401A-9C5C-FA9C23E83A36}" type="parTrans" cxnId="{9E567C35-E06A-42D1-83BF-19F2C5FCC63B}">
      <dgm:prSet/>
      <dgm:spPr/>
      <dgm:t>
        <a:bodyPr/>
        <a:lstStyle/>
        <a:p>
          <a:endParaRPr lang="en-US"/>
        </a:p>
      </dgm:t>
    </dgm:pt>
    <dgm:pt modelId="{58C2C6EE-FF7A-4702-93F3-AD117D9017C0}" type="sibTrans" cxnId="{9E567C35-E06A-42D1-83BF-19F2C5FCC63B}">
      <dgm:prSet/>
      <dgm:spPr/>
      <dgm:t>
        <a:bodyPr/>
        <a:lstStyle/>
        <a:p>
          <a:endParaRPr lang="en-US"/>
        </a:p>
      </dgm:t>
    </dgm:pt>
    <dgm:pt modelId="{02303376-B379-46CE-9E21-6DC1ED6B3D4A}" type="pres">
      <dgm:prSet presAssocID="{A256030F-A199-40DA-80C3-155B4C3AA0B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61A24E-4CD6-4633-8980-6CC24FFD79C7}" type="pres">
      <dgm:prSet presAssocID="{AB4300A1-7F13-48B7-A69F-E9A1705622C6}" presName="thickLine" presStyleLbl="alignNode1" presStyleIdx="0" presStyleCnt="1"/>
      <dgm:spPr/>
    </dgm:pt>
    <dgm:pt modelId="{8E8898A8-454E-4ACA-9340-D75CB90544E1}" type="pres">
      <dgm:prSet presAssocID="{AB4300A1-7F13-48B7-A69F-E9A1705622C6}" presName="horz1" presStyleCnt="0"/>
      <dgm:spPr/>
    </dgm:pt>
    <dgm:pt modelId="{C5C55671-B6AF-4E72-A63F-7F83949F1950}" type="pres">
      <dgm:prSet presAssocID="{AB4300A1-7F13-48B7-A69F-E9A1705622C6}" presName="tx1" presStyleLbl="revTx" presStyleIdx="0" presStyleCnt="6"/>
      <dgm:spPr/>
      <dgm:t>
        <a:bodyPr/>
        <a:lstStyle/>
        <a:p>
          <a:endParaRPr lang="en-US"/>
        </a:p>
      </dgm:t>
    </dgm:pt>
    <dgm:pt modelId="{662F85BA-5E71-4C7C-8F9C-9D6F592D257C}" type="pres">
      <dgm:prSet presAssocID="{AB4300A1-7F13-48B7-A69F-E9A1705622C6}" presName="vert1" presStyleCnt="0"/>
      <dgm:spPr/>
    </dgm:pt>
    <dgm:pt modelId="{771D4222-A8CF-49BC-8E23-8B03932E0C19}" type="pres">
      <dgm:prSet presAssocID="{BF086AC8-0776-44BE-B488-EC9C49BA37E2}" presName="vertSpace2a" presStyleCnt="0"/>
      <dgm:spPr/>
    </dgm:pt>
    <dgm:pt modelId="{72D12A92-79E3-479C-9814-235400C507D7}" type="pres">
      <dgm:prSet presAssocID="{BF086AC8-0776-44BE-B488-EC9C49BA37E2}" presName="horz2" presStyleCnt="0"/>
      <dgm:spPr/>
    </dgm:pt>
    <dgm:pt modelId="{178D0600-F636-4086-ABE6-ABEC956049AA}" type="pres">
      <dgm:prSet presAssocID="{BF086AC8-0776-44BE-B488-EC9C49BA37E2}" presName="horzSpace2" presStyleCnt="0"/>
      <dgm:spPr/>
    </dgm:pt>
    <dgm:pt modelId="{FDC89CDA-3702-4DD1-B01B-B0FE60AE6F2F}" type="pres">
      <dgm:prSet presAssocID="{BF086AC8-0776-44BE-B488-EC9C49BA37E2}" presName="tx2" presStyleLbl="revTx" presStyleIdx="1" presStyleCnt="6"/>
      <dgm:spPr/>
      <dgm:t>
        <a:bodyPr/>
        <a:lstStyle/>
        <a:p>
          <a:endParaRPr lang="en-US"/>
        </a:p>
      </dgm:t>
    </dgm:pt>
    <dgm:pt modelId="{6309CCC3-D1EB-4D33-95D1-3BE29088A53B}" type="pres">
      <dgm:prSet presAssocID="{BF086AC8-0776-44BE-B488-EC9C49BA37E2}" presName="vert2" presStyleCnt="0"/>
      <dgm:spPr/>
    </dgm:pt>
    <dgm:pt modelId="{1470A00C-7120-44BE-9A11-5C67C5AD7904}" type="pres">
      <dgm:prSet presAssocID="{BF086AC8-0776-44BE-B488-EC9C49BA37E2}" presName="thinLine2b" presStyleLbl="callout" presStyleIdx="0" presStyleCnt="5"/>
      <dgm:spPr/>
    </dgm:pt>
    <dgm:pt modelId="{D507DFDF-E726-4977-A05A-78CAD32FB7DF}" type="pres">
      <dgm:prSet presAssocID="{BF086AC8-0776-44BE-B488-EC9C49BA37E2}" presName="vertSpace2b" presStyleCnt="0"/>
      <dgm:spPr/>
    </dgm:pt>
    <dgm:pt modelId="{550A4448-E003-4130-81C6-761907CE94EA}" type="pres">
      <dgm:prSet presAssocID="{274346AE-9B29-4C6A-AE71-AD8C9017A761}" presName="horz2" presStyleCnt="0"/>
      <dgm:spPr/>
    </dgm:pt>
    <dgm:pt modelId="{6EA7F2A9-7568-4461-B7E1-72161038F689}" type="pres">
      <dgm:prSet presAssocID="{274346AE-9B29-4C6A-AE71-AD8C9017A761}" presName="horzSpace2" presStyleCnt="0"/>
      <dgm:spPr/>
    </dgm:pt>
    <dgm:pt modelId="{3ABA8E70-D8E7-4DC9-BA3B-FAD0683F0392}" type="pres">
      <dgm:prSet presAssocID="{274346AE-9B29-4C6A-AE71-AD8C9017A761}" presName="tx2" presStyleLbl="revTx" presStyleIdx="2" presStyleCnt="6"/>
      <dgm:spPr/>
      <dgm:t>
        <a:bodyPr/>
        <a:lstStyle/>
        <a:p>
          <a:endParaRPr lang="en-US"/>
        </a:p>
      </dgm:t>
    </dgm:pt>
    <dgm:pt modelId="{0F63DE0B-6A2F-469B-BE4B-CFE2D323DF71}" type="pres">
      <dgm:prSet presAssocID="{274346AE-9B29-4C6A-AE71-AD8C9017A761}" presName="vert2" presStyleCnt="0"/>
      <dgm:spPr/>
    </dgm:pt>
    <dgm:pt modelId="{F24CC956-2F96-4D57-83F7-F1EA29347F16}" type="pres">
      <dgm:prSet presAssocID="{274346AE-9B29-4C6A-AE71-AD8C9017A761}" presName="thinLine2b" presStyleLbl="callout" presStyleIdx="1" presStyleCnt="5"/>
      <dgm:spPr/>
    </dgm:pt>
    <dgm:pt modelId="{409391C8-2656-4D98-93CB-4DA2C6BCE636}" type="pres">
      <dgm:prSet presAssocID="{274346AE-9B29-4C6A-AE71-AD8C9017A761}" presName="vertSpace2b" presStyleCnt="0"/>
      <dgm:spPr/>
    </dgm:pt>
    <dgm:pt modelId="{80E1E0BC-BC5C-441C-81F8-ECD0C5A55BBC}" type="pres">
      <dgm:prSet presAssocID="{D01E3F6B-3C07-4AF2-9B17-9559B3B92DAF}" presName="horz2" presStyleCnt="0"/>
      <dgm:spPr/>
    </dgm:pt>
    <dgm:pt modelId="{D7912135-AED4-4336-A50C-7FF5BBD627BA}" type="pres">
      <dgm:prSet presAssocID="{D01E3F6B-3C07-4AF2-9B17-9559B3B92DAF}" presName="horzSpace2" presStyleCnt="0"/>
      <dgm:spPr/>
    </dgm:pt>
    <dgm:pt modelId="{08FA3C87-C28F-4614-B45E-4AD5819ACBEE}" type="pres">
      <dgm:prSet presAssocID="{D01E3F6B-3C07-4AF2-9B17-9559B3B92DAF}" presName="tx2" presStyleLbl="revTx" presStyleIdx="3" presStyleCnt="6"/>
      <dgm:spPr/>
      <dgm:t>
        <a:bodyPr/>
        <a:lstStyle/>
        <a:p>
          <a:endParaRPr lang="en-US"/>
        </a:p>
      </dgm:t>
    </dgm:pt>
    <dgm:pt modelId="{221D3B1E-E254-4060-A742-39826E2E86FC}" type="pres">
      <dgm:prSet presAssocID="{D01E3F6B-3C07-4AF2-9B17-9559B3B92DAF}" presName="vert2" presStyleCnt="0"/>
      <dgm:spPr/>
    </dgm:pt>
    <dgm:pt modelId="{4C50CAF0-23F7-4AC1-AB5D-27E408994D80}" type="pres">
      <dgm:prSet presAssocID="{D01E3F6B-3C07-4AF2-9B17-9559B3B92DAF}" presName="thinLine2b" presStyleLbl="callout" presStyleIdx="2" presStyleCnt="5"/>
      <dgm:spPr/>
    </dgm:pt>
    <dgm:pt modelId="{23180C45-6AA0-4A82-88D8-4DDD095D6061}" type="pres">
      <dgm:prSet presAssocID="{D01E3F6B-3C07-4AF2-9B17-9559B3B92DAF}" presName="vertSpace2b" presStyleCnt="0"/>
      <dgm:spPr/>
    </dgm:pt>
    <dgm:pt modelId="{0B5429DE-2525-4062-AEDA-4666E8EE5DEF}" type="pres">
      <dgm:prSet presAssocID="{80D625B8-CA68-4F77-A5CF-9965C8B2B50E}" presName="horz2" presStyleCnt="0"/>
      <dgm:spPr/>
    </dgm:pt>
    <dgm:pt modelId="{A7B86A18-BBDA-4AA2-8CFB-EC728CAA973B}" type="pres">
      <dgm:prSet presAssocID="{80D625B8-CA68-4F77-A5CF-9965C8B2B50E}" presName="horzSpace2" presStyleCnt="0"/>
      <dgm:spPr/>
    </dgm:pt>
    <dgm:pt modelId="{90158F3B-F3F2-4D7B-8306-B4F2D7FF3CCA}" type="pres">
      <dgm:prSet presAssocID="{80D625B8-CA68-4F77-A5CF-9965C8B2B50E}" presName="tx2" presStyleLbl="revTx" presStyleIdx="4" presStyleCnt="6"/>
      <dgm:spPr/>
      <dgm:t>
        <a:bodyPr/>
        <a:lstStyle/>
        <a:p>
          <a:endParaRPr lang="en-US"/>
        </a:p>
      </dgm:t>
    </dgm:pt>
    <dgm:pt modelId="{6A2A797B-B799-4543-A8FB-D5C1CB01C33F}" type="pres">
      <dgm:prSet presAssocID="{80D625B8-CA68-4F77-A5CF-9965C8B2B50E}" presName="vert2" presStyleCnt="0"/>
      <dgm:spPr/>
    </dgm:pt>
    <dgm:pt modelId="{8E5ED181-C185-40B8-8518-3CF05CB33A25}" type="pres">
      <dgm:prSet presAssocID="{80D625B8-CA68-4F77-A5CF-9965C8B2B50E}" presName="thinLine2b" presStyleLbl="callout" presStyleIdx="3" presStyleCnt="5"/>
      <dgm:spPr/>
    </dgm:pt>
    <dgm:pt modelId="{B0BC04AC-D0BE-4CA4-BC6F-444D0141BC0E}" type="pres">
      <dgm:prSet presAssocID="{80D625B8-CA68-4F77-A5CF-9965C8B2B50E}" presName="vertSpace2b" presStyleCnt="0"/>
      <dgm:spPr/>
    </dgm:pt>
    <dgm:pt modelId="{40492869-198B-40A3-AF26-4C98361D7A24}" type="pres">
      <dgm:prSet presAssocID="{311D78EF-EE2B-4636-B521-4E7208983306}" presName="horz2" presStyleCnt="0"/>
      <dgm:spPr/>
    </dgm:pt>
    <dgm:pt modelId="{2F34E22D-869F-4250-9A49-90D7271C1D4B}" type="pres">
      <dgm:prSet presAssocID="{311D78EF-EE2B-4636-B521-4E7208983306}" presName="horzSpace2" presStyleCnt="0"/>
      <dgm:spPr/>
    </dgm:pt>
    <dgm:pt modelId="{3D7436AB-0CEC-4056-89DF-2FA8F0E5A82E}" type="pres">
      <dgm:prSet presAssocID="{311D78EF-EE2B-4636-B521-4E7208983306}" presName="tx2" presStyleLbl="revTx" presStyleIdx="5" presStyleCnt="6"/>
      <dgm:spPr/>
      <dgm:t>
        <a:bodyPr/>
        <a:lstStyle/>
        <a:p>
          <a:endParaRPr lang="en-US"/>
        </a:p>
      </dgm:t>
    </dgm:pt>
    <dgm:pt modelId="{C5FB5123-FFD2-4ABB-8FC2-F58188EEEE64}" type="pres">
      <dgm:prSet presAssocID="{311D78EF-EE2B-4636-B521-4E7208983306}" presName="vert2" presStyleCnt="0"/>
      <dgm:spPr/>
    </dgm:pt>
    <dgm:pt modelId="{1B34E862-0413-4F8B-88DB-9830619E3341}" type="pres">
      <dgm:prSet presAssocID="{311D78EF-EE2B-4636-B521-4E7208983306}" presName="thinLine2b" presStyleLbl="callout" presStyleIdx="4" presStyleCnt="5"/>
      <dgm:spPr/>
    </dgm:pt>
    <dgm:pt modelId="{992D42FD-7AF1-409A-9F58-8B7FFB6ABF81}" type="pres">
      <dgm:prSet presAssocID="{311D78EF-EE2B-4636-B521-4E7208983306}" presName="vertSpace2b" presStyleCnt="0"/>
      <dgm:spPr/>
    </dgm:pt>
  </dgm:ptLst>
  <dgm:cxnLst>
    <dgm:cxn modelId="{2CB45BAE-BFEB-49BF-B43A-4DDB21ED32D4}" srcId="{AB4300A1-7F13-48B7-A69F-E9A1705622C6}" destId="{274346AE-9B29-4C6A-AE71-AD8C9017A761}" srcOrd="1" destOrd="0" parTransId="{D570B940-0D9C-4781-96ED-5D5BB0C71CA1}" sibTransId="{E6017F31-7D34-4C29-90AC-0AA023A9B8B3}"/>
    <dgm:cxn modelId="{E7B51432-A491-4FC8-A61F-11861E0D1796}" type="presOf" srcId="{274346AE-9B29-4C6A-AE71-AD8C9017A761}" destId="{3ABA8E70-D8E7-4DC9-BA3B-FAD0683F0392}" srcOrd="0" destOrd="0" presId="urn:microsoft.com/office/officeart/2008/layout/LinedList"/>
    <dgm:cxn modelId="{60930AF7-4681-4517-B3F9-AB065CFAB1E0}" type="presOf" srcId="{BF086AC8-0776-44BE-B488-EC9C49BA37E2}" destId="{FDC89CDA-3702-4DD1-B01B-B0FE60AE6F2F}" srcOrd="0" destOrd="0" presId="urn:microsoft.com/office/officeart/2008/layout/LinedList"/>
    <dgm:cxn modelId="{35D203A8-DEDA-452E-84F3-F5865F9D5132}" type="presOf" srcId="{AB4300A1-7F13-48B7-A69F-E9A1705622C6}" destId="{C5C55671-B6AF-4E72-A63F-7F83949F1950}" srcOrd="0" destOrd="0" presId="urn:microsoft.com/office/officeart/2008/layout/LinedList"/>
    <dgm:cxn modelId="{D965836D-7E89-406E-B9CD-4EEAB3B8A631}" type="presOf" srcId="{D01E3F6B-3C07-4AF2-9B17-9559B3B92DAF}" destId="{08FA3C87-C28F-4614-B45E-4AD5819ACBEE}" srcOrd="0" destOrd="0" presId="urn:microsoft.com/office/officeart/2008/layout/LinedList"/>
    <dgm:cxn modelId="{6875CCD8-2FD3-41BD-890A-D00C1E9C3BE2}" srcId="{AB4300A1-7F13-48B7-A69F-E9A1705622C6}" destId="{80D625B8-CA68-4F77-A5CF-9965C8B2B50E}" srcOrd="3" destOrd="0" parTransId="{A6217E12-48B4-4DF5-AD68-A0588E94BFAF}" sibTransId="{4DCB9869-7820-402F-9CB6-3C9F280269C8}"/>
    <dgm:cxn modelId="{9B79F20F-2033-48CE-8CA0-1B097C444357}" type="presOf" srcId="{A256030F-A199-40DA-80C3-155B4C3AA0BB}" destId="{02303376-B379-46CE-9E21-6DC1ED6B3D4A}" srcOrd="0" destOrd="0" presId="urn:microsoft.com/office/officeart/2008/layout/LinedList"/>
    <dgm:cxn modelId="{9E567C35-E06A-42D1-83BF-19F2C5FCC63B}" srcId="{AB4300A1-7F13-48B7-A69F-E9A1705622C6}" destId="{311D78EF-EE2B-4636-B521-4E7208983306}" srcOrd="4" destOrd="0" parTransId="{EBDD2EF1-82E5-401A-9C5C-FA9C23E83A36}" sibTransId="{58C2C6EE-FF7A-4702-93F3-AD117D9017C0}"/>
    <dgm:cxn modelId="{D449C598-76C7-4001-9FD1-2DA2DA30F3C7}" srcId="{A256030F-A199-40DA-80C3-155B4C3AA0BB}" destId="{AB4300A1-7F13-48B7-A69F-E9A1705622C6}" srcOrd="0" destOrd="0" parTransId="{8796BA1B-9AA7-45C5-AC14-9490B6946B98}" sibTransId="{76D682FB-E9E3-4E95-BDB5-6C9E6B907545}"/>
    <dgm:cxn modelId="{D3EB7B01-5F94-4F42-B494-2B5CD3929CE4}" type="presOf" srcId="{80D625B8-CA68-4F77-A5CF-9965C8B2B50E}" destId="{90158F3B-F3F2-4D7B-8306-B4F2D7FF3CCA}" srcOrd="0" destOrd="0" presId="urn:microsoft.com/office/officeart/2008/layout/LinedList"/>
    <dgm:cxn modelId="{5AB3C5AD-42DE-4EC1-9AE7-0218804D3BCB}" srcId="{AB4300A1-7F13-48B7-A69F-E9A1705622C6}" destId="{BF086AC8-0776-44BE-B488-EC9C49BA37E2}" srcOrd="0" destOrd="0" parTransId="{0F48A1A1-2DDE-4402-963F-0F6DE42E186D}" sibTransId="{AFCCB386-AB96-4813-B4DC-D7B652B0665F}"/>
    <dgm:cxn modelId="{831BA7B5-B03E-4C80-9461-D2CB981E7D85}" type="presOf" srcId="{311D78EF-EE2B-4636-B521-4E7208983306}" destId="{3D7436AB-0CEC-4056-89DF-2FA8F0E5A82E}" srcOrd="0" destOrd="0" presId="urn:microsoft.com/office/officeart/2008/layout/LinedList"/>
    <dgm:cxn modelId="{0AB54B7C-DA5C-43D6-BF06-9F244F431A06}" srcId="{AB4300A1-7F13-48B7-A69F-E9A1705622C6}" destId="{D01E3F6B-3C07-4AF2-9B17-9559B3B92DAF}" srcOrd="2" destOrd="0" parTransId="{BB60C552-5D0A-4192-838F-496AE2F6AF6F}" sibTransId="{7AE6CE64-4CE3-45C8-9419-2F929828AD2B}"/>
    <dgm:cxn modelId="{C908E71E-3C1D-4DFE-992E-CAB7DC3094AB}" type="presParOf" srcId="{02303376-B379-46CE-9E21-6DC1ED6B3D4A}" destId="{C461A24E-4CD6-4633-8980-6CC24FFD79C7}" srcOrd="0" destOrd="0" presId="urn:microsoft.com/office/officeart/2008/layout/LinedList"/>
    <dgm:cxn modelId="{5DB1E2AF-98F3-45C8-8CA7-ED7728F7BD62}" type="presParOf" srcId="{02303376-B379-46CE-9E21-6DC1ED6B3D4A}" destId="{8E8898A8-454E-4ACA-9340-D75CB90544E1}" srcOrd="1" destOrd="0" presId="urn:microsoft.com/office/officeart/2008/layout/LinedList"/>
    <dgm:cxn modelId="{11672E40-24EF-4AB1-AF91-A2E9078FF7FA}" type="presParOf" srcId="{8E8898A8-454E-4ACA-9340-D75CB90544E1}" destId="{C5C55671-B6AF-4E72-A63F-7F83949F1950}" srcOrd="0" destOrd="0" presId="urn:microsoft.com/office/officeart/2008/layout/LinedList"/>
    <dgm:cxn modelId="{166D3196-8DFE-4826-A82C-6C7E3824FD18}" type="presParOf" srcId="{8E8898A8-454E-4ACA-9340-D75CB90544E1}" destId="{662F85BA-5E71-4C7C-8F9C-9D6F592D257C}" srcOrd="1" destOrd="0" presId="urn:microsoft.com/office/officeart/2008/layout/LinedList"/>
    <dgm:cxn modelId="{69160E1D-8324-4824-8744-B837ABD117E8}" type="presParOf" srcId="{662F85BA-5E71-4C7C-8F9C-9D6F592D257C}" destId="{771D4222-A8CF-49BC-8E23-8B03932E0C19}" srcOrd="0" destOrd="0" presId="urn:microsoft.com/office/officeart/2008/layout/LinedList"/>
    <dgm:cxn modelId="{DB2D51F6-1CAC-4211-A2A0-64F0028C7EE9}" type="presParOf" srcId="{662F85BA-5E71-4C7C-8F9C-9D6F592D257C}" destId="{72D12A92-79E3-479C-9814-235400C507D7}" srcOrd="1" destOrd="0" presId="urn:microsoft.com/office/officeart/2008/layout/LinedList"/>
    <dgm:cxn modelId="{1EA8C211-7BF2-4988-A473-A86C3BAE3DFE}" type="presParOf" srcId="{72D12A92-79E3-479C-9814-235400C507D7}" destId="{178D0600-F636-4086-ABE6-ABEC956049AA}" srcOrd="0" destOrd="0" presId="urn:microsoft.com/office/officeart/2008/layout/LinedList"/>
    <dgm:cxn modelId="{375073DE-8D58-4F45-A784-8B5100A7C043}" type="presParOf" srcId="{72D12A92-79E3-479C-9814-235400C507D7}" destId="{FDC89CDA-3702-4DD1-B01B-B0FE60AE6F2F}" srcOrd="1" destOrd="0" presId="urn:microsoft.com/office/officeart/2008/layout/LinedList"/>
    <dgm:cxn modelId="{EFFBE81B-00B2-4A05-BAF8-F470EA94FEE9}" type="presParOf" srcId="{72D12A92-79E3-479C-9814-235400C507D7}" destId="{6309CCC3-D1EB-4D33-95D1-3BE29088A53B}" srcOrd="2" destOrd="0" presId="urn:microsoft.com/office/officeart/2008/layout/LinedList"/>
    <dgm:cxn modelId="{125330E7-24BD-48A3-98D1-9BF471FFD291}" type="presParOf" srcId="{662F85BA-5E71-4C7C-8F9C-9D6F592D257C}" destId="{1470A00C-7120-44BE-9A11-5C67C5AD7904}" srcOrd="2" destOrd="0" presId="urn:microsoft.com/office/officeart/2008/layout/LinedList"/>
    <dgm:cxn modelId="{0F4014C7-4F79-46A7-A0F7-CB5969F66A0B}" type="presParOf" srcId="{662F85BA-5E71-4C7C-8F9C-9D6F592D257C}" destId="{D507DFDF-E726-4977-A05A-78CAD32FB7DF}" srcOrd="3" destOrd="0" presId="urn:microsoft.com/office/officeart/2008/layout/LinedList"/>
    <dgm:cxn modelId="{F658B053-F09C-430A-A334-368D281C25A4}" type="presParOf" srcId="{662F85BA-5E71-4C7C-8F9C-9D6F592D257C}" destId="{550A4448-E003-4130-81C6-761907CE94EA}" srcOrd="4" destOrd="0" presId="urn:microsoft.com/office/officeart/2008/layout/LinedList"/>
    <dgm:cxn modelId="{2F6F141E-BCD2-44C9-B307-0B9C693E50D2}" type="presParOf" srcId="{550A4448-E003-4130-81C6-761907CE94EA}" destId="{6EA7F2A9-7568-4461-B7E1-72161038F689}" srcOrd="0" destOrd="0" presId="urn:microsoft.com/office/officeart/2008/layout/LinedList"/>
    <dgm:cxn modelId="{BE9C307F-DFC0-4F43-B2EE-E70A49D46ACA}" type="presParOf" srcId="{550A4448-E003-4130-81C6-761907CE94EA}" destId="{3ABA8E70-D8E7-4DC9-BA3B-FAD0683F0392}" srcOrd="1" destOrd="0" presId="urn:microsoft.com/office/officeart/2008/layout/LinedList"/>
    <dgm:cxn modelId="{D157D6B0-C9F8-432F-94F4-6DBA458ACEA9}" type="presParOf" srcId="{550A4448-E003-4130-81C6-761907CE94EA}" destId="{0F63DE0B-6A2F-469B-BE4B-CFE2D323DF71}" srcOrd="2" destOrd="0" presId="urn:microsoft.com/office/officeart/2008/layout/LinedList"/>
    <dgm:cxn modelId="{A942B39C-7723-43BA-9E29-D2E63EF5EDCC}" type="presParOf" srcId="{662F85BA-5E71-4C7C-8F9C-9D6F592D257C}" destId="{F24CC956-2F96-4D57-83F7-F1EA29347F16}" srcOrd="5" destOrd="0" presId="urn:microsoft.com/office/officeart/2008/layout/LinedList"/>
    <dgm:cxn modelId="{1A414907-BFD2-442B-B148-24C12900F565}" type="presParOf" srcId="{662F85BA-5E71-4C7C-8F9C-9D6F592D257C}" destId="{409391C8-2656-4D98-93CB-4DA2C6BCE636}" srcOrd="6" destOrd="0" presId="urn:microsoft.com/office/officeart/2008/layout/LinedList"/>
    <dgm:cxn modelId="{94C8F375-DE41-4A50-A7FD-3E457F26119A}" type="presParOf" srcId="{662F85BA-5E71-4C7C-8F9C-9D6F592D257C}" destId="{80E1E0BC-BC5C-441C-81F8-ECD0C5A55BBC}" srcOrd="7" destOrd="0" presId="urn:microsoft.com/office/officeart/2008/layout/LinedList"/>
    <dgm:cxn modelId="{7DEA18DC-727B-4E62-8896-BE5D410DB1CF}" type="presParOf" srcId="{80E1E0BC-BC5C-441C-81F8-ECD0C5A55BBC}" destId="{D7912135-AED4-4336-A50C-7FF5BBD627BA}" srcOrd="0" destOrd="0" presId="urn:microsoft.com/office/officeart/2008/layout/LinedList"/>
    <dgm:cxn modelId="{EDD7DEB6-F9EA-4F87-99E8-DF94BFBC1653}" type="presParOf" srcId="{80E1E0BC-BC5C-441C-81F8-ECD0C5A55BBC}" destId="{08FA3C87-C28F-4614-B45E-4AD5819ACBEE}" srcOrd="1" destOrd="0" presId="urn:microsoft.com/office/officeart/2008/layout/LinedList"/>
    <dgm:cxn modelId="{2D78F662-84C3-4A00-8EEA-2DA7AB22FF7F}" type="presParOf" srcId="{80E1E0BC-BC5C-441C-81F8-ECD0C5A55BBC}" destId="{221D3B1E-E254-4060-A742-39826E2E86FC}" srcOrd="2" destOrd="0" presId="urn:microsoft.com/office/officeart/2008/layout/LinedList"/>
    <dgm:cxn modelId="{D7888D89-BD3C-4DF3-8302-9BDE629EDD5F}" type="presParOf" srcId="{662F85BA-5E71-4C7C-8F9C-9D6F592D257C}" destId="{4C50CAF0-23F7-4AC1-AB5D-27E408994D80}" srcOrd="8" destOrd="0" presId="urn:microsoft.com/office/officeart/2008/layout/LinedList"/>
    <dgm:cxn modelId="{4438A249-19C9-4403-8A3A-333EB2D361E0}" type="presParOf" srcId="{662F85BA-5E71-4C7C-8F9C-9D6F592D257C}" destId="{23180C45-6AA0-4A82-88D8-4DDD095D6061}" srcOrd="9" destOrd="0" presId="urn:microsoft.com/office/officeart/2008/layout/LinedList"/>
    <dgm:cxn modelId="{507CF34F-1B48-4C91-B1D3-DC5559E1BDF8}" type="presParOf" srcId="{662F85BA-5E71-4C7C-8F9C-9D6F592D257C}" destId="{0B5429DE-2525-4062-AEDA-4666E8EE5DEF}" srcOrd="10" destOrd="0" presId="urn:microsoft.com/office/officeart/2008/layout/LinedList"/>
    <dgm:cxn modelId="{30028E10-E5CD-4609-9181-130AA1A8962F}" type="presParOf" srcId="{0B5429DE-2525-4062-AEDA-4666E8EE5DEF}" destId="{A7B86A18-BBDA-4AA2-8CFB-EC728CAA973B}" srcOrd="0" destOrd="0" presId="urn:microsoft.com/office/officeart/2008/layout/LinedList"/>
    <dgm:cxn modelId="{5821534A-9E5F-4D92-920E-C0B2619DE9A1}" type="presParOf" srcId="{0B5429DE-2525-4062-AEDA-4666E8EE5DEF}" destId="{90158F3B-F3F2-4D7B-8306-B4F2D7FF3CCA}" srcOrd="1" destOrd="0" presId="urn:microsoft.com/office/officeart/2008/layout/LinedList"/>
    <dgm:cxn modelId="{C64A758D-FBAF-4F61-B898-CB877A2CAAD1}" type="presParOf" srcId="{0B5429DE-2525-4062-AEDA-4666E8EE5DEF}" destId="{6A2A797B-B799-4543-A8FB-D5C1CB01C33F}" srcOrd="2" destOrd="0" presId="urn:microsoft.com/office/officeart/2008/layout/LinedList"/>
    <dgm:cxn modelId="{C64FD90C-7DC6-4E5C-9D6F-BB3145BDD4BD}" type="presParOf" srcId="{662F85BA-5E71-4C7C-8F9C-9D6F592D257C}" destId="{8E5ED181-C185-40B8-8518-3CF05CB33A25}" srcOrd="11" destOrd="0" presId="urn:microsoft.com/office/officeart/2008/layout/LinedList"/>
    <dgm:cxn modelId="{F56C7598-BF7C-4407-837F-00EED4A8B308}" type="presParOf" srcId="{662F85BA-5E71-4C7C-8F9C-9D6F592D257C}" destId="{B0BC04AC-D0BE-4CA4-BC6F-444D0141BC0E}" srcOrd="12" destOrd="0" presId="urn:microsoft.com/office/officeart/2008/layout/LinedList"/>
    <dgm:cxn modelId="{B7674789-84E9-460B-B375-45D3AD063D6C}" type="presParOf" srcId="{662F85BA-5E71-4C7C-8F9C-9D6F592D257C}" destId="{40492869-198B-40A3-AF26-4C98361D7A24}" srcOrd="13" destOrd="0" presId="urn:microsoft.com/office/officeart/2008/layout/LinedList"/>
    <dgm:cxn modelId="{B7B037E4-DC5A-4280-84E3-172B81FC6DDF}" type="presParOf" srcId="{40492869-198B-40A3-AF26-4C98361D7A24}" destId="{2F34E22D-869F-4250-9A49-90D7271C1D4B}" srcOrd="0" destOrd="0" presId="urn:microsoft.com/office/officeart/2008/layout/LinedList"/>
    <dgm:cxn modelId="{6EF76766-4995-4136-B6E3-713EBFA12F89}" type="presParOf" srcId="{40492869-198B-40A3-AF26-4C98361D7A24}" destId="{3D7436AB-0CEC-4056-89DF-2FA8F0E5A82E}" srcOrd="1" destOrd="0" presId="urn:microsoft.com/office/officeart/2008/layout/LinedList"/>
    <dgm:cxn modelId="{6CFA8957-E514-4F83-BF20-3C10DCDE76DC}" type="presParOf" srcId="{40492869-198B-40A3-AF26-4C98361D7A24}" destId="{C5FB5123-FFD2-4ABB-8FC2-F58188EEEE64}" srcOrd="2" destOrd="0" presId="urn:microsoft.com/office/officeart/2008/layout/LinedList"/>
    <dgm:cxn modelId="{0F8972FE-94D8-409C-BA4A-0A4C481BAFC5}" type="presParOf" srcId="{662F85BA-5E71-4C7C-8F9C-9D6F592D257C}" destId="{1B34E862-0413-4F8B-88DB-9830619E3341}" srcOrd="14" destOrd="0" presId="urn:microsoft.com/office/officeart/2008/layout/LinedList"/>
    <dgm:cxn modelId="{3C7D6F2D-AA6B-484B-A6E1-8AF2CA9603DE}" type="presParOf" srcId="{662F85BA-5E71-4C7C-8F9C-9D6F592D257C}" destId="{992D42FD-7AF1-409A-9F58-8B7FFB6ABF81}" srcOrd="15" destOrd="0" presId="urn:microsoft.com/office/officeart/2008/layout/LinedList"/>
  </dgm:cxnLst>
  <dgm:bg/>
  <dgm:whole>
    <a:ln w="38100"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AB52A-3ACC-4F68-85EF-D376E46713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175152-E40A-4036-BB03-776BEC5C7FD4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Institution</a:t>
          </a:r>
        </a:p>
      </dgm:t>
    </dgm:pt>
    <dgm:pt modelId="{8FA806A5-877C-4D8B-9BEF-63EA540140EF}" type="parTrans" cxnId="{72C55949-9458-4FCC-8013-367278879BA0}">
      <dgm:prSet/>
      <dgm:spPr/>
      <dgm:t>
        <a:bodyPr/>
        <a:lstStyle/>
        <a:p>
          <a:endParaRPr lang="en-US"/>
        </a:p>
      </dgm:t>
    </dgm:pt>
    <dgm:pt modelId="{BEA65EDF-8FC0-4FC1-AF73-A0713171B22E}" type="sibTrans" cxnId="{72C55949-9458-4FCC-8013-367278879BA0}">
      <dgm:prSet/>
      <dgm:spPr/>
      <dgm:t>
        <a:bodyPr/>
        <a:lstStyle/>
        <a:p>
          <a:endParaRPr lang="en-US"/>
        </a:p>
      </dgm:t>
    </dgm:pt>
    <dgm:pt modelId="{987CA595-789E-4D76-861B-A072914DD3B7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Come from the mission and strategic plan of the institution</a:t>
          </a:r>
        </a:p>
      </dgm:t>
    </dgm:pt>
    <dgm:pt modelId="{BC967409-4C07-42F3-9816-707D84E0AE36}" type="parTrans" cxnId="{335F943E-7FE5-4D44-AC1F-C120FF775436}">
      <dgm:prSet/>
      <dgm:spPr/>
      <dgm:t>
        <a:bodyPr/>
        <a:lstStyle/>
        <a:p>
          <a:endParaRPr lang="en-US"/>
        </a:p>
      </dgm:t>
    </dgm:pt>
    <dgm:pt modelId="{7DF09D63-C343-4ECA-B208-C3528415F4EA}" type="sibTrans" cxnId="{335F943E-7FE5-4D44-AC1F-C120FF775436}">
      <dgm:prSet/>
      <dgm:spPr/>
      <dgm:t>
        <a:bodyPr/>
        <a:lstStyle/>
        <a:p>
          <a:endParaRPr lang="en-US"/>
        </a:p>
      </dgm:t>
    </dgm:pt>
    <dgm:pt modelId="{74F30358-2E90-4392-A5E5-C572B82780BC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Sport Management Program</a:t>
          </a:r>
        </a:p>
      </dgm:t>
    </dgm:pt>
    <dgm:pt modelId="{8F672CE8-DAA6-4C09-8FD6-DA876FA48F10}" type="parTrans" cxnId="{52BF9245-E1FE-4943-955A-6339C2D4B3CC}">
      <dgm:prSet/>
      <dgm:spPr/>
      <dgm:t>
        <a:bodyPr/>
        <a:lstStyle/>
        <a:p>
          <a:endParaRPr lang="en-US"/>
        </a:p>
      </dgm:t>
    </dgm:pt>
    <dgm:pt modelId="{93084513-BFF6-4958-B490-AECC0C72F97F}" type="sibTrans" cxnId="{52BF9245-E1FE-4943-955A-6339C2D4B3CC}">
      <dgm:prSet/>
      <dgm:spPr/>
      <dgm:t>
        <a:bodyPr/>
        <a:lstStyle/>
        <a:p>
          <a:endParaRPr lang="en-US"/>
        </a:p>
      </dgm:t>
    </dgm:pt>
    <dgm:pt modelId="{42AA0EAF-72C9-4E94-8245-F7C80E6AD8E5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Should be connected to the institution’s strategic plan and broad-based goals</a:t>
          </a:r>
        </a:p>
      </dgm:t>
    </dgm:pt>
    <dgm:pt modelId="{6B1BCEED-01CD-44B2-AAD7-56FD395DB8EF}" type="parTrans" cxnId="{4638B1D5-19DB-4447-91BC-BF83CDF70CCA}">
      <dgm:prSet/>
      <dgm:spPr/>
      <dgm:t>
        <a:bodyPr/>
        <a:lstStyle/>
        <a:p>
          <a:endParaRPr lang="en-US"/>
        </a:p>
      </dgm:t>
    </dgm:pt>
    <dgm:pt modelId="{0C47A15A-70CD-42CC-A85D-D0488334CBBB}" type="sibTrans" cxnId="{4638B1D5-19DB-4447-91BC-BF83CDF70CCA}">
      <dgm:prSet/>
      <dgm:spPr/>
      <dgm:t>
        <a:bodyPr/>
        <a:lstStyle/>
        <a:p>
          <a:endParaRPr lang="en-US"/>
        </a:p>
      </dgm:t>
    </dgm:pt>
    <dgm:pt modelId="{9C6DE300-5268-496A-82E2-E57C10AB6964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Examples of other drivers of broad-based goals</a:t>
          </a:r>
        </a:p>
      </dgm:t>
    </dgm:pt>
    <dgm:pt modelId="{E51A0221-68C4-4EF0-95F3-1648B566ED39}" type="parTrans" cxnId="{1B146442-D9A5-45B3-95C8-875ABF7E8AB5}">
      <dgm:prSet/>
      <dgm:spPr/>
      <dgm:t>
        <a:bodyPr/>
        <a:lstStyle/>
        <a:p>
          <a:endParaRPr lang="en-US"/>
        </a:p>
      </dgm:t>
    </dgm:pt>
    <dgm:pt modelId="{3440BF8B-3EF2-447B-B090-EF4ECA0F39D7}" type="sibTrans" cxnId="{1B146442-D9A5-45B3-95C8-875ABF7E8AB5}">
      <dgm:prSet/>
      <dgm:spPr/>
      <dgm:t>
        <a:bodyPr/>
        <a:lstStyle/>
        <a:p>
          <a:endParaRPr lang="en-US"/>
        </a:p>
      </dgm:t>
    </dgm:pt>
    <dgm:pt modelId="{22858943-9FBD-4AED-B77C-DE7A06754B82}">
      <dgm:prSet/>
      <dgm:spPr/>
      <dgm:t>
        <a:bodyPr/>
        <a:lstStyle/>
        <a:p>
          <a:r>
            <a:rPr lang="en-US">
              <a:latin typeface="Modern No. 20" panose="02070704070505020303" pitchFamily="18" charset="0"/>
            </a:rPr>
            <a:t>State funding metrics</a:t>
          </a:r>
        </a:p>
      </dgm:t>
    </dgm:pt>
    <dgm:pt modelId="{63E1560F-EA5E-4313-80AB-C4480DAF5C2A}" type="parTrans" cxnId="{E1CCDDA6-02AD-492E-B0B7-B4B2672A9F2B}">
      <dgm:prSet/>
      <dgm:spPr/>
      <dgm:t>
        <a:bodyPr/>
        <a:lstStyle/>
        <a:p>
          <a:endParaRPr lang="en-US"/>
        </a:p>
      </dgm:t>
    </dgm:pt>
    <dgm:pt modelId="{382DF0A3-E5EE-4C2A-8217-DB8DF779F682}" type="sibTrans" cxnId="{E1CCDDA6-02AD-492E-B0B7-B4B2672A9F2B}">
      <dgm:prSet/>
      <dgm:spPr/>
      <dgm:t>
        <a:bodyPr/>
        <a:lstStyle/>
        <a:p>
          <a:endParaRPr lang="en-US"/>
        </a:p>
      </dgm:t>
    </dgm:pt>
    <dgm:pt modelId="{F5CF697F-6E24-43B3-AD76-FCDF987F6B36}">
      <dgm:prSet/>
      <dgm:spPr/>
      <dgm:t>
        <a:bodyPr/>
        <a:lstStyle/>
        <a:p>
          <a:r>
            <a:rPr lang="en-US">
              <a:latin typeface="Modern No. 20" panose="02070704070505020303" pitchFamily="18" charset="0"/>
            </a:rPr>
            <a:t>Carnegie classification</a:t>
          </a:r>
        </a:p>
      </dgm:t>
    </dgm:pt>
    <dgm:pt modelId="{DC350CD8-7DB8-4789-A8C5-99CD994628B0}" type="parTrans" cxnId="{25FAC2FD-5A17-404B-904B-513E717ABAEA}">
      <dgm:prSet/>
      <dgm:spPr/>
      <dgm:t>
        <a:bodyPr/>
        <a:lstStyle/>
        <a:p>
          <a:endParaRPr lang="en-US"/>
        </a:p>
      </dgm:t>
    </dgm:pt>
    <dgm:pt modelId="{EF236433-3DA5-4F31-8DF3-5AF3D0E4672B}" type="sibTrans" cxnId="{25FAC2FD-5A17-404B-904B-513E717ABAEA}">
      <dgm:prSet/>
      <dgm:spPr/>
      <dgm:t>
        <a:bodyPr/>
        <a:lstStyle/>
        <a:p>
          <a:endParaRPr lang="en-US"/>
        </a:p>
      </dgm:t>
    </dgm:pt>
    <dgm:pt modelId="{A86920CE-5991-4068-90A4-81B054AEC398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Donors </a:t>
          </a:r>
        </a:p>
      </dgm:t>
    </dgm:pt>
    <dgm:pt modelId="{1D2C886F-93B9-4C6B-B968-185C57EF0C5F}" type="parTrans" cxnId="{F9E0EF11-DEEE-4257-8ABF-A79D9B51FCC7}">
      <dgm:prSet/>
      <dgm:spPr/>
      <dgm:t>
        <a:bodyPr/>
        <a:lstStyle/>
        <a:p>
          <a:endParaRPr lang="en-US"/>
        </a:p>
      </dgm:t>
    </dgm:pt>
    <dgm:pt modelId="{35424E62-A644-49E3-8DD7-1F31BA08368C}" type="sibTrans" cxnId="{F9E0EF11-DEEE-4257-8ABF-A79D9B51FCC7}">
      <dgm:prSet/>
      <dgm:spPr/>
      <dgm:t>
        <a:bodyPr/>
        <a:lstStyle/>
        <a:p>
          <a:endParaRPr lang="en-US"/>
        </a:p>
      </dgm:t>
    </dgm:pt>
    <dgm:pt modelId="{DB037E6C-0472-4E7F-AAD8-08349FAB5108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Measurement</a:t>
          </a:r>
        </a:p>
      </dgm:t>
    </dgm:pt>
    <dgm:pt modelId="{34621578-D0F9-45F1-BFCE-8DAB6BCED7CE}" type="parTrans" cxnId="{0EA3ED98-76D1-4DDF-B219-07C16CFD97F7}">
      <dgm:prSet/>
      <dgm:spPr/>
      <dgm:t>
        <a:bodyPr/>
        <a:lstStyle/>
        <a:p>
          <a:endParaRPr lang="en-US"/>
        </a:p>
      </dgm:t>
    </dgm:pt>
    <dgm:pt modelId="{3AA559E2-BEC6-4E20-AF8E-34419565DD38}" type="sibTrans" cxnId="{0EA3ED98-76D1-4DDF-B219-07C16CFD97F7}">
      <dgm:prSet/>
      <dgm:spPr/>
      <dgm:t>
        <a:bodyPr/>
        <a:lstStyle/>
        <a:p>
          <a:endParaRPr lang="en-US"/>
        </a:p>
      </dgm:t>
    </dgm:pt>
    <dgm:pt modelId="{630B1CF3-E88C-44D7-98AC-B4CC29241CF3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How you provide evidence that the goals are being accomplished</a:t>
          </a:r>
        </a:p>
      </dgm:t>
    </dgm:pt>
    <dgm:pt modelId="{A722D7BB-4B2E-485A-80B0-0FF77DEB959F}" type="parTrans" cxnId="{694677D4-A524-403F-8B62-5051CED09C6E}">
      <dgm:prSet/>
      <dgm:spPr/>
      <dgm:t>
        <a:bodyPr/>
        <a:lstStyle/>
        <a:p>
          <a:endParaRPr lang="en-US"/>
        </a:p>
      </dgm:t>
    </dgm:pt>
    <dgm:pt modelId="{78808A99-13A0-44A1-9064-4A3A56F5D1D6}" type="sibTrans" cxnId="{694677D4-A524-403F-8B62-5051CED09C6E}">
      <dgm:prSet/>
      <dgm:spPr/>
      <dgm:t>
        <a:bodyPr/>
        <a:lstStyle/>
        <a:p>
          <a:endParaRPr lang="en-US"/>
        </a:p>
      </dgm:t>
    </dgm:pt>
    <dgm:pt modelId="{386B4E1B-3753-4F83-BC59-B4ED0CD975C9}" type="pres">
      <dgm:prSet presAssocID="{CCFAB52A-3ACC-4F68-85EF-D376E46713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39E4D-2CE6-4381-9CC7-207AE70364A2}" type="pres">
      <dgm:prSet presAssocID="{79175152-E40A-4036-BB03-776BEC5C7F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A4AD5-616A-4DCC-861A-EEE3714F5010}" type="pres">
      <dgm:prSet presAssocID="{79175152-E40A-4036-BB03-776BEC5C7FD4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225C5-DFBC-4417-935B-9D3E59AA2A00}" type="pres">
      <dgm:prSet presAssocID="{74F30358-2E90-4392-A5E5-C572B82780B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E83E3-3BD4-4A0C-B2D8-A939FCE3E906}" type="pres">
      <dgm:prSet presAssocID="{74F30358-2E90-4392-A5E5-C572B82780BC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0855D-CD35-439D-8A5B-CBB4D03784C4}" type="pres">
      <dgm:prSet presAssocID="{9C6DE300-5268-496A-82E2-E57C10AB69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1BD1E-B83B-45EB-91B0-5CEEBDD2DD1C}" type="pres">
      <dgm:prSet presAssocID="{9C6DE300-5268-496A-82E2-E57C10AB696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99167-72A9-49A1-8398-BE73B1E153A5}" type="pres">
      <dgm:prSet presAssocID="{DB037E6C-0472-4E7F-AAD8-08349FAB51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352E6-A3E5-4BB4-ACFB-4E2C76C64C54}" type="pres">
      <dgm:prSet presAssocID="{DB037E6C-0472-4E7F-AAD8-08349FAB510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3ED98-76D1-4DDF-B219-07C16CFD97F7}" srcId="{CCFAB52A-3ACC-4F68-85EF-D376E4671340}" destId="{DB037E6C-0472-4E7F-AAD8-08349FAB5108}" srcOrd="3" destOrd="0" parTransId="{34621578-D0F9-45F1-BFCE-8DAB6BCED7CE}" sibTransId="{3AA559E2-BEC6-4E20-AF8E-34419565DD38}"/>
    <dgm:cxn modelId="{AE56E55A-52B4-4396-B5D5-4A0F3D1AC241}" type="presOf" srcId="{22858943-9FBD-4AED-B77C-DE7A06754B82}" destId="{FC71BD1E-B83B-45EB-91B0-5CEEBDD2DD1C}" srcOrd="0" destOrd="0" presId="urn:microsoft.com/office/officeart/2005/8/layout/vList2"/>
    <dgm:cxn modelId="{DDC909FF-33B4-4679-97D0-005EA1DC8432}" type="presOf" srcId="{9C6DE300-5268-496A-82E2-E57C10AB6964}" destId="{B080855D-CD35-439D-8A5B-CBB4D03784C4}" srcOrd="0" destOrd="0" presId="urn:microsoft.com/office/officeart/2005/8/layout/vList2"/>
    <dgm:cxn modelId="{57BCDA00-3321-43BA-AFF3-6A14C4486738}" type="presOf" srcId="{42AA0EAF-72C9-4E94-8245-F7C80E6AD8E5}" destId="{5EAE83E3-3BD4-4A0C-B2D8-A939FCE3E906}" srcOrd="0" destOrd="0" presId="urn:microsoft.com/office/officeart/2005/8/layout/vList2"/>
    <dgm:cxn modelId="{25FAC2FD-5A17-404B-904B-513E717ABAEA}" srcId="{9C6DE300-5268-496A-82E2-E57C10AB6964}" destId="{F5CF697F-6E24-43B3-AD76-FCDF987F6B36}" srcOrd="1" destOrd="0" parTransId="{DC350CD8-7DB8-4789-A8C5-99CD994628B0}" sibTransId="{EF236433-3DA5-4F31-8DF3-5AF3D0E4672B}"/>
    <dgm:cxn modelId="{52BF9245-E1FE-4943-955A-6339C2D4B3CC}" srcId="{CCFAB52A-3ACC-4F68-85EF-D376E4671340}" destId="{74F30358-2E90-4392-A5E5-C572B82780BC}" srcOrd="1" destOrd="0" parTransId="{8F672CE8-DAA6-4C09-8FD6-DA876FA48F10}" sibTransId="{93084513-BFF6-4958-B490-AECC0C72F97F}"/>
    <dgm:cxn modelId="{C46E467A-EA82-462A-827C-85933655832F}" type="presOf" srcId="{DB037E6C-0472-4E7F-AAD8-08349FAB5108}" destId="{D5C99167-72A9-49A1-8398-BE73B1E153A5}" srcOrd="0" destOrd="0" presId="urn:microsoft.com/office/officeart/2005/8/layout/vList2"/>
    <dgm:cxn modelId="{694677D4-A524-403F-8B62-5051CED09C6E}" srcId="{DB037E6C-0472-4E7F-AAD8-08349FAB5108}" destId="{630B1CF3-E88C-44D7-98AC-B4CC29241CF3}" srcOrd="0" destOrd="0" parTransId="{A722D7BB-4B2E-485A-80B0-0FF77DEB959F}" sibTransId="{78808A99-13A0-44A1-9064-4A3A56F5D1D6}"/>
    <dgm:cxn modelId="{F3D895EC-700E-4327-B105-8E70BD357390}" type="presOf" srcId="{987CA595-789E-4D76-861B-A072914DD3B7}" destId="{66EA4AD5-616A-4DCC-861A-EEE3714F5010}" srcOrd="0" destOrd="0" presId="urn:microsoft.com/office/officeart/2005/8/layout/vList2"/>
    <dgm:cxn modelId="{1A77843D-C58F-4925-B472-A8662C2694DF}" type="presOf" srcId="{630B1CF3-E88C-44D7-98AC-B4CC29241CF3}" destId="{F9F352E6-A3E5-4BB4-ACFB-4E2C76C64C54}" srcOrd="0" destOrd="0" presId="urn:microsoft.com/office/officeart/2005/8/layout/vList2"/>
    <dgm:cxn modelId="{72C55949-9458-4FCC-8013-367278879BA0}" srcId="{CCFAB52A-3ACC-4F68-85EF-D376E4671340}" destId="{79175152-E40A-4036-BB03-776BEC5C7FD4}" srcOrd="0" destOrd="0" parTransId="{8FA806A5-877C-4D8B-9BEF-63EA540140EF}" sibTransId="{BEA65EDF-8FC0-4FC1-AF73-A0713171B22E}"/>
    <dgm:cxn modelId="{E1CCDDA6-02AD-492E-B0B7-B4B2672A9F2B}" srcId="{9C6DE300-5268-496A-82E2-E57C10AB6964}" destId="{22858943-9FBD-4AED-B77C-DE7A06754B82}" srcOrd="0" destOrd="0" parTransId="{63E1560F-EA5E-4313-80AB-C4480DAF5C2A}" sibTransId="{382DF0A3-E5EE-4C2A-8217-DB8DF779F682}"/>
    <dgm:cxn modelId="{43D2ABC6-08D1-4C80-898C-727E7DEA8CFB}" type="presOf" srcId="{F5CF697F-6E24-43B3-AD76-FCDF987F6B36}" destId="{FC71BD1E-B83B-45EB-91B0-5CEEBDD2DD1C}" srcOrd="0" destOrd="1" presId="urn:microsoft.com/office/officeart/2005/8/layout/vList2"/>
    <dgm:cxn modelId="{BA420E7A-71DE-4613-B2B0-192A7C83C679}" type="presOf" srcId="{79175152-E40A-4036-BB03-776BEC5C7FD4}" destId="{D1139E4D-2CE6-4381-9CC7-207AE70364A2}" srcOrd="0" destOrd="0" presId="urn:microsoft.com/office/officeart/2005/8/layout/vList2"/>
    <dgm:cxn modelId="{1B146442-D9A5-45B3-95C8-875ABF7E8AB5}" srcId="{CCFAB52A-3ACC-4F68-85EF-D376E4671340}" destId="{9C6DE300-5268-496A-82E2-E57C10AB6964}" srcOrd="2" destOrd="0" parTransId="{E51A0221-68C4-4EF0-95F3-1648B566ED39}" sibTransId="{3440BF8B-3EF2-447B-B090-EF4ECA0F39D7}"/>
    <dgm:cxn modelId="{02646D7C-C0AD-4CCA-87D3-782975B59696}" type="presOf" srcId="{74F30358-2E90-4392-A5E5-C572B82780BC}" destId="{4B9225C5-DFBC-4417-935B-9D3E59AA2A00}" srcOrd="0" destOrd="0" presId="urn:microsoft.com/office/officeart/2005/8/layout/vList2"/>
    <dgm:cxn modelId="{F9E0EF11-DEEE-4257-8ABF-A79D9B51FCC7}" srcId="{9C6DE300-5268-496A-82E2-E57C10AB6964}" destId="{A86920CE-5991-4068-90A4-81B054AEC398}" srcOrd="2" destOrd="0" parTransId="{1D2C886F-93B9-4C6B-B968-185C57EF0C5F}" sibTransId="{35424E62-A644-49E3-8DD7-1F31BA08368C}"/>
    <dgm:cxn modelId="{1F05DDE7-3445-467C-B035-27F6DB3DA746}" type="presOf" srcId="{A86920CE-5991-4068-90A4-81B054AEC398}" destId="{FC71BD1E-B83B-45EB-91B0-5CEEBDD2DD1C}" srcOrd="0" destOrd="2" presId="urn:microsoft.com/office/officeart/2005/8/layout/vList2"/>
    <dgm:cxn modelId="{9C8536AE-DA88-4B75-B57D-5AE39067CFDB}" type="presOf" srcId="{CCFAB52A-3ACC-4F68-85EF-D376E4671340}" destId="{386B4E1B-3753-4F83-BC59-B4ED0CD975C9}" srcOrd="0" destOrd="0" presId="urn:microsoft.com/office/officeart/2005/8/layout/vList2"/>
    <dgm:cxn modelId="{4638B1D5-19DB-4447-91BC-BF83CDF70CCA}" srcId="{74F30358-2E90-4392-A5E5-C572B82780BC}" destId="{42AA0EAF-72C9-4E94-8245-F7C80E6AD8E5}" srcOrd="0" destOrd="0" parTransId="{6B1BCEED-01CD-44B2-AAD7-56FD395DB8EF}" sibTransId="{0C47A15A-70CD-42CC-A85D-D0488334CBBB}"/>
    <dgm:cxn modelId="{335F943E-7FE5-4D44-AC1F-C120FF775436}" srcId="{79175152-E40A-4036-BB03-776BEC5C7FD4}" destId="{987CA595-789E-4D76-861B-A072914DD3B7}" srcOrd="0" destOrd="0" parTransId="{BC967409-4C07-42F3-9816-707D84E0AE36}" sibTransId="{7DF09D63-C343-4ECA-B208-C3528415F4EA}"/>
    <dgm:cxn modelId="{A5EB55D5-9CEC-4F2D-83B0-AA33D6A24880}" type="presParOf" srcId="{386B4E1B-3753-4F83-BC59-B4ED0CD975C9}" destId="{D1139E4D-2CE6-4381-9CC7-207AE70364A2}" srcOrd="0" destOrd="0" presId="urn:microsoft.com/office/officeart/2005/8/layout/vList2"/>
    <dgm:cxn modelId="{DF94F8D1-45FC-4F52-802C-F70098373290}" type="presParOf" srcId="{386B4E1B-3753-4F83-BC59-B4ED0CD975C9}" destId="{66EA4AD5-616A-4DCC-861A-EEE3714F5010}" srcOrd="1" destOrd="0" presId="urn:microsoft.com/office/officeart/2005/8/layout/vList2"/>
    <dgm:cxn modelId="{E20FEFA1-5E1F-47BB-8327-97709163D879}" type="presParOf" srcId="{386B4E1B-3753-4F83-BC59-B4ED0CD975C9}" destId="{4B9225C5-DFBC-4417-935B-9D3E59AA2A00}" srcOrd="2" destOrd="0" presId="urn:microsoft.com/office/officeart/2005/8/layout/vList2"/>
    <dgm:cxn modelId="{97F38A1B-5BD7-4C1B-BBAF-24472D5BDD13}" type="presParOf" srcId="{386B4E1B-3753-4F83-BC59-B4ED0CD975C9}" destId="{5EAE83E3-3BD4-4A0C-B2D8-A939FCE3E906}" srcOrd="3" destOrd="0" presId="urn:microsoft.com/office/officeart/2005/8/layout/vList2"/>
    <dgm:cxn modelId="{5EC61CD1-4130-42A0-B5CF-6E2E0C178A08}" type="presParOf" srcId="{386B4E1B-3753-4F83-BC59-B4ED0CD975C9}" destId="{B080855D-CD35-439D-8A5B-CBB4D03784C4}" srcOrd="4" destOrd="0" presId="urn:microsoft.com/office/officeart/2005/8/layout/vList2"/>
    <dgm:cxn modelId="{826350BA-B7A8-481B-9BA3-E4BD13671CA0}" type="presParOf" srcId="{386B4E1B-3753-4F83-BC59-B4ED0CD975C9}" destId="{FC71BD1E-B83B-45EB-91B0-5CEEBDD2DD1C}" srcOrd="5" destOrd="0" presId="urn:microsoft.com/office/officeart/2005/8/layout/vList2"/>
    <dgm:cxn modelId="{47B8DF43-AB56-4267-BF0B-E3FC8D173F9A}" type="presParOf" srcId="{386B4E1B-3753-4F83-BC59-B4ED0CD975C9}" destId="{D5C99167-72A9-49A1-8398-BE73B1E153A5}" srcOrd="6" destOrd="0" presId="urn:microsoft.com/office/officeart/2005/8/layout/vList2"/>
    <dgm:cxn modelId="{599E6933-580C-4C12-A0C8-4D2FAD57DFB7}" type="presParOf" srcId="{386B4E1B-3753-4F83-BC59-B4ED0CD975C9}" destId="{F9F352E6-A3E5-4BB4-ACFB-4E2C76C64C5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C0B2F-5BA3-4BA2-AB0F-915810612F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9EBD9E-E7A6-4F80-BA37-449CCA6858E6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Description of what your students are able to do </a:t>
          </a:r>
        </a:p>
      </dgm:t>
    </dgm:pt>
    <dgm:pt modelId="{63612ACC-DE67-4692-AEA1-C2E18CB8E52C}" type="parTrans" cxnId="{395A6839-D766-40B6-BF9D-487C005AB4F2}">
      <dgm:prSet/>
      <dgm:spPr/>
      <dgm:t>
        <a:bodyPr/>
        <a:lstStyle/>
        <a:p>
          <a:endParaRPr lang="en-US"/>
        </a:p>
      </dgm:t>
    </dgm:pt>
    <dgm:pt modelId="{0C90AB67-5695-4DFB-A572-FE9073DDA8FC}" type="sibTrans" cxnId="{395A6839-D766-40B6-BF9D-487C005AB4F2}">
      <dgm:prSet/>
      <dgm:spPr/>
      <dgm:t>
        <a:bodyPr/>
        <a:lstStyle/>
        <a:p>
          <a:endParaRPr lang="en-US"/>
        </a:p>
      </dgm:t>
    </dgm:pt>
    <dgm:pt modelId="{627BED09-6324-4C9C-B310-63CBD818FA99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Clear and measurable</a:t>
          </a:r>
        </a:p>
      </dgm:t>
    </dgm:pt>
    <dgm:pt modelId="{C27C289A-D21C-4A06-8275-0248D2929236}" type="parTrans" cxnId="{F0FBB17C-DC18-4646-95B4-FECD2E142270}">
      <dgm:prSet/>
      <dgm:spPr/>
      <dgm:t>
        <a:bodyPr/>
        <a:lstStyle/>
        <a:p>
          <a:endParaRPr lang="en-US"/>
        </a:p>
      </dgm:t>
    </dgm:pt>
    <dgm:pt modelId="{8229DF2B-9B7E-40AD-9E01-AED1188F3C30}" type="sibTrans" cxnId="{F0FBB17C-DC18-4646-95B4-FECD2E142270}">
      <dgm:prSet/>
      <dgm:spPr/>
      <dgm:t>
        <a:bodyPr/>
        <a:lstStyle/>
        <a:p>
          <a:endParaRPr lang="en-US"/>
        </a:p>
      </dgm:t>
    </dgm:pt>
    <dgm:pt modelId="{749D52D7-EFCA-4843-B3B9-C5DE03AB359B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Related to the goals of the institution</a:t>
          </a:r>
        </a:p>
      </dgm:t>
    </dgm:pt>
    <dgm:pt modelId="{2C300C3C-F9DB-4469-A232-3670E099A656}" type="parTrans" cxnId="{6080F34A-F6AC-413A-BF59-6D43FD080CB8}">
      <dgm:prSet/>
      <dgm:spPr/>
      <dgm:t>
        <a:bodyPr/>
        <a:lstStyle/>
        <a:p>
          <a:endParaRPr lang="en-US"/>
        </a:p>
      </dgm:t>
    </dgm:pt>
    <dgm:pt modelId="{1E9DD9B8-DFA8-4B1C-B4A9-5A3BCE2E5DB7}" type="sibTrans" cxnId="{6080F34A-F6AC-413A-BF59-6D43FD080CB8}">
      <dgm:prSet/>
      <dgm:spPr/>
      <dgm:t>
        <a:bodyPr/>
        <a:lstStyle/>
        <a:p>
          <a:endParaRPr lang="en-US"/>
        </a:p>
      </dgm:t>
    </dgm:pt>
    <dgm:pt modelId="{C2B36716-35D4-429F-B8EF-7536CFDB4120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Examples of other drivers of learning outcomes:</a:t>
          </a:r>
        </a:p>
      </dgm:t>
    </dgm:pt>
    <dgm:pt modelId="{D8A8DC7F-D250-4F55-8FFC-5F0C3288BB0A}" type="parTrans" cxnId="{D152635D-0EA7-446D-8E37-EF3F2427B7CF}">
      <dgm:prSet/>
      <dgm:spPr/>
      <dgm:t>
        <a:bodyPr/>
        <a:lstStyle/>
        <a:p>
          <a:endParaRPr lang="en-US"/>
        </a:p>
      </dgm:t>
    </dgm:pt>
    <dgm:pt modelId="{9949A5DB-2832-4C3D-9EBB-35EF95714339}" type="sibTrans" cxnId="{D152635D-0EA7-446D-8E37-EF3F2427B7CF}">
      <dgm:prSet/>
      <dgm:spPr/>
      <dgm:t>
        <a:bodyPr/>
        <a:lstStyle/>
        <a:p>
          <a:endParaRPr lang="en-US"/>
        </a:p>
      </dgm:t>
    </dgm:pt>
    <dgm:pt modelId="{CD8CF494-95A9-48EA-ADC5-1B32CBCCE914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Work force needs (outcomes that address workforce needs)</a:t>
          </a:r>
        </a:p>
      </dgm:t>
    </dgm:pt>
    <dgm:pt modelId="{6020127D-A304-434B-B697-E524627A70C6}" type="parTrans" cxnId="{256536B4-B443-4C3E-915F-419BB5B6BBAE}">
      <dgm:prSet/>
      <dgm:spPr/>
      <dgm:t>
        <a:bodyPr/>
        <a:lstStyle/>
        <a:p>
          <a:endParaRPr lang="en-US"/>
        </a:p>
      </dgm:t>
    </dgm:pt>
    <dgm:pt modelId="{C921D4D2-D3C2-4E69-97C4-70C5FAAF5DA5}" type="sibTrans" cxnId="{256536B4-B443-4C3E-915F-419BB5B6BBAE}">
      <dgm:prSet/>
      <dgm:spPr/>
      <dgm:t>
        <a:bodyPr/>
        <a:lstStyle/>
        <a:p>
          <a:endParaRPr lang="en-US"/>
        </a:p>
      </dgm:t>
    </dgm:pt>
    <dgm:pt modelId="{BC272D1A-E770-4521-B709-BD5DAFACC527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Niche development (what do you want employers to know that all of your students can do)</a:t>
          </a:r>
        </a:p>
      </dgm:t>
    </dgm:pt>
    <dgm:pt modelId="{27665D86-44E6-4D56-A86C-79490A7080D6}" type="parTrans" cxnId="{4C4C61E9-0ECD-4A29-8E81-CCF6DD57E833}">
      <dgm:prSet/>
      <dgm:spPr/>
      <dgm:t>
        <a:bodyPr/>
        <a:lstStyle/>
        <a:p>
          <a:endParaRPr lang="en-US"/>
        </a:p>
      </dgm:t>
    </dgm:pt>
    <dgm:pt modelId="{027DCDF1-7086-4A36-94D6-DF86A6DBF9AA}" type="sibTrans" cxnId="{4C4C61E9-0ECD-4A29-8E81-CCF6DD57E833}">
      <dgm:prSet/>
      <dgm:spPr/>
      <dgm:t>
        <a:bodyPr/>
        <a:lstStyle/>
        <a:p>
          <a:endParaRPr lang="en-US"/>
        </a:p>
      </dgm:t>
    </dgm:pt>
    <dgm:pt modelId="{852F16B0-1A50-4E41-A5C7-C1610B9D58F5}" type="pres">
      <dgm:prSet presAssocID="{D8FC0B2F-5BA3-4BA2-AB0F-915810612F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20F777-0816-4FB1-AAA7-9E14F4BE29FE}" type="pres">
      <dgm:prSet presAssocID="{939EBD9E-E7A6-4F80-BA37-449CCA6858E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74AF1-5922-4EB9-B772-92BDF880EAC9}" type="pres">
      <dgm:prSet presAssocID="{0C90AB67-5695-4DFB-A572-FE9073DDA8FC}" presName="spacer" presStyleCnt="0"/>
      <dgm:spPr/>
    </dgm:pt>
    <dgm:pt modelId="{E3A347A1-9F45-4BB9-B33C-DF4436CDA5F6}" type="pres">
      <dgm:prSet presAssocID="{627BED09-6324-4C9C-B310-63CBD818FA9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E8D42-DEB1-4B41-8BF2-3AFC13A97F7C}" type="pres">
      <dgm:prSet presAssocID="{8229DF2B-9B7E-40AD-9E01-AED1188F3C30}" presName="spacer" presStyleCnt="0"/>
      <dgm:spPr/>
    </dgm:pt>
    <dgm:pt modelId="{920ED011-922F-4A54-A4E7-2C37E2810F1A}" type="pres">
      <dgm:prSet presAssocID="{749D52D7-EFCA-4843-B3B9-C5DE03AB35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F0182-9EF7-4BA7-A6C3-95E43A027560}" type="pres">
      <dgm:prSet presAssocID="{1E9DD9B8-DFA8-4B1C-B4A9-5A3BCE2E5DB7}" presName="spacer" presStyleCnt="0"/>
      <dgm:spPr/>
    </dgm:pt>
    <dgm:pt modelId="{398E773C-D24D-4446-B3A4-FE897B9AF68F}" type="pres">
      <dgm:prSet presAssocID="{C2B36716-35D4-429F-B8EF-7536CFDB412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A262D-D7D5-40B9-A16E-6848EEA4F267}" type="pres">
      <dgm:prSet presAssocID="{C2B36716-35D4-429F-B8EF-7536CFDB412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0F34A-F6AC-413A-BF59-6D43FD080CB8}" srcId="{D8FC0B2F-5BA3-4BA2-AB0F-915810612F40}" destId="{749D52D7-EFCA-4843-B3B9-C5DE03AB359B}" srcOrd="2" destOrd="0" parTransId="{2C300C3C-F9DB-4469-A232-3670E099A656}" sibTransId="{1E9DD9B8-DFA8-4B1C-B4A9-5A3BCE2E5DB7}"/>
    <dgm:cxn modelId="{4C4C61E9-0ECD-4A29-8E81-CCF6DD57E833}" srcId="{C2B36716-35D4-429F-B8EF-7536CFDB4120}" destId="{BC272D1A-E770-4521-B709-BD5DAFACC527}" srcOrd="1" destOrd="0" parTransId="{27665D86-44E6-4D56-A86C-79490A7080D6}" sibTransId="{027DCDF1-7086-4A36-94D6-DF86A6DBF9AA}"/>
    <dgm:cxn modelId="{6106271A-6E27-4550-9516-72E374BA61D3}" type="presOf" srcId="{627BED09-6324-4C9C-B310-63CBD818FA99}" destId="{E3A347A1-9F45-4BB9-B33C-DF4436CDA5F6}" srcOrd="0" destOrd="0" presId="urn:microsoft.com/office/officeart/2005/8/layout/vList2"/>
    <dgm:cxn modelId="{E86EA2F5-A867-4D2E-98FF-8F60D728C541}" type="presOf" srcId="{CD8CF494-95A9-48EA-ADC5-1B32CBCCE914}" destId="{B10A262D-D7D5-40B9-A16E-6848EEA4F267}" srcOrd="0" destOrd="0" presId="urn:microsoft.com/office/officeart/2005/8/layout/vList2"/>
    <dgm:cxn modelId="{256536B4-B443-4C3E-915F-419BB5B6BBAE}" srcId="{C2B36716-35D4-429F-B8EF-7536CFDB4120}" destId="{CD8CF494-95A9-48EA-ADC5-1B32CBCCE914}" srcOrd="0" destOrd="0" parTransId="{6020127D-A304-434B-B697-E524627A70C6}" sibTransId="{C921D4D2-D3C2-4E69-97C4-70C5FAAF5DA5}"/>
    <dgm:cxn modelId="{F0FBB17C-DC18-4646-95B4-FECD2E142270}" srcId="{D8FC0B2F-5BA3-4BA2-AB0F-915810612F40}" destId="{627BED09-6324-4C9C-B310-63CBD818FA99}" srcOrd="1" destOrd="0" parTransId="{C27C289A-D21C-4A06-8275-0248D2929236}" sibTransId="{8229DF2B-9B7E-40AD-9E01-AED1188F3C30}"/>
    <dgm:cxn modelId="{AAF199B0-B056-4B4F-8258-F4EAC0BAF678}" type="presOf" srcId="{939EBD9E-E7A6-4F80-BA37-449CCA6858E6}" destId="{3620F777-0816-4FB1-AAA7-9E14F4BE29FE}" srcOrd="0" destOrd="0" presId="urn:microsoft.com/office/officeart/2005/8/layout/vList2"/>
    <dgm:cxn modelId="{6439A268-DB8A-488F-8D05-043B1233A05A}" type="presOf" srcId="{D8FC0B2F-5BA3-4BA2-AB0F-915810612F40}" destId="{852F16B0-1A50-4E41-A5C7-C1610B9D58F5}" srcOrd="0" destOrd="0" presId="urn:microsoft.com/office/officeart/2005/8/layout/vList2"/>
    <dgm:cxn modelId="{00012F76-236D-4738-94F9-8268ED93A76A}" type="presOf" srcId="{BC272D1A-E770-4521-B709-BD5DAFACC527}" destId="{B10A262D-D7D5-40B9-A16E-6848EEA4F267}" srcOrd="0" destOrd="1" presId="urn:microsoft.com/office/officeart/2005/8/layout/vList2"/>
    <dgm:cxn modelId="{008B3A92-00FF-485A-AF0C-E9046BF6163F}" type="presOf" srcId="{C2B36716-35D4-429F-B8EF-7536CFDB4120}" destId="{398E773C-D24D-4446-B3A4-FE897B9AF68F}" srcOrd="0" destOrd="0" presId="urn:microsoft.com/office/officeart/2005/8/layout/vList2"/>
    <dgm:cxn modelId="{A8A22BFF-E5E0-4F76-B1EA-5B345DE7D8DA}" type="presOf" srcId="{749D52D7-EFCA-4843-B3B9-C5DE03AB359B}" destId="{920ED011-922F-4A54-A4E7-2C37E2810F1A}" srcOrd="0" destOrd="0" presId="urn:microsoft.com/office/officeart/2005/8/layout/vList2"/>
    <dgm:cxn modelId="{395A6839-D766-40B6-BF9D-487C005AB4F2}" srcId="{D8FC0B2F-5BA3-4BA2-AB0F-915810612F40}" destId="{939EBD9E-E7A6-4F80-BA37-449CCA6858E6}" srcOrd="0" destOrd="0" parTransId="{63612ACC-DE67-4692-AEA1-C2E18CB8E52C}" sibTransId="{0C90AB67-5695-4DFB-A572-FE9073DDA8FC}"/>
    <dgm:cxn modelId="{D152635D-0EA7-446D-8E37-EF3F2427B7CF}" srcId="{D8FC0B2F-5BA3-4BA2-AB0F-915810612F40}" destId="{C2B36716-35D4-429F-B8EF-7536CFDB4120}" srcOrd="3" destOrd="0" parTransId="{D8A8DC7F-D250-4F55-8FFC-5F0C3288BB0A}" sibTransId="{9949A5DB-2832-4C3D-9EBB-35EF95714339}"/>
    <dgm:cxn modelId="{525CCC4C-8753-4FDC-BBFB-29F18A29BEF4}" type="presParOf" srcId="{852F16B0-1A50-4E41-A5C7-C1610B9D58F5}" destId="{3620F777-0816-4FB1-AAA7-9E14F4BE29FE}" srcOrd="0" destOrd="0" presId="urn:microsoft.com/office/officeart/2005/8/layout/vList2"/>
    <dgm:cxn modelId="{8BCD173D-7D7B-4B38-B3F7-C463D60EC092}" type="presParOf" srcId="{852F16B0-1A50-4E41-A5C7-C1610B9D58F5}" destId="{BC374AF1-5922-4EB9-B772-92BDF880EAC9}" srcOrd="1" destOrd="0" presId="urn:microsoft.com/office/officeart/2005/8/layout/vList2"/>
    <dgm:cxn modelId="{BDD2ECE5-0C08-42E4-A42C-31F9940A818E}" type="presParOf" srcId="{852F16B0-1A50-4E41-A5C7-C1610B9D58F5}" destId="{E3A347A1-9F45-4BB9-B33C-DF4436CDA5F6}" srcOrd="2" destOrd="0" presId="urn:microsoft.com/office/officeart/2005/8/layout/vList2"/>
    <dgm:cxn modelId="{19CAC4DA-02EB-4591-921E-1B10FDB31684}" type="presParOf" srcId="{852F16B0-1A50-4E41-A5C7-C1610B9D58F5}" destId="{902E8D42-DEB1-4B41-8BF2-3AFC13A97F7C}" srcOrd="3" destOrd="0" presId="urn:microsoft.com/office/officeart/2005/8/layout/vList2"/>
    <dgm:cxn modelId="{818F89F9-2A89-4BEF-A889-FA32AD717E2E}" type="presParOf" srcId="{852F16B0-1A50-4E41-A5C7-C1610B9D58F5}" destId="{920ED011-922F-4A54-A4E7-2C37E2810F1A}" srcOrd="4" destOrd="0" presId="urn:microsoft.com/office/officeart/2005/8/layout/vList2"/>
    <dgm:cxn modelId="{F149D980-3A76-4C64-B73A-89D4B1F34A3A}" type="presParOf" srcId="{852F16B0-1A50-4E41-A5C7-C1610B9D58F5}" destId="{226F0182-9EF7-4BA7-A6C3-95E43A027560}" srcOrd="5" destOrd="0" presId="urn:microsoft.com/office/officeart/2005/8/layout/vList2"/>
    <dgm:cxn modelId="{CA5E323E-E2F7-47BB-AD5E-B5ACAB49B900}" type="presParOf" srcId="{852F16B0-1A50-4E41-A5C7-C1610B9D58F5}" destId="{398E773C-D24D-4446-B3A4-FE897B9AF68F}" srcOrd="6" destOrd="0" presId="urn:microsoft.com/office/officeart/2005/8/layout/vList2"/>
    <dgm:cxn modelId="{368E0671-ABDC-46BE-BB44-06184F87329A}" type="presParOf" srcId="{852F16B0-1A50-4E41-A5C7-C1610B9D58F5}" destId="{B10A262D-D7D5-40B9-A16E-6848EEA4F26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C0DA2-7381-4A0F-9B2C-1CF5CC5434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8E0A0-FD59-45A6-AC73-A36BB14F5452}">
      <dgm:prSet/>
      <dgm:spPr/>
      <dgm:t>
        <a:bodyPr/>
        <a:lstStyle/>
        <a:p>
          <a:pPr>
            <a:defRPr b="1"/>
          </a:pPr>
          <a:r>
            <a:rPr lang="en-US" dirty="0">
              <a:latin typeface="Modern No. 20" panose="02070704070505020303" pitchFamily="18" charset="0"/>
            </a:rPr>
            <a:t>RESOURCES </a:t>
          </a:r>
        </a:p>
      </dgm:t>
    </dgm:pt>
    <dgm:pt modelId="{25AF1FBC-237E-4249-A75E-806856B23F1F}" type="parTrans" cxnId="{B0E1181B-54F5-4B61-B6E3-6892E1C25548}">
      <dgm:prSet/>
      <dgm:spPr/>
      <dgm:t>
        <a:bodyPr/>
        <a:lstStyle/>
        <a:p>
          <a:endParaRPr lang="en-US"/>
        </a:p>
      </dgm:t>
    </dgm:pt>
    <dgm:pt modelId="{850A3253-7AE2-4282-AC96-D063B0E3B51A}" type="sibTrans" cxnId="{B0E1181B-54F5-4B61-B6E3-6892E1C25548}">
      <dgm:prSet/>
      <dgm:spPr/>
      <dgm:t>
        <a:bodyPr/>
        <a:lstStyle/>
        <a:p>
          <a:endParaRPr lang="en-US"/>
        </a:p>
      </dgm:t>
    </dgm:pt>
    <dgm:pt modelId="{5B5EA50D-E3F5-4144-A374-596E15C828F1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Faculty lines</a:t>
          </a:r>
        </a:p>
      </dgm:t>
    </dgm:pt>
    <dgm:pt modelId="{18C66ADD-FABE-4770-B332-6F3AB6DDAAB8}" type="parTrans" cxnId="{744FBF37-B691-4F0E-82B2-70DE99362F42}">
      <dgm:prSet/>
      <dgm:spPr/>
      <dgm:t>
        <a:bodyPr/>
        <a:lstStyle/>
        <a:p>
          <a:endParaRPr lang="en-US"/>
        </a:p>
      </dgm:t>
    </dgm:pt>
    <dgm:pt modelId="{83B3B10E-7624-496D-978B-73429F9477B3}" type="sibTrans" cxnId="{744FBF37-B691-4F0E-82B2-70DE99362F42}">
      <dgm:prSet/>
      <dgm:spPr/>
      <dgm:t>
        <a:bodyPr/>
        <a:lstStyle/>
        <a:p>
          <a:endParaRPr lang="en-US"/>
        </a:p>
      </dgm:t>
    </dgm:pt>
    <dgm:pt modelId="{67929654-FC91-490D-88CE-F73DEC29D523}">
      <dgm:prSet/>
      <dgm:spPr/>
      <dgm:t>
        <a:bodyPr/>
        <a:lstStyle/>
        <a:p>
          <a:r>
            <a:rPr lang="en-US">
              <a:latin typeface="Modern No. 20" panose="02070704070505020303" pitchFamily="18" charset="0"/>
            </a:rPr>
            <a:t>Grants</a:t>
          </a:r>
        </a:p>
      </dgm:t>
    </dgm:pt>
    <dgm:pt modelId="{72DD58B4-AB27-4B8A-8C15-3C3F0FDAAD00}" type="parTrans" cxnId="{121BB3BD-D3F3-4AEC-8F96-928682EB7A20}">
      <dgm:prSet/>
      <dgm:spPr/>
      <dgm:t>
        <a:bodyPr/>
        <a:lstStyle/>
        <a:p>
          <a:endParaRPr lang="en-US"/>
        </a:p>
      </dgm:t>
    </dgm:pt>
    <dgm:pt modelId="{327D5E40-6058-42A5-999B-9C7DAFCE3F34}" type="sibTrans" cxnId="{121BB3BD-D3F3-4AEC-8F96-928682EB7A20}">
      <dgm:prSet/>
      <dgm:spPr/>
      <dgm:t>
        <a:bodyPr/>
        <a:lstStyle/>
        <a:p>
          <a:endParaRPr lang="en-US"/>
        </a:p>
      </dgm:t>
    </dgm:pt>
    <dgm:pt modelId="{44D3B546-18B2-416B-BAB0-D9A6A6318CD2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Technology</a:t>
          </a:r>
        </a:p>
      </dgm:t>
    </dgm:pt>
    <dgm:pt modelId="{D3FDEEB3-AF2A-47B5-B185-482A79E44A6B}" type="parTrans" cxnId="{46BB8301-CB5F-4E93-8136-8BA7838DB890}">
      <dgm:prSet/>
      <dgm:spPr/>
      <dgm:t>
        <a:bodyPr/>
        <a:lstStyle/>
        <a:p>
          <a:endParaRPr lang="en-US"/>
        </a:p>
      </dgm:t>
    </dgm:pt>
    <dgm:pt modelId="{4F5F4614-C874-4BC5-9D00-916810E0016A}" type="sibTrans" cxnId="{46BB8301-CB5F-4E93-8136-8BA7838DB890}">
      <dgm:prSet/>
      <dgm:spPr/>
      <dgm:t>
        <a:bodyPr/>
        <a:lstStyle/>
        <a:p>
          <a:endParaRPr lang="en-US"/>
        </a:p>
      </dgm:t>
    </dgm:pt>
    <dgm:pt modelId="{BFDC92D5-EA3D-469C-9045-143D477DFF6B}">
      <dgm:prSet/>
      <dgm:spPr/>
      <dgm:t>
        <a:bodyPr/>
        <a:lstStyle/>
        <a:p>
          <a:pPr>
            <a:defRPr b="1"/>
          </a:pPr>
          <a:r>
            <a:rPr lang="en-US" dirty="0">
              <a:latin typeface="Modern No. 20" panose="02070704070505020303" pitchFamily="18" charset="0"/>
            </a:rPr>
            <a:t>RECOGNITION</a:t>
          </a:r>
        </a:p>
      </dgm:t>
    </dgm:pt>
    <dgm:pt modelId="{58FAB00B-F740-4DAE-86B9-3E29169A24CF}" type="parTrans" cxnId="{FF575888-0861-48E8-A33C-DA1FBC2B9329}">
      <dgm:prSet/>
      <dgm:spPr/>
      <dgm:t>
        <a:bodyPr/>
        <a:lstStyle/>
        <a:p>
          <a:endParaRPr lang="en-US"/>
        </a:p>
      </dgm:t>
    </dgm:pt>
    <dgm:pt modelId="{E552F22F-7BB8-4272-9F41-D4ABDDC7C274}" type="sibTrans" cxnId="{FF575888-0861-48E8-A33C-DA1FBC2B9329}">
      <dgm:prSet/>
      <dgm:spPr/>
      <dgm:t>
        <a:bodyPr/>
        <a:lstStyle/>
        <a:p>
          <a:endParaRPr lang="en-US"/>
        </a:p>
      </dgm:t>
    </dgm:pt>
    <dgm:pt modelId="{C1283C1F-9C66-4952-BD39-C18683F351E4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University recognition for helping the institution meeting its goals</a:t>
          </a:r>
        </a:p>
      </dgm:t>
    </dgm:pt>
    <dgm:pt modelId="{936737DB-E2D9-4F62-BE78-3DFB6FFFCE3F}" type="parTrans" cxnId="{CEDA32CC-BFBE-4ADB-A516-A0C48588E8E9}">
      <dgm:prSet/>
      <dgm:spPr/>
      <dgm:t>
        <a:bodyPr/>
        <a:lstStyle/>
        <a:p>
          <a:endParaRPr lang="en-US"/>
        </a:p>
      </dgm:t>
    </dgm:pt>
    <dgm:pt modelId="{FA9015DC-6F85-4D02-8D62-37B5A6D0E7BE}" type="sibTrans" cxnId="{CEDA32CC-BFBE-4ADB-A516-A0C48588E8E9}">
      <dgm:prSet/>
      <dgm:spPr/>
      <dgm:t>
        <a:bodyPr/>
        <a:lstStyle/>
        <a:p>
          <a:endParaRPr lang="en-US"/>
        </a:p>
      </dgm:t>
    </dgm:pt>
    <dgm:pt modelId="{18D85C1A-3697-4C1F-ACAB-7FFC0A3BFA4C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Accreditation</a:t>
          </a:r>
        </a:p>
      </dgm:t>
    </dgm:pt>
    <dgm:pt modelId="{0B0312B6-5430-465F-AEF1-26A1B8CAE46B}" type="parTrans" cxnId="{ABE8DAFE-342D-41E0-92C6-FBC138D6B6B7}">
      <dgm:prSet/>
      <dgm:spPr/>
      <dgm:t>
        <a:bodyPr/>
        <a:lstStyle/>
        <a:p>
          <a:endParaRPr lang="en-US"/>
        </a:p>
      </dgm:t>
    </dgm:pt>
    <dgm:pt modelId="{34895BD8-71F0-4A77-A5BA-8D6671A9B70C}" type="sibTrans" cxnId="{ABE8DAFE-342D-41E0-92C6-FBC138D6B6B7}">
      <dgm:prSet/>
      <dgm:spPr/>
      <dgm:t>
        <a:bodyPr/>
        <a:lstStyle/>
        <a:p>
          <a:endParaRPr lang="en-US"/>
        </a:p>
      </dgm:t>
    </dgm:pt>
    <dgm:pt modelId="{E4A05F2A-BD25-4EC9-9D9C-E319C0EA5E01}">
      <dgm:prSet/>
      <dgm:spPr/>
      <dgm:t>
        <a:bodyPr/>
        <a:lstStyle/>
        <a:p>
          <a:pPr>
            <a:defRPr b="1"/>
          </a:pPr>
          <a:r>
            <a:rPr lang="en-US" dirty="0">
              <a:latin typeface="Modern No. 20" panose="02070704070505020303" pitchFamily="18" charset="0"/>
            </a:rPr>
            <a:t>RECRUITMENT</a:t>
          </a:r>
        </a:p>
      </dgm:t>
    </dgm:pt>
    <dgm:pt modelId="{16135DA9-8EEC-4386-BFD5-BFA48683F952}" type="parTrans" cxnId="{D247C8FE-ABC6-46DB-AF15-A7C5C928D590}">
      <dgm:prSet/>
      <dgm:spPr/>
      <dgm:t>
        <a:bodyPr/>
        <a:lstStyle/>
        <a:p>
          <a:endParaRPr lang="en-US"/>
        </a:p>
      </dgm:t>
    </dgm:pt>
    <dgm:pt modelId="{FD57B87A-D0F6-41F4-87B4-F0BB059685E3}" type="sibTrans" cxnId="{D247C8FE-ABC6-46DB-AF15-A7C5C928D590}">
      <dgm:prSet/>
      <dgm:spPr/>
      <dgm:t>
        <a:bodyPr/>
        <a:lstStyle/>
        <a:p>
          <a:endParaRPr lang="en-US"/>
        </a:p>
      </dgm:t>
    </dgm:pt>
    <dgm:pt modelId="{1E16E29D-5543-41C4-8EDC-4C452AA407C2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Students to the program</a:t>
          </a:r>
        </a:p>
      </dgm:t>
    </dgm:pt>
    <dgm:pt modelId="{1A77BAD5-CF32-498A-952F-8ABFFC8473F0}" type="parTrans" cxnId="{26F9F750-00A1-4DDC-ABBE-12C02C4D7CFD}">
      <dgm:prSet/>
      <dgm:spPr/>
      <dgm:t>
        <a:bodyPr/>
        <a:lstStyle/>
        <a:p>
          <a:endParaRPr lang="en-US"/>
        </a:p>
      </dgm:t>
    </dgm:pt>
    <dgm:pt modelId="{E1DA95FC-3A92-4D12-A5E0-B0FC39251996}" type="sibTrans" cxnId="{26F9F750-00A1-4DDC-ABBE-12C02C4D7CFD}">
      <dgm:prSet/>
      <dgm:spPr/>
      <dgm:t>
        <a:bodyPr/>
        <a:lstStyle/>
        <a:p>
          <a:endParaRPr lang="en-US"/>
        </a:p>
      </dgm:t>
    </dgm:pt>
    <dgm:pt modelId="{D434F9B0-5448-478A-81A2-7DD1238D11D5}">
      <dgm:prSet/>
      <dgm:spPr/>
      <dgm:t>
        <a:bodyPr/>
        <a:lstStyle/>
        <a:p>
          <a:r>
            <a:rPr lang="en-US">
              <a:latin typeface="Modern No. 20" panose="02070704070505020303" pitchFamily="18" charset="0"/>
            </a:rPr>
            <a:t>Community partners</a:t>
          </a:r>
        </a:p>
      </dgm:t>
    </dgm:pt>
    <dgm:pt modelId="{8CB13BF9-D4AB-4526-9A1B-FD19D54E8C17}" type="parTrans" cxnId="{606BAE88-450E-434E-A4A3-761D6DE66307}">
      <dgm:prSet/>
      <dgm:spPr/>
      <dgm:t>
        <a:bodyPr/>
        <a:lstStyle/>
        <a:p>
          <a:endParaRPr lang="en-US"/>
        </a:p>
      </dgm:t>
    </dgm:pt>
    <dgm:pt modelId="{C18C470B-DF67-41A7-93FF-34562F03332F}" type="sibTrans" cxnId="{606BAE88-450E-434E-A4A3-761D6DE66307}">
      <dgm:prSet/>
      <dgm:spPr/>
      <dgm:t>
        <a:bodyPr/>
        <a:lstStyle/>
        <a:p>
          <a:endParaRPr lang="en-US"/>
        </a:p>
      </dgm:t>
    </dgm:pt>
    <dgm:pt modelId="{BA278B60-8AF9-4570-B8F2-D4D87F5B327A}">
      <dgm:prSet/>
      <dgm:spPr/>
      <dgm:t>
        <a:bodyPr/>
        <a:lstStyle/>
        <a:p>
          <a:r>
            <a:rPr lang="en-US" dirty="0">
              <a:latin typeface="Modern No. 20" panose="02070704070505020303" pitchFamily="18" charset="0"/>
            </a:rPr>
            <a:t>Jobs for students</a:t>
          </a:r>
        </a:p>
      </dgm:t>
    </dgm:pt>
    <dgm:pt modelId="{9CC39FDE-F077-45BB-B692-9EF5CEA9948D}" type="parTrans" cxnId="{B3118512-005A-40DA-90C2-557CF907A3C1}">
      <dgm:prSet/>
      <dgm:spPr/>
      <dgm:t>
        <a:bodyPr/>
        <a:lstStyle/>
        <a:p>
          <a:endParaRPr lang="en-US"/>
        </a:p>
      </dgm:t>
    </dgm:pt>
    <dgm:pt modelId="{290E92F1-4D2C-46D5-B988-9CCD156AD580}" type="sibTrans" cxnId="{B3118512-005A-40DA-90C2-557CF907A3C1}">
      <dgm:prSet/>
      <dgm:spPr/>
      <dgm:t>
        <a:bodyPr/>
        <a:lstStyle/>
        <a:p>
          <a:endParaRPr lang="en-US"/>
        </a:p>
      </dgm:t>
    </dgm:pt>
    <dgm:pt modelId="{8C15BC17-DFE7-4B13-AB40-C8777B27B888}" type="pres">
      <dgm:prSet presAssocID="{1DEC0DA2-7381-4A0F-9B2C-1CF5CC543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5000BA-90B2-4B91-A8E2-911D2B274426}" type="pres">
      <dgm:prSet presAssocID="{7FB8E0A0-FD59-45A6-AC73-A36BB14F545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B3672-820A-4E4F-94F5-D38DBE30947D}" type="pres">
      <dgm:prSet presAssocID="{7FB8E0A0-FD59-45A6-AC73-A36BB14F545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6F6A4-D8DA-4B88-B74E-5BDCF1914A37}" type="pres">
      <dgm:prSet presAssocID="{BFDC92D5-EA3D-469C-9045-143D477DFF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44B2C-EE75-4139-8CE6-F5E130E4D0C8}" type="pres">
      <dgm:prSet presAssocID="{BFDC92D5-EA3D-469C-9045-143D477DFF6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C6848-1348-40AF-BF48-B81DC0599FA6}" type="pres">
      <dgm:prSet presAssocID="{E4A05F2A-BD25-4EC9-9D9C-E319C0EA5E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7C6F4-A787-4A97-8C56-9B7D6678AF99}" type="pres">
      <dgm:prSet presAssocID="{E4A05F2A-BD25-4EC9-9D9C-E319C0EA5E0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05F19-0972-49E1-A81C-F191633F1E70}" type="presOf" srcId="{18D85C1A-3697-4C1F-ACAB-7FFC0A3BFA4C}" destId="{20A44B2C-EE75-4139-8CE6-F5E130E4D0C8}" srcOrd="0" destOrd="1" presId="urn:microsoft.com/office/officeart/2005/8/layout/vList2"/>
    <dgm:cxn modelId="{CEDA32CC-BFBE-4ADB-A516-A0C48588E8E9}" srcId="{BFDC92D5-EA3D-469C-9045-143D477DFF6B}" destId="{C1283C1F-9C66-4952-BD39-C18683F351E4}" srcOrd="0" destOrd="0" parTransId="{936737DB-E2D9-4F62-BE78-3DFB6FFFCE3F}" sibTransId="{FA9015DC-6F85-4D02-8D62-37B5A6D0E7BE}"/>
    <dgm:cxn modelId="{89A32695-4736-4070-A8EC-0E200BB0368A}" type="presOf" srcId="{1E16E29D-5543-41C4-8EDC-4C452AA407C2}" destId="{7CB7C6F4-A787-4A97-8C56-9B7D6678AF99}" srcOrd="0" destOrd="0" presId="urn:microsoft.com/office/officeart/2005/8/layout/vList2"/>
    <dgm:cxn modelId="{606BAE88-450E-434E-A4A3-761D6DE66307}" srcId="{E4A05F2A-BD25-4EC9-9D9C-E319C0EA5E01}" destId="{D434F9B0-5448-478A-81A2-7DD1238D11D5}" srcOrd="1" destOrd="0" parTransId="{8CB13BF9-D4AB-4526-9A1B-FD19D54E8C17}" sibTransId="{C18C470B-DF67-41A7-93FF-34562F03332F}"/>
    <dgm:cxn modelId="{5C747DED-859C-4985-BC04-B7E9ED66CA31}" type="presOf" srcId="{D434F9B0-5448-478A-81A2-7DD1238D11D5}" destId="{7CB7C6F4-A787-4A97-8C56-9B7D6678AF99}" srcOrd="0" destOrd="1" presId="urn:microsoft.com/office/officeart/2005/8/layout/vList2"/>
    <dgm:cxn modelId="{FF575888-0861-48E8-A33C-DA1FBC2B9329}" srcId="{1DEC0DA2-7381-4A0F-9B2C-1CF5CC543451}" destId="{BFDC92D5-EA3D-469C-9045-143D477DFF6B}" srcOrd="1" destOrd="0" parTransId="{58FAB00B-F740-4DAE-86B9-3E29169A24CF}" sibTransId="{E552F22F-7BB8-4272-9F41-D4ABDDC7C274}"/>
    <dgm:cxn modelId="{2410CA3E-EF71-4514-A798-BD1F4926BDDB}" type="presOf" srcId="{7FB8E0A0-FD59-45A6-AC73-A36BB14F5452}" destId="{B15000BA-90B2-4B91-A8E2-911D2B274426}" srcOrd="0" destOrd="0" presId="urn:microsoft.com/office/officeart/2005/8/layout/vList2"/>
    <dgm:cxn modelId="{ABE8DAFE-342D-41E0-92C6-FBC138D6B6B7}" srcId="{BFDC92D5-EA3D-469C-9045-143D477DFF6B}" destId="{18D85C1A-3697-4C1F-ACAB-7FFC0A3BFA4C}" srcOrd="1" destOrd="0" parTransId="{0B0312B6-5430-465F-AEF1-26A1B8CAE46B}" sibTransId="{34895BD8-71F0-4A77-A5BA-8D6671A9B70C}"/>
    <dgm:cxn modelId="{D1300E3C-E8C3-48F3-9CB8-830CBBF1817A}" type="presOf" srcId="{67929654-FC91-490D-88CE-F73DEC29D523}" destId="{E84B3672-820A-4E4F-94F5-D38DBE30947D}" srcOrd="0" destOrd="1" presId="urn:microsoft.com/office/officeart/2005/8/layout/vList2"/>
    <dgm:cxn modelId="{26F9F750-00A1-4DDC-ABBE-12C02C4D7CFD}" srcId="{E4A05F2A-BD25-4EC9-9D9C-E319C0EA5E01}" destId="{1E16E29D-5543-41C4-8EDC-4C452AA407C2}" srcOrd="0" destOrd="0" parTransId="{1A77BAD5-CF32-498A-952F-8ABFFC8473F0}" sibTransId="{E1DA95FC-3A92-4D12-A5E0-B0FC39251996}"/>
    <dgm:cxn modelId="{B0E1181B-54F5-4B61-B6E3-6892E1C25548}" srcId="{1DEC0DA2-7381-4A0F-9B2C-1CF5CC543451}" destId="{7FB8E0A0-FD59-45A6-AC73-A36BB14F5452}" srcOrd="0" destOrd="0" parTransId="{25AF1FBC-237E-4249-A75E-806856B23F1F}" sibTransId="{850A3253-7AE2-4282-AC96-D063B0E3B51A}"/>
    <dgm:cxn modelId="{DA5121CE-CFEC-4685-BBC8-7998CCE26BF6}" type="presOf" srcId="{44D3B546-18B2-416B-BAB0-D9A6A6318CD2}" destId="{E84B3672-820A-4E4F-94F5-D38DBE30947D}" srcOrd="0" destOrd="2" presId="urn:microsoft.com/office/officeart/2005/8/layout/vList2"/>
    <dgm:cxn modelId="{7D00370D-424F-4753-9611-74B02FBDB1AA}" type="presOf" srcId="{BA278B60-8AF9-4570-B8F2-D4D87F5B327A}" destId="{7CB7C6F4-A787-4A97-8C56-9B7D6678AF99}" srcOrd="0" destOrd="2" presId="urn:microsoft.com/office/officeart/2005/8/layout/vList2"/>
    <dgm:cxn modelId="{0195A769-737A-4A01-B13B-8213614EC642}" type="presOf" srcId="{BFDC92D5-EA3D-469C-9045-143D477DFF6B}" destId="{F3B6F6A4-D8DA-4B88-B74E-5BDCF1914A37}" srcOrd="0" destOrd="0" presId="urn:microsoft.com/office/officeart/2005/8/layout/vList2"/>
    <dgm:cxn modelId="{8B6A3057-0A6C-40DD-BFAD-117E88C64FEF}" type="presOf" srcId="{C1283C1F-9C66-4952-BD39-C18683F351E4}" destId="{20A44B2C-EE75-4139-8CE6-F5E130E4D0C8}" srcOrd="0" destOrd="0" presId="urn:microsoft.com/office/officeart/2005/8/layout/vList2"/>
    <dgm:cxn modelId="{B3118512-005A-40DA-90C2-557CF907A3C1}" srcId="{E4A05F2A-BD25-4EC9-9D9C-E319C0EA5E01}" destId="{BA278B60-8AF9-4570-B8F2-D4D87F5B327A}" srcOrd="2" destOrd="0" parTransId="{9CC39FDE-F077-45BB-B692-9EF5CEA9948D}" sibTransId="{290E92F1-4D2C-46D5-B988-9CCD156AD580}"/>
    <dgm:cxn modelId="{46BB8301-CB5F-4E93-8136-8BA7838DB890}" srcId="{7FB8E0A0-FD59-45A6-AC73-A36BB14F5452}" destId="{44D3B546-18B2-416B-BAB0-D9A6A6318CD2}" srcOrd="2" destOrd="0" parTransId="{D3FDEEB3-AF2A-47B5-B185-482A79E44A6B}" sibTransId="{4F5F4614-C874-4BC5-9D00-916810E0016A}"/>
    <dgm:cxn modelId="{D0B1A0B5-195A-4528-8B86-39FD58AD38EC}" type="presOf" srcId="{1DEC0DA2-7381-4A0F-9B2C-1CF5CC543451}" destId="{8C15BC17-DFE7-4B13-AB40-C8777B27B888}" srcOrd="0" destOrd="0" presId="urn:microsoft.com/office/officeart/2005/8/layout/vList2"/>
    <dgm:cxn modelId="{744FBF37-B691-4F0E-82B2-70DE99362F42}" srcId="{7FB8E0A0-FD59-45A6-AC73-A36BB14F5452}" destId="{5B5EA50D-E3F5-4144-A374-596E15C828F1}" srcOrd="0" destOrd="0" parTransId="{18C66ADD-FABE-4770-B332-6F3AB6DDAAB8}" sibTransId="{83B3B10E-7624-496D-978B-73429F9477B3}"/>
    <dgm:cxn modelId="{1E0EE355-6E1D-4C83-BB50-C4DEDAC2E8C1}" type="presOf" srcId="{E4A05F2A-BD25-4EC9-9D9C-E319C0EA5E01}" destId="{2C8C6848-1348-40AF-BF48-B81DC0599FA6}" srcOrd="0" destOrd="0" presId="urn:microsoft.com/office/officeart/2005/8/layout/vList2"/>
    <dgm:cxn modelId="{121BB3BD-D3F3-4AEC-8F96-928682EB7A20}" srcId="{7FB8E0A0-FD59-45A6-AC73-A36BB14F5452}" destId="{67929654-FC91-490D-88CE-F73DEC29D523}" srcOrd="1" destOrd="0" parTransId="{72DD58B4-AB27-4B8A-8C15-3C3F0FDAAD00}" sibTransId="{327D5E40-6058-42A5-999B-9C7DAFCE3F34}"/>
    <dgm:cxn modelId="{D247C8FE-ABC6-46DB-AF15-A7C5C928D590}" srcId="{1DEC0DA2-7381-4A0F-9B2C-1CF5CC543451}" destId="{E4A05F2A-BD25-4EC9-9D9C-E319C0EA5E01}" srcOrd="2" destOrd="0" parTransId="{16135DA9-8EEC-4386-BFD5-BFA48683F952}" sibTransId="{FD57B87A-D0F6-41F4-87B4-F0BB059685E3}"/>
    <dgm:cxn modelId="{05C9ADD0-A22E-42B5-8775-DB6F54F6DC16}" type="presOf" srcId="{5B5EA50D-E3F5-4144-A374-596E15C828F1}" destId="{E84B3672-820A-4E4F-94F5-D38DBE30947D}" srcOrd="0" destOrd="0" presId="urn:microsoft.com/office/officeart/2005/8/layout/vList2"/>
    <dgm:cxn modelId="{6CEBEF9E-7261-4EE9-9923-CE4D355280D3}" type="presParOf" srcId="{8C15BC17-DFE7-4B13-AB40-C8777B27B888}" destId="{B15000BA-90B2-4B91-A8E2-911D2B274426}" srcOrd="0" destOrd="0" presId="urn:microsoft.com/office/officeart/2005/8/layout/vList2"/>
    <dgm:cxn modelId="{5F19DB2E-D87B-476A-A8F2-AF115B7EFE47}" type="presParOf" srcId="{8C15BC17-DFE7-4B13-AB40-C8777B27B888}" destId="{E84B3672-820A-4E4F-94F5-D38DBE30947D}" srcOrd="1" destOrd="0" presId="urn:microsoft.com/office/officeart/2005/8/layout/vList2"/>
    <dgm:cxn modelId="{A11B0E8B-0F88-4F6A-A9D8-39270C23008E}" type="presParOf" srcId="{8C15BC17-DFE7-4B13-AB40-C8777B27B888}" destId="{F3B6F6A4-D8DA-4B88-B74E-5BDCF1914A37}" srcOrd="2" destOrd="0" presId="urn:microsoft.com/office/officeart/2005/8/layout/vList2"/>
    <dgm:cxn modelId="{AFD21D6C-0D47-4364-80FD-A4EA9246169F}" type="presParOf" srcId="{8C15BC17-DFE7-4B13-AB40-C8777B27B888}" destId="{20A44B2C-EE75-4139-8CE6-F5E130E4D0C8}" srcOrd="3" destOrd="0" presId="urn:microsoft.com/office/officeart/2005/8/layout/vList2"/>
    <dgm:cxn modelId="{8B1E69E1-E99D-4BD3-B8B8-ADA5BA3FF21B}" type="presParOf" srcId="{8C15BC17-DFE7-4B13-AB40-C8777B27B888}" destId="{2C8C6848-1348-40AF-BF48-B81DC0599FA6}" srcOrd="4" destOrd="0" presId="urn:microsoft.com/office/officeart/2005/8/layout/vList2"/>
    <dgm:cxn modelId="{37928DF5-63D8-483A-8759-D189A174C369}" type="presParOf" srcId="{8C15BC17-DFE7-4B13-AB40-C8777B27B888}" destId="{7CB7C6F4-A787-4A97-8C56-9B7D6678AF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1A24E-4CD6-4633-8980-6CC24FFD79C7}">
      <dsp:nvSpPr>
        <dsp:cNvPr id="0" name=""/>
        <dsp:cNvSpPr/>
      </dsp:nvSpPr>
      <dsp:spPr>
        <a:xfrm>
          <a:off x="0" y="0"/>
          <a:ext cx="114074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55671-B6AF-4E72-A63F-7F83949F1950}">
      <dsp:nvSpPr>
        <dsp:cNvPr id="0" name=""/>
        <dsp:cNvSpPr/>
      </dsp:nvSpPr>
      <dsp:spPr>
        <a:xfrm>
          <a:off x="0" y="0"/>
          <a:ext cx="2281497" cy="4351338"/>
        </a:xfrm>
        <a:prstGeom prst="rect">
          <a:avLst/>
        </a:prstGeom>
        <a:noFill/>
        <a:ln w="381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>
              <a:latin typeface="Modern No. 20" panose="02070704070505020303" pitchFamily="18" charset="0"/>
            </a:rPr>
            <a:t>What does COSMA expect for Assessment Plan?</a:t>
          </a:r>
        </a:p>
      </dsp:txBody>
      <dsp:txXfrm>
        <a:off x="0" y="0"/>
        <a:ext cx="2281497" cy="4351338"/>
      </dsp:txXfrm>
    </dsp:sp>
    <dsp:sp modelId="{FDC89CDA-3702-4DD1-B01B-B0FE60AE6F2F}">
      <dsp:nvSpPr>
        <dsp:cNvPr id="0" name=""/>
        <dsp:cNvSpPr/>
      </dsp:nvSpPr>
      <dsp:spPr>
        <a:xfrm>
          <a:off x="2452609" y="41006"/>
          <a:ext cx="8954877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latin typeface="Modern No. 20" panose="02070704070505020303" pitchFamily="18" charset="0"/>
            </a:rPr>
            <a:t>Mission and Broad-Based Goals</a:t>
          </a:r>
        </a:p>
      </dsp:txBody>
      <dsp:txXfrm>
        <a:off x="2452609" y="41006"/>
        <a:ext cx="8954877" cy="820125"/>
      </dsp:txXfrm>
    </dsp:sp>
    <dsp:sp modelId="{1470A00C-7120-44BE-9A11-5C67C5AD7904}">
      <dsp:nvSpPr>
        <dsp:cNvPr id="0" name=""/>
        <dsp:cNvSpPr/>
      </dsp:nvSpPr>
      <dsp:spPr>
        <a:xfrm>
          <a:off x="2281497" y="861131"/>
          <a:ext cx="91259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A8E70-D8E7-4DC9-BA3B-FAD0683F0392}">
      <dsp:nvSpPr>
        <dsp:cNvPr id="0" name=""/>
        <dsp:cNvSpPr/>
      </dsp:nvSpPr>
      <dsp:spPr>
        <a:xfrm>
          <a:off x="2452609" y="902137"/>
          <a:ext cx="8954877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latin typeface="Modern No. 20" panose="02070704070505020303" pitchFamily="18" charset="0"/>
            </a:rPr>
            <a:t>Student Learning Outcomes  </a:t>
          </a:r>
        </a:p>
      </dsp:txBody>
      <dsp:txXfrm>
        <a:off x="2452609" y="902137"/>
        <a:ext cx="8954877" cy="820125"/>
      </dsp:txXfrm>
    </dsp:sp>
    <dsp:sp modelId="{F24CC956-2F96-4D57-83F7-F1EA29347F16}">
      <dsp:nvSpPr>
        <dsp:cNvPr id="0" name=""/>
        <dsp:cNvSpPr/>
      </dsp:nvSpPr>
      <dsp:spPr>
        <a:xfrm>
          <a:off x="2281497" y="1722262"/>
          <a:ext cx="91259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A3C87-C28F-4614-B45E-4AD5819ACBEE}">
      <dsp:nvSpPr>
        <dsp:cNvPr id="0" name=""/>
        <dsp:cNvSpPr/>
      </dsp:nvSpPr>
      <dsp:spPr>
        <a:xfrm>
          <a:off x="2452609" y="1763269"/>
          <a:ext cx="8954877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latin typeface="Modern No. 20" panose="02070704070505020303" pitchFamily="18" charset="0"/>
            </a:rPr>
            <a:t>Basic Skills Development</a:t>
          </a:r>
        </a:p>
      </dsp:txBody>
      <dsp:txXfrm>
        <a:off x="2452609" y="1763269"/>
        <a:ext cx="8954877" cy="820125"/>
      </dsp:txXfrm>
    </dsp:sp>
    <dsp:sp modelId="{4C50CAF0-23F7-4AC1-AB5D-27E408994D80}">
      <dsp:nvSpPr>
        <dsp:cNvPr id="0" name=""/>
        <dsp:cNvSpPr/>
      </dsp:nvSpPr>
      <dsp:spPr>
        <a:xfrm>
          <a:off x="2281497" y="2583394"/>
          <a:ext cx="91259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58F3B-F3F2-4D7B-8306-B4F2D7FF3CCA}">
      <dsp:nvSpPr>
        <dsp:cNvPr id="0" name=""/>
        <dsp:cNvSpPr/>
      </dsp:nvSpPr>
      <dsp:spPr>
        <a:xfrm>
          <a:off x="2452609" y="2624400"/>
          <a:ext cx="8954877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latin typeface="Modern No. 20" panose="02070704070505020303" pitchFamily="18" charset="0"/>
            </a:rPr>
            <a:t>Student Personal Development</a:t>
          </a:r>
        </a:p>
      </dsp:txBody>
      <dsp:txXfrm>
        <a:off x="2452609" y="2624400"/>
        <a:ext cx="8954877" cy="820125"/>
      </dsp:txXfrm>
    </dsp:sp>
    <dsp:sp modelId="{8E5ED181-C185-40B8-8518-3CF05CB33A25}">
      <dsp:nvSpPr>
        <dsp:cNvPr id="0" name=""/>
        <dsp:cNvSpPr/>
      </dsp:nvSpPr>
      <dsp:spPr>
        <a:xfrm>
          <a:off x="2281497" y="3444525"/>
          <a:ext cx="91259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436AB-0CEC-4056-89DF-2FA8F0E5A82E}">
      <dsp:nvSpPr>
        <dsp:cNvPr id="0" name=""/>
        <dsp:cNvSpPr/>
      </dsp:nvSpPr>
      <dsp:spPr>
        <a:xfrm>
          <a:off x="2452609" y="3485532"/>
          <a:ext cx="8954877" cy="82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latin typeface="Modern No. 20" panose="02070704070505020303" pitchFamily="18" charset="0"/>
            </a:rPr>
            <a:t>Methods for Measuring Effectiveness  </a:t>
          </a:r>
        </a:p>
      </dsp:txBody>
      <dsp:txXfrm>
        <a:off x="2452609" y="3485532"/>
        <a:ext cx="8954877" cy="820125"/>
      </dsp:txXfrm>
    </dsp:sp>
    <dsp:sp modelId="{1B34E862-0413-4F8B-88DB-9830619E3341}">
      <dsp:nvSpPr>
        <dsp:cNvPr id="0" name=""/>
        <dsp:cNvSpPr/>
      </dsp:nvSpPr>
      <dsp:spPr>
        <a:xfrm>
          <a:off x="2281497" y="4305657"/>
          <a:ext cx="91259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39E4D-2CE6-4381-9CC7-207AE70364A2}">
      <dsp:nvSpPr>
        <dsp:cNvPr id="0" name=""/>
        <dsp:cNvSpPr/>
      </dsp:nvSpPr>
      <dsp:spPr>
        <a:xfrm>
          <a:off x="0" y="235625"/>
          <a:ext cx="651360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Modern No. 20" panose="02070704070505020303" pitchFamily="18" charset="0"/>
            </a:rPr>
            <a:t>Institution</a:t>
          </a:r>
        </a:p>
      </dsp:txBody>
      <dsp:txXfrm>
        <a:off x="30442" y="266067"/>
        <a:ext cx="6452719" cy="562726"/>
      </dsp:txXfrm>
    </dsp:sp>
    <dsp:sp modelId="{66EA4AD5-616A-4DCC-861A-EEE3714F5010}">
      <dsp:nvSpPr>
        <dsp:cNvPr id="0" name=""/>
        <dsp:cNvSpPr/>
      </dsp:nvSpPr>
      <dsp:spPr>
        <a:xfrm>
          <a:off x="0" y="859235"/>
          <a:ext cx="6513603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Modern No. 20" panose="02070704070505020303" pitchFamily="18" charset="0"/>
            </a:rPr>
            <a:t>Come from the mission and strategic plan of the institution</a:t>
          </a:r>
        </a:p>
      </dsp:txBody>
      <dsp:txXfrm>
        <a:off x="0" y="859235"/>
        <a:ext cx="6513603" cy="632385"/>
      </dsp:txXfrm>
    </dsp:sp>
    <dsp:sp modelId="{4B9225C5-DFBC-4417-935B-9D3E59AA2A00}">
      <dsp:nvSpPr>
        <dsp:cNvPr id="0" name=""/>
        <dsp:cNvSpPr/>
      </dsp:nvSpPr>
      <dsp:spPr>
        <a:xfrm>
          <a:off x="0" y="1491620"/>
          <a:ext cx="651360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Modern No. 20" panose="02070704070505020303" pitchFamily="18" charset="0"/>
            </a:rPr>
            <a:t>Sport Management Program</a:t>
          </a:r>
        </a:p>
      </dsp:txBody>
      <dsp:txXfrm>
        <a:off x="30442" y="1522062"/>
        <a:ext cx="6452719" cy="562726"/>
      </dsp:txXfrm>
    </dsp:sp>
    <dsp:sp modelId="{5EAE83E3-3BD4-4A0C-B2D8-A939FCE3E906}">
      <dsp:nvSpPr>
        <dsp:cNvPr id="0" name=""/>
        <dsp:cNvSpPr/>
      </dsp:nvSpPr>
      <dsp:spPr>
        <a:xfrm>
          <a:off x="0" y="2115230"/>
          <a:ext cx="6513603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Modern No. 20" panose="02070704070505020303" pitchFamily="18" charset="0"/>
            </a:rPr>
            <a:t>Should be connected to the institution’s strategic plan and broad-based goals</a:t>
          </a:r>
        </a:p>
      </dsp:txBody>
      <dsp:txXfrm>
        <a:off x="0" y="2115230"/>
        <a:ext cx="6513603" cy="632385"/>
      </dsp:txXfrm>
    </dsp:sp>
    <dsp:sp modelId="{B080855D-CD35-439D-8A5B-CBB4D03784C4}">
      <dsp:nvSpPr>
        <dsp:cNvPr id="0" name=""/>
        <dsp:cNvSpPr/>
      </dsp:nvSpPr>
      <dsp:spPr>
        <a:xfrm>
          <a:off x="0" y="2747615"/>
          <a:ext cx="651360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Modern No. 20" panose="02070704070505020303" pitchFamily="18" charset="0"/>
            </a:rPr>
            <a:t>Examples of other drivers of broad-based goals</a:t>
          </a:r>
        </a:p>
      </dsp:txBody>
      <dsp:txXfrm>
        <a:off x="30442" y="2778057"/>
        <a:ext cx="6452719" cy="562726"/>
      </dsp:txXfrm>
    </dsp:sp>
    <dsp:sp modelId="{FC71BD1E-B83B-45EB-91B0-5CEEBDD2DD1C}">
      <dsp:nvSpPr>
        <dsp:cNvPr id="0" name=""/>
        <dsp:cNvSpPr/>
      </dsp:nvSpPr>
      <dsp:spPr>
        <a:xfrm>
          <a:off x="0" y="3371225"/>
          <a:ext cx="6513603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>
              <a:latin typeface="Modern No. 20" panose="02070704070505020303" pitchFamily="18" charset="0"/>
            </a:rPr>
            <a:t>State funding metrics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>
              <a:latin typeface="Modern No. 20" panose="02070704070505020303" pitchFamily="18" charset="0"/>
            </a:rPr>
            <a:t>Carnegie classification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Modern No. 20" panose="02070704070505020303" pitchFamily="18" charset="0"/>
            </a:rPr>
            <a:t>Donors </a:t>
          </a:r>
        </a:p>
      </dsp:txBody>
      <dsp:txXfrm>
        <a:off x="0" y="3371225"/>
        <a:ext cx="6513603" cy="1022580"/>
      </dsp:txXfrm>
    </dsp:sp>
    <dsp:sp modelId="{D5C99167-72A9-49A1-8398-BE73B1E153A5}">
      <dsp:nvSpPr>
        <dsp:cNvPr id="0" name=""/>
        <dsp:cNvSpPr/>
      </dsp:nvSpPr>
      <dsp:spPr>
        <a:xfrm>
          <a:off x="0" y="4393805"/>
          <a:ext cx="651360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Modern No. 20" panose="02070704070505020303" pitchFamily="18" charset="0"/>
            </a:rPr>
            <a:t>Measurement</a:t>
          </a:r>
        </a:p>
      </dsp:txBody>
      <dsp:txXfrm>
        <a:off x="30442" y="4424247"/>
        <a:ext cx="6452719" cy="562726"/>
      </dsp:txXfrm>
    </dsp:sp>
    <dsp:sp modelId="{F9F352E6-A3E5-4BB4-ACFB-4E2C76C64C54}">
      <dsp:nvSpPr>
        <dsp:cNvPr id="0" name=""/>
        <dsp:cNvSpPr/>
      </dsp:nvSpPr>
      <dsp:spPr>
        <a:xfrm>
          <a:off x="0" y="5017415"/>
          <a:ext cx="6513603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Modern No. 20" panose="02070704070505020303" pitchFamily="18" charset="0"/>
            </a:rPr>
            <a:t>How you provide evidence that the goals are being accomplished</a:t>
          </a:r>
        </a:p>
      </dsp:txBody>
      <dsp:txXfrm>
        <a:off x="0" y="5017415"/>
        <a:ext cx="6513603" cy="63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0F777-0816-4FB1-AAA7-9E14F4BE29FE}">
      <dsp:nvSpPr>
        <dsp:cNvPr id="0" name=""/>
        <dsp:cNvSpPr/>
      </dsp:nvSpPr>
      <dsp:spPr>
        <a:xfrm>
          <a:off x="0" y="21245"/>
          <a:ext cx="6513603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Modern No. 20" panose="02070704070505020303" pitchFamily="18" charset="0"/>
            </a:rPr>
            <a:t>Description of what your students are able to do </a:t>
          </a:r>
        </a:p>
      </dsp:txBody>
      <dsp:txXfrm>
        <a:off x="52431" y="73676"/>
        <a:ext cx="6408741" cy="969198"/>
      </dsp:txXfrm>
    </dsp:sp>
    <dsp:sp modelId="{E3A347A1-9F45-4BB9-B33C-DF4436CDA5F6}">
      <dsp:nvSpPr>
        <dsp:cNvPr id="0" name=""/>
        <dsp:cNvSpPr/>
      </dsp:nvSpPr>
      <dsp:spPr>
        <a:xfrm>
          <a:off x="0" y="1173065"/>
          <a:ext cx="6513603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Modern No. 20" panose="02070704070505020303" pitchFamily="18" charset="0"/>
            </a:rPr>
            <a:t>Clear and measurable</a:t>
          </a:r>
        </a:p>
      </dsp:txBody>
      <dsp:txXfrm>
        <a:off x="52431" y="1225496"/>
        <a:ext cx="6408741" cy="969198"/>
      </dsp:txXfrm>
    </dsp:sp>
    <dsp:sp modelId="{920ED011-922F-4A54-A4E7-2C37E2810F1A}">
      <dsp:nvSpPr>
        <dsp:cNvPr id="0" name=""/>
        <dsp:cNvSpPr/>
      </dsp:nvSpPr>
      <dsp:spPr>
        <a:xfrm>
          <a:off x="0" y="2324885"/>
          <a:ext cx="6513603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Modern No. 20" panose="02070704070505020303" pitchFamily="18" charset="0"/>
            </a:rPr>
            <a:t>Related to the goals of the institution</a:t>
          </a:r>
        </a:p>
      </dsp:txBody>
      <dsp:txXfrm>
        <a:off x="52431" y="2377316"/>
        <a:ext cx="6408741" cy="969198"/>
      </dsp:txXfrm>
    </dsp:sp>
    <dsp:sp modelId="{398E773C-D24D-4446-B3A4-FE897B9AF68F}">
      <dsp:nvSpPr>
        <dsp:cNvPr id="0" name=""/>
        <dsp:cNvSpPr/>
      </dsp:nvSpPr>
      <dsp:spPr>
        <a:xfrm>
          <a:off x="0" y="3476705"/>
          <a:ext cx="6513603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Modern No. 20" panose="02070704070505020303" pitchFamily="18" charset="0"/>
            </a:rPr>
            <a:t>Examples of other drivers of learning outcomes:</a:t>
          </a:r>
        </a:p>
      </dsp:txBody>
      <dsp:txXfrm>
        <a:off x="52431" y="3529136"/>
        <a:ext cx="6408741" cy="969198"/>
      </dsp:txXfrm>
    </dsp:sp>
    <dsp:sp modelId="{B10A262D-D7D5-40B9-A16E-6848EEA4F267}">
      <dsp:nvSpPr>
        <dsp:cNvPr id="0" name=""/>
        <dsp:cNvSpPr/>
      </dsp:nvSpPr>
      <dsp:spPr>
        <a:xfrm>
          <a:off x="0" y="4550765"/>
          <a:ext cx="6513603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>
              <a:latin typeface="Modern No. 20" panose="02070704070505020303" pitchFamily="18" charset="0"/>
            </a:rPr>
            <a:t>Work force needs (outcomes that address workforce needs)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>
              <a:latin typeface="Modern No. 20" panose="02070704070505020303" pitchFamily="18" charset="0"/>
            </a:rPr>
            <a:t>Niche development (what do you want employers to know that all of your students can do)</a:t>
          </a:r>
        </a:p>
      </dsp:txBody>
      <dsp:txXfrm>
        <a:off x="0" y="4550765"/>
        <a:ext cx="6513603" cy="1313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000BA-90B2-4B91-A8E2-911D2B274426}">
      <dsp:nvSpPr>
        <dsp:cNvPr id="0" name=""/>
        <dsp:cNvSpPr/>
      </dsp:nvSpPr>
      <dsp:spPr>
        <a:xfrm>
          <a:off x="0" y="30650"/>
          <a:ext cx="651360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100" kern="1200" dirty="0">
              <a:latin typeface="Modern No. 20" panose="02070704070505020303" pitchFamily="18" charset="0"/>
            </a:rPr>
            <a:t>RESOURCES </a:t>
          </a:r>
        </a:p>
      </dsp:txBody>
      <dsp:txXfrm>
        <a:off x="36296" y="66946"/>
        <a:ext cx="6441011" cy="670943"/>
      </dsp:txXfrm>
    </dsp:sp>
    <dsp:sp modelId="{E84B3672-820A-4E4F-94F5-D38DBE30947D}">
      <dsp:nvSpPr>
        <dsp:cNvPr id="0" name=""/>
        <dsp:cNvSpPr/>
      </dsp:nvSpPr>
      <dsp:spPr>
        <a:xfrm>
          <a:off x="0" y="774185"/>
          <a:ext cx="6513603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Modern No. 20" panose="02070704070505020303" pitchFamily="18" charset="0"/>
            </a:rPr>
            <a:t>Faculty lines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>
              <a:latin typeface="Modern No. 20" panose="02070704070505020303" pitchFamily="18" charset="0"/>
            </a:rPr>
            <a:t>Grants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Modern No. 20" panose="02070704070505020303" pitchFamily="18" charset="0"/>
            </a:rPr>
            <a:t>Technology</a:t>
          </a:r>
        </a:p>
      </dsp:txBody>
      <dsp:txXfrm>
        <a:off x="0" y="774185"/>
        <a:ext cx="6513603" cy="1219230"/>
      </dsp:txXfrm>
    </dsp:sp>
    <dsp:sp modelId="{F3B6F6A4-D8DA-4B88-B74E-5BDCF1914A37}">
      <dsp:nvSpPr>
        <dsp:cNvPr id="0" name=""/>
        <dsp:cNvSpPr/>
      </dsp:nvSpPr>
      <dsp:spPr>
        <a:xfrm>
          <a:off x="0" y="1993415"/>
          <a:ext cx="651360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100" kern="1200" dirty="0">
              <a:latin typeface="Modern No. 20" panose="02070704070505020303" pitchFamily="18" charset="0"/>
            </a:rPr>
            <a:t>RECOGNITION</a:t>
          </a:r>
        </a:p>
      </dsp:txBody>
      <dsp:txXfrm>
        <a:off x="36296" y="2029711"/>
        <a:ext cx="6441011" cy="670943"/>
      </dsp:txXfrm>
    </dsp:sp>
    <dsp:sp modelId="{20A44B2C-EE75-4139-8CE6-F5E130E4D0C8}">
      <dsp:nvSpPr>
        <dsp:cNvPr id="0" name=""/>
        <dsp:cNvSpPr/>
      </dsp:nvSpPr>
      <dsp:spPr>
        <a:xfrm>
          <a:off x="0" y="2736950"/>
          <a:ext cx="6513603" cy="115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Modern No. 20" panose="02070704070505020303" pitchFamily="18" charset="0"/>
            </a:rPr>
            <a:t>University recognition for helping the institution meeting its goals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Modern No. 20" panose="02070704070505020303" pitchFamily="18" charset="0"/>
            </a:rPr>
            <a:t>Accreditation</a:t>
          </a:r>
        </a:p>
      </dsp:txBody>
      <dsp:txXfrm>
        <a:off x="0" y="2736950"/>
        <a:ext cx="6513603" cy="1155060"/>
      </dsp:txXfrm>
    </dsp:sp>
    <dsp:sp modelId="{2C8C6848-1348-40AF-BF48-B81DC0599FA6}">
      <dsp:nvSpPr>
        <dsp:cNvPr id="0" name=""/>
        <dsp:cNvSpPr/>
      </dsp:nvSpPr>
      <dsp:spPr>
        <a:xfrm>
          <a:off x="0" y="3892010"/>
          <a:ext cx="651360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100" kern="1200" dirty="0">
              <a:latin typeface="Modern No. 20" panose="02070704070505020303" pitchFamily="18" charset="0"/>
            </a:rPr>
            <a:t>RECRUITMENT</a:t>
          </a:r>
        </a:p>
      </dsp:txBody>
      <dsp:txXfrm>
        <a:off x="36296" y="3928306"/>
        <a:ext cx="6441011" cy="670943"/>
      </dsp:txXfrm>
    </dsp:sp>
    <dsp:sp modelId="{7CB7C6F4-A787-4A97-8C56-9B7D6678AF99}">
      <dsp:nvSpPr>
        <dsp:cNvPr id="0" name=""/>
        <dsp:cNvSpPr/>
      </dsp:nvSpPr>
      <dsp:spPr>
        <a:xfrm>
          <a:off x="0" y="4635545"/>
          <a:ext cx="6513603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Modern No. 20" panose="02070704070505020303" pitchFamily="18" charset="0"/>
            </a:rPr>
            <a:t>Students to the program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>
              <a:latin typeface="Modern No. 20" panose="02070704070505020303" pitchFamily="18" charset="0"/>
            </a:rPr>
            <a:t>Community partners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Modern No. 20" panose="02070704070505020303" pitchFamily="18" charset="0"/>
            </a:rPr>
            <a:t>Jobs for students</a:t>
          </a:r>
        </a:p>
      </dsp:txBody>
      <dsp:txXfrm>
        <a:off x="0" y="4635545"/>
        <a:ext cx="6513603" cy="121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9D5F-6EEA-4BA9-BF2C-3003A2684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18CBE9-AD8D-455D-9FD4-61A1653BF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36DE72-383F-41AB-8415-DED683B3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02B8DE-93A7-4F1D-84B6-49F20CC4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AC63AD-6A59-4EC5-97FD-C73B9FAD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7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2062B-0CA8-4427-A5F2-6F1EFF56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AC41C1-12C7-4034-9819-3566FD02A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0E836D-E21F-4FDA-A96F-260A7801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8211E-A99C-4073-BF7C-ED46E160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D38358-B9F5-4BB7-971C-5C72AFEB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88FF99-1088-4B00-9FAF-5863A14A9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EFF6D6-99CA-4E18-9BE5-3ED81E50E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14F2AA-64B9-427C-A6D9-5B4E5E83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BF2A7-C3EC-4059-AF92-5230A958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0AC87-6968-42BE-A9DF-DF835A17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6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444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646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3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20F7C-8084-4684-89DB-E51CF73D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F3B094-7123-464F-968B-F7DC3A8F8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064D-8994-42B5-8C60-97ACA676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0D0AFB-B893-493B-A6AD-06BC54A4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C6C1BD-624B-42C2-A51D-618FDAE4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4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F7E32-BE00-4024-9D1C-BA1F9FF3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30050C-99E4-4092-98B8-0DDFD4BC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E5B8E-EDBB-41F3-BEC7-3B4B05A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D84FE6-846C-4C36-BA7C-8C3D7E2D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A5330F-8E74-400A-BA14-E8ED472D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F08D8-70BE-4BBB-B47E-18A8646B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FB8A5B-48EE-4112-834A-B2B786FFB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DBFE06-9902-43CE-9950-6831093BF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67AF96-64BA-44EC-9128-D7BA5F33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401EA6-880E-47A2-B4E0-FA959801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2233C2-5FEA-4A1F-8391-62E4CA71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CD77B-75EE-4BE2-A2B8-12E6D99A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0E595D-2C61-4D82-B7A9-B046D4E6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C804BF-320C-4B73-AA54-F0BE7E0C2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3130E3-256A-4D67-89FA-BDFE58E2C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7B8F7CF-D21B-4A86-9753-DD2BC0B8E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1AB63B-BBA2-4E3E-9B16-149311E9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2DFC49-5181-43ED-BE20-3BB76698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5B7A22-3AEE-41F9-8FA9-0CE75547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09B6D-224A-496B-890A-0FE4DEA5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642B8F-A6E2-4ED9-B3FB-1C504D8B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0183AD-6B30-4C73-BC7F-DA23E7E4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8F4974-8BC6-4BF2-8573-F1CDBA5E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782EA2-CC5C-40F3-B9CA-A035D530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DAD147-8D8E-4E08-94BA-A9AAB16D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1384DD-48F0-43EE-B2FD-7167E0AC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F8600-FDA2-45B1-8DCE-AB42762F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8A488-F53F-4E10-84BC-B94B4B26C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E3BE83-ED01-4998-9227-54E58ED8C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750E3F-BFCB-4BEE-90B6-B42D039E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54E345-AC35-42D2-9E92-3D04823C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194E89-3961-41E7-8796-6D61B550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CCFA7-1D7F-42E9-8E20-E9F344A3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4C1B768-3377-4122-BCCC-EE6FAF877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199448-70A1-4F83-8F04-B3EC47BD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BEAAAF-6572-432F-A4A5-E0D0C5F1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EC7AFC-17FF-4E74-A3D4-C104781E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1DDA50-5720-45EF-A524-82CB117F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A46934-727C-4ECB-AA98-7B2B4AAD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225910-8BC3-44FC-8192-0FC06F814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25CAF9-4044-4417-85D7-F2B43A632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7886-08CA-4C41-9DAF-8EB108453866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26B54F-0F59-4A8E-B594-0531F94AA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C229B9-8C39-48A1-B130-0A26447D6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31BC-23C7-49E9-8D9B-C8FD0719F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6" Type="http://schemas.openxmlformats.org/officeDocument/2006/relationships/image" Target="../media/image26.jpeg"/><Relationship Id="rId17" Type="http://schemas.openxmlformats.org/officeDocument/2006/relationships/image" Target="../media/image27.jpg"/><Relationship Id="rId18" Type="http://schemas.openxmlformats.org/officeDocument/2006/relationships/image" Target="../media/image28.jpeg"/><Relationship Id="rId19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9" Type="http://schemas.openxmlformats.org/officeDocument/2006/relationships/image" Target="../media/image19.JPG"/><Relationship Id="rId10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EAFECC-8367-4CD9-AB8F-B86643F38F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2190750" y="284163"/>
            <a:ext cx="7810500" cy="29718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125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0F70E-8146-4C53-8783-9B55EB739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023" y="3602037"/>
            <a:ext cx="9831977" cy="2642009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dirty="0">
                <a:latin typeface="Modern No. 20" panose="02070704070505020303" pitchFamily="18" charset="0"/>
              </a:rPr>
              <a:t>From Faculty to Administration: Sport Management on the Rise</a:t>
            </a:r>
          </a:p>
          <a:p>
            <a:endParaRPr lang="en-US" sz="3100" b="1" dirty="0">
              <a:latin typeface="Modern No. 20" panose="020707040705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Modern No. 20" panose="02070704070505020303" pitchFamily="18" charset="0"/>
              </a:rPr>
              <a:t>Dr. Heath Hooper, Dean - Shorter University – Moderator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Modern No. 20" panose="02070704070505020303" pitchFamily="18" charset="0"/>
              </a:rPr>
              <a:t>Dr. Jennifer Kane, Associate Dean - University of North Florida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Modern No. 20" panose="02070704070505020303" pitchFamily="18" charset="0"/>
              </a:rPr>
              <a:t>Dr. Jeff Briggs, Dean - North Greenville 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Modern No. 20" panose="02070704070505020303" pitchFamily="18" charset="0"/>
              </a:rPr>
              <a:t>Dr. Clay Stoldt, Associate Dean - Wichita State 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Modern No. 20" panose="02070704070505020303" pitchFamily="18" charset="0"/>
              </a:rPr>
              <a:t>Dr. Curt Laird, Associate Vice President of Academic Affairs - Columbus State Community College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Modern No. 20" panose="02070704070505020303" pitchFamily="18" charset="0"/>
              </a:rPr>
              <a:t>Dr. Darlene </a:t>
            </a:r>
            <a:r>
              <a:rPr lang="en-US" dirty="0" err="1">
                <a:latin typeface="Modern No. 20" panose="02070704070505020303" pitchFamily="18" charset="0"/>
              </a:rPr>
              <a:t>Kluka</a:t>
            </a:r>
            <a:r>
              <a:rPr lang="en-US" dirty="0">
                <a:latin typeface="Modern No. 20" panose="02070704070505020303" pitchFamily="18" charset="0"/>
              </a:rPr>
              <a:t>, Former Dean - Barry University </a:t>
            </a:r>
          </a:p>
        </p:txBody>
      </p:sp>
    </p:spTree>
    <p:extLst>
      <p:ext uri="{BB962C8B-B14F-4D97-AF65-F5344CB8AC3E}">
        <p14:creationId xmlns:p14="http://schemas.microsoft.com/office/powerpoint/2010/main" val="283158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Principle 7: Internal &amp; External Relationships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Excellence in sport management education requires </a:t>
            </a:r>
            <a:r>
              <a:rPr lang="en-US" b="1" dirty="0">
                <a:solidFill>
                  <a:srgbClr val="FFFFFF"/>
                </a:solidFill>
              </a:rPr>
              <a:t>effective working relationships with other individuals and units both within the institution and without.</a:t>
            </a:r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5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Principle 7: Internal &amp; External Relationships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How do we effectively work with other individuals and units </a:t>
            </a:r>
            <a:r>
              <a:rPr lang="en-US" b="1" u="sng" dirty="0">
                <a:solidFill>
                  <a:srgbClr val="FFFFFF"/>
                </a:solidFill>
                <a:latin typeface="Modern No. 20" panose="02070704070505020303" pitchFamily="18" charset="0"/>
              </a:rPr>
              <a:t>within</a:t>
            </a:r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 the institution?</a:t>
            </a:r>
          </a:p>
          <a:p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How do we effectively work with other individuals and units </a:t>
            </a:r>
            <a:r>
              <a:rPr lang="en-US" b="1" u="sng" dirty="0">
                <a:solidFill>
                  <a:srgbClr val="FFFFFF"/>
                </a:solidFill>
                <a:latin typeface="Modern No. 20" panose="02070704070505020303" pitchFamily="18" charset="0"/>
              </a:rPr>
              <a:t>outside</a:t>
            </a:r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 the institution?</a:t>
            </a:r>
          </a:p>
          <a:p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What are some suggestions for implementing a plan to work with other individuals and units? </a:t>
            </a:r>
          </a:p>
          <a:p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2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8A16B8-986D-4E44-8A83-56EF32AFF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8" r="4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4D8376-6E48-4B62-8469-E3BC5ED6A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17495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odern No. 20" panose="02070704070505020303" pitchFamily="18" charset="0"/>
              </a:rPr>
              <a:t>Curriculum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84784"/>
            <a:ext cx="6735157" cy="497321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Evaluating and assessing your current sport management curriculum within an evolving culture of Sport. </a:t>
            </a: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342900" indent="-342900"/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Dr. Clay Stoldt, Associate Dean, Wichita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94405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Curriculum: Addressing the Need for Change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Curriculum typically the domain of faculty</a:t>
            </a:r>
          </a:p>
          <a:p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Administrative role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Review and approval of faculty-initiated curriculum change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Admission requirements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Program requirements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Course descriptions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New courses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New majors/minors/other credentials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Review and approval of catalog copy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”Persuasive collaborator rather than authoritative decision-maker” </a:t>
            </a:r>
            <a:r>
              <a:rPr lang="en-US" sz="1000" dirty="0">
                <a:solidFill>
                  <a:schemeClr val="bg1"/>
                </a:solidFill>
                <a:latin typeface="Modern No. 20" panose="02070704070505020303" pitchFamily="18" charset="0"/>
              </a:rPr>
              <a:t>(Little, 2009)</a:t>
            </a:r>
            <a:endParaRPr lang="en-US" dirty="0">
              <a:solidFill>
                <a:schemeClr val="bg1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2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Curriculum: Addressing the Need for Change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Reasons to initiate conversations about needed change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Board mandates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Accreditation requirements 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Strategic planning priorities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Enrollment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Declining enrollment in existing programs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Opportunities for new programs, credentials</a:t>
            </a:r>
          </a:p>
          <a:p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0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Curriculum: Addressing the Need for Change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Points of Influence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Mission/vision/core values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Relationship management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All faculty and staff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Department chairs as influencers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Quality assurance/continuous improvement system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Program advisory council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Strategic planning engagement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Budget allocations</a:t>
            </a:r>
          </a:p>
        </p:txBody>
      </p:sp>
    </p:spTree>
    <p:extLst>
      <p:ext uri="{BB962C8B-B14F-4D97-AF65-F5344CB8AC3E}">
        <p14:creationId xmlns:p14="http://schemas.microsoft.com/office/powerpoint/2010/main" val="226594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CB4367-76A0-4B1E-930C-2F4BA6EF2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52" r="1565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24D8376-6E48-4B62-8469-E3BC5ED6A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odern No. 20" panose="02070704070505020303" pitchFamily="18" charset="0"/>
              </a:rPr>
              <a:t>Educational Innovation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Creating a continuous cycle of improvement with program and student excellence. </a:t>
            </a: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342900" indent="-342900"/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Dr. Curt Laird, Associate VP of Academic Affairs, Columbus State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252205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D917E-769E-456A-8B53-5ABEAA7F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Educational Innovation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0115B-8F7A-48E3-9ADF-E1C9A015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Administrator Ideas Related to Principle 8</a:t>
            </a:r>
          </a:p>
          <a:p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Internship Prep Course </a:t>
            </a:r>
          </a:p>
          <a:p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Required Experiential Learning Prior to the Internship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Across Discipline Peer to Peer Teaching Mentorship</a:t>
            </a:r>
          </a:p>
          <a:p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9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D917E-769E-456A-8B53-5ABEAA7F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Educational Innovation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0115B-8F7A-48E3-9ADF-E1C9A015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790" y="583616"/>
            <a:ext cx="6594189" cy="552057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Administrator Ideas Related to Principle 8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Eight Week Scheduling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Open Educational Resources (OERs)</a:t>
            </a:r>
          </a:p>
          <a:p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4BC9BE-26B6-45A6-BF2C-81971179C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66" r="1431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4D8376-6E48-4B62-8469-E3BC5ED6A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17495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odern No. 20" panose="02070704070505020303" pitchFamily="18" charset="0"/>
              </a:rPr>
              <a:t>Outside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The ability to promote and recognize excellent in Sport Management education worldwide. </a:t>
            </a:r>
          </a:p>
          <a:p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342900" indent="-342900"/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342900" indent="-342900"/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Dr. Darlene </a:t>
            </a:r>
            <a:r>
              <a:rPr lang="en-US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Kluka</a:t>
            </a: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, Former Dean - Barry University </a:t>
            </a:r>
          </a:p>
        </p:txBody>
      </p:sp>
    </p:spTree>
    <p:extLst>
      <p:ext uri="{BB962C8B-B14F-4D97-AF65-F5344CB8AC3E}">
        <p14:creationId xmlns:p14="http://schemas.microsoft.com/office/powerpoint/2010/main" val="365332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xmlns="" id="{1F9763C5-87E9-4292-8BA6-5D1D71E1A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9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51" name="Rectangle 10">
            <a:extLst>
              <a:ext uri="{FF2B5EF4-FFF2-40B4-BE49-F238E27FC236}">
                <a16:creationId xmlns:a16="http://schemas.microsoft.com/office/drawing/2014/main" xmlns="" id="{624D8376-6E48-4B62-8469-E3BC5ED6A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odern No. 20" panose="02070704070505020303" pitchFamily="18" charset="0"/>
              </a:rPr>
              <a:t>Sport Management on the 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17700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The impact Sport Management continues to promote within the hierarchy of higher education. 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342900" indent="-342900"/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Dr. Heath Hooper, Dean - Shorter University – Moderator </a:t>
            </a: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44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Modern No. 20" panose="02070704070505020303" pitchFamily="18" charset="0"/>
              </a:rPr>
              <a:t>Outside Resources </a:t>
            </a:r>
          </a:p>
        </p:txBody>
      </p:sp>
      <p:pic>
        <p:nvPicPr>
          <p:cNvPr id="4" name="Picture 3" descr="A group of people standing in an airport&#10;&#10;Description automatically generated">
            <a:extLst>
              <a:ext uri="{FF2B5EF4-FFF2-40B4-BE49-F238E27FC236}">
                <a16:creationId xmlns:a16="http://schemas.microsoft.com/office/drawing/2014/main" xmlns="" id="{5A51B7C4-6EB0-4D92-A6AA-0D3F3089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65695"/>
            <a:ext cx="3425609" cy="3881708"/>
          </a:xfrm>
          <a:prstGeom prst="rect">
            <a:avLst/>
          </a:prstGeom>
        </p:spPr>
      </p:pic>
      <p:pic>
        <p:nvPicPr>
          <p:cNvPr id="5" name="Picture 4" descr="A group of people sitting at a table in front of a crowd&#10;&#10;Description automatically generated">
            <a:extLst>
              <a:ext uri="{FF2B5EF4-FFF2-40B4-BE49-F238E27FC236}">
                <a16:creationId xmlns:a16="http://schemas.microsoft.com/office/drawing/2014/main" xmlns="" id="{BD018844-5316-40EF-9BA2-80BFAF910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036220"/>
            <a:ext cx="3433324" cy="254065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people that are talking to each other&#10;&#10;Description automatically generated">
            <a:extLst>
              <a:ext uri="{FF2B5EF4-FFF2-40B4-BE49-F238E27FC236}">
                <a16:creationId xmlns:a16="http://schemas.microsoft.com/office/drawing/2014/main" xmlns="" id="{63B44CF2-1282-47BA-9FA0-0F3F8DBE4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524" y="330045"/>
            <a:ext cx="2848317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50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uilding, sign, man, holding&#10;&#10;Description automatically generated">
            <a:extLst>
              <a:ext uri="{FF2B5EF4-FFF2-40B4-BE49-F238E27FC236}">
                <a16:creationId xmlns:a16="http://schemas.microsoft.com/office/drawing/2014/main" xmlns="" id="{18865437-8C72-4CC5-B680-116730F1C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420" y="73522"/>
            <a:ext cx="3226984" cy="2673977"/>
          </a:xfrm>
          <a:prstGeom prst="rect">
            <a:avLst/>
          </a:prstGeom>
        </p:spPr>
      </p:pic>
      <p:pic>
        <p:nvPicPr>
          <p:cNvPr id="20" name="Picture 1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39E5CD1-7B2E-4BFD-B1E0-ED849B130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92" y="2423007"/>
            <a:ext cx="2186429" cy="1639822"/>
          </a:xfrm>
          <a:prstGeom prst="rect">
            <a:avLst/>
          </a:prstGeom>
        </p:spPr>
      </p:pic>
      <p:pic>
        <p:nvPicPr>
          <p:cNvPr id="38" name="Picture 37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32FF7373-2757-46BC-BF4A-E5B03059D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05" y="3210175"/>
            <a:ext cx="2689529" cy="2017147"/>
          </a:xfrm>
          <a:prstGeom prst="rect">
            <a:avLst/>
          </a:prstGeom>
        </p:spPr>
      </p:pic>
      <p:pic>
        <p:nvPicPr>
          <p:cNvPr id="14" name="Picture 13" descr="A screen shot of a person in a pool of water&#10;&#10;Description automatically generated">
            <a:extLst>
              <a:ext uri="{FF2B5EF4-FFF2-40B4-BE49-F238E27FC236}">
                <a16:creationId xmlns:a16="http://schemas.microsoft.com/office/drawing/2014/main" xmlns="" id="{CF5C83E1-ABE6-4432-9310-5B298A0C20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8" y="2219618"/>
            <a:ext cx="2378597" cy="2378597"/>
          </a:xfrm>
          <a:prstGeom prst="rect">
            <a:avLst/>
          </a:prstGeom>
        </p:spPr>
      </p:pic>
      <p:pic>
        <p:nvPicPr>
          <p:cNvPr id="28" name="Picture 27" descr="A picture containing text, book&#10;&#10;Description automatically generated">
            <a:extLst>
              <a:ext uri="{FF2B5EF4-FFF2-40B4-BE49-F238E27FC236}">
                <a16:creationId xmlns:a16="http://schemas.microsoft.com/office/drawing/2014/main" xmlns="" id="{69950432-E1AC-4B39-BF6C-BEB8F8B8A1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6733" y="452522"/>
            <a:ext cx="2561495" cy="2150239"/>
          </a:xfrm>
          <a:prstGeom prst="rect">
            <a:avLst/>
          </a:prstGeom>
        </p:spPr>
      </p:pic>
      <p:pic>
        <p:nvPicPr>
          <p:cNvPr id="26" name="Picture 25" descr="A picture containing person, indoor, man, table&#10;&#10;Description automatically generated">
            <a:extLst>
              <a:ext uri="{FF2B5EF4-FFF2-40B4-BE49-F238E27FC236}">
                <a16:creationId xmlns:a16="http://schemas.microsoft.com/office/drawing/2014/main" xmlns="" id="{A5D42B4C-7990-4449-9471-43FCDD791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3253" y="4182801"/>
            <a:ext cx="2785389" cy="2089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E6E40-5955-4C03-BA9E-7BD926B0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DA82AAA-F876-438B-9F08-889F1F2DF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03568" y="119378"/>
            <a:ext cx="2597121" cy="2847079"/>
          </a:xfrm>
          <a:prstGeom prst="rect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464681DF-7846-4A83-BCF1-5C25A2689A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71" y="2439207"/>
            <a:ext cx="2330529" cy="2583525"/>
          </a:xfrm>
          <a:prstGeom prst="rect">
            <a:avLst/>
          </a:prstGeom>
        </p:spPr>
      </p:pic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2B138CB3-1B98-4C1A-A3BC-7349BD9B7F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81" y="440797"/>
            <a:ext cx="3096352" cy="1965807"/>
          </a:xfrm>
          <a:prstGeom prst="rect">
            <a:avLst/>
          </a:prstGeom>
        </p:spPr>
      </p:pic>
      <p:pic>
        <p:nvPicPr>
          <p:cNvPr id="16" name="Picture 15" descr="A person with a football ball&#10;&#10;Description automatically generated">
            <a:extLst>
              <a:ext uri="{FF2B5EF4-FFF2-40B4-BE49-F238E27FC236}">
                <a16:creationId xmlns:a16="http://schemas.microsoft.com/office/drawing/2014/main" xmlns="" id="{C2F339EB-0D48-4109-9003-E7043CC9F2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99" y="2453833"/>
            <a:ext cx="2637070" cy="1943166"/>
          </a:xfrm>
          <a:prstGeom prst="rect">
            <a:avLst/>
          </a:prstGeom>
        </p:spPr>
      </p:pic>
      <p:pic>
        <p:nvPicPr>
          <p:cNvPr id="18" name="Picture 17" descr="A boat on a body of water&#10;&#10;Description automatically generated">
            <a:extLst>
              <a:ext uri="{FF2B5EF4-FFF2-40B4-BE49-F238E27FC236}">
                <a16:creationId xmlns:a16="http://schemas.microsoft.com/office/drawing/2014/main" xmlns="" id="{69E066D2-86C7-48D7-8F4E-52F106C738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3" y="237983"/>
            <a:ext cx="1589414" cy="2491439"/>
          </a:xfrm>
          <a:prstGeom prst="rect">
            <a:avLst/>
          </a:prstGeom>
        </p:spPr>
      </p:pic>
      <p:pic>
        <p:nvPicPr>
          <p:cNvPr id="24" name="Picture 2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6167DE7A-DBF9-4EC8-B824-C4EFFCE674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69" y="5082676"/>
            <a:ext cx="2367098" cy="1775324"/>
          </a:xfrm>
          <a:prstGeom prst="rect">
            <a:avLst/>
          </a:prstGeom>
        </p:spPr>
      </p:pic>
      <p:pic>
        <p:nvPicPr>
          <p:cNvPr id="32" name="Picture 3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0AE84F28-0436-4ED2-B145-1B67EC4585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32" y="1890606"/>
            <a:ext cx="2347856" cy="1856274"/>
          </a:xfrm>
          <a:prstGeom prst="rect">
            <a:avLst/>
          </a:prstGeom>
        </p:spPr>
      </p:pic>
      <p:pic>
        <p:nvPicPr>
          <p:cNvPr id="34" name="Picture 33" descr="A picture containing man, sitting, table, black&#10;&#10;Description automatically generated">
            <a:extLst>
              <a:ext uri="{FF2B5EF4-FFF2-40B4-BE49-F238E27FC236}">
                <a16:creationId xmlns:a16="http://schemas.microsoft.com/office/drawing/2014/main" xmlns="" id="{538E56DC-A355-4F7B-891F-5C4D9CFE42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6789" y="4698323"/>
            <a:ext cx="2247896" cy="1503320"/>
          </a:xfrm>
          <a:prstGeom prst="rect">
            <a:avLst/>
          </a:prstGeom>
        </p:spPr>
      </p:pic>
      <p:pic>
        <p:nvPicPr>
          <p:cNvPr id="36" name="Picture 35" descr="A picture containing person, man, group, building&#10;&#10;Description automatically generated">
            <a:extLst>
              <a:ext uri="{FF2B5EF4-FFF2-40B4-BE49-F238E27FC236}">
                <a16:creationId xmlns:a16="http://schemas.microsoft.com/office/drawing/2014/main" xmlns="" id="{899F6401-A584-483E-B40C-3888721C65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8973" y="4366031"/>
            <a:ext cx="2567745" cy="1848055"/>
          </a:xfrm>
          <a:prstGeom prst="rect">
            <a:avLst/>
          </a:prstGeom>
        </p:spPr>
      </p:pic>
      <p:pic>
        <p:nvPicPr>
          <p:cNvPr id="40" name="Picture 3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C728227E-9C0F-41A0-A8BA-8F77EEAB93F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972" y="5008106"/>
            <a:ext cx="2330529" cy="1565824"/>
          </a:xfrm>
          <a:prstGeom prst="rect">
            <a:avLst/>
          </a:prstGeom>
        </p:spPr>
      </p:pic>
      <p:pic>
        <p:nvPicPr>
          <p:cNvPr id="42" name="Picture 41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0ACA7D19-9DC4-496B-A86E-80ACBE3F91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9911" y="4595993"/>
            <a:ext cx="2378371" cy="1783779"/>
          </a:xfrm>
          <a:prstGeom prst="rect">
            <a:avLst/>
          </a:prstGeom>
        </p:spPr>
      </p:pic>
      <p:pic>
        <p:nvPicPr>
          <p:cNvPr id="30" name="Picture 29" descr="Two people posing for the camera&#10;&#10;Description automatically generated">
            <a:extLst>
              <a:ext uri="{FF2B5EF4-FFF2-40B4-BE49-F238E27FC236}">
                <a16:creationId xmlns:a16="http://schemas.microsoft.com/office/drawing/2014/main" xmlns="" id="{FCE3BF2A-726D-4542-B57F-4812A8933FC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79" y="1843146"/>
            <a:ext cx="2432990" cy="16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  <a:latin typeface="Modern No. 20" panose="02070704070505020303" pitchFamily="18" charset="0"/>
              </a:rPr>
              <a:t>What does it mean to be a professional who works internationally?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Modern No. 20" panose="02070704070505020303" pitchFamily="18" charset="0"/>
              </a:rPr>
              <a:t>Top characteristics when surveying international sport managers (2018)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Neat and clean appearance 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Communication skills &amp; Attitude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Fairness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Honesty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Humility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Mastery and Passion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Selflessness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Sensitivity 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Teamwork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Decision Making </a:t>
            </a:r>
          </a:p>
          <a:p>
            <a:pPr lvl="1"/>
            <a:r>
              <a:rPr lang="en-US">
                <a:latin typeface="Modern No. 20" panose="02070704070505020303" pitchFamily="18" charset="0"/>
              </a:rPr>
              <a:t>Trustworthiness</a:t>
            </a:r>
          </a:p>
        </p:txBody>
      </p:sp>
    </p:spTree>
    <p:extLst>
      <p:ext uri="{BB962C8B-B14F-4D97-AF65-F5344CB8AC3E}">
        <p14:creationId xmlns:p14="http://schemas.microsoft.com/office/powerpoint/2010/main" val="4058601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676A2A-D7A5-4D93-A4FD-912AC94F3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1" y="210514"/>
            <a:ext cx="11493661" cy="6334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418E6F-6BE1-43E3-8DAE-858244C64A76}"/>
              </a:ext>
            </a:extLst>
          </p:cNvPr>
          <p:cNvSpPr txBox="1"/>
          <p:nvPr/>
        </p:nvSpPr>
        <p:spPr>
          <a:xfrm>
            <a:off x="5365855" y="3821113"/>
            <a:ext cx="624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MALAWI SPORT BUSINESS MANAGEMENT CERTIFICATE COURSES</a:t>
            </a:r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>
                <a:latin typeface="Modern No. 20" panose="02070704070505020303" pitchFamily="18" charset="0"/>
              </a:rPr>
              <a:t>Sport Management on the 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dern No. 20" panose="02070704070505020303" pitchFamily="18" charset="0"/>
              </a:rPr>
              <a:t>Question to ALL Panelists:</a:t>
            </a:r>
          </a:p>
          <a:p>
            <a:r>
              <a:rPr lang="en-US" sz="2000" dirty="0">
                <a:latin typeface="Modern No. 20" panose="02070704070505020303" pitchFamily="18" charset="0"/>
              </a:rPr>
              <a:t>Why COSMA?</a:t>
            </a:r>
          </a:p>
          <a:p>
            <a:pPr lvl="1"/>
            <a:r>
              <a:rPr lang="en-US" sz="2000" dirty="0">
                <a:latin typeface="Modern No. 20" panose="02070704070505020303" pitchFamily="18" charset="0"/>
              </a:rPr>
              <a:t>Getting your administrator to buy in when moving forward with COSMA Accreditation. </a:t>
            </a:r>
          </a:p>
          <a:p>
            <a:pPr marL="0" indent="0">
              <a:buNone/>
            </a:pPr>
            <a:endParaRPr lang="en-US" sz="2400" dirty="0">
              <a:latin typeface="Modern No. 20" panose="02070704070505020303" pitchFamily="18" charset="0"/>
            </a:endParaRPr>
          </a:p>
          <a:p>
            <a:r>
              <a:rPr lang="en-US" sz="2400" dirty="0">
                <a:latin typeface="Modern No. 20" panose="02070704070505020303" pitchFamily="18" charset="0"/>
              </a:rPr>
              <a:t>Questions from the Audience</a:t>
            </a:r>
          </a:p>
          <a:p>
            <a:endParaRPr lang="en-US" sz="2400" dirty="0"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Modern No. 20" panose="020707040705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49C7F4-5F2F-4A03-84EB-C6B396BA1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9" r="2694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A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9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37A1D5-8938-42BA-A1BA-EEDF43AA7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1" r="26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24D8376-6E48-4B62-8469-E3BC5ED6A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7"/>
            <a:ext cx="6586491" cy="102225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dern No. 20" panose="02070704070505020303" pitchFamily="18" charset="0"/>
              </a:rPr>
              <a:t>Outcomes &amp;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85244"/>
            <a:ext cx="6842747" cy="4338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S – Specific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M – Measurable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A – Achievable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R – Realistic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T – Time constrained </a:t>
            </a:r>
          </a:p>
          <a:p>
            <a:pPr marL="0" indent="0">
              <a:buNone/>
            </a:pPr>
            <a:endParaRPr lang="en-US" dirty="0"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dirty="0">
              <a:latin typeface="Modern No. 20" panose="020707040705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Dr. Jennifer Kane, Associate Dean - University of North Florida 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3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Modern No. 20" panose="02070704070505020303" pitchFamily="18" charset="0"/>
              </a:rPr>
              <a:t>Assessment </a:t>
            </a:r>
            <a:br>
              <a:rPr lang="en-US" sz="4200" dirty="0">
                <a:latin typeface="Modern No. 20" panose="02070704070505020303" pitchFamily="18" charset="0"/>
              </a:rPr>
            </a:br>
            <a:r>
              <a:rPr lang="en-US" sz="4200" dirty="0">
                <a:latin typeface="Modern No. 20" panose="02070704070505020303" pitchFamily="18" charset="0"/>
              </a:rPr>
              <a:t>Perspective of an Administrator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FB3229B-4238-4A8F-BB6E-E98838293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348207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20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odern No. 20" panose="02070704070505020303" pitchFamily="18" charset="0"/>
              </a:rPr>
              <a:t>Administrator Perspective…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73E7504-1E61-4670-9F91-0B8AD0A3F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1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Broad Based Goals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12AE5C0E-A6AD-4BB9-9254-3F014B098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57722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48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Learning Outcomes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7E379E3-01A2-4A4D-9D14-4F508CEAB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8895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29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No. 20" panose="02070704070505020303" pitchFamily="18" charset="0"/>
              </a:rPr>
              <a:t>What is the Value?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03E0687-B353-4F19-BC5D-DC3A33014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49554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31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641ACF-1DCC-4A66-B169-FE1FDA1CE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8" r="1557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4D8376-6E48-4B62-8469-E3BC5ED6A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47051-AB2E-4DD5-B83E-305C6EA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17495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Modern No. 20" panose="02070704070505020303" pitchFamily="18" charset="0"/>
              </a:rPr>
              <a:t>Internal &amp; External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A00B5-FB23-4DA9-B9EC-8747EA15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Building effective working relationships internally and externally of the Institution</a:t>
            </a: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Modern No. 20" panose="02070704070505020303" pitchFamily="18" charset="0"/>
            </a:endParaRPr>
          </a:p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dern No. 20" panose="02070704070505020303" pitchFamily="18" charset="0"/>
              </a:rPr>
              <a:t>Dr. Jeff Briggs, Dean - North Greenville University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93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lth and fitness presentation (widescreen).potx" id="{ABFD658B-2256-413B-9244-0F977A0B2D12}" vid="{E4CB021D-C859-4C82-BDBB-2F2FACCF0D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34E9052528684EA0C1926416BFFDD5" ma:contentTypeVersion="13" ma:contentTypeDescription="Create a new document." ma:contentTypeScope="" ma:versionID="a528b6ac04542b6fa9b65b0b447ca018">
  <xsd:schema xmlns:xsd="http://www.w3.org/2001/XMLSchema" xmlns:xs="http://www.w3.org/2001/XMLSchema" xmlns:p="http://schemas.microsoft.com/office/2006/metadata/properties" xmlns:ns3="d7515ef1-51a6-42c5-b137-f355dcf11621" xmlns:ns4="080ff01e-31fc-4d89-a99c-786262123331" targetNamespace="http://schemas.microsoft.com/office/2006/metadata/properties" ma:root="true" ma:fieldsID="64dd6742ca3a0223f471de69d5534334" ns3:_="" ns4:_="">
    <xsd:import namespace="d7515ef1-51a6-42c5-b137-f355dcf11621"/>
    <xsd:import namespace="080ff01e-31fc-4d89-a99c-7862621233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15ef1-51a6-42c5-b137-f355dcf116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ff01e-31fc-4d89-a99c-7862621233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B15B33-DA1E-4D73-98FF-27E4B52B0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515ef1-51a6-42c5-b137-f355dcf11621"/>
    <ds:schemaRef ds:uri="080ff01e-31fc-4d89-a99c-7862621233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EDF660-1654-407F-AC3C-8A1D3C533B6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75DFCF-B319-424B-9B44-FD4E765257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762</Words>
  <Application>Microsoft Macintosh PowerPoint</Application>
  <PresentationFormat>Custom</PresentationFormat>
  <Paragraphs>179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Health Fitness 16x9</vt:lpstr>
      <vt:lpstr>PowerPoint Presentation</vt:lpstr>
      <vt:lpstr>Sport Management on the Rise</vt:lpstr>
      <vt:lpstr>Outcomes &amp; Assessment </vt:lpstr>
      <vt:lpstr>Assessment  Perspective of an Administrator </vt:lpstr>
      <vt:lpstr>Administrator Perspective…</vt:lpstr>
      <vt:lpstr>Broad Based Goals</vt:lpstr>
      <vt:lpstr>Learning Outcomes</vt:lpstr>
      <vt:lpstr>What is the Value? </vt:lpstr>
      <vt:lpstr>Internal &amp; External Relationships</vt:lpstr>
      <vt:lpstr>Principle 7: Internal &amp; External Relationships</vt:lpstr>
      <vt:lpstr>Principle 7: Internal &amp; External Relationships</vt:lpstr>
      <vt:lpstr>Curriculum </vt:lpstr>
      <vt:lpstr>Curriculum: Addressing the Need for Change</vt:lpstr>
      <vt:lpstr>Curriculum: Addressing the Need for Change</vt:lpstr>
      <vt:lpstr>Curriculum: Addressing the Need for Change</vt:lpstr>
      <vt:lpstr>Educational Innovation </vt:lpstr>
      <vt:lpstr>Educational Innovation</vt:lpstr>
      <vt:lpstr>Educational Innovation</vt:lpstr>
      <vt:lpstr>Outside Resources </vt:lpstr>
      <vt:lpstr>Outside Resources </vt:lpstr>
      <vt:lpstr>PowerPoint Presentation</vt:lpstr>
      <vt:lpstr>What does it mean to be a professional who works internationally?</vt:lpstr>
      <vt:lpstr>Add a Slide Title - 3</vt:lpstr>
      <vt:lpstr>Sport Management on the Rise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 Hooper</dc:creator>
  <cp:lastModifiedBy>Heather Alderman</cp:lastModifiedBy>
  <cp:revision>4</cp:revision>
  <dcterms:created xsi:type="dcterms:W3CDTF">2020-01-24T14:12:20Z</dcterms:created>
  <dcterms:modified xsi:type="dcterms:W3CDTF">2020-02-07T20:32:07Z</dcterms:modified>
</cp:coreProperties>
</file>