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60" r:id="rId4"/>
    <p:sldId id="261" r:id="rId5"/>
    <p:sldId id="263" r:id="rId6"/>
    <p:sldId id="262" r:id="rId7"/>
    <p:sldId id="267" r:id="rId8"/>
    <p:sldId id="269" r:id="rId9"/>
    <p:sldId id="270" r:id="rId10"/>
    <p:sldId id="271" r:id="rId11"/>
    <p:sldId id="272" r:id="rId12"/>
    <p:sldId id="273" r:id="rId13"/>
    <p:sldId id="281" r:id="rId14"/>
    <p:sldId id="278" r:id="rId15"/>
    <p:sldId id="274" r:id="rId16"/>
    <p:sldId id="279" r:id="rId17"/>
    <p:sldId id="275" r:id="rId18"/>
    <p:sldId id="276" r:id="rId19"/>
    <p:sldId id="280" r:id="rId20"/>
    <p:sldId id="277" r:id="rId21"/>
    <p:sldId id="264" r:id="rId22"/>
    <p:sldId id="26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96" y="-5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F25CD-5F61-4CA2-8171-CC5B3B9AFF0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18BAC21-DC74-42DC-9EE1-71A661D68579}">
      <dgm:prSet phldrT="[Text]"/>
      <dgm:spPr/>
      <dgm:t>
        <a:bodyPr/>
        <a:lstStyle/>
        <a:p>
          <a:r>
            <a:rPr lang="en-US" dirty="0"/>
            <a:t>Strategic</a:t>
          </a:r>
        </a:p>
      </dgm:t>
    </dgm:pt>
    <dgm:pt modelId="{3A6F1937-2197-4105-8135-E118E9B24A8D}" type="parTrans" cxnId="{5DC0915B-5EE3-40B4-ABF1-3238237A07F3}">
      <dgm:prSet/>
      <dgm:spPr/>
      <dgm:t>
        <a:bodyPr/>
        <a:lstStyle/>
        <a:p>
          <a:endParaRPr lang="en-US"/>
        </a:p>
      </dgm:t>
    </dgm:pt>
    <dgm:pt modelId="{1DD59A6E-6CC8-46DA-BD89-D748CCA09148}" type="sibTrans" cxnId="{5DC0915B-5EE3-40B4-ABF1-3238237A07F3}">
      <dgm:prSet/>
      <dgm:spPr/>
      <dgm:t>
        <a:bodyPr/>
        <a:lstStyle/>
        <a:p>
          <a:endParaRPr lang="en-US"/>
        </a:p>
      </dgm:t>
    </dgm:pt>
    <dgm:pt modelId="{65D9439B-AA17-45D5-B060-604CDCC751A1}">
      <dgm:prSet phldrT="[Text]"/>
      <dgm:spPr/>
      <dgm:t>
        <a:bodyPr/>
        <a:lstStyle/>
        <a:p>
          <a:r>
            <a:rPr lang="en-US" dirty="0"/>
            <a:t>Target Performance</a:t>
          </a:r>
        </a:p>
      </dgm:t>
    </dgm:pt>
    <dgm:pt modelId="{BDA32193-E979-477F-BF06-4A1B1BA6474A}" type="parTrans" cxnId="{E251FC92-9484-48FD-90DD-127110214D13}">
      <dgm:prSet/>
      <dgm:spPr/>
      <dgm:t>
        <a:bodyPr/>
        <a:lstStyle/>
        <a:p>
          <a:endParaRPr lang="en-US"/>
        </a:p>
      </dgm:t>
    </dgm:pt>
    <dgm:pt modelId="{43955BD5-9CF8-445F-BBB2-1F601E0793BD}" type="sibTrans" cxnId="{E251FC92-9484-48FD-90DD-127110214D13}">
      <dgm:prSet/>
      <dgm:spPr/>
      <dgm:t>
        <a:bodyPr/>
        <a:lstStyle/>
        <a:p>
          <a:endParaRPr lang="en-US"/>
        </a:p>
      </dgm:t>
    </dgm:pt>
    <dgm:pt modelId="{E6867B62-DA2C-46D5-9A72-EB0745388D2E}">
      <dgm:prSet phldrT="[Text]"/>
      <dgm:spPr/>
      <dgm:t>
        <a:bodyPr/>
        <a:lstStyle/>
        <a:p>
          <a:r>
            <a:rPr lang="en-US" dirty="0"/>
            <a:t>Analyze Data</a:t>
          </a:r>
        </a:p>
      </dgm:t>
    </dgm:pt>
    <dgm:pt modelId="{41F07493-318B-4CEC-A488-A1A3A33D090F}" type="parTrans" cxnId="{84ADB044-E49E-4433-8D6D-4DB2CCE9D158}">
      <dgm:prSet/>
      <dgm:spPr/>
      <dgm:t>
        <a:bodyPr/>
        <a:lstStyle/>
        <a:p>
          <a:endParaRPr lang="en-US"/>
        </a:p>
      </dgm:t>
    </dgm:pt>
    <dgm:pt modelId="{6F6EE9F0-4E19-43EF-8643-3D8027C25776}" type="sibTrans" cxnId="{84ADB044-E49E-4433-8D6D-4DB2CCE9D158}">
      <dgm:prSet/>
      <dgm:spPr/>
      <dgm:t>
        <a:bodyPr/>
        <a:lstStyle/>
        <a:p>
          <a:endParaRPr lang="en-US"/>
        </a:p>
      </dgm:t>
    </dgm:pt>
    <dgm:pt modelId="{1896386E-5C58-4BE8-A4E5-FD632EDFFF47}">
      <dgm:prSet phldrT="[Text]"/>
      <dgm:spPr/>
      <dgm:t>
        <a:bodyPr/>
        <a:lstStyle/>
        <a:p>
          <a:r>
            <a:rPr lang="en-US" dirty="0"/>
            <a:t>Reflect on Results</a:t>
          </a:r>
        </a:p>
      </dgm:t>
    </dgm:pt>
    <dgm:pt modelId="{77CA73FC-FF9C-4CE7-AFEE-B937EC10BFB6}" type="parTrans" cxnId="{B69A01AC-322D-4000-9161-14AC065DB5F0}">
      <dgm:prSet/>
      <dgm:spPr/>
      <dgm:t>
        <a:bodyPr/>
        <a:lstStyle/>
        <a:p>
          <a:endParaRPr lang="en-US"/>
        </a:p>
      </dgm:t>
    </dgm:pt>
    <dgm:pt modelId="{FB5260AF-1538-4426-B1CD-D18F177D7E19}" type="sibTrans" cxnId="{B69A01AC-322D-4000-9161-14AC065DB5F0}">
      <dgm:prSet/>
      <dgm:spPr/>
      <dgm:t>
        <a:bodyPr/>
        <a:lstStyle/>
        <a:p>
          <a:endParaRPr lang="en-US"/>
        </a:p>
      </dgm:t>
    </dgm:pt>
    <dgm:pt modelId="{21FEFAA4-A3FB-4293-BD8E-939AC72E4C22}">
      <dgm:prSet phldrT="[Text]"/>
      <dgm:spPr/>
      <dgm:t>
        <a:bodyPr/>
        <a:lstStyle/>
        <a:p>
          <a:r>
            <a:rPr lang="en-US" dirty="0"/>
            <a:t>Strengthen Programs and Services</a:t>
          </a:r>
        </a:p>
      </dgm:t>
    </dgm:pt>
    <dgm:pt modelId="{A1061937-4EDC-43F5-B75F-9D02E2846D0C}" type="parTrans" cxnId="{33822911-4FD6-47F7-BB81-57E8F17839D7}">
      <dgm:prSet/>
      <dgm:spPr/>
      <dgm:t>
        <a:bodyPr/>
        <a:lstStyle/>
        <a:p>
          <a:endParaRPr lang="en-US"/>
        </a:p>
      </dgm:t>
    </dgm:pt>
    <dgm:pt modelId="{7582F2B1-41BB-4076-95DC-FAA46040965E}" type="sibTrans" cxnId="{33822911-4FD6-47F7-BB81-57E8F17839D7}">
      <dgm:prSet/>
      <dgm:spPr/>
      <dgm:t>
        <a:bodyPr/>
        <a:lstStyle/>
        <a:p>
          <a:endParaRPr lang="en-US"/>
        </a:p>
      </dgm:t>
    </dgm:pt>
    <dgm:pt modelId="{FAD37CA4-D19F-4AC2-B16E-B18DC9909A79}" type="pres">
      <dgm:prSet presAssocID="{775F25CD-5F61-4CA2-8171-CC5B3B9AFF0E}" presName="cycle" presStyleCnt="0">
        <dgm:presLayoutVars>
          <dgm:dir/>
          <dgm:resizeHandles val="exact"/>
        </dgm:presLayoutVars>
      </dgm:prSet>
      <dgm:spPr/>
      <dgm:t>
        <a:bodyPr/>
        <a:lstStyle/>
        <a:p>
          <a:endParaRPr lang="en-US"/>
        </a:p>
      </dgm:t>
    </dgm:pt>
    <dgm:pt modelId="{2EEFCEF2-7964-409B-B5FC-570D47877B6F}" type="pres">
      <dgm:prSet presAssocID="{618BAC21-DC74-42DC-9EE1-71A661D68579}" presName="node" presStyleLbl="node1" presStyleIdx="0" presStyleCnt="5">
        <dgm:presLayoutVars>
          <dgm:bulletEnabled val="1"/>
        </dgm:presLayoutVars>
      </dgm:prSet>
      <dgm:spPr/>
      <dgm:t>
        <a:bodyPr/>
        <a:lstStyle/>
        <a:p>
          <a:endParaRPr lang="en-US"/>
        </a:p>
      </dgm:t>
    </dgm:pt>
    <dgm:pt modelId="{A5A95272-D066-48D9-8FCA-7B61B11358C9}" type="pres">
      <dgm:prSet presAssocID="{618BAC21-DC74-42DC-9EE1-71A661D68579}" presName="spNode" presStyleCnt="0"/>
      <dgm:spPr/>
    </dgm:pt>
    <dgm:pt modelId="{82E99F69-2C00-4B23-8BB7-A92E7A038C36}" type="pres">
      <dgm:prSet presAssocID="{1DD59A6E-6CC8-46DA-BD89-D748CCA09148}" presName="sibTrans" presStyleLbl="sibTrans1D1" presStyleIdx="0" presStyleCnt="5"/>
      <dgm:spPr/>
      <dgm:t>
        <a:bodyPr/>
        <a:lstStyle/>
        <a:p>
          <a:endParaRPr lang="en-US"/>
        </a:p>
      </dgm:t>
    </dgm:pt>
    <dgm:pt modelId="{3F77A27F-47BA-4A73-AF3D-DA5A1B0F24E5}" type="pres">
      <dgm:prSet presAssocID="{65D9439B-AA17-45D5-B060-604CDCC751A1}" presName="node" presStyleLbl="node1" presStyleIdx="1" presStyleCnt="5">
        <dgm:presLayoutVars>
          <dgm:bulletEnabled val="1"/>
        </dgm:presLayoutVars>
      </dgm:prSet>
      <dgm:spPr/>
      <dgm:t>
        <a:bodyPr/>
        <a:lstStyle/>
        <a:p>
          <a:endParaRPr lang="en-US"/>
        </a:p>
      </dgm:t>
    </dgm:pt>
    <dgm:pt modelId="{3B42A02B-712F-487D-B9FB-9316124CAD31}" type="pres">
      <dgm:prSet presAssocID="{65D9439B-AA17-45D5-B060-604CDCC751A1}" presName="spNode" presStyleCnt="0"/>
      <dgm:spPr/>
    </dgm:pt>
    <dgm:pt modelId="{E3F20500-7BDB-4E9D-8AEE-1048502DF084}" type="pres">
      <dgm:prSet presAssocID="{43955BD5-9CF8-445F-BBB2-1F601E0793BD}" presName="sibTrans" presStyleLbl="sibTrans1D1" presStyleIdx="1" presStyleCnt="5"/>
      <dgm:spPr/>
      <dgm:t>
        <a:bodyPr/>
        <a:lstStyle/>
        <a:p>
          <a:endParaRPr lang="en-US"/>
        </a:p>
      </dgm:t>
    </dgm:pt>
    <dgm:pt modelId="{BFA45162-EBF3-4D61-BB57-D18C3B8478A5}" type="pres">
      <dgm:prSet presAssocID="{E6867B62-DA2C-46D5-9A72-EB0745388D2E}" presName="node" presStyleLbl="node1" presStyleIdx="2" presStyleCnt="5">
        <dgm:presLayoutVars>
          <dgm:bulletEnabled val="1"/>
        </dgm:presLayoutVars>
      </dgm:prSet>
      <dgm:spPr/>
      <dgm:t>
        <a:bodyPr/>
        <a:lstStyle/>
        <a:p>
          <a:endParaRPr lang="en-US"/>
        </a:p>
      </dgm:t>
    </dgm:pt>
    <dgm:pt modelId="{36289FF5-E7AA-4E2B-863F-1E16D3865A83}" type="pres">
      <dgm:prSet presAssocID="{E6867B62-DA2C-46D5-9A72-EB0745388D2E}" presName="spNode" presStyleCnt="0"/>
      <dgm:spPr/>
    </dgm:pt>
    <dgm:pt modelId="{139E7D7C-7F12-4C56-B331-ADA223032D2D}" type="pres">
      <dgm:prSet presAssocID="{6F6EE9F0-4E19-43EF-8643-3D8027C25776}" presName="sibTrans" presStyleLbl="sibTrans1D1" presStyleIdx="2" presStyleCnt="5"/>
      <dgm:spPr/>
      <dgm:t>
        <a:bodyPr/>
        <a:lstStyle/>
        <a:p>
          <a:endParaRPr lang="en-US"/>
        </a:p>
      </dgm:t>
    </dgm:pt>
    <dgm:pt modelId="{33531D82-42A2-4043-8AC9-57028C4B1534}" type="pres">
      <dgm:prSet presAssocID="{1896386E-5C58-4BE8-A4E5-FD632EDFFF47}" presName="node" presStyleLbl="node1" presStyleIdx="3" presStyleCnt="5">
        <dgm:presLayoutVars>
          <dgm:bulletEnabled val="1"/>
        </dgm:presLayoutVars>
      </dgm:prSet>
      <dgm:spPr/>
      <dgm:t>
        <a:bodyPr/>
        <a:lstStyle/>
        <a:p>
          <a:endParaRPr lang="en-US"/>
        </a:p>
      </dgm:t>
    </dgm:pt>
    <dgm:pt modelId="{FBA0C64E-420B-4F97-8516-29061CBB5590}" type="pres">
      <dgm:prSet presAssocID="{1896386E-5C58-4BE8-A4E5-FD632EDFFF47}" presName="spNode" presStyleCnt="0"/>
      <dgm:spPr/>
    </dgm:pt>
    <dgm:pt modelId="{FC6592E8-F241-4BFA-BB66-23EAABACC32E}" type="pres">
      <dgm:prSet presAssocID="{FB5260AF-1538-4426-B1CD-D18F177D7E19}" presName="sibTrans" presStyleLbl="sibTrans1D1" presStyleIdx="3" presStyleCnt="5"/>
      <dgm:spPr/>
      <dgm:t>
        <a:bodyPr/>
        <a:lstStyle/>
        <a:p>
          <a:endParaRPr lang="en-US"/>
        </a:p>
      </dgm:t>
    </dgm:pt>
    <dgm:pt modelId="{7E73A8DB-FE3B-4CFE-A29B-7C7A792929C6}" type="pres">
      <dgm:prSet presAssocID="{21FEFAA4-A3FB-4293-BD8E-939AC72E4C22}" presName="node" presStyleLbl="node1" presStyleIdx="4" presStyleCnt="5">
        <dgm:presLayoutVars>
          <dgm:bulletEnabled val="1"/>
        </dgm:presLayoutVars>
      </dgm:prSet>
      <dgm:spPr/>
      <dgm:t>
        <a:bodyPr/>
        <a:lstStyle/>
        <a:p>
          <a:endParaRPr lang="en-US"/>
        </a:p>
      </dgm:t>
    </dgm:pt>
    <dgm:pt modelId="{E6A69222-D6F2-4B0C-B66A-0AD7739F9028}" type="pres">
      <dgm:prSet presAssocID="{21FEFAA4-A3FB-4293-BD8E-939AC72E4C22}" presName="spNode" presStyleCnt="0"/>
      <dgm:spPr/>
    </dgm:pt>
    <dgm:pt modelId="{B60E1FF6-8683-44BA-A3D4-FC258380883F}" type="pres">
      <dgm:prSet presAssocID="{7582F2B1-41BB-4076-95DC-FAA46040965E}" presName="sibTrans" presStyleLbl="sibTrans1D1" presStyleIdx="4" presStyleCnt="5"/>
      <dgm:spPr/>
      <dgm:t>
        <a:bodyPr/>
        <a:lstStyle/>
        <a:p>
          <a:endParaRPr lang="en-US"/>
        </a:p>
      </dgm:t>
    </dgm:pt>
  </dgm:ptLst>
  <dgm:cxnLst>
    <dgm:cxn modelId="{3F70F9FE-1C1B-4FA2-9364-D4CCAC51EE2E}" type="presOf" srcId="{FB5260AF-1538-4426-B1CD-D18F177D7E19}" destId="{FC6592E8-F241-4BFA-BB66-23EAABACC32E}" srcOrd="0" destOrd="0" presId="urn:microsoft.com/office/officeart/2005/8/layout/cycle5"/>
    <dgm:cxn modelId="{D65BF3CC-61B7-43C7-B031-A626033F65C3}" type="presOf" srcId="{7582F2B1-41BB-4076-95DC-FAA46040965E}" destId="{B60E1FF6-8683-44BA-A3D4-FC258380883F}" srcOrd="0" destOrd="0" presId="urn:microsoft.com/office/officeart/2005/8/layout/cycle5"/>
    <dgm:cxn modelId="{D709A528-CB18-4666-BBCC-BDCE36D17BDD}" type="presOf" srcId="{6F6EE9F0-4E19-43EF-8643-3D8027C25776}" destId="{139E7D7C-7F12-4C56-B331-ADA223032D2D}" srcOrd="0" destOrd="0" presId="urn:microsoft.com/office/officeart/2005/8/layout/cycle5"/>
    <dgm:cxn modelId="{33822911-4FD6-47F7-BB81-57E8F17839D7}" srcId="{775F25CD-5F61-4CA2-8171-CC5B3B9AFF0E}" destId="{21FEFAA4-A3FB-4293-BD8E-939AC72E4C22}" srcOrd="4" destOrd="0" parTransId="{A1061937-4EDC-43F5-B75F-9D02E2846D0C}" sibTransId="{7582F2B1-41BB-4076-95DC-FAA46040965E}"/>
    <dgm:cxn modelId="{5AE59770-EC90-422F-A86E-25B2C5D3D0A2}" type="presOf" srcId="{1DD59A6E-6CC8-46DA-BD89-D748CCA09148}" destId="{82E99F69-2C00-4B23-8BB7-A92E7A038C36}" srcOrd="0" destOrd="0" presId="urn:microsoft.com/office/officeart/2005/8/layout/cycle5"/>
    <dgm:cxn modelId="{E251FC92-9484-48FD-90DD-127110214D13}" srcId="{775F25CD-5F61-4CA2-8171-CC5B3B9AFF0E}" destId="{65D9439B-AA17-45D5-B060-604CDCC751A1}" srcOrd="1" destOrd="0" parTransId="{BDA32193-E979-477F-BF06-4A1B1BA6474A}" sibTransId="{43955BD5-9CF8-445F-BBB2-1F601E0793BD}"/>
    <dgm:cxn modelId="{9790E89F-B11E-49AD-A3E6-CEF152711AC5}" type="presOf" srcId="{E6867B62-DA2C-46D5-9A72-EB0745388D2E}" destId="{BFA45162-EBF3-4D61-BB57-D18C3B8478A5}" srcOrd="0" destOrd="0" presId="urn:microsoft.com/office/officeart/2005/8/layout/cycle5"/>
    <dgm:cxn modelId="{E7410491-B69B-46EF-83DA-781CD20BD7A7}" type="presOf" srcId="{1896386E-5C58-4BE8-A4E5-FD632EDFFF47}" destId="{33531D82-42A2-4043-8AC9-57028C4B1534}" srcOrd="0" destOrd="0" presId="urn:microsoft.com/office/officeart/2005/8/layout/cycle5"/>
    <dgm:cxn modelId="{B801F7AB-8E8A-47AC-82C2-C67516852781}" type="presOf" srcId="{618BAC21-DC74-42DC-9EE1-71A661D68579}" destId="{2EEFCEF2-7964-409B-B5FC-570D47877B6F}" srcOrd="0" destOrd="0" presId="urn:microsoft.com/office/officeart/2005/8/layout/cycle5"/>
    <dgm:cxn modelId="{B69A01AC-322D-4000-9161-14AC065DB5F0}" srcId="{775F25CD-5F61-4CA2-8171-CC5B3B9AFF0E}" destId="{1896386E-5C58-4BE8-A4E5-FD632EDFFF47}" srcOrd="3" destOrd="0" parTransId="{77CA73FC-FF9C-4CE7-AFEE-B937EC10BFB6}" sibTransId="{FB5260AF-1538-4426-B1CD-D18F177D7E19}"/>
    <dgm:cxn modelId="{ABCBA52D-60D5-4985-B3EA-D5ABF650760B}" type="presOf" srcId="{43955BD5-9CF8-445F-BBB2-1F601E0793BD}" destId="{E3F20500-7BDB-4E9D-8AEE-1048502DF084}" srcOrd="0" destOrd="0" presId="urn:microsoft.com/office/officeart/2005/8/layout/cycle5"/>
    <dgm:cxn modelId="{B396E742-461D-41F1-936E-2D7013DE9DED}" type="presOf" srcId="{21FEFAA4-A3FB-4293-BD8E-939AC72E4C22}" destId="{7E73A8DB-FE3B-4CFE-A29B-7C7A792929C6}" srcOrd="0" destOrd="0" presId="urn:microsoft.com/office/officeart/2005/8/layout/cycle5"/>
    <dgm:cxn modelId="{402701AD-11C2-4F83-9E49-DE1465BCFF8D}" type="presOf" srcId="{775F25CD-5F61-4CA2-8171-CC5B3B9AFF0E}" destId="{FAD37CA4-D19F-4AC2-B16E-B18DC9909A79}" srcOrd="0" destOrd="0" presId="urn:microsoft.com/office/officeart/2005/8/layout/cycle5"/>
    <dgm:cxn modelId="{1C76FFFD-65B1-46D5-A986-2C8060397C47}" type="presOf" srcId="{65D9439B-AA17-45D5-B060-604CDCC751A1}" destId="{3F77A27F-47BA-4A73-AF3D-DA5A1B0F24E5}" srcOrd="0" destOrd="0" presId="urn:microsoft.com/office/officeart/2005/8/layout/cycle5"/>
    <dgm:cxn modelId="{84ADB044-E49E-4433-8D6D-4DB2CCE9D158}" srcId="{775F25CD-5F61-4CA2-8171-CC5B3B9AFF0E}" destId="{E6867B62-DA2C-46D5-9A72-EB0745388D2E}" srcOrd="2" destOrd="0" parTransId="{41F07493-318B-4CEC-A488-A1A3A33D090F}" sibTransId="{6F6EE9F0-4E19-43EF-8643-3D8027C25776}"/>
    <dgm:cxn modelId="{5DC0915B-5EE3-40B4-ABF1-3238237A07F3}" srcId="{775F25CD-5F61-4CA2-8171-CC5B3B9AFF0E}" destId="{618BAC21-DC74-42DC-9EE1-71A661D68579}" srcOrd="0" destOrd="0" parTransId="{3A6F1937-2197-4105-8135-E118E9B24A8D}" sibTransId="{1DD59A6E-6CC8-46DA-BD89-D748CCA09148}"/>
    <dgm:cxn modelId="{4604AB95-E13D-434F-ACC9-33244451EDA4}" type="presParOf" srcId="{FAD37CA4-D19F-4AC2-B16E-B18DC9909A79}" destId="{2EEFCEF2-7964-409B-B5FC-570D47877B6F}" srcOrd="0" destOrd="0" presId="urn:microsoft.com/office/officeart/2005/8/layout/cycle5"/>
    <dgm:cxn modelId="{E557EC22-C3A4-4A2A-8D4C-8618F78633A5}" type="presParOf" srcId="{FAD37CA4-D19F-4AC2-B16E-B18DC9909A79}" destId="{A5A95272-D066-48D9-8FCA-7B61B11358C9}" srcOrd="1" destOrd="0" presId="urn:microsoft.com/office/officeart/2005/8/layout/cycle5"/>
    <dgm:cxn modelId="{4C4A8C93-C347-4825-9679-11815C680E26}" type="presParOf" srcId="{FAD37CA4-D19F-4AC2-B16E-B18DC9909A79}" destId="{82E99F69-2C00-4B23-8BB7-A92E7A038C36}" srcOrd="2" destOrd="0" presId="urn:microsoft.com/office/officeart/2005/8/layout/cycle5"/>
    <dgm:cxn modelId="{F658F5F4-FFFA-403C-9F92-D6ADD7496E0F}" type="presParOf" srcId="{FAD37CA4-D19F-4AC2-B16E-B18DC9909A79}" destId="{3F77A27F-47BA-4A73-AF3D-DA5A1B0F24E5}" srcOrd="3" destOrd="0" presId="urn:microsoft.com/office/officeart/2005/8/layout/cycle5"/>
    <dgm:cxn modelId="{AF6F7C72-C5BE-48EA-93C7-CAB4C198BCE3}" type="presParOf" srcId="{FAD37CA4-D19F-4AC2-B16E-B18DC9909A79}" destId="{3B42A02B-712F-487D-B9FB-9316124CAD31}" srcOrd="4" destOrd="0" presId="urn:microsoft.com/office/officeart/2005/8/layout/cycle5"/>
    <dgm:cxn modelId="{8A9E6592-2398-4ACE-946C-BAEF635FC099}" type="presParOf" srcId="{FAD37CA4-D19F-4AC2-B16E-B18DC9909A79}" destId="{E3F20500-7BDB-4E9D-8AEE-1048502DF084}" srcOrd="5" destOrd="0" presId="urn:microsoft.com/office/officeart/2005/8/layout/cycle5"/>
    <dgm:cxn modelId="{6FC6D459-5F83-45A9-B151-1854CFB85331}" type="presParOf" srcId="{FAD37CA4-D19F-4AC2-B16E-B18DC9909A79}" destId="{BFA45162-EBF3-4D61-BB57-D18C3B8478A5}" srcOrd="6" destOrd="0" presId="urn:microsoft.com/office/officeart/2005/8/layout/cycle5"/>
    <dgm:cxn modelId="{7A016444-27D8-4707-B5BF-B931E6B615C3}" type="presParOf" srcId="{FAD37CA4-D19F-4AC2-B16E-B18DC9909A79}" destId="{36289FF5-E7AA-4E2B-863F-1E16D3865A83}" srcOrd="7" destOrd="0" presId="urn:microsoft.com/office/officeart/2005/8/layout/cycle5"/>
    <dgm:cxn modelId="{FD8B4A31-8B94-4A81-B1F9-8790FFF6FE25}" type="presParOf" srcId="{FAD37CA4-D19F-4AC2-B16E-B18DC9909A79}" destId="{139E7D7C-7F12-4C56-B331-ADA223032D2D}" srcOrd="8" destOrd="0" presId="urn:microsoft.com/office/officeart/2005/8/layout/cycle5"/>
    <dgm:cxn modelId="{5ADC12A8-E449-4F0A-85C3-6668E54FBA37}" type="presParOf" srcId="{FAD37CA4-D19F-4AC2-B16E-B18DC9909A79}" destId="{33531D82-42A2-4043-8AC9-57028C4B1534}" srcOrd="9" destOrd="0" presId="urn:microsoft.com/office/officeart/2005/8/layout/cycle5"/>
    <dgm:cxn modelId="{17AA8DB7-9D8D-4835-B778-DADC2741D093}" type="presParOf" srcId="{FAD37CA4-D19F-4AC2-B16E-B18DC9909A79}" destId="{FBA0C64E-420B-4F97-8516-29061CBB5590}" srcOrd="10" destOrd="0" presId="urn:microsoft.com/office/officeart/2005/8/layout/cycle5"/>
    <dgm:cxn modelId="{5840FB98-AE28-490A-B60B-8F7BE42024BE}" type="presParOf" srcId="{FAD37CA4-D19F-4AC2-B16E-B18DC9909A79}" destId="{FC6592E8-F241-4BFA-BB66-23EAABACC32E}" srcOrd="11" destOrd="0" presId="urn:microsoft.com/office/officeart/2005/8/layout/cycle5"/>
    <dgm:cxn modelId="{E3C24864-5718-43D2-8E0F-CC9202423F10}" type="presParOf" srcId="{FAD37CA4-D19F-4AC2-B16E-B18DC9909A79}" destId="{7E73A8DB-FE3B-4CFE-A29B-7C7A792929C6}" srcOrd="12" destOrd="0" presId="urn:microsoft.com/office/officeart/2005/8/layout/cycle5"/>
    <dgm:cxn modelId="{F6A90A06-9C26-43C2-8D0F-702CDEB8533B}" type="presParOf" srcId="{FAD37CA4-D19F-4AC2-B16E-B18DC9909A79}" destId="{E6A69222-D6F2-4B0C-B66A-0AD7739F9028}" srcOrd="13" destOrd="0" presId="urn:microsoft.com/office/officeart/2005/8/layout/cycle5"/>
    <dgm:cxn modelId="{F305A110-4221-4AE6-8E31-CEA04D9FE73B}" type="presParOf" srcId="{FAD37CA4-D19F-4AC2-B16E-B18DC9909A79}" destId="{B60E1FF6-8683-44BA-A3D4-FC258380883F}"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FCEF2-7964-409B-B5FC-570D47877B6F}">
      <dsp:nvSpPr>
        <dsp:cNvPr id="0" name=""/>
        <dsp:cNvSpPr/>
      </dsp:nvSpPr>
      <dsp:spPr>
        <a:xfrm>
          <a:off x="3661197" y="3382"/>
          <a:ext cx="1273916" cy="8280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Strategic</a:t>
          </a:r>
        </a:p>
      </dsp:txBody>
      <dsp:txXfrm>
        <a:off x="3701619" y="43804"/>
        <a:ext cx="1193072" cy="747201"/>
      </dsp:txXfrm>
    </dsp:sp>
    <dsp:sp modelId="{82E99F69-2C00-4B23-8BB7-A92E7A038C36}">
      <dsp:nvSpPr>
        <dsp:cNvPr id="0" name=""/>
        <dsp:cNvSpPr/>
      </dsp:nvSpPr>
      <dsp:spPr>
        <a:xfrm>
          <a:off x="2644266" y="417405"/>
          <a:ext cx="3307779" cy="3307779"/>
        </a:xfrm>
        <a:custGeom>
          <a:avLst/>
          <a:gdLst/>
          <a:ahLst/>
          <a:cxnLst/>
          <a:rect l="0" t="0" r="0" b="0"/>
          <a:pathLst>
            <a:path>
              <a:moveTo>
                <a:pt x="2461397" y="210532"/>
              </a:moveTo>
              <a:arcTo wR="1653889" hR="1653889" stAng="17953530" swAng="1211389"/>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F77A27F-47BA-4A73-AF3D-DA5A1B0F24E5}">
      <dsp:nvSpPr>
        <dsp:cNvPr id="0" name=""/>
        <dsp:cNvSpPr/>
      </dsp:nvSpPr>
      <dsp:spPr>
        <a:xfrm>
          <a:off x="5234140" y="1146192"/>
          <a:ext cx="1273916" cy="8280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Target Performance</a:t>
          </a:r>
        </a:p>
      </dsp:txBody>
      <dsp:txXfrm>
        <a:off x="5274562" y="1186614"/>
        <a:ext cx="1193072" cy="747201"/>
      </dsp:txXfrm>
    </dsp:sp>
    <dsp:sp modelId="{E3F20500-7BDB-4E9D-8AEE-1048502DF084}">
      <dsp:nvSpPr>
        <dsp:cNvPr id="0" name=""/>
        <dsp:cNvSpPr/>
      </dsp:nvSpPr>
      <dsp:spPr>
        <a:xfrm>
          <a:off x="2644266" y="417405"/>
          <a:ext cx="3307779" cy="3307779"/>
        </a:xfrm>
        <a:custGeom>
          <a:avLst/>
          <a:gdLst/>
          <a:ahLst/>
          <a:cxnLst/>
          <a:rect l="0" t="0" r="0" b="0"/>
          <a:pathLst>
            <a:path>
              <a:moveTo>
                <a:pt x="3303810" y="1768400"/>
              </a:moveTo>
              <a:arcTo wR="1653889" hR="1653889" stAng="21838212" swAng="1359610"/>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A45162-EBF3-4D61-BB57-D18C3B8478A5}">
      <dsp:nvSpPr>
        <dsp:cNvPr id="0" name=""/>
        <dsp:cNvSpPr/>
      </dsp:nvSpPr>
      <dsp:spPr>
        <a:xfrm>
          <a:off x="4633329" y="2995296"/>
          <a:ext cx="1273916" cy="8280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Analyze Data</a:t>
          </a:r>
        </a:p>
      </dsp:txBody>
      <dsp:txXfrm>
        <a:off x="4673751" y="3035718"/>
        <a:ext cx="1193072" cy="747201"/>
      </dsp:txXfrm>
    </dsp:sp>
    <dsp:sp modelId="{139E7D7C-7F12-4C56-B331-ADA223032D2D}">
      <dsp:nvSpPr>
        <dsp:cNvPr id="0" name=""/>
        <dsp:cNvSpPr/>
      </dsp:nvSpPr>
      <dsp:spPr>
        <a:xfrm>
          <a:off x="2644266" y="417405"/>
          <a:ext cx="3307779" cy="3307779"/>
        </a:xfrm>
        <a:custGeom>
          <a:avLst/>
          <a:gdLst/>
          <a:ahLst/>
          <a:cxnLst/>
          <a:rect l="0" t="0" r="0" b="0"/>
          <a:pathLst>
            <a:path>
              <a:moveTo>
                <a:pt x="1856818" y="3295282"/>
              </a:moveTo>
              <a:arcTo wR="1653889" hR="1653889" stAng="4977129" swAng="845742"/>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3531D82-42A2-4043-8AC9-57028C4B1534}">
      <dsp:nvSpPr>
        <dsp:cNvPr id="0" name=""/>
        <dsp:cNvSpPr/>
      </dsp:nvSpPr>
      <dsp:spPr>
        <a:xfrm>
          <a:off x="2689065" y="2995296"/>
          <a:ext cx="1273916" cy="8280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Reflect on Results</a:t>
          </a:r>
        </a:p>
      </dsp:txBody>
      <dsp:txXfrm>
        <a:off x="2729487" y="3035718"/>
        <a:ext cx="1193072" cy="747201"/>
      </dsp:txXfrm>
    </dsp:sp>
    <dsp:sp modelId="{FC6592E8-F241-4BFA-BB66-23EAABACC32E}">
      <dsp:nvSpPr>
        <dsp:cNvPr id="0" name=""/>
        <dsp:cNvSpPr/>
      </dsp:nvSpPr>
      <dsp:spPr>
        <a:xfrm>
          <a:off x="2644266" y="417405"/>
          <a:ext cx="3307779" cy="3307779"/>
        </a:xfrm>
        <a:custGeom>
          <a:avLst/>
          <a:gdLst/>
          <a:ahLst/>
          <a:cxnLst/>
          <a:rect l="0" t="0" r="0" b="0"/>
          <a:pathLst>
            <a:path>
              <a:moveTo>
                <a:pt x="175449" y="2395217"/>
              </a:moveTo>
              <a:arcTo wR="1653889" hR="1653889" stAng="9202178" swAng="1359610"/>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E73A8DB-FE3B-4CFE-A29B-7C7A792929C6}">
      <dsp:nvSpPr>
        <dsp:cNvPr id="0" name=""/>
        <dsp:cNvSpPr/>
      </dsp:nvSpPr>
      <dsp:spPr>
        <a:xfrm>
          <a:off x="2088255" y="1146192"/>
          <a:ext cx="1273916" cy="8280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Strengthen Programs and Services</a:t>
          </a:r>
        </a:p>
      </dsp:txBody>
      <dsp:txXfrm>
        <a:off x="2128677" y="1186614"/>
        <a:ext cx="1193072" cy="747201"/>
      </dsp:txXfrm>
    </dsp:sp>
    <dsp:sp modelId="{B60E1FF6-8683-44BA-A3D4-FC258380883F}">
      <dsp:nvSpPr>
        <dsp:cNvPr id="0" name=""/>
        <dsp:cNvSpPr/>
      </dsp:nvSpPr>
      <dsp:spPr>
        <a:xfrm>
          <a:off x="2644266" y="417405"/>
          <a:ext cx="3307779" cy="3307779"/>
        </a:xfrm>
        <a:custGeom>
          <a:avLst/>
          <a:gdLst/>
          <a:ahLst/>
          <a:cxnLst/>
          <a:rect l="0" t="0" r="0" b="0"/>
          <a:pathLst>
            <a:path>
              <a:moveTo>
                <a:pt x="397851" y="577916"/>
              </a:moveTo>
              <a:arcTo wR="1653889" hR="1653889" stAng="13235081" swAng="1211389"/>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628119-CA3E-49DE-ABB6-E5178F8DCBE8}" type="datetimeFigureOut">
              <a:rPr lang="en-US" smtClean="0"/>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E1256-B933-49AE-9AC2-52B65DEABA0B}" type="slidenum">
              <a:rPr lang="en-US" smtClean="0"/>
              <a:t>‹#›</a:t>
            </a:fld>
            <a:endParaRPr lang="en-US" dirty="0"/>
          </a:p>
        </p:txBody>
      </p:sp>
    </p:spTree>
    <p:extLst>
      <p:ext uri="{BB962C8B-B14F-4D97-AF65-F5344CB8AC3E}">
        <p14:creationId xmlns:p14="http://schemas.microsoft.com/office/powerpoint/2010/main" val="139726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28119-CA3E-49DE-ABB6-E5178F8DCBE8}" type="datetimeFigureOut">
              <a:rPr lang="en-US" smtClean="0"/>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E1256-B933-49AE-9AC2-52B65DEABA0B}" type="slidenum">
              <a:rPr lang="en-US" smtClean="0"/>
              <a:t>‹#›</a:t>
            </a:fld>
            <a:endParaRPr lang="en-US" dirty="0"/>
          </a:p>
        </p:txBody>
      </p:sp>
    </p:spTree>
    <p:extLst>
      <p:ext uri="{BB962C8B-B14F-4D97-AF65-F5344CB8AC3E}">
        <p14:creationId xmlns:p14="http://schemas.microsoft.com/office/powerpoint/2010/main" val="87243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28119-CA3E-49DE-ABB6-E5178F8DCBE8}" type="datetimeFigureOut">
              <a:rPr lang="en-US" smtClean="0"/>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E1256-B933-49AE-9AC2-52B65DEABA0B}"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7675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28119-CA3E-49DE-ABB6-E5178F8DCBE8}" type="datetimeFigureOut">
              <a:rPr lang="en-US" smtClean="0"/>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E1256-B933-49AE-9AC2-52B65DEABA0B}" type="slidenum">
              <a:rPr lang="en-US" smtClean="0"/>
              <a:t>‹#›</a:t>
            </a:fld>
            <a:endParaRPr lang="en-US" dirty="0"/>
          </a:p>
        </p:txBody>
      </p:sp>
    </p:spTree>
    <p:extLst>
      <p:ext uri="{BB962C8B-B14F-4D97-AF65-F5344CB8AC3E}">
        <p14:creationId xmlns:p14="http://schemas.microsoft.com/office/powerpoint/2010/main" val="2771195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28119-CA3E-49DE-ABB6-E5178F8DCBE8}" type="datetimeFigureOut">
              <a:rPr lang="en-US" smtClean="0"/>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E1256-B933-49AE-9AC2-52B65DEABA0B}"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32074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28119-CA3E-49DE-ABB6-E5178F8DCBE8}" type="datetimeFigureOut">
              <a:rPr lang="en-US" smtClean="0"/>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E1256-B933-49AE-9AC2-52B65DEABA0B}" type="slidenum">
              <a:rPr lang="en-US" smtClean="0"/>
              <a:t>‹#›</a:t>
            </a:fld>
            <a:endParaRPr lang="en-US" dirty="0"/>
          </a:p>
        </p:txBody>
      </p:sp>
    </p:spTree>
    <p:extLst>
      <p:ext uri="{BB962C8B-B14F-4D97-AF65-F5344CB8AC3E}">
        <p14:creationId xmlns:p14="http://schemas.microsoft.com/office/powerpoint/2010/main" val="912890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28119-CA3E-49DE-ABB6-E5178F8DCBE8}" type="datetimeFigureOut">
              <a:rPr lang="en-US" smtClean="0"/>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E1256-B933-49AE-9AC2-52B65DEABA0B}" type="slidenum">
              <a:rPr lang="en-US" smtClean="0"/>
              <a:t>‹#›</a:t>
            </a:fld>
            <a:endParaRPr lang="en-US" dirty="0"/>
          </a:p>
        </p:txBody>
      </p:sp>
    </p:spTree>
    <p:extLst>
      <p:ext uri="{BB962C8B-B14F-4D97-AF65-F5344CB8AC3E}">
        <p14:creationId xmlns:p14="http://schemas.microsoft.com/office/powerpoint/2010/main" val="547669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28119-CA3E-49DE-ABB6-E5178F8DCBE8}" type="datetimeFigureOut">
              <a:rPr lang="en-US" smtClean="0"/>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E1256-B933-49AE-9AC2-52B65DEABA0B}" type="slidenum">
              <a:rPr lang="en-US" smtClean="0"/>
              <a:t>‹#›</a:t>
            </a:fld>
            <a:endParaRPr lang="en-US" dirty="0"/>
          </a:p>
        </p:txBody>
      </p:sp>
    </p:spTree>
    <p:extLst>
      <p:ext uri="{BB962C8B-B14F-4D97-AF65-F5344CB8AC3E}">
        <p14:creationId xmlns:p14="http://schemas.microsoft.com/office/powerpoint/2010/main" val="1725042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28119-CA3E-49DE-ABB6-E5178F8DCBE8}" type="datetimeFigureOut">
              <a:rPr lang="en-US" smtClean="0"/>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E1256-B933-49AE-9AC2-52B65DEABA0B}" type="slidenum">
              <a:rPr lang="en-US" smtClean="0"/>
              <a:t>‹#›</a:t>
            </a:fld>
            <a:endParaRPr lang="en-US" dirty="0"/>
          </a:p>
        </p:txBody>
      </p:sp>
    </p:spTree>
    <p:extLst>
      <p:ext uri="{BB962C8B-B14F-4D97-AF65-F5344CB8AC3E}">
        <p14:creationId xmlns:p14="http://schemas.microsoft.com/office/powerpoint/2010/main" val="63773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28119-CA3E-49DE-ABB6-E5178F8DCBE8}" type="datetimeFigureOut">
              <a:rPr lang="en-US" smtClean="0"/>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E1256-B933-49AE-9AC2-52B65DEABA0B}" type="slidenum">
              <a:rPr lang="en-US" smtClean="0"/>
              <a:t>‹#›</a:t>
            </a:fld>
            <a:endParaRPr lang="en-US" dirty="0"/>
          </a:p>
        </p:txBody>
      </p:sp>
    </p:spTree>
    <p:extLst>
      <p:ext uri="{BB962C8B-B14F-4D97-AF65-F5344CB8AC3E}">
        <p14:creationId xmlns:p14="http://schemas.microsoft.com/office/powerpoint/2010/main" val="189370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628119-CA3E-49DE-ABB6-E5178F8DCBE8}" type="datetimeFigureOut">
              <a:rPr lang="en-US" smtClean="0"/>
              <a:t>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BE1256-B933-49AE-9AC2-52B65DEABA0B}" type="slidenum">
              <a:rPr lang="en-US" smtClean="0"/>
              <a:t>‹#›</a:t>
            </a:fld>
            <a:endParaRPr lang="en-US" dirty="0"/>
          </a:p>
        </p:txBody>
      </p:sp>
    </p:spTree>
    <p:extLst>
      <p:ext uri="{BB962C8B-B14F-4D97-AF65-F5344CB8AC3E}">
        <p14:creationId xmlns:p14="http://schemas.microsoft.com/office/powerpoint/2010/main" val="275437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628119-CA3E-49DE-ABB6-E5178F8DCBE8}" type="datetimeFigureOut">
              <a:rPr lang="en-US" smtClean="0"/>
              <a:t>2/8/22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BE1256-B933-49AE-9AC2-52B65DEABA0B}" type="slidenum">
              <a:rPr lang="en-US" smtClean="0"/>
              <a:t>‹#›</a:t>
            </a:fld>
            <a:endParaRPr lang="en-US" dirty="0"/>
          </a:p>
        </p:txBody>
      </p:sp>
    </p:spTree>
    <p:extLst>
      <p:ext uri="{BB962C8B-B14F-4D97-AF65-F5344CB8AC3E}">
        <p14:creationId xmlns:p14="http://schemas.microsoft.com/office/powerpoint/2010/main" val="294440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628119-CA3E-49DE-ABB6-E5178F8DCBE8}" type="datetimeFigureOut">
              <a:rPr lang="en-US" smtClean="0"/>
              <a:t>2/8/22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BE1256-B933-49AE-9AC2-52B65DEABA0B}" type="slidenum">
              <a:rPr lang="en-US" smtClean="0"/>
              <a:t>‹#›</a:t>
            </a:fld>
            <a:endParaRPr lang="en-US" dirty="0"/>
          </a:p>
        </p:txBody>
      </p:sp>
    </p:spTree>
    <p:extLst>
      <p:ext uri="{BB962C8B-B14F-4D97-AF65-F5344CB8AC3E}">
        <p14:creationId xmlns:p14="http://schemas.microsoft.com/office/powerpoint/2010/main" val="211459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28119-CA3E-49DE-ABB6-E5178F8DCBE8}" type="datetimeFigureOut">
              <a:rPr lang="en-US" smtClean="0"/>
              <a:t>2/8/22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BE1256-B933-49AE-9AC2-52B65DEABA0B}" type="slidenum">
              <a:rPr lang="en-US" smtClean="0"/>
              <a:t>‹#›</a:t>
            </a:fld>
            <a:endParaRPr lang="en-US" dirty="0"/>
          </a:p>
        </p:txBody>
      </p:sp>
    </p:spTree>
    <p:extLst>
      <p:ext uri="{BB962C8B-B14F-4D97-AF65-F5344CB8AC3E}">
        <p14:creationId xmlns:p14="http://schemas.microsoft.com/office/powerpoint/2010/main" val="216752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628119-CA3E-49DE-ABB6-E5178F8DCBE8}" type="datetimeFigureOut">
              <a:rPr lang="en-US" smtClean="0"/>
              <a:t>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BE1256-B933-49AE-9AC2-52B65DEABA0B}" type="slidenum">
              <a:rPr lang="en-US" smtClean="0"/>
              <a:t>‹#›</a:t>
            </a:fld>
            <a:endParaRPr lang="en-US" dirty="0"/>
          </a:p>
        </p:txBody>
      </p:sp>
    </p:spTree>
    <p:extLst>
      <p:ext uri="{BB962C8B-B14F-4D97-AF65-F5344CB8AC3E}">
        <p14:creationId xmlns:p14="http://schemas.microsoft.com/office/powerpoint/2010/main" val="317587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28119-CA3E-49DE-ABB6-E5178F8DCBE8}" type="datetimeFigureOut">
              <a:rPr lang="en-US" smtClean="0"/>
              <a:t>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BE1256-B933-49AE-9AC2-52B65DEABA0B}" type="slidenum">
              <a:rPr lang="en-US" smtClean="0"/>
              <a:t>‹#›</a:t>
            </a:fld>
            <a:endParaRPr lang="en-US" dirty="0"/>
          </a:p>
        </p:txBody>
      </p:sp>
    </p:spTree>
    <p:extLst>
      <p:ext uri="{BB962C8B-B14F-4D97-AF65-F5344CB8AC3E}">
        <p14:creationId xmlns:p14="http://schemas.microsoft.com/office/powerpoint/2010/main" val="6103569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628119-CA3E-49DE-ABB6-E5178F8DCBE8}" type="datetimeFigureOut">
              <a:rPr lang="en-US" smtClean="0"/>
              <a:t>2/8/22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3BE1256-B933-49AE-9AC2-52B65DEABA0B}" type="slidenum">
              <a:rPr lang="en-US" smtClean="0"/>
              <a:t>‹#›</a:t>
            </a:fld>
            <a:endParaRPr lang="en-US" dirty="0"/>
          </a:p>
        </p:txBody>
      </p:sp>
    </p:spTree>
    <p:extLst>
      <p:ext uri="{BB962C8B-B14F-4D97-AF65-F5344CB8AC3E}">
        <p14:creationId xmlns:p14="http://schemas.microsoft.com/office/powerpoint/2010/main" val="4280052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orbes.com/sites/mikeozanian/2019/10/16/the-forbes-fab-40-puma-debuts-on-2019-list-of-the-worlds-most-valuable-sports-brands/%237609fd42d35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amu.edu/index.cfm?HealthPhysicaledu&amp;SportManagemen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ezzeldin.aly@famu.edu" TargetMode="External"/><Relationship Id="rId3" Type="http://schemas.openxmlformats.org/officeDocument/2006/relationships/hyperlink" Target="mailto:Sarah.price@famu.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hyperlink" Target="http://www.sacscoc.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gif"/><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52619FF-BB31-4BF0-86FA-33AEDE602E70}"/>
              </a:ext>
            </a:extLst>
          </p:cNvPr>
          <p:cNvSpPr txBox="1"/>
          <p:nvPr/>
        </p:nvSpPr>
        <p:spPr>
          <a:xfrm>
            <a:off x="644577" y="2945599"/>
            <a:ext cx="9921823" cy="1475404"/>
          </a:xfrm>
          <a:prstGeom prst="rect">
            <a:avLst/>
          </a:prstGeom>
          <a:noFill/>
        </p:spPr>
        <p:txBody>
          <a:bodyPr wrap="square">
            <a:spAutoFit/>
          </a:bodyPr>
          <a:lstStyle/>
          <a:p>
            <a:pPr marL="0" marR="0">
              <a:lnSpc>
                <a:spcPct val="107000"/>
              </a:lnSpc>
              <a:spcBef>
                <a:spcPts val="0"/>
              </a:spcBef>
              <a:spcAft>
                <a:spcPts val="1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Presentation Title: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Sport Management Graduate Program; “STARS” Assessment Plan and Report 2020 to 2022 – Analysis Study</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3659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784242-5F05-4173-9BFB-55BE31C9A1AE}"/>
              </a:ext>
            </a:extLst>
          </p:cNvPr>
          <p:cNvSpPr>
            <a:spLocks noGrp="1"/>
          </p:cNvSpPr>
          <p:nvPr>
            <p:ph type="title"/>
          </p:nvPr>
        </p:nvSpPr>
        <p:spPr/>
        <p:txBody>
          <a:bodyPr/>
          <a:lstStyle/>
          <a:p>
            <a:r>
              <a:rPr lang="en-US" dirty="0"/>
              <a:t>FAMU Sport Management Program</a:t>
            </a:r>
          </a:p>
        </p:txBody>
      </p:sp>
      <p:sp>
        <p:nvSpPr>
          <p:cNvPr id="3" name="Content Placeholder 2">
            <a:extLst>
              <a:ext uri="{FF2B5EF4-FFF2-40B4-BE49-F238E27FC236}">
                <a16:creationId xmlns="" xmlns:a16="http://schemas.microsoft.com/office/drawing/2014/main" id="{C3362C6E-ED3A-4963-9954-D1F3D2D64D9A}"/>
              </a:ext>
            </a:extLst>
          </p:cNvPr>
          <p:cNvSpPr>
            <a:spLocks noGrp="1"/>
          </p:cNvSpPr>
          <p:nvPr>
            <p:ph idx="1"/>
          </p:nvPr>
        </p:nvSpPr>
        <p:spPr/>
        <p:txBody>
          <a:bodyPr>
            <a:normAutofit fontScale="32500" lnSpcReduction="20000"/>
          </a:bodyPr>
          <a:lstStyle/>
          <a:p>
            <a:r>
              <a:rPr lang="en-US" sz="4500" dirty="0"/>
              <a:t>The College of Education sport management program at Florida A&amp;M University is aligned with where the sport management discipline is heading in the future.</a:t>
            </a:r>
          </a:p>
          <a:p>
            <a:r>
              <a:rPr lang="en-US" sz="4500" dirty="0"/>
              <a:t>The sports industry is booming from 2020 to 2022; key players are driving the growth coming from the top 15 biggest sports brands and their total ‘brand value’ in US dollars, across all four categories (business, events, athletes, teams) ranked in Forbes Magazine’s 2019 </a:t>
            </a:r>
            <a:r>
              <a:rPr lang="en-US" sz="4500" dirty="0">
                <a:hlinkClick r:id="rId2"/>
              </a:rPr>
              <a:t>‘Top 40 Most Valuable Sports Brands.’</a:t>
            </a:r>
            <a:endParaRPr lang="en-US" sz="4500" dirty="0"/>
          </a:p>
          <a:p>
            <a:pPr marL="0" indent="0">
              <a:buNone/>
            </a:pPr>
            <a:endParaRPr lang="en-US" sz="4500" dirty="0"/>
          </a:p>
          <a:p>
            <a:pPr>
              <a:buFont typeface="+mj-lt"/>
              <a:buAutoNum type="arabicPeriod"/>
            </a:pPr>
            <a:r>
              <a:rPr lang="en-US" sz="4500" dirty="0"/>
              <a:t>Nike, $36,800,000,000</a:t>
            </a:r>
          </a:p>
          <a:p>
            <a:pPr>
              <a:buFont typeface="+mj-lt"/>
              <a:buAutoNum type="arabicPeriod"/>
            </a:pPr>
            <a:r>
              <a:rPr lang="en-US" sz="4500" dirty="0"/>
              <a:t>ESPN, $13,100,000,000</a:t>
            </a:r>
          </a:p>
          <a:p>
            <a:pPr>
              <a:buFont typeface="+mj-lt"/>
              <a:buAutoNum type="arabicPeriod"/>
            </a:pPr>
            <a:r>
              <a:rPr lang="en-US" sz="4500" dirty="0"/>
              <a:t>Adidas, $11,200,000,000</a:t>
            </a:r>
          </a:p>
          <a:p>
            <a:pPr>
              <a:buFont typeface="+mj-lt"/>
              <a:buAutoNum type="arabicPeriod"/>
            </a:pPr>
            <a:r>
              <a:rPr lang="en-US" sz="4500" dirty="0"/>
              <a:t>Gatorade, $6,700,000,000</a:t>
            </a:r>
          </a:p>
          <a:p>
            <a:pPr>
              <a:buFont typeface="+mj-lt"/>
              <a:buAutoNum type="arabicPeriod"/>
            </a:pPr>
            <a:r>
              <a:rPr lang="en-US" sz="4500" dirty="0"/>
              <a:t>Sky Sports, $4,400,000,000</a:t>
            </a:r>
          </a:p>
          <a:p>
            <a:pPr>
              <a:buFont typeface="+mj-lt"/>
              <a:buAutoNum type="arabicPeriod"/>
            </a:pPr>
            <a:r>
              <a:rPr lang="en-US" sz="4500" dirty="0"/>
              <a:t>Puma, $4,000,000,000</a:t>
            </a:r>
          </a:p>
          <a:p>
            <a:endParaRPr lang="en-US" dirty="0"/>
          </a:p>
        </p:txBody>
      </p:sp>
    </p:spTree>
    <p:extLst>
      <p:ext uri="{BB962C8B-B14F-4D97-AF65-F5344CB8AC3E}">
        <p14:creationId xmlns:p14="http://schemas.microsoft.com/office/powerpoint/2010/main" val="11478744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BAFED7-F19C-4166-9157-87E78EF4FA78}"/>
              </a:ext>
            </a:extLst>
          </p:cNvPr>
          <p:cNvSpPr>
            <a:spLocks noGrp="1"/>
          </p:cNvSpPr>
          <p:nvPr>
            <p:ph type="title"/>
          </p:nvPr>
        </p:nvSpPr>
        <p:spPr/>
        <p:txBody>
          <a:bodyPr/>
          <a:lstStyle/>
          <a:p>
            <a:r>
              <a:rPr lang="en-US" dirty="0"/>
              <a:t>FAMU Sport Management Program</a:t>
            </a:r>
          </a:p>
        </p:txBody>
      </p:sp>
      <p:sp>
        <p:nvSpPr>
          <p:cNvPr id="3" name="Content Placeholder 2">
            <a:extLst>
              <a:ext uri="{FF2B5EF4-FFF2-40B4-BE49-F238E27FC236}">
                <a16:creationId xmlns="" xmlns:a16="http://schemas.microsoft.com/office/drawing/2014/main" id="{5B70E2D6-FC2E-44E8-A72A-4C7B1FB10FCB}"/>
              </a:ext>
            </a:extLst>
          </p:cNvPr>
          <p:cNvSpPr>
            <a:spLocks noGrp="1"/>
          </p:cNvSpPr>
          <p:nvPr>
            <p:ph idx="1"/>
          </p:nvPr>
        </p:nvSpPr>
        <p:spPr/>
        <p:txBody>
          <a:bodyPr>
            <a:normAutofit fontScale="85000" lnSpcReduction="20000"/>
          </a:bodyPr>
          <a:lstStyle/>
          <a:p>
            <a:pPr>
              <a:buFont typeface="+mj-lt"/>
              <a:buAutoNum type="arabicPeriod"/>
            </a:pPr>
            <a:r>
              <a:rPr lang="en-US" sz="2800" dirty="0"/>
              <a:t>Under Armour, $3,500,000,000</a:t>
            </a:r>
          </a:p>
          <a:p>
            <a:pPr>
              <a:buFont typeface="+mj-lt"/>
              <a:buAutoNum type="arabicPeriod"/>
            </a:pPr>
            <a:r>
              <a:rPr lang="en-US" sz="2800" dirty="0"/>
              <a:t>UFC, $2,400,000,000</a:t>
            </a:r>
          </a:p>
          <a:p>
            <a:pPr>
              <a:buFont typeface="+mj-lt"/>
              <a:buAutoNum type="arabicPeriod"/>
            </a:pPr>
            <a:r>
              <a:rPr lang="en-US" sz="2800" dirty="0"/>
              <a:t>YES, $1,500,000,0001.</a:t>
            </a:r>
          </a:p>
          <a:p>
            <a:pPr>
              <a:buFont typeface="+mj-lt"/>
              <a:buAutoNum type="arabicPeriod"/>
            </a:pPr>
            <a:r>
              <a:rPr lang="en-US" sz="2800" dirty="0"/>
              <a:t>Dallas Cowboys, $1,039,000,000</a:t>
            </a:r>
          </a:p>
          <a:p>
            <a:pPr>
              <a:buFont typeface="+mj-lt"/>
              <a:buAutoNum type="arabicPeriod"/>
            </a:pPr>
            <a:r>
              <a:rPr lang="en-US" sz="2800" dirty="0"/>
              <a:t>New York Yankees, $815,000,000</a:t>
            </a:r>
          </a:p>
          <a:p>
            <a:pPr>
              <a:buFont typeface="+mj-lt"/>
              <a:buAutoNum type="arabicPeriod"/>
            </a:pPr>
            <a:r>
              <a:rPr lang="en-US" sz="2800" dirty="0"/>
              <a:t>Reebok, $800,000,000</a:t>
            </a:r>
          </a:p>
          <a:p>
            <a:pPr>
              <a:buFont typeface="+mj-lt"/>
              <a:buAutoNum type="arabicPeriod"/>
            </a:pPr>
            <a:r>
              <a:rPr lang="en-US" sz="2800" dirty="0"/>
              <a:t>Real Madrid, $725,000,000</a:t>
            </a:r>
          </a:p>
          <a:p>
            <a:pPr>
              <a:buFont typeface="+mj-lt"/>
              <a:buAutoNum type="arabicPeriod"/>
            </a:pPr>
            <a:r>
              <a:rPr lang="en-US" sz="2800" dirty="0"/>
              <a:t>Super Bowl, $780,000,000</a:t>
            </a:r>
          </a:p>
          <a:p>
            <a:pPr>
              <a:buFont typeface="+mj-lt"/>
              <a:buAutoNum type="arabicPeriod"/>
            </a:pPr>
            <a:r>
              <a:rPr lang="en-US" sz="2800" dirty="0"/>
              <a:t>Los Angeles Lakers, $674,000,000</a:t>
            </a:r>
          </a:p>
          <a:p>
            <a:endParaRPr lang="en-US" dirty="0"/>
          </a:p>
        </p:txBody>
      </p:sp>
    </p:spTree>
    <p:extLst>
      <p:ext uri="{BB962C8B-B14F-4D97-AF65-F5344CB8AC3E}">
        <p14:creationId xmlns:p14="http://schemas.microsoft.com/office/powerpoint/2010/main" val="1269980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C02BB5-5E40-456F-BC42-C7FEA398B5E3}"/>
              </a:ext>
            </a:extLst>
          </p:cNvPr>
          <p:cNvSpPr>
            <a:spLocks noGrp="1"/>
          </p:cNvSpPr>
          <p:nvPr>
            <p:ph type="title"/>
          </p:nvPr>
        </p:nvSpPr>
        <p:spPr/>
        <p:txBody>
          <a:bodyPr>
            <a:normAutofit fontScale="90000"/>
          </a:bodyPr>
          <a:lstStyle/>
          <a:p>
            <a:r>
              <a:rPr lang="en-US" sz="2700" b="1" dirty="0">
                <a:solidFill>
                  <a:srgbClr val="000000"/>
                </a:solidFill>
                <a:effectLst/>
              </a:rPr>
              <a:t>Schedule of Courses</a:t>
            </a:r>
            <a:r>
              <a:rPr lang="en-US" sz="2700" dirty="0"/>
              <a:t/>
            </a:r>
            <a:br>
              <a:rPr lang="en-US" sz="2700" dirty="0"/>
            </a:br>
            <a:r>
              <a:rPr lang="en-US" sz="2700" dirty="0">
                <a:solidFill>
                  <a:srgbClr val="000000"/>
                </a:solidFill>
                <a:effectLst/>
              </a:rPr>
              <a:t>https</a:t>
            </a:r>
            <a:r>
              <a:rPr lang="en-US" sz="2700" dirty="0">
                <a:solidFill>
                  <a:srgbClr val="000000"/>
                </a:solidFill>
                <a:effectLst/>
                <a:hlinkClick r:id="rId2"/>
              </a:rPr>
              <a:t>://w</a:t>
            </a:r>
            <a:r>
              <a:rPr lang="en-US" sz="2700" dirty="0">
                <a:solidFill>
                  <a:srgbClr val="000000"/>
                </a:solidFill>
                <a:effectLst/>
              </a:rPr>
              <a:t>ww</a:t>
            </a:r>
            <a:r>
              <a:rPr lang="en-US" sz="2700" dirty="0">
                <a:solidFill>
                  <a:srgbClr val="000000"/>
                </a:solidFill>
                <a:effectLst/>
                <a:hlinkClick r:id="rId2"/>
              </a:rPr>
              <a:t>.famu.edu/index.cfm?HealthPhysicaledu&amp;SportManagement</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804EF61D-37EC-41EE-8D76-5B99A48A010B}"/>
              </a:ext>
            </a:extLst>
          </p:cNvPr>
          <p:cNvSpPr>
            <a:spLocks noGrp="1"/>
          </p:cNvSpPr>
          <p:nvPr>
            <p:ph idx="1"/>
          </p:nvPr>
        </p:nvSpPr>
        <p:spPr/>
        <p:txBody>
          <a:bodyPr>
            <a:normAutofit/>
          </a:bodyPr>
          <a:lstStyle/>
          <a:p>
            <a:r>
              <a:rPr lang="en-US" sz="2100" b="1" u="sng" dirty="0">
                <a:solidFill>
                  <a:srgbClr val="000000"/>
                </a:solidFill>
                <a:effectLst/>
                <a:latin typeface="Times New Roman" panose="02020603050405020304" pitchFamily="18" charset="0"/>
                <a:cs typeface="Times New Roman" panose="02020603050405020304" pitchFamily="18" charset="0"/>
              </a:rPr>
              <a:t>Fall (12 hours)</a:t>
            </a:r>
            <a:endParaRPr lang="en-US" sz="2100" dirty="0">
              <a:latin typeface="Times New Roman" panose="02020603050405020304" pitchFamily="18" charset="0"/>
              <a:cs typeface="Times New Roman" panose="02020603050405020304" pitchFamily="18" charset="0"/>
            </a:endParaRPr>
          </a:p>
          <a:p>
            <a:r>
              <a:rPr lang="en-US" sz="2100" b="1" dirty="0">
                <a:solidFill>
                  <a:srgbClr val="000000"/>
                </a:solidFill>
                <a:effectLst/>
                <a:latin typeface="Times New Roman" panose="02020603050405020304" pitchFamily="18" charset="0"/>
                <a:cs typeface="Times New Roman" panose="02020603050405020304" pitchFamily="18" charset="0"/>
              </a:rPr>
              <a:t>SPM 5701</a:t>
            </a:r>
            <a:r>
              <a:rPr lang="en-US" sz="2100" dirty="0">
                <a:solidFill>
                  <a:srgbClr val="000000"/>
                </a:solidFill>
                <a:effectLst/>
                <a:latin typeface="Times New Roman" panose="02020603050405020304" pitchFamily="18" charset="0"/>
                <a:cs typeface="Times New Roman" panose="02020603050405020304" pitchFamily="18" charset="0"/>
              </a:rPr>
              <a:t> - Research Methods in Sport ( 3 s.h).</a:t>
            </a:r>
            <a:endParaRPr lang="en-US" sz="2100" dirty="0">
              <a:latin typeface="Times New Roman" panose="02020603050405020304" pitchFamily="18" charset="0"/>
              <a:cs typeface="Times New Roman" panose="02020603050405020304" pitchFamily="18" charset="0"/>
            </a:endParaRPr>
          </a:p>
          <a:p>
            <a:r>
              <a:rPr lang="en-US" sz="2100" b="1" dirty="0">
                <a:solidFill>
                  <a:srgbClr val="000000"/>
                </a:solidFill>
                <a:effectLst/>
                <a:latin typeface="Times New Roman" panose="02020603050405020304" pitchFamily="18" charset="0"/>
                <a:cs typeface="Times New Roman" panose="02020603050405020304" pitchFamily="18" charset="0"/>
              </a:rPr>
              <a:t>PET 546</a:t>
            </a:r>
            <a:r>
              <a:rPr lang="en-US" sz="2100" dirty="0">
                <a:solidFill>
                  <a:srgbClr val="000000"/>
                </a:solidFill>
                <a:effectLst/>
                <a:latin typeface="Times New Roman" panose="02020603050405020304" pitchFamily="18" charset="0"/>
                <a:cs typeface="Times New Roman" panose="02020603050405020304" pitchFamily="18" charset="0"/>
              </a:rPr>
              <a:t>6 - Theory &amp; Practice of Sports/Leisure Management ( 3 s.h).</a:t>
            </a:r>
            <a:endParaRPr lang="en-US" sz="2100" dirty="0">
              <a:latin typeface="Times New Roman" panose="02020603050405020304" pitchFamily="18" charset="0"/>
              <a:cs typeface="Times New Roman" panose="02020603050405020304" pitchFamily="18" charset="0"/>
            </a:endParaRPr>
          </a:p>
          <a:p>
            <a:r>
              <a:rPr lang="en-US" sz="2100" b="1" dirty="0">
                <a:solidFill>
                  <a:srgbClr val="000000"/>
                </a:solidFill>
                <a:effectLst/>
                <a:latin typeface="Times New Roman" panose="02020603050405020304" pitchFamily="18" charset="0"/>
                <a:cs typeface="Times New Roman" panose="02020603050405020304" pitchFamily="18" charset="0"/>
              </a:rPr>
              <a:t>SPM 5308</a:t>
            </a:r>
            <a:r>
              <a:rPr lang="en-US" sz="2100" dirty="0">
                <a:solidFill>
                  <a:srgbClr val="000000"/>
                </a:solidFill>
                <a:effectLst/>
                <a:latin typeface="Times New Roman" panose="02020603050405020304" pitchFamily="18" charset="0"/>
                <a:cs typeface="Times New Roman" panose="02020603050405020304" pitchFamily="18" charset="0"/>
              </a:rPr>
              <a:t> - Marketing &amp; Fundraising in Sports/Leisure Programs ( 3 s.h).</a:t>
            </a:r>
            <a:endParaRPr lang="en-US" sz="2100" dirty="0">
              <a:latin typeface="Times New Roman" panose="02020603050405020304" pitchFamily="18" charset="0"/>
              <a:cs typeface="Times New Roman" panose="02020603050405020304" pitchFamily="18" charset="0"/>
            </a:endParaRPr>
          </a:p>
          <a:p>
            <a:r>
              <a:rPr lang="en-US" sz="2100" b="1" dirty="0">
                <a:solidFill>
                  <a:srgbClr val="000000"/>
                </a:solidFill>
                <a:effectLst/>
                <a:latin typeface="Times New Roman" panose="02020603050405020304" pitchFamily="18" charset="0"/>
                <a:cs typeface="Times New Roman" panose="02020603050405020304" pitchFamily="18" charset="0"/>
              </a:rPr>
              <a:t>SPM 5155</a:t>
            </a:r>
            <a:r>
              <a:rPr lang="en-US" sz="2100" dirty="0">
                <a:solidFill>
                  <a:srgbClr val="000000"/>
                </a:solidFill>
                <a:effectLst/>
                <a:latin typeface="Times New Roman" panose="02020603050405020304" pitchFamily="18" charset="0"/>
                <a:cs typeface="Times New Roman" panose="02020603050405020304" pitchFamily="18" charset="0"/>
              </a:rPr>
              <a:t> - Seminar in Athletic Administration (Recommended Elective) ( 3 s.h).</a:t>
            </a:r>
            <a:endParaRPr lang="en-US" sz="21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954069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Schedule of Courses</a:t>
            </a:r>
            <a:endParaRPr lang="en-US" dirty="0"/>
          </a:p>
        </p:txBody>
      </p:sp>
      <p:sp>
        <p:nvSpPr>
          <p:cNvPr id="3" name="Content Placeholder 2"/>
          <p:cNvSpPr>
            <a:spLocks noGrp="1"/>
          </p:cNvSpPr>
          <p:nvPr>
            <p:ph idx="1"/>
          </p:nvPr>
        </p:nvSpPr>
        <p:spPr/>
        <p:txBody>
          <a:bodyPr>
            <a:normAutofit lnSpcReduction="10000"/>
          </a:bodyPr>
          <a:lstStyle/>
          <a:p>
            <a:r>
              <a:rPr lang="en-US" b="1" dirty="0"/>
              <a:t>Spring (12 hours)</a:t>
            </a:r>
          </a:p>
          <a:p>
            <a:r>
              <a:rPr lang="en-US" dirty="0"/>
              <a:t>SPM 5126 - Personnel Management in Sport &amp; Leisure Programs (3 s.h).</a:t>
            </a:r>
          </a:p>
          <a:p>
            <a:r>
              <a:rPr lang="en-US" dirty="0"/>
              <a:t>PET 5145 - Problems in Physical Education/Social Issues in Sport (3 s.h).</a:t>
            </a:r>
          </a:p>
          <a:p>
            <a:r>
              <a:rPr lang="en-US" dirty="0"/>
              <a:t>SPM 5726 - Legal Issues in Sport/Leisure Management (3 s.h).</a:t>
            </a:r>
            <a:br>
              <a:rPr lang="en-US" dirty="0"/>
            </a:br>
            <a:r>
              <a:rPr lang="en-US" dirty="0"/>
              <a:t>SPM 5506 - Sport Finance and Economics. ( 3 s.h).</a:t>
            </a:r>
          </a:p>
          <a:p>
            <a:r>
              <a:rPr lang="en-US" b="1" dirty="0"/>
              <a:t>Summer (6 hours)</a:t>
            </a:r>
          </a:p>
          <a:p>
            <a:r>
              <a:rPr lang="en-US" dirty="0"/>
              <a:t>SPM 5206 - Ethics in Sport Management (3 s.h)</a:t>
            </a:r>
          </a:p>
          <a:p>
            <a:r>
              <a:rPr lang="en-US" dirty="0"/>
              <a:t>SPM 5108 - Sport/Leisure Facilities Management (Recommended Elective) (3.s.h).</a:t>
            </a:r>
          </a:p>
          <a:p>
            <a:r>
              <a:rPr lang="en-US" b="1" dirty="0"/>
              <a:t>Fall (6 hours)</a:t>
            </a:r>
          </a:p>
          <a:p>
            <a:r>
              <a:rPr lang="en-US" dirty="0"/>
              <a:t>SPM 5940 - Internship ( 6 s.h).</a:t>
            </a:r>
          </a:p>
          <a:p>
            <a:endParaRPr lang="en-US" dirty="0"/>
          </a:p>
        </p:txBody>
      </p:sp>
    </p:spTree>
    <p:extLst>
      <p:ext uri="{BB962C8B-B14F-4D97-AF65-F5344CB8AC3E}">
        <p14:creationId xmlns:p14="http://schemas.microsoft.com/office/powerpoint/2010/main" val="9248402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9B8767-1F53-4452-9D00-7F48CF0DFDE0}"/>
              </a:ext>
            </a:extLst>
          </p:cNvPr>
          <p:cNvSpPr>
            <a:spLocks noGrp="1"/>
          </p:cNvSpPr>
          <p:nvPr>
            <p:ph type="title"/>
          </p:nvPr>
        </p:nvSpPr>
        <p:spPr/>
        <p:txBody>
          <a:bodyPr>
            <a:normAutofit fontScale="90000"/>
          </a:bodyPr>
          <a:lstStyle/>
          <a:p>
            <a:r>
              <a:rPr lang="en-US" sz="4400" b="1" dirty="0">
                <a:effectLst/>
              </a:rPr>
              <a:t>Program -Level Student Learning Outcomes Matrix</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FB309231-0428-4C43-99DA-48ED583DDAC9}"/>
              </a:ext>
            </a:extLst>
          </p:cNvPr>
          <p:cNvSpPr>
            <a:spLocks noGrp="1"/>
          </p:cNvSpPr>
          <p:nvPr>
            <p:ph idx="1"/>
          </p:nvPr>
        </p:nvSpPr>
        <p:spPr/>
        <p:txBody>
          <a:bodyPr>
            <a:normAutofit/>
          </a:bodyPr>
          <a:lstStyle/>
          <a:p>
            <a:r>
              <a:rPr lang="en-US" sz="2400" b="1" dirty="0">
                <a:latin typeface="Times New Roman" panose="02020603050405020304" pitchFamily="18" charset="0"/>
                <a:cs typeface="Times New Roman" panose="02020603050405020304" pitchFamily="18" charset="0"/>
              </a:rPr>
              <a:t>Student learning outcomes measures</a:t>
            </a:r>
            <a:r>
              <a:rPr lang="en-US" sz="2400" dirty="0">
                <a:latin typeface="Times New Roman" panose="02020603050405020304" pitchFamily="18" charset="0"/>
                <a:cs typeface="Times New Roman" panose="02020603050405020304" pitchFamily="18" charset="0"/>
              </a:rPr>
              <a:t>: We are using different tools/ rubrics to measure the program-level student learning outcomes through direct and indirect measures of the students learning products and personal development programs such as students' development such as resume writing, mock- interviewing skills, international experience.</a:t>
            </a:r>
          </a:p>
        </p:txBody>
      </p:sp>
    </p:spTree>
    <p:extLst>
      <p:ext uri="{BB962C8B-B14F-4D97-AF65-F5344CB8AC3E}">
        <p14:creationId xmlns:p14="http://schemas.microsoft.com/office/powerpoint/2010/main" val="29322863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67AB8A-4D0C-42D4-BC7A-392FCED6D87E}"/>
              </a:ext>
            </a:extLst>
          </p:cNvPr>
          <p:cNvSpPr>
            <a:spLocks noGrp="1"/>
          </p:cNvSpPr>
          <p:nvPr>
            <p:ph type="title"/>
          </p:nvPr>
        </p:nvSpPr>
        <p:spPr/>
        <p:txBody>
          <a:bodyPr>
            <a:normAutofit fontScale="90000"/>
          </a:bodyPr>
          <a:lstStyle/>
          <a:p>
            <a:r>
              <a:rPr lang="en-US" b="1" dirty="0"/>
              <a:t>The following were Student Learning outcomes (SLO's) from the 2020-21 </a:t>
            </a:r>
            <a:r>
              <a:rPr lang="en-US" b="1" dirty="0" smtClean="0"/>
              <a:t>cycle.</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719D0751-D1BA-490A-91AC-5373F73F33F2}"/>
              </a:ext>
            </a:extLst>
          </p:cNvPr>
          <p:cNvSpPr>
            <a:spLocks noGrp="1"/>
          </p:cNvSpPr>
          <p:nvPr>
            <p:ph idx="1"/>
          </p:nvPr>
        </p:nvSpPr>
        <p:spPr/>
        <p:txBody>
          <a:bodyPr>
            <a:normAutofit/>
          </a:bodyPr>
          <a:lstStyle/>
          <a:p>
            <a:r>
              <a:rPr lang="en-US" b="1" dirty="0"/>
              <a:t>Outcome 1</a:t>
            </a:r>
            <a:r>
              <a:rPr lang="en-US" dirty="0"/>
              <a:t>:  </a:t>
            </a:r>
            <a:r>
              <a:rPr lang="en-US" dirty="0">
                <a:solidFill>
                  <a:srgbClr val="C00000"/>
                </a:solidFill>
              </a:rPr>
              <a:t>Content Knowledge Proficiency</a:t>
            </a:r>
            <a:r>
              <a:rPr lang="en-US" dirty="0"/>
              <a:t>; Graduate Students will demonstrate a breadth of discipline-specific foundation knowledge and theoretical framework regarding the sports business industry to enable graduates to network and collaborate with colleagues from other fields to integrate theory and practice.</a:t>
            </a:r>
          </a:p>
          <a:p>
            <a:r>
              <a:rPr lang="en-US" dirty="0"/>
              <a:t>All Sport Management MS graduate students have to enroll in PET 5466 Theory and Practice of Sport &amp; </a:t>
            </a:r>
            <a:r>
              <a:rPr lang="en-US" dirty="0" smtClean="0"/>
              <a:t>Leisure Management, </a:t>
            </a:r>
            <a:r>
              <a:rPr lang="en-US" dirty="0"/>
              <a:t>and the key assignment for this class is Case Study. The Case Study is intended to give students some experience with investing in products that typically have a relationship with sports enterprises. Students should recognize the names of many of these companies as suppliers and/or advertisers commonly seen in sporting events.</a:t>
            </a:r>
          </a:p>
          <a:p>
            <a:endParaRPr lang="en-US" dirty="0"/>
          </a:p>
        </p:txBody>
      </p:sp>
    </p:spTree>
    <p:extLst>
      <p:ext uri="{BB962C8B-B14F-4D97-AF65-F5344CB8AC3E}">
        <p14:creationId xmlns:p14="http://schemas.microsoft.com/office/powerpoint/2010/main" val="28891842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The following were Student Learning outcomes (SLO's) from the 2020-21 </a:t>
            </a:r>
            <a:r>
              <a:rPr lang="en-US" b="1" dirty="0" smtClean="0">
                <a:latin typeface="Times New Roman" panose="02020603050405020304" pitchFamily="18" charset="0"/>
                <a:cs typeface="Times New Roman" panose="02020603050405020304" pitchFamily="18" charset="0"/>
              </a:rPr>
              <a:t>cycle.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a) This assessment was measured in the  PET 5466 Theory and Practice of Sport &amp; Leisure Management </a:t>
            </a:r>
            <a:r>
              <a:rPr lang="en-US" dirty="0" smtClean="0">
                <a:latin typeface="Times New Roman" panose="02020603050405020304" pitchFamily="18" charset="0"/>
                <a:cs typeface="Times New Roman" panose="02020603050405020304" pitchFamily="18" charset="0"/>
              </a:rPr>
              <a:t>course, </a:t>
            </a:r>
            <a:r>
              <a:rPr lang="en-US" dirty="0">
                <a:latin typeface="Times New Roman" panose="02020603050405020304" pitchFamily="18" charset="0"/>
                <a:cs typeface="Times New Roman" panose="02020603050405020304" pitchFamily="18" charset="0"/>
              </a:rPr>
              <a:t>and the key assignment for this class is Case Study. The Case Study is intended to give students some experience with investing in products that typically have a relationship with sports enterprises. Students should recognize the names of many of these companies as suppliers and/or advertisers commonly seen in sporting events.   The program strived for 90% of students to get an 83% on the business presentation assignment; 100% of students were able to meet this outcome, so it was met.</a:t>
            </a:r>
          </a:p>
          <a:p>
            <a:r>
              <a:rPr lang="en-US" dirty="0">
                <a:latin typeface="Times New Roman" panose="02020603050405020304" pitchFamily="18" charset="0"/>
                <a:cs typeface="Times New Roman" panose="02020603050405020304" pitchFamily="18" charset="0"/>
              </a:rPr>
              <a:t>b) This assessment was also measured in the  PET 5145 Problem in Physical </a:t>
            </a:r>
            <a:r>
              <a:rPr lang="en-US" dirty="0" smtClean="0">
                <a:latin typeface="Times New Roman" panose="02020603050405020304" pitchFamily="18" charset="0"/>
                <a:cs typeface="Times New Roman" panose="02020603050405020304" pitchFamily="18" charset="0"/>
              </a:rPr>
              <a:t>Education, </a:t>
            </a:r>
            <a:r>
              <a:rPr lang="en-US" dirty="0">
                <a:latin typeface="Times New Roman" panose="02020603050405020304" pitchFamily="18" charset="0"/>
                <a:cs typeface="Times New Roman" panose="02020603050405020304" pitchFamily="18" charset="0"/>
              </a:rPr>
              <a:t>and Social Issues in Sport </a:t>
            </a:r>
            <a:r>
              <a:rPr lang="en-US" dirty="0" smtClean="0">
                <a:latin typeface="Times New Roman" panose="02020603050405020304" pitchFamily="18" charset="0"/>
                <a:cs typeface="Times New Roman" panose="02020603050405020304" pitchFamily="18" charset="0"/>
              </a:rPr>
              <a:t>course.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key assignment for this class is presentations focused on social issues in sports. Out of the students presenting on issues and trends in the field. The program strived for 90% to get an 80% on the presentation assignment; 100% of students were able to meet this outcome, so it was met.</a:t>
            </a:r>
          </a:p>
          <a:p>
            <a:endParaRPr lang="en-US" dirty="0"/>
          </a:p>
        </p:txBody>
      </p:sp>
    </p:spTree>
    <p:extLst>
      <p:ext uri="{BB962C8B-B14F-4D97-AF65-F5344CB8AC3E}">
        <p14:creationId xmlns:p14="http://schemas.microsoft.com/office/powerpoint/2010/main" val="15184849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1D216C-13BD-48B3-9EF7-641B1BBAF25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Outcome 2,3,4,5</a:t>
            </a:r>
          </a:p>
        </p:txBody>
      </p:sp>
      <p:sp>
        <p:nvSpPr>
          <p:cNvPr id="3" name="Content Placeholder 2">
            <a:extLst>
              <a:ext uri="{FF2B5EF4-FFF2-40B4-BE49-F238E27FC236}">
                <a16:creationId xmlns="" xmlns:a16="http://schemas.microsoft.com/office/drawing/2014/main" id="{ACF3F262-F0B1-4560-94E4-F3CFE2C34951}"/>
              </a:ext>
            </a:extLst>
          </p:cNvPr>
          <p:cNvSpPr>
            <a:spLocks noGrp="1"/>
          </p:cNvSpPr>
          <p:nvPr>
            <p:ph idx="1"/>
          </p:nvPr>
        </p:nvSpPr>
        <p:spPr/>
        <p:txBody>
          <a:bodyPr>
            <a:normAutofit/>
          </a:bodyPr>
          <a:lstStyle/>
          <a:p>
            <a:r>
              <a:rPr lang="en-US" sz="2000" b="1" dirty="0">
                <a:latin typeface="Times New Roman" panose="02020603050405020304" pitchFamily="18" charset="0"/>
                <a:cs typeface="Times New Roman" panose="02020603050405020304" pitchFamily="18" charset="0"/>
              </a:rPr>
              <a:t>Outcome 2:</a:t>
            </a:r>
            <a:r>
              <a:rPr lang="en-US" sz="2000" dirty="0">
                <a:latin typeface="Times New Roman" panose="02020603050405020304" pitchFamily="18" charset="0"/>
                <a:cs typeface="Times New Roman" panose="02020603050405020304" pitchFamily="18" charset="0"/>
              </a:rPr>
              <a:t> Communication Proficiency.</a:t>
            </a:r>
          </a:p>
          <a:p>
            <a:r>
              <a:rPr lang="en-US" sz="2000" b="1" dirty="0">
                <a:latin typeface="Times New Roman" panose="02020603050405020304" pitchFamily="18" charset="0"/>
                <a:cs typeface="Times New Roman" panose="02020603050405020304" pitchFamily="18" charset="0"/>
              </a:rPr>
              <a:t>Outcome 3</a:t>
            </a:r>
            <a:r>
              <a:rPr lang="en-US" sz="2000" dirty="0">
                <a:latin typeface="Times New Roman" panose="02020603050405020304" pitchFamily="18" charset="0"/>
                <a:cs typeface="Times New Roman" panose="02020603050405020304" pitchFamily="18" charset="0"/>
              </a:rPr>
              <a:t>: Critical Thinking Proficiency.</a:t>
            </a:r>
          </a:p>
          <a:p>
            <a:r>
              <a:rPr lang="en-US" sz="2000" b="1" dirty="0">
                <a:latin typeface="Times New Roman" panose="02020603050405020304" pitchFamily="18" charset="0"/>
                <a:cs typeface="Times New Roman" panose="02020603050405020304" pitchFamily="18" charset="0"/>
              </a:rPr>
              <a:t>Outcome 4</a:t>
            </a:r>
            <a:r>
              <a:rPr lang="en-US" sz="2000" dirty="0">
                <a:latin typeface="Times New Roman" panose="02020603050405020304" pitchFamily="18" charset="0"/>
                <a:cs typeface="Times New Roman" panose="02020603050405020304" pitchFamily="18" charset="0"/>
              </a:rPr>
              <a:t>: Scholarship Competency.</a:t>
            </a:r>
          </a:p>
          <a:p>
            <a:r>
              <a:rPr lang="en-US" sz="2000" b="1" dirty="0">
                <a:latin typeface="Times New Roman" panose="02020603050405020304" pitchFamily="18" charset="0"/>
                <a:cs typeface="Times New Roman" panose="02020603050405020304" pitchFamily="18" charset="0"/>
              </a:rPr>
              <a:t>Outcome 5: T</a:t>
            </a:r>
            <a:r>
              <a:rPr lang="en-US" sz="2000" dirty="0">
                <a:latin typeface="Times New Roman" panose="02020603050405020304" pitchFamily="18" charset="0"/>
                <a:cs typeface="Times New Roman" panose="02020603050405020304" pitchFamily="18" charset="0"/>
              </a:rPr>
              <a:t>echnology competence</a:t>
            </a:r>
          </a:p>
        </p:txBody>
      </p:sp>
    </p:spTree>
    <p:extLst>
      <p:ext uri="{BB962C8B-B14F-4D97-AF65-F5344CB8AC3E}">
        <p14:creationId xmlns:p14="http://schemas.microsoft.com/office/powerpoint/2010/main" val="23799547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5C9B2E-776C-47F4-8136-4856690A42CD}"/>
              </a:ext>
            </a:extLst>
          </p:cNvPr>
          <p:cNvSpPr>
            <a:spLocks noGrp="1"/>
          </p:cNvSpPr>
          <p:nvPr>
            <p:ph type="title"/>
          </p:nvPr>
        </p:nvSpPr>
        <p:spPr/>
        <p:txBody>
          <a:bodyPr/>
          <a:lstStyle/>
          <a:p>
            <a:r>
              <a:rPr lang="en-US" sz="4400" b="1" dirty="0">
                <a:solidFill>
                  <a:srgbClr val="000000"/>
                </a:solidFill>
                <a:effectLst/>
                <a:latin typeface="Times New Roman" panose="02020603050405020304" pitchFamily="18" charset="0"/>
                <a:cs typeface="Times New Roman" panose="02020603050405020304" pitchFamily="18" charset="0"/>
              </a:rPr>
              <a:t>Overall Reflection 2020 -2021</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365D0647-4376-4988-A30E-0D43944DC6DB}"/>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The addition of the technology component has worked well in this assessment cycle.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Students </a:t>
            </a:r>
            <a:r>
              <a:rPr lang="en-US" sz="2400" dirty="0">
                <a:latin typeface="Times New Roman" panose="02020603050405020304" pitchFamily="18" charset="0"/>
                <a:cs typeface="Times New Roman" panose="02020603050405020304" pitchFamily="18" charset="0"/>
              </a:rPr>
              <a:t>have shown interest in integrating more into the assignments within the course. We will continue to incorporate these types of activities into the course/curriculum in the future.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received strong feedback from the site supervisor about communication indicating that students are well-prepared to proceed in the field and got multiple job offers at the end of their interns.</a:t>
            </a:r>
          </a:p>
        </p:txBody>
      </p:sp>
    </p:spTree>
    <p:extLst>
      <p:ext uri="{BB962C8B-B14F-4D97-AF65-F5344CB8AC3E}">
        <p14:creationId xmlns:p14="http://schemas.microsoft.com/office/powerpoint/2010/main" val="37016219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latin typeface="Times New Roman" panose="02020603050405020304" pitchFamily="18" charset="0"/>
                <a:cs typeface="Times New Roman" panose="02020603050405020304" pitchFamily="18" charset="0"/>
              </a:rPr>
              <a:t>Overall Reflection 2020 -2021</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The rubric-based grading assisted in the ability to assess/quantify &amp; </a:t>
            </a:r>
            <a:r>
              <a:rPr lang="en-US" sz="2400" dirty="0" smtClean="0">
                <a:latin typeface="Times New Roman" panose="02020603050405020304" pitchFamily="18" charset="0"/>
                <a:cs typeface="Times New Roman" panose="02020603050405020304" pitchFamily="18" charset="0"/>
              </a:rPr>
              <a:t>summarize </a:t>
            </a:r>
            <a:r>
              <a:rPr lang="en-US" sz="2400" dirty="0">
                <a:latin typeface="Times New Roman" panose="02020603050405020304" pitchFamily="18" charset="0"/>
                <a:cs typeface="Times New Roman" panose="02020603050405020304" pitchFamily="18" charset="0"/>
              </a:rPr>
              <a:t>student performance for continuous improvement. </a:t>
            </a:r>
          </a:p>
          <a:p>
            <a:r>
              <a:rPr lang="en-US" sz="2400" dirty="0">
                <a:latin typeface="Times New Roman" panose="02020603050405020304" pitchFamily="18" charset="0"/>
                <a:cs typeface="Times New Roman" panose="02020603050405020304" pitchFamily="18" charset="0"/>
              </a:rPr>
              <a:t>Meet during faculty planning with Sport Management instructors in January to discuss relevant assignments and update the measures/assignments/topics that we are assessing moving forward. Additionally, we will work with students on internship selection to improve choices/scheduling</a:t>
            </a:r>
          </a:p>
          <a:p>
            <a:pPr marL="0" indent="0">
              <a:buNone/>
            </a:pPr>
            <a:endParaRPr lang="en-US" dirty="0"/>
          </a:p>
        </p:txBody>
      </p:sp>
    </p:spTree>
    <p:extLst>
      <p:ext uri="{BB962C8B-B14F-4D97-AF65-F5344CB8AC3E}">
        <p14:creationId xmlns:p14="http://schemas.microsoft.com/office/powerpoint/2010/main" val="30211668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59AEB86F-A8E6-4CDF-8188-8257C0128105}"/>
              </a:ext>
            </a:extLst>
          </p:cNvPr>
          <p:cNvSpPr txBox="1"/>
          <p:nvPr/>
        </p:nvSpPr>
        <p:spPr>
          <a:xfrm>
            <a:off x="546100" y="0"/>
            <a:ext cx="10629900" cy="6641818"/>
          </a:xfrm>
          <a:prstGeom prst="rect">
            <a:avLst/>
          </a:prstGeom>
          <a:noFill/>
        </p:spPr>
        <p:txBody>
          <a:bodyPr wrap="square">
            <a:spAutoFit/>
          </a:bodyPr>
          <a:lstStyle/>
          <a:p>
            <a:pPr marL="0" marR="0">
              <a:lnSpc>
                <a:spcPct val="107000"/>
              </a:lnSpc>
              <a:spcBef>
                <a:spcPts val="0"/>
              </a:spcBef>
              <a:spcAft>
                <a:spcPts val="180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1800"/>
              </a:spcAft>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180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1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Presenters: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rPr>
              <a:t>Ezzeldin R. Aly, Ph. D</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rPr>
              <a:t>Associate Professor of Sport Management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rPr>
              <a:t>Florida A&amp; M University</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rPr>
              <a:t>College of Education</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rPr>
              <a:t>Health Physical Education and Recreation Department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rPr>
              <a:t>Office: (850) 599-8678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rPr>
              <a:t>Cell: (641) 295-9941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rPr>
              <a:t>Email: </a:t>
            </a:r>
            <a:r>
              <a:rPr lang="en-US" sz="2000" u="sng" dirty="0">
                <a:solidFill>
                  <a:srgbClr val="4A6EE0"/>
                </a:solidFill>
                <a:effectLst/>
                <a:latin typeface="Times New Roman" panose="02020603050405020304" pitchFamily="18" charset="0"/>
                <a:ea typeface="Times New Roman" panose="02020603050405020304" pitchFamily="18" charset="0"/>
              </a:rPr>
              <a:t> </a:t>
            </a:r>
            <a:r>
              <a:rPr lang="en-US" sz="2000" u="sng" dirty="0">
                <a:solidFill>
                  <a:srgbClr val="4A6EE0"/>
                </a:solidFill>
                <a:effectLst/>
                <a:latin typeface="Times New Roman" panose="02020603050405020304" pitchFamily="18" charset="0"/>
                <a:ea typeface="Times New Roman" panose="02020603050405020304" pitchFamily="18" charset="0"/>
                <a:hlinkClick r:id="rId2"/>
              </a:rPr>
              <a:t>ezzeldin.aly@famu.edu</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rPr>
              <a:t>Sarah L Price, Ph.D., Associate Dean</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rPr>
              <a:t>Florida A&amp;M University</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rPr>
              <a:t>College of Education</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rPr>
              <a:t>Health Physical Education and Recreation Department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rPr>
              <a:t>Email: </a:t>
            </a:r>
            <a:r>
              <a:rPr lang="en-US" sz="2000" u="sng" dirty="0">
                <a:solidFill>
                  <a:srgbClr val="4A6EE0"/>
                </a:solidFill>
                <a:effectLst/>
                <a:latin typeface="Times New Roman" panose="02020603050405020304" pitchFamily="18" charset="0"/>
                <a:ea typeface="Times New Roman" panose="02020603050405020304" pitchFamily="18" charset="0"/>
                <a:hlinkClick r:id="rId3"/>
              </a:rPr>
              <a:t>Sarah.price@famu.edu</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75111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6BD322-F013-405D-876D-6A057FD0E2D2}"/>
              </a:ext>
            </a:extLst>
          </p:cNvPr>
          <p:cNvSpPr>
            <a:spLocks noGrp="1"/>
          </p:cNvSpPr>
          <p:nvPr>
            <p:ph type="title"/>
          </p:nvPr>
        </p:nvSpPr>
        <p:spPr/>
        <p:txBody>
          <a:bodyPr>
            <a:normAutofit fontScale="90000"/>
          </a:bodyPr>
          <a:lstStyle/>
          <a:p>
            <a:r>
              <a:rPr lang="en-US" sz="4400" b="1" dirty="0">
                <a:solidFill>
                  <a:srgbClr val="000000"/>
                </a:solidFill>
                <a:effectLst/>
                <a:latin typeface="Times New Roman" panose="02020603050405020304" pitchFamily="18" charset="0"/>
                <a:cs typeface="Times New Roman" panose="02020603050405020304" pitchFamily="18" charset="0"/>
              </a:rPr>
              <a:t>Proposed Assessment Budget for upcoming Assessment Cycle</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1C134863-640C-4F38-8A62-B27EB80162F9}"/>
              </a:ext>
            </a:extLst>
          </p:cNvPr>
          <p:cNvSpPr>
            <a:spLocks noGrp="1"/>
          </p:cNvSpPr>
          <p:nvPr>
            <p:ph idx="1"/>
          </p:nvPr>
        </p:nvSpPr>
        <p:spPr/>
        <p:txBody>
          <a:bodyPr>
            <a:normAutofit lnSpcReduction="10000"/>
          </a:bodyPr>
          <a:lstStyle/>
          <a:p>
            <a:r>
              <a:rPr lang="en-US" sz="2600" dirty="0">
                <a:effectLst/>
                <a:latin typeface="Times New Roman" panose="02020603050405020304" pitchFamily="18" charset="0"/>
                <a:cs typeface="Times New Roman" panose="02020603050405020304" pitchFamily="18" charset="0"/>
              </a:rPr>
              <a:t>The program will utilize institutional resources through Barnes &amp; Noble for program improvements. The program will also look into using OER resources to realize additional improvements. No additional resources are necessary. These changes will be implemented by Fall 2022.</a:t>
            </a:r>
            <a:endParaRPr lang="en-US" sz="2600" dirty="0">
              <a:latin typeface="Times New Roman" panose="02020603050405020304" pitchFamily="18" charset="0"/>
              <a:cs typeface="Times New Roman" panose="02020603050405020304" pitchFamily="18" charset="0"/>
            </a:endParaRPr>
          </a:p>
          <a:p>
            <a:r>
              <a:rPr lang="en-US" sz="2600" b="1" dirty="0">
                <a:solidFill>
                  <a:srgbClr val="000000"/>
                </a:solidFill>
                <a:effectLst/>
                <a:latin typeface="Times New Roman" panose="02020603050405020304" pitchFamily="18" charset="0"/>
                <a:cs typeface="Times New Roman" panose="02020603050405020304" pitchFamily="18" charset="0"/>
              </a:rPr>
              <a:t>Future Action Plan</a:t>
            </a:r>
            <a:endParaRPr lang="en-US" sz="2600" dirty="0">
              <a:latin typeface="Times New Roman" panose="02020603050405020304" pitchFamily="18" charset="0"/>
              <a:cs typeface="Times New Roman" panose="02020603050405020304" pitchFamily="18" charset="0"/>
            </a:endParaRPr>
          </a:p>
          <a:p>
            <a:pPr marL="0" indent="0">
              <a:buNone/>
            </a:pPr>
            <a:r>
              <a:rPr lang="en-US" sz="2600" dirty="0">
                <a:solidFill>
                  <a:srgbClr val="000000"/>
                </a:solidFill>
                <a:effectLst/>
                <a:latin typeface="Times New Roman" panose="02020603050405020304" pitchFamily="18" charset="0"/>
                <a:cs typeface="Times New Roman" panose="02020603050405020304" pitchFamily="18" charset="0"/>
              </a:rPr>
              <a:t>To improve in the future, we will consider updating the measures/assignments/topics that we are assessing moving forward.</a:t>
            </a:r>
            <a:endParaRPr lang="en-US" sz="2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885640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AFA51F-44EB-480F-A2CE-FD317CE1C938}"/>
              </a:ext>
            </a:extLst>
          </p:cNvPr>
          <p:cNvSpPr>
            <a:spLocks noGrp="1"/>
          </p:cNvSpPr>
          <p:nvPr>
            <p:ph type="title"/>
          </p:nvPr>
        </p:nvSpPr>
        <p:spPr/>
        <p:txBody>
          <a:bodyPr/>
          <a:lstStyle/>
          <a:p>
            <a:r>
              <a:rPr lang="en-US" sz="1800" dirty="0">
                <a:effectLst/>
                <a:latin typeface="Times New Roman" panose="02020603050405020304" pitchFamily="18" charset="0"/>
                <a:ea typeface="Calibri" panose="020F0502020204030204" pitchFamily="34" charset="0"/>
              </a:rPr>
              <a:t>Compliance with the requirements of the </a:t>
            </a:r>
            <a:r>
              <a:rPr lang="en-US" sz="1800" u="sng" dirty="0">
                <a:solidFill>
                  <a:srgbClr val="4A6EE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Southern Association of Colleges and Schools Commission on Colleges</a:t>
            </a:r>
            <a:r>
              <a:rPr lang="en-US" sz="1800" dirty="0">
                <a:effectLst/>
                <a:latin typeface="Times New Roman" panose="02020603050405020304" pitchFamily="18" charset="0"/>
                <a:ea typeface="Calibri" panose="020F0502020204030204" pitchFamily="34" charset="0"/>
              </a:rPr>
              <a:t> (SACSCOC) and other specialized accrediting agencies</a:t>
            </a:r>
            <a:endParaRPr lang="en-US" dirty="0"/>
          </a:p>
        </p:txBody>
      </p:sp>
      <p:pic>
        <p:nvPicPr>
          <p:cNvPr id="5" name="Content Placeholder 4">
            <a:extLst>
              <a:ext uri="{FF2B5EF4-FFF2-40B4-BE49-F238E27FC236}">
                <a16:creationId xmlns="" xmlns:a16="http://schemas.microsoft.com/office/drawing/2014/main" id="{1E941467-948C-447A-9C04-6CB5F0ABFDF5}"/>
              </a:ext>
            </a:extLst>
          </p:cNvPr>
          <p:cNvPicPr>
            <a:picLocks noGrp="1" noChangeAspect="1"/>
          </p:cNvPicPr>
          <p:nvPr>
            <p:ph sz="half" idx="1"/>
          </p:nvPr>
        </p:nvPicPr>
        <p:blipFill>
          <a:blip r:embed="rId3"/>
          <a:stretch>
            <a:fillRect/>
          </a:stretch>
        </p:blipFill>
        <p:spPr>
          <a:xfrm>
            <a:off x="768864" y="2160588"/>
            <a:ext cx="4001059" cy="3881437"/>
          </a:xfrm>
          <a:prstGeom prst="rect">
            <a:avLst/>
          </a:prstGeom>
        </p:spPr>
      </p:pic>
      <p:pic>
        <p:nvPicPr>
          <p:cNvPr id="6" name="Content Placeholder 5">
            <a:extLst>
              <a:ext uri="{FF2B5EF4-FFF2-40B4-BE49-F238E27FC236}">
                <a16:creationId xmlns="" xmlns:a16="http://schemas.microsoft.com/office/drawing/2014/main" id="{BC613DC4-5298-477F-B065-E40FBF7AE069}"/>
              </a:ext>
            </a:extLst>
          </p:cNvPr>
          <p:cNvPicPr>
            <a:picLocks noGrp="1" noChangeAspect="1"/>
          </p:cNvPicPr>
          <p:nvPr>
            <p:ph sz="half" idx="2"/>
          </p:nvPr>
        </p:nvPicPr>
        <p:blipFill>
          <a:blip r:embed="rId4"/>
          <a:stretch>
            <a:fillRect/>
          </a:stretch>
        </p:blipFill>
        <p:spPr>
          <a:xfrm>
            <a:off x="5241131" y="2160588"/>
            <a:ext cx="3881437" cy="3881437"/>
          </a:xfrm>
          <a:prstGeom prst="rect">
            <a:avLst/>
          </a:prstGeom>
        </p:spPr>
      </p:pic>
    </p:spTree>
    <p:extLst>
      <p:ext uri="{BB962C8B-B14F-4D97-AF65-F5344CB8AC3E}">
        <p14:creationId xmlns:p14="http://schemas.microsoft.com/office/powerpoint/2010/main" val="25609659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7D7CB8-C2AD-4A2A-A075-37D10C3C36F2}"/>
              </a:ext>
            </a:extLst>
          </p:cNvPr>
          <p:cNvSpPr>
            <a:spLocks noGrp="1"/>
          </p:cNvSpPr>
          <p:nvPr>
            <p:ph type="title"/>
          </p:nvPr>
        </p:nvSpPr>
        <p:spPr/>
        <p:txBody>
          <a:bodyPr/>
          <a:lstStyle/>
          <a:p>
            <a:r>
              <a:rPr lang="en-US" dirty="0"/>
              <a:t>Future Accreditation COSMA </a:t>
            </a:r>
          </a:p>
        </p:txBody>
      </p:sp>
      <p:pic>
        <p:nvPicPr>
          <p:cNvPr id="5" name="Content Placeholder 4">
            <a:extLst>
              <a:ext uri="{FF2B5EF4-FFF2-40B4-BE49-F238E27FC236}">
                <a16:creationId xmlns="" xmlns:a16="http://schemas.microsoft.com/office/drawing/2014/main" id="{92325AE8-AF12-4AE7-8223-E5F697655C62}"/>
              </a:ext>
            </a:extLst>
          </p:cNvPr>
          <p:cNvPicPr>
            <a:picLocks noGrp="1" noChangeAspect="1"/>
          </p:cNvPicPr>
          <p:nvPr>
            <p:ph sz="half" idx="1"/>
          </p:nvPr>
        </p:nvPicPr>
        <p:blipFill>
          <a:blip r:embed="rId2"/>
          <a:stretch>
            <a:fillRect/>
          </a:stretch>
        </p:blipFill>
        <p:spPr>
          <a:xfrm>
            <a:off x="677863" y="3526189"/>
            <a:ext cx="4183062" cy="1150234"/>
          </a:xfrm>
          <a:prstGeom prst="rect">
            <a:avLst/>
          </a:prstGeom>
        </p:spPr>
      </p:pic>
      <p:pic>
        <p:nvPicPr>
          <p:cNvPr id="6" name="Content Placeholder 5">
            <a:extLst>
              <a:ext uri="{FF2B5EF4-FFF2-40B4-BE49-F238E27FC236}">
                <a16:creationId xmlns="" xmlns:a16="http://schemas.microsoft.com/office/drawing/2014/main" id="{89063D1E-615A-47EB-B791-D5B89478252C}"/>
              </a:ext>
            </a:extLst>
          </p:cNvPr>
          <p:cNvPicPr>
            <a:picLocks noGrp="1" noChangeAspect="1"/>
          </p:cNvPicPr>
          <p:nvPr>
            <p:ph sz="half" idx="2"/>
          </p:nvPr>
        </p:nvPicPr>
        <p:blipFill>
          <a:blip r:embed="rId3"/>
          <a:stretch>
            <a:fillRect/>
          </a:stretch>
        </p:blipFill>
        <p:spPr>
          <a:xfrm>
            <a:off x="6616700" y="2311400"/>
            <a:ext cx="4038600" cy="3517900"/>
          </a:xfrm>
          <a:prstGeom prst="rect">
            <a:avLst/>
          </a:prstGeom>
        </p:spPr>
      </p:pic>
    </p:spTree>
    <p:extLst>
      <p:ext uri="{BB962C8B-B14F-4D97-AF65-F5344CB8AC3E}">
        <p14:creationId xmlns:p14="http://schemas.microsoft.com/office/powerpoint/2010/main" val="32797084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54FD2EBA-336F-4474-A128-77310FC41B65}"/>
              </a:ext>
            </a:extLst>
          </p:cNvPr>
          <p:cNvSpPr txBox="1"/>
          <p:nvPr/>
        </p:nvSpPr>
        <p:spPr>
          <a:xfrm>
            <a:off x="660400" y="2274838"/>
            <a:ext cx="9969500" cy="3108543"/>
          </a:xfrm>
          <a:prstGeom prst="rect">
            <a:avLst/>
          </a:prstGeom>
          <a:noFill/>
        </p:spPr>
        <p:txBody>
          <a:bodyPr wrap="square">
            <a:spAutoFit/>
          </a:bodyPr>
          <a:lstStyle/>
          <a:p>
            <a:r>
              <a:rPr lang="en-US" sz="2800" dirty="0"/>
              <a:t>The sport management STARS Assessment Approach at Florid A&amp; M University (FAMU) is based upon the STARS </a:t>
            </a:r>
            <a:r>
              <a:rPr lang="en-US" sz="2800" dirty="0">
                <a:solidFill>
                  <a:srgbClr val="C00000"/>
                </a:solidFill>
              </a:rPr>
              <a:t>assessment approach</a:t>
            </a:r>
            <a:r>
              <a:rPr lang="en-US" sz="2800" dirty="0"/>
              <a:t>, which involves five sequential and precise steps. Each letter of the acronym "STARS" represents an </a:t>
            </a:r>
            <a:r>
              <a:rPr lang="en-US" sz="2800" dirty="0">
                <a:solidFill>
                  <a:srgbClr val="C00000"/>
                </a:solidFill>
              </a:rPr>
              <a:t>important step </a:t>
            </a:r>
            <a:r>
              <a:rPr lang="en-US" sz="2800" dirty="0"/>
              <a:t>that is connected to the next step in a chain that ultimately comes together to contribute to the goal of successfully developing and implementing an effective assessment plan and valuable and informative reports. </a:t>
            </a:r>
          </a:p>
        </p:txBody>
      </p:sp>
    </p:spTree>
    <p:extLst>
      <p:ext uri="{BB962C8B-B14F-4D97-AF65-F5344CB8AC3E}">
        <p14:creationId xmlns:p14="http://schemas.microsoft.com/office/powerpoint/2010/main" val="9527816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6984853-29C7-4371-B26E-8C9D36E666F2}"/>
              </a:ext>
            </a:extLst>
          </p:cNvPr>
          <p:cNvSpPr txBox="1"/>
          <p:nvPr/>
        </p:nvSpPr>
        <p:spPr>
          <a:xfrm>
            <a:off x="965200" y="1997839"/>
            <a:ext cx="9906000" cy="3046988"/>
          </a:xfrm>
          <a:prstGeom prst="rect">
            <a:avLst/>
          </a:prstGeom>
          <a:noFill/>
        </p:spPr>
        <p:txBody>
          <a:bodyPr wrap="square">
            <a:spAutoFit/>
          </a:bodyPr>
          <a:lstStyle/>
          <a:p>
            <a:r>
              <a:rPr lang="en-US" sz="2400" dirty="0"/>
              <a:t>The STARS assessment approach is used at the university to document the annual assessment process. FAMU-STARS assessment approach is graphically represented in </a:t>
            </a:r>
            <a:r>
              <a:rPr lang="en-US" sz="2400" b="1" dirty="0"/>
              <a:t>Step 1:</a:t>
            </a:r>
            <a:r>
              <a:rPr lang="en-US" sz="2400" dirty="0"/>
              <a:t> Start with </a:t>
            </a:r>
            <a:r>
              <a:rPr lang="en-US" sz="2400" dirty="0">
                <a:solidFill>
                  <a:srgbClr val="C00000"/>
                </a:solidFill>
              </a:rPr>
              <a:t>Strategic and Student Learning Outcomes/Program Outcomes/Objectives </a:t>
            </a:r>
            <a:r>
              <a:rPr lang="en-US" sz="2400" dirty="0"/>
              <a:t>aligned to institutional Mission/Goals. </a:t>
            </a:r>
            <a:r>
              <a:rPr lang="en-US" sz="2400" b="1" dirty="0"/>
              <a:t>Step 2</a:t>
            </a:r>
            <a:r>
              <a:rPr lang="en-US" sz="2400" dirty="0"/>
              <a:t>: </a:t>
            </a:r>
            <a:r>
              <a:rPr lang="en-US" sz="2400" dirty="0">
                <a:solidFill>
                  <a:srgbClr val="C00000"/>
                </a:solidFill>
              </a:rPr>
              <a:t>Target performance levels </a:t>
            </a:r>
            <a:r>
              <a:rPr lang="en-US" sz="2400" dirty="0"/>
              <a:t>that are aligned to appropriate measures. </a:t>
            </a:r>
            <a:r>
              <a:rPr lang="en-US" sz="2400" b="1" dirty="0"/>
              <a:t>Step 3: </a:t>
            </a:r>
            <a:r>
              <a:rPr lang="en-US" sz="2400" dirty="0">
                <a:solidFill>
                  <a:srgbClr val="C00000"/>
                </a:solidFill>
              </a:rPr>
              <a:t>Analyze and review performance data</a:t>
            </a:r>
            <a:r>
              <a:rPr lang="en-US" sz="2400" dirty="0"/>
              <a:t>. </a:t>
            </a:r>
            <a:r>
              <a:rPr lang="en-US" sz="2400" b="1" dirty="0"/>
              <a:t>Step 4: </a:t>
            </a:r>
            <a:r>
              <a:rPr lang="en-US" sz="2400" dirty="0">
                <a:solidFill>
                  <a:srgbClr val="C00000"/>
                </a:solidFill>
              </a:rPr>
              <a:t>Reflect on results </a:t>
            </a:r>
            <a:r>
              <a:rPr lang="en-US" sz="2400" dirty="0"/>
              <a:t>concerning outcome/objective. </a:t>
            </a:r>
            <a:r>
              <a:rPr lang="en-US" sz="2400" b="1" dirty="0"/>
              <a:t>Step 5: </a:t>
            </a:r>
            <a:r>
              <a:rPr lang="en-US" sz="2400" dirty="0">
                <a:solidFill>
                  <a:srgbClr val="C00000"/>
                </a:solidFill>
              </a:rPr>
              <a:t>Strengthen programs/services </a:t>
            </a:r>
            <a:r>
              <a:rPr lang="en-US" sz="2400" dirty="0"/>
              <a:t>through continuous improvement</a:t>
            </a:r>
          </a:p>
        </p:txBody>
      </p:sp>
    </p:spTree>
    <p:extLst>
      <p:ext uri="{BB962C8B-B14F-4D97-AF65-F5344CB8AC3E}">
        <p14:creationId xmlns:p14="http://schemas.microsoft.com/office/powerpoint/2010/main" val="27647238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AEB128-8C61-43E0-951B-AB093BC6552D}"/>
              </a:ext>
            </a:extLst>
          </p:cNvPr>
          <p:cNvSpPr>
            <a:spLocks noGrp="1"/>
          </p:cNvSpPr>
          <p:nvPr>
            <p:ph type="title"/>
          </p:nvPr>
        </p:nvSpPr>
        <p:spPr/>
        <p:txBody>
          <a:bodyPr/>
          <a:lstStyle/>
          <a:p>
            <a:pPr algn="ctr"/>
            <a:r>
              <a:rPr lang="en-US" dirty="0"/>
              <a:t>STARS</a:t>
            </a:r>
          </a:p>
        </p:txBody>
      </p:sp>
      <p:graphicFrame>
        <p:nvGraphicFramePr>
          <p:cNvPr id="4" name="Content Placeholder 3">
            <a:extLst>
              <a:ext uri="{FF2B5EF4-FFF2-40B4-BE49-F238E27FC236}">
                <a16:creationId xmlns="" xmlns:a16="http://schemas.microsoft.com/office/drawing/2014/main" id="{BEDBBA9F-60EC-4FCB-AF9C-559D1CDF9C76}"/>
              </a:ext>
            </a:extLst>
          </p:cNvPr>
          <p:cNvGraphicFramePr>
            <a:graphicFrameLocks noGrp="1"/>
          </p:cNvGraphicFramePr>
          <p:nvPr>
            <p:ph idx="1"/>
            <p:extLst>
              <p:ext uri="{D42A27DB-BD31-4B8C-83A1-F6EECF244321}">
                <p14:modId xmlns:p14="http://schemas.microsoft.com/office/powerpoint/2010/main" val="213291657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9379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21A198D-36CC-43EC-A443-3D639A2C653F}"/>
              </a:ext>
            </a:extLst>
          </p:cNvPr>
          <p:cNvSpPr txBox="1"/>
          <p:nvPr/>
        </p:nvSpPr>
        <p:spPr>
          <a:xfrm>
            <a:off x="1231900" y="1582341"/>
            <a:ext cx="9385300" cy="4893647"/>
          </a:xfrm>
          <a:prstGeom prst="rect">
            <a:avLst/>
          </a:prstGeom>
          <a:noFill/>
        </p:spPr>
        <p:txBody>
          <a:bodyPr wrap="square">
            <a:spAutoFit/>
          </a:bodyPr>
          <a:lstStyle/>
          <a:p>
            <a:pPr marL="342900" indent="-342900">
              <a:buFont typeface="Arial" panose="020B0604020202020204" pitchFamily="34" charset="0"/>
              <a:buChar char="•"/>
            </a:pPr>
            <a:r>
              <a:rPr lang="en-US" sz="2400" dirty="0"/>
              <a:t>The process includes </a:t>
            </a:r>
            <a:r>
              <a:rPr lang="en-US" sz="2400" dirty="0">
                <a:solidFill>
                  <a:srgbClr val="FF0000"/>
                </a:solidFill>
              </a:rPr>
              <a:t>monitoring</a:t>
            </a:r>
            <a:r>
              <a:rPr lang="en-US" sz="2400" dirty="0"/>
              <a:t> and enhancing the administrative and educational support structure that leads to the constant quality improvement of </a:t>
            </a:r>
            <a:r>
              <a:rPr lang="en-US" sz="2400" dirty="0">
                <a:solidFill>
                  <a:srgbClr val="FF0000"/>
                </a:solidFill>
              </a:rPr>
              <a:t>FAMU's</a:t>
            </a:r>
            <a:r>
              <a:rPr lang="en-US" sz="2400" dirty="0"/>
              <a:t> academic programs and administrative and educational support services.</a:t>
            </a:r>
          </a:p>
          <a:p>
            <a:endParaRPr lang="en-US" sz="2400" dirty="0"/>
          </a:p>
          <a:p>
            <a:pPr marL="342900" indent="-342900">
              <a:buFont typeface="Arial" panose="020B0604020202020204" pitchFamily="34" charset="0"/>
              <a:buChar char="•"/>
            </a:pPr>
            <a:r>
              <a:rPr lang="en-US" sz="2400" dirty="0"/>
              <a:t>" STARS" assessment report to clarify student learning expectations as agreed to by all parties concerned, to monitor and document on: </a:t>
            </a:r>
            <a:r>
              <a:rPr lang="en-US" sz="2400" dirty="0">
                <a:solidFill>
                  <a:srgbClr val="FF0000"/>
                </a:solidFill>
              </a:rPr>
              <a:t>Improvements </a:t>
            </a:r>
            <a:r>
              <a:rPr lang="en-US" sz="2400" dirty="0"/>
              <a:t>in </a:t>
            </a:r>
            <a:r>
              <a:rPr lang="en-US" sz="2400" dirty="0">
                <a:solidFill>
                  <a:schemeClr val="accent1"/>
                </a:solidFill>
              </a:rPr>
              <a:t>student learning outcomes</a:t>
            </a:r>
            <a:r>
              <a:rPr lang="en-US" sz="2400" dirty="0"/>
              <a:t>, both inside and outside the classroom, that is, the outcomes established for both academic and administrative units, Institutional effectiveness, Performance measurements as required by the institutional budget planning process. </a:t>
            </a:r>
          </a:p>
          <a:p>
            <a:pPr marL="342900" indent="-342900">
              <a:buFont typeface="Arial" panose="020B0604020202020204" pitchFamily="34" charset="0"/>
              <a:buChar char="•"/>
            </a:pPr>
            <a:r>
              <a:rPr lang="en-US" sz="2400" dirty="0"/>
              <a:t>Progress in the implementation of the </a:t>
            </a:r>
            <a:r>
              <a:rPr lang="en-US" sz="2400" dirty="0">
                <a:solidFill>
                  <a:srgbClr val="FF0000"/>
                </a:solidFill>
              </a:rPr>
              <a:t>University's Strategic Plan</a:t>
            </a:r>
          </a:p>
        </p:txBody>
      </p:sp>
    </p:spTree>
    <p:extLst>
      <p:ext uri="{BB962C8B-B14F-4D97-AF65-F5344CB8AC3E}">
        <p14:creationId xmlns:p14="http://schemas.microsoft.com/office/powerpoint/2010/main" val="4713186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E79AC8-A127-4BEC-A1CB-B87E2D5644FF}"/>
              </a:ext>
            </a:extLst>
          </p:cNvPr>
          <p:cNvSpPr>
            <a:spLocks noGrp="1"/>
          </p:cNvSpPr>
          <p:nvPr>
            <p:ph type="title"/>
          </p:nvPr>
        </p:nvSpPr>
        <p:spPr/>
        <p:txBody>
          <a:bodyPr>
            <a:normAutofit fontScale="90000"/>
          </a:bodyPr>
          <a:lstStyle/>
          <a:p>
            <a:r>
              <a:rPr lang="en-US" sz="2800" b="1" dirty="0">
                <a:solidFill>
                  <a:srgbClr val="111111"/>
                </a:solidFill>
                <a:effectLst/>
              </a:rPr>
              <a:t>The future of sports management: A social responsibility, philanthropy and entrepreneurship perspective</a:t>
            </a:r>
            <a:endParaRPr lang="en-US" sz="2800" dirty="0"/>
          </a:p>
        </p:txBody>
      </p:sp>
      <p:sp>
        <p:nvSpPr>
          <p:cNvPr id="3" name="Content Placeholder 2">
            <a:extLst>
              <a:ext uri="{FF2B5EF4-FFF2-40B4-BE49-F238E27FC236}">
                <a16:creationId xmlns="" xmlns:a16="http://schemas.microsoft.com/office/drawing/2014/main" id="{C91AA5B0-1563-46FA-9614-BD32F213724B}"/>
              </a:ext>
            </a:extLst>
          </p:cNvPr>
          <p:cNvSpPr>
            <a:spLocks noGrp="1"/>
          </p:cNvSpPr>
          <p:nvPr>
            <p:ph idx="1"/>
          </p:nvPr>
        </p:nvSpPr>
        <p:spPr/>
        <p:txBody>
          <a:bodyPr/>
          <a:lstStyle/>
          <a:p>
            <a:r>
              <a:rPr lang="en-US" dirty="0">
                <a:solidFill>
                  <a:srgbClr val="333333"/>
                </a:solidFill>
                <a:effectLst/>
              </a:rPr>
              <a:t>Sport management as an area of business management has gained ascendancy in the past </a:t>
            </a:r>
            <a:r>
              <a:rPr lang="en-US" dirty="0" smtClean="0">
                <a:solidFill>
                  <a:srgbClr val="333333"/>
                </a:solidFill>
                <a:effectLst/>
              </a:rPr>
              <a:t>decade, </a:t>
            </a:r>
            <a:r>
              <a:rPr lang="en-US" dirty="0">
                <a:solidFill>
                  <a:srgbClr val="333333"/>
                </a:solidFill>
                <a:effectLst/>
              </a:rPr>
              <a:t>with more people becoming interested in how sport incorporates social benefits in society.</a:t>
            </a:r>
          </a:p>
          <a:p>
            <a:r>
              <a:rPr lang="en-US" dirty="0">
                <a:solidFill>
                  <a:srgbClr val="333333"/>
                </a:solidFill>
                <a:effectLst/>
              </a:rPr>
              <a:t>Sport management </a:t>
            </a:r>
            <a:r>
              <a:rPr lang="en-US" dirty="0" smtClean="0">
                <a:solidFill>
                  <a:srgbClr val="333333"/>
                </a:solidFill>
              </a:rPr>
              <a:t>is</a:t>
            </a:r>
            <a:r>
              <a:rPr lang="en-US" dirty="0" smtClean="0">
                <a:solidFill>
                  <a:srgbClr val="333333"/>
                </a:solidFill>
                <a:effectLst/>
              </a:rPr>
              <a:t> </a:t>
            </a:r>
            <a:r>
              <a:rPr lang="en-US" dirty="0">
                <a:solidFill>
                  <a:srgbClr val="333333"/>
                </a:solidFill>
                <a:effectLst/>
              </a:rPr>
              <a:t>an inspiring field of business management that has an accessible audience towards social responsibility.</a:t>
            </a:r>
          </a:p>
          <a:p>
            <a:r>
              <a:rPr lang="en-US" dirty="0">
                <a:solidFill>
                  <a:srgbClr val="333333"/>
                </a:solidFill>
                <a:effectLst/>
              </a:rPr>
              <a:t>Sport management also offers a rationale for promoting social responsibility and philanthropy to organizations and business leaders that have an opportunity to model socially responsible practices in the sports context.</a:t>
            </a:r>
          </a:p>
          <a:p>
            <a:pPr marL="0" indent="0">
              <a:buNone/>
            </a:pPr>
            <a:endParaRPr lang="en-US" dirty="0"/>
          </a:p>
        </p:txBody>
      </p:sp>
    </p:spTree>
    <p:extLst>
      <p:ext uri="{BB962C8B-B14F-4D97-AF65-F5344CB8AC3E}">
        <p14:creationId xmlns:p14="http://schemas.microsoft.com/office/powerpoint/2010/main" val="39616547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1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E7965-A622-44CC-A895-FA435975573B}"/>
              </a:ext>
            </a:extLst>
          </p:cNvPr>
          <p:cNvSpPr>
            <a:spLocks noGrp="1"/>
          </p:cNvSpPr>
          <p:nvPr>
            <p:ph type="title"/>
          </p:nvPr>
        </p:nvSpPr>
        <p:spPr>
          <a:xfrm>
            <a:off x="670031" y="607257"/>
            <a:ext cx="8596668" cy="650488"/>
          </a:xfrm>
        </p:spPr>
        <p:txBody>
          <a:bodyPr>
            <a:normAutofit/>
          </a:bodyPr>
          <a:lstStyle/>
          <a:p>
            <a:r>
              <a:rPr lang="en-US" sz="3200" dirty="0"/>
              <a:t>Advanced Sports Management Career Outlook</a:t>
            </a:r>
          </a:p>
        </p:txBody>
      </p:sp>
      <p:pic>
        <p:nvPicPr>
          <p:cNvPr id="5" name="Content Placeholder 4"/>
          <p:cNvPicPr>
            <a:picLocks noGrp="1" noChangeAspect="1"/>
          </p:cNvPicPr>
          <p:nvPr>
            <p:ph sz="half" idx="1"/>
          </p:nvPr>
        </p:nvPicPr>
        <p:blipFill>
          <a:blip r:embed="rId4"/>
          <a:stretch>
            <a:fillRect/>
          </a:stretch>
        </p:blipFill>
        <p:spPr>
          <a:xfrm>
            <a:off x="677863" y="1406769"/>
            <a:ext cx="4183062" cy="4634592"/>
          </a:xfrm>
          <a:prstGeom prst="rect">
            <a:avLst/>
          </a:prstGeom>
        </p:spPr>
      </p:pic>
      <p:sp>
        <p:nvSpPr>
          <p:cNvPr id="4" name="Content Placeholder 3">
            <a:extLst>
              <a:ext uri="{FF2B5EF4-FFF2-40B4-BE49-F238E27FC236}">
                <a16:creationId xmlns="" xmlns:a16="http://schemas.microsoft.com/office/drawing/2014/main" id="{16516947-3972-4336-824A-6BD6758D3348}"/>
              </a:ext>
            </a:extLst>
          </p:cNvPr>
          <p:cNvSpPr>
            <a:spLocks noGrp="1"/>
          </p:cNvSpPr>
          <p:nvPr>
            <p:ph sz="half" idx="2"/>
          </p:nvPr>
        </p:nvSpPr>
        <p:spPr/>
        <p:txBody>
          <a:bodyPr/>
          <a:lstStyle/>
          <a:p>
            <a:endParaRPr lang="en-US" dirty="0"/>
          </a:p>
        </p:txBody>
      </p:sp>
      <p:sp>
        <p:nvSpPr>
          <p:cNvPr id="6" name="Rectangle 4">
            <a:extLst>
              <a:ext uri="{FF2B5EF4-FFF2-40B4-BE49-F238E27FC236}">
                <a16:creationId xmlns="" xmlns:a16="http://schemas.microsoft.com/office/drawing/2014/main" id="{B6C17736-09A5-4DB0-A461-2CA3F49BA64B}"/>
              </a:ext>
            </a:extLst>
          </p:cNvPr>
          <p:cNvSpPr>
            <a:spLocks noChangeArrowheads="1"/>
          </p:cNvSpPr>
          <p:nvPr/>
        </p:nvSpPr>
        <p:spPr bwMode="auto">
          <a:xfrm>
            <a:off x="3251200" y="861149"/>
            <a:ext cx="595770" cy="13572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0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2053" name="Picture 5" descr="What Can I Do with a Sports Management Master&amp;#39;s Degree? - Great Business  Schools">
            <a:extLst>
              <a:ext uri="{FF2B5EF4-FFF2-40B4-BE49-F238E27FC236}">
                <a16:creationId xmlns="" xmlns:a16="http://schemas.microsoft.com/office/drawing/2014/main" id="{34C1EFF8-CFD8-493E-87D1-0801DA90C5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9971" y="1500554"/>
            <a:ext cx="4184034" cy="45408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 xmlns:a16="http://schemas.microsoft.com/office/drawing/2014/main" id="{7A0E5B06-4045-431D-AA5C-6B5048CB87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4475" y="2768600"/>
            <a:ext cx="142875" cy="1428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9">
            <a:extLst>
              <a:ext uri="{FF2B5EF4-FFF2-40B4-BE49-F238E27FC236}">
                <a16:creationId xmlns="" xmlns:a16="http://schemas.microsoft.com/office/drawing/2014/main" id="{E4E868E4-73D8-4540-A504-0F0F33A7D171}"/>
              </a:ext>
            </a:extLst>
          </p:cNvPr>
          <p:cNvSpPr>
            <a:spLocks noChangeArrowheads="1"/>
          </p:cNvSpPr>
          <p:nvPr/>
        </p:nvSpPr>
        <p:spPr bwMode="auto">
          <a:xfrm>
            <a:off x="1143000" y="-4759356"/>
            <a:ext cx="595770" cy="1714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34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2069" name="Picture 21">
            <a:extLst>
              <a:ext uri="{FF2B5EF4-FFF2-40B4-BE49-F238E27FC236}">
                <a16:creationId xmlns="" xmlns:a16="http://schemas.microsoft.com/office/drawing/2014/main" id="{FF373F86-CE9A-4A68-B5DE-AF3C7E53DF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768600"/>
            <a:ext cx="185397" cy="185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8824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60CE1F3-C214-4666-8F1D-14678682E060}"/>
              </a:ext>
            </a:extLst>
          </p:cNvPr>
          <p:cNvSpPr>
            <a:spLocks noChangeArrowheads="1"/>
          </p:cNvSpPr>
          <p:nvPr/>
        </p:nvSpPr>
        <p:spPr bwMode="auto">
          <a:xfrm>
            <a:off x="3898899" y="1734488"/>
            <a:ext cx="29271601"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35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4098" name="Picture 2" descr="PPT - Sport Management PowerPoint Presentation, free download - ID:6662794">
            <a:extLst>
              <a:ext uri="{FF2B5EF4-FFF2-40B4-BE49-F238E27FC236}">
                <a16:creationId xmlns="" xmlns:a16="http://schemas.microsoft.com/office/drawing/2014/main" id="{0CA6C565-6F2A-4ABB-9730-A09738B21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39" y="463639"/>
            <a:ext cx="10882648" cy="613034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 xmlns:a16="http://schemas.microsoft.com/office/drawing/2014/main" id="{0829C298-DA29-4B5C-8814-D04A800C8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790700"/>
            <a:ext cx="343027"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0513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107</TotalTime>
  <Words>984</Words>
  <Application>Microsoft Macintosh PowerPoint</Application>
  <PresentationFormat>Custom</PresentationFormat>
  <Paragraphs>101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Facet</vt:lpstr>
      <vt:lpstr>PowerPoint Presentation</vt:lpstr>
      <vt:lpstr>PowerPoint Presentation</vt:lpstr>
      <vt:lpstr>PowerPoint Presentation</vt:lpstr>
      <vt:lpstr>PowerPoint Presentation</vt:lpstr>
      <vt:lpstr>STARS</vt:lpstr>
      <vt:lpstr>PowerPoint Presentation</vt:lpstr>
      <vt:lpstr>The future of sports management: A social responsibility, philanthropy and entrepreneurship perspective</vt:lpstr>
      <vt:lpstr>Advanced Sports Management Career Outlook</vt:lpstr>
      <vt:lpstr>PowerPoint Presentation</vt:lpstr>
      <vt:lpstr>FAMU Sport Management Program</vt:lpstr>
      <vt:lpstr>FAMU Sport Management Program</vt:lpstr>
      <vt:lpstr>Schedule of Courses https://www.famu.edu/index.cfm?HealthPhysicaledu&amp;SportManagement </vt:lpstr>
      <vt:lpstr>Schedule of Courses</vt:lpstr>
      <vt:lpstr>Program -Level Student Learning Outcomes Matrix </vt:lpstr>
      <vt:lpstr>The following were Student Learning outcomes (SLO's) from the 2020-21 cycle. </vt:lpstr>
      <vt:lpstr>The following were Student Learning outcomes (SLO's) from the 2020-21 cycle.</vt:lpstr>
      <vt:lpstr>Outcome 2,3,4,5</vt:lpstr>
      <vt:lpstr>Overall Reflection 2020 -2021 </vt:lpstr>
      <vt:lpstr>Overall Reflection 2020 -2021</vt:lpstr>
      <vt:lpstr>Proposed Assessment Budget for upcoming Assessment Cycle </vt:lpstr>
      <vt:lpstr>Compliance with the requirements of the Southern Association of Colleges and Schools Commission on Colleges (SACSCOC) and other specialized accrediting agencies</vt:lpstr>
      <vt:lpstr>Future Accreditation COSMA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 Aly</dc:creator>
  <cp:lastModifiedBy>Heather Alderman</cp:lastModifiedBy>
  <cp:revision>6</cp:revision>
  <dcterms:created xsi:type="dcterms:W3CDTF">2022-02-03T03:28:00Z</dcterms:created>
  <dcterms:modified xsi:type="dcterms:W3CDTF">2022-02-08T16:04:52Z</dcterms:modified>
</cp:coreProperties>
</file>