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65" r:id="rId5"/>
    <p:sldId id="260" r:id="rId6"/>
    <p:sldId id="259" r:id="rId7"/>
    <p:sldId id="261" r:id="rId8"/>
    <p:sldId id="262" r:id="rId9"/>
    <p:sldId id="263"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69707" autoAdjust="0"/>
  </p:normalViewPr>
  <p:slideViewPr>
    <p:cSldViewPr snapToGrid="0">
      <p:cViewPr>
        <p:scale>
          <a:sx n="77" d="100"/>
          <a:sy n="77" d="100"/>
        </p:scale>
        <p:origin x="-472" y="-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843AFB-E1B7-4DDE-B254-CF48C118968B}" type="datetimeFigureOut">
              <a:rPr lang="en-US" smtClean="0"/>
              <a:t>2/12/18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483B7A-1F49-447A-A0FA-7A06A070C15C}" type="slidenum">
              <a:rPr lang="en-US" smtClean="0"/>
              <a:t>‹#›</a:t>
            </a:fld>
            <a:endParaRPr lang="en-US"/>
          </a:p>
        </p:txBody>
      </p:sp>
    </p:spTree>
    <p:extLst>
      <p:ext uri="{BB962C8B-B14F-4D97-AF65-F5344CB8AC3E}">
        <p14:creationId xmlns:p14="http://schemas.microsoft.com/office/powerpoint/2010/main" val="681139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Express the difficulties</a:t>
            </a:r>
            <a:r>
              <a:rPr lang="en-US" baseline="0" dirty="0"/>
              <a:t> of teaching the basics of finance to students. Use MSUD as an example, students despise the term finance and do not like learning the basics. It gets easier once you get to Economic Impact and How to Finance stadiums/arenas but the beginning of the course is always the toughest, especially when math comes into play</a:t>
            </a:r>
            <a:endParaRPr lang="en-US" dirty="0"/>
          </a:p>
        </p:txBody>
      </p:sp>
      <p:sp>
        <p:nvSpPr>
          <p:cNvPr id="4" name="Slide Number Placeholder 3"/>
          <p:cNvSpPr>
            <a:spLocks noGrp="1"/>
          </p:cNvSpPr>
          <p:nvPr>
            <p:ph type="sldNum" sz="quarter" idx="10"/>
          </p:nvPr>
        </p:nvSpPr>
        <p:spPr/>
        <p:txBody>
          <a:bodyPr/>
          <a:lstStyle/>
          <a:p>
            <a:fld id="{E4483B7A-1F49-447A-A0FA-7A06A070C15C}" type="slidenum">
              <a:rPr lang="en-US" smtClean="0"/>
              <a:t>2</a:t>
            </a:fld>
            <a:endParaRPr lang="en-US"/>
          </a:p>
        </p:txBody>
      </p:sp>
    </p:spTree>
    <p:extLst>
      <p:ext uri="{BB962C8B-B14F-4D97-AF65-F5344CB8AC3E}">
        <p14:creationId xmlns:p14="http://schemas.microsoft.com/office/powerpoint/2010/main" val="178913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Sports authority bought rights in 2011 – filed bankruptcy in 2016 – signage removed in 2018</a:t>
            </a:r>
          </a:p>
          <a:p>
            <a:r>
              <a:rPr lang="en-US" dirty="0"/>
              <a:t>State</a:t>
            </a:r>
            <a:r>
              <a:rPr lang="en-US" baseline="0" dirty="0"/>
              <a:t> importance of naming rights money, quantity of it and its intended purposes (maintenance). Prior </a:t>
            </a:r>
            <a:r>
              <a:rPr lang="en-US" baseline="0" dirty="0" err="1"/>
              <a:t>mis</a:t>
            </a:r>
            <a:r>
              <a:rPr lang="en-US" baseline="0" dirty="0"/>
              <a:t>-management (</a:t>
            </a:r>
            <a:r>
              <a:rPr lang="en-US" baseline="0" dirty="0" err="1"/>
              <a:t>invesco</a:t>
            </a:r>
            <a:r>
              <a:rPr lang="en-US" baseline="0" dirty="0"/>
              <a:t> Bankruptcy, Sports Authority Bankruptcy). </a:t>
            </a:r>
          </a:p>
          <a:p>
            <a:r>
              <a:rPr lang="en-US" baseline="0" dirty="0"/>
              <a:t>$3 million price to re-brand stadium and merchandise. </a:t>
            </a:r>
          </a:p>
        </p:txBody>
      </p:sp>
      <p:sp>
        <p:nvSpPr>
          <p:cNvPr id="4" name="Slide Number Placeholder 3"/>
          <p:cNvSpPr>
            <a:spLocks noGrp="1"/>
          </p:cNvSpPr>
          <p:nvPr>
            <p:ph type="sldNum" sz="quarter" idx="10"/>
          </p:nvPr>
        </p:nvSpPr>
        <p:spPr/>
        <p:txBody>
          <a:bodyPr/>
          <a:lstStyle/>
          <a:p>
            <a:fld id="{E4483B7A-1F49-447A-A0FA-7A06A070C15C}" type="slidenum">
              <a:rPr lang="en-US" smtClean="0"/>
              <a:t>3</a:t>
            </a:fld>
            <a:endParaRPr lang="en-US"/>
          </a:p>
        </p:txBody>
      </p:sp>
    </p:spTree>
    <p:extLst>
      <p:ext uri="{BB962C8B-B14F-4D97-AF65-F5344CB8AC3E}">
        <p14:creationId xmlns:p14="http://schemas.microsoft.com/office/powerpoint/2010/main" val="2237778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time to explain the explanations</a:t>
            </a:r>
            <a:r>
              <a:rPr lang="en-US" baseline="0" dirty="0"/>
              <a:t> of the bids</a:t>
            </a:r>
          </a:p>
          <a:p>
            <a:endParaRPr lang="en-US" baseline="0" dirty="0"/>
          </a:p>
          <a:p>
            <a:r>
              <a:rPr lang="en-US" baseline="0" dirty="0"/>
              <a:t>Tabor Financial – Good Financials, Poor time and money on bid. Trick – loss of control of event selection</a:t>
            </a:r>
          </a:p>
          <a:p>
            <a:endParaRPr lang="en-US" baseline="0" dirty="0"/>
          </a:p>
          <a:p>
            <a:r>
              <a:rPr lang="en-US" baseline="0" dirty="0"/>
              <a:t>Victory Athletics – Poor Financials, Good time and money on bid, good fit </a:t>
            </a:r>
          </a:p>
          <a:p>
            <a:endParaRPr lang="en-US" baseline="0" dirty="0"/>
          </a:p>
          <a:p>
            <a:r>
              <a:rPr lang="en-US" baseline="0" dirty="0"/>
              <a:t>Organic Green – Good Financials, Excellent time and money on bid. Trick – Ethical decision on drug company as sponsor</a:t>
            </a:r>
          </a:p>
          <a:p>
            <a:endParaRPr lang="en-US" baseline="0" dirty="0"/>
          </a:p>
          <a:p>
            <a:r>
              <a:rPr lang="en-US" baseline="0" dirty="0"/>
              <a:t>Memorial – good time on bid, low money – would be reasonable </a:t>
            </a:r>
            <a:endParaRPr lang="en-US" dirty="0"/>
          </a:p>
        </p:txBody>
      </p:sp>
      <p:sp>
        <p:nvSpPr>
          <p:cNvPr id="4" name="Slide Number Placeholder 3"/>
          <p:cNvSpPr>
            <a:spLocks noGrp="1"/>
          </p:cNvSpPr>
          <p:nvPr>
            <p:ph type="sldNum" sz="quarter" idx="10"/>
          </p:nvPr>
        </p:nvSpPr>
        <p:spPr/>
        <p:txBody>
          <a:bodyPr/>
          <a:lstStyle/>
          <a:p>
            <a:fld id="{E4483B7A-1F49-447A-A0FA-7A06A070C15C}" type="slidenum">
              <a:rPr lang="en-US" smtClean="0"/>
              <a:t>5</a:t>
            </a:fld>
            <a:endParaRPr lang="en-US"/>
          </a:p>
        </p:txBody>
      </p:sp>
    </p:spTree>
    <p:extLst>
      <p:ext uri="{BB962C8B-B14F-4D97-AF65-F5344CB8AC3E}">
        <p14:creationId xmlns:p14="http://schemas.microsoft.com/office/powerpoint/2010/main" val="2374313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time to explain the explanations</a:t>
            </a:r>
            <a:r>
              <a:rPr lang="en-US" baseline="0" dirty="0"/>
              <a:t> of the bids</a:t>
            </a:r>
          </a:p>
          <a:p>
            <a:endParaRPr lang="en-US" baseline="0" dirty="0"/>
          </a:p>
          <a:p>
            <a:r>
              <a:rPr lang="en-US" baseline="0" dirty="0"/>
              <a:t>Tabor Financial – Good Financials, Poor time and money on bid. Trick – loss of control of event selection</a:t>
            </a:r>
          </a:p>
          <a:p>
            <a:endParaRPr lang="en-US" baseline="0" dirty="0"/>
          </a:p>
          <a:p>
            <a:r>
              <a:rPr lang="en-US" baseline="0" dirty="0"/>
              <a:t>Victory Athletics – Poor Financials, Good time and money on bid, good fit </a:t>
            </a:r>
          </a:p>
          <a:p>
            <a:endParaRPr lang="en-US" baseline="0" dirty="0"/>
          </a:p>
          <a:p>
            <a:r>
              <a:rPr lang="en-US" baseline="0" dirty="0"/>
              <a:t>Organic Green – Good Financials, Excellent time and money on bid. Trick – Ethical decision on drug company as sponsor</a:t>
            </a:r>
          </a:p>
          <a:p>
            <a:endParaRPr lang="en-US" baseline="0" dirty="0"/>
          </a:p>
          <a:p>
            <a:r>
              <a:rPr lang="en-US" baseline="0" dirty="0"/>
              <a:t>Memorial – good time on bid, low money – would be reasonable </a:t>
            </a:r>
            <a:endParaRPr lang="en-US" dirty="0"/>
          </a:p>
          <a:p>
            <a:endParaRPr lang="en-US" baseline="0" dirty="0"/>
          </a:p>
          <a:p>
            <a:r>
              <a:rPr lang="en-US" baseline="0" dirty="0"/>
              <a:t>Realization of </a:t>
            </a:r>
          </a:p>
          <a:p>
            <a:r>
              <a:rPr lang="en-US" baseline="0" dirty="0" err="1"/>
              <a:t>o.Vape</a:t>
            </a:r>
            <a:r>
              <a:rPr lang="en-US" baseline="0" dirty="0"/>
              <a:t> that bid for Broncos Stadium Naming Rights</a:t>
            </a:r>
            <a:endParaRPr lang="en-US" dirty="0"/>
          </a:p>
        </p:txBody>
      </p:sp>
      <p:sp>
        <p:nvSpPr>
          <p:cNvPr id="4" name="Slide Number Placeholder 3"/>
          <p:cNvSpPr>
            <a:spLocks noGrp="1"/>
          </p:cNvSpPr>
          <p:nvPr>
            <p:ph type="sldNum" sz="quarter" idx="10"/>
          </p:nvPr>
        </p:nvSpPr>
        <p:spPr/>
        <p:txBody>
          <a:bodyPr/>
          <a:lstStyle/>
          <a:p>
            <a:fld id="{E4483B7A-1F49-447A-A0FA-7A06A070C15C}" type="slidenum">
              <a:rPr lang="en-US" smtClean="0"/>
              <a:t>6</a:t>
            </a:fld>
            <a:endParaRPr lang="en-US"/>
          </a:p>
        </p:txBody>
      </p:sp>
    </p:spTree>
    <p:extLst>
      <p:ext uri="{BB962C8B-B14F-4D97-AF65-F5344CB8AC3E}">
        <p14:creationId xmlns:p14="http://schemas.microsoft.com/office/powerpoint/2010/main" val="638757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 feedback was positive – students </a:t>
            </a:r>
          </a:p>
        </p:txBody>
      </p:sp>
      <p:sp>
        <p:nvSpPr>
          <p:cNvPr id="4" name="Slide Number Placeholder 3"/>
          <p:cNvSpPr>
            <a:spLocks noGrp="1"/>
          </p:cNvSpPr>
          <p:nvPr>
            <p:ph type="sldNum" sz="quarter" idx="10"/>
          </p:nvPr>
        </p:nvSpPr>
        <p:spPr/>
        <p:txBody>
          <a:bodyPr/>
          <a:lstStyle/>
          <a:p>
            <a:fld id="{E4483B7A-1F49-447A-A0FA-7A06A070C15C}" type="slidenum">
              <a:rPr lang="en-US" smtClean="0"/>
              <a:t>7</a:t>
            </a:fld>
            <a:endParaRPr lang="en-US"/>
          </a:p>
        </p:txBody>
      </p:sp>
    </p:spTree>
    <p:extLst>
      <p:ext uri="{BB962C8B-B14F-4D97-AF65-F5344CB8AC3E}">
        <p14:creationId xmlns:p14="http://schemas.microsoft.com/office/powerpoint/2010/main" val="1539164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students typically select</a:t>
            </a:r>
            <a:r>
              <a:rPr lang="en-US" baseline="0" dirty="0"/>
              <a:t> one of these two, and the importance of emphasizing the negatives of the deals. As well as the positives of Victory Athletics.</a:t>
            </a:r>
            <a:endParaRPr lang="en-US" dirty="0"/>
          </a:p>
        </p:txBody>
      </p:sp>
      <p:sp>
        <p:nvSpPr>
          <p:cNvPr id="4" name="Slide Number Placeholder 3"/>
          <p:cNvSpPr>
            <a:spLocks noGrp="1"/>
          </p:cNvSpPr>
          <p:nvPr>
            <p:ph type="sldNum" sz="quarter" idx="10"/>
          </p:nvPr>
        </p:nvSpPr>
        <p:spPr/>
        <p:txBody>
          <a:bodyPr/>
          <a:lstStyle/>
          <a:p>
            <a:fld id="{E4483B7A-1F49-447A-A0FA-7A06A070C15C}" type="slidenum">
              <a:rPr lang="en-US" smtClean="0"/>
              <a:t>8</a:t>
            </a:fld>
            <a:endParaRPr lang="en-US"/>
          </a:p>
        </p:txBody>
      </p:sp>
    </p:spTree>
    <p:extLst>
      <p:ext uri="{BB962C8B-B14F-4D97-AF65-F5344CB8AC3E}">
        <p14:creationId xmlns:p14="http://schemas.microsoft.com/office/powerpoint/2010/main" val="3592367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can</a:t>
            </a:r>
            <a:r>
              <a:rPr lang="en-US" baseline="0" dirty="0"/>
              <a:t> be applied to multiple classes, specifically sport finance classes, but also classes on sponsorship or ethics alternatively. Students find interest in this case as it demonstrates these financial aspects by simulating a real life scenario.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 ways</a:t>
            </a:r>
            <a:r>
              <a:rPr lang="en-US" baseline="0" dirty="0"/>
              <a:t> in which to add to this case?</a:t>
            </a:r>
          </a:p>
          <a:p>
            <a:endParaRPr lang="en-US" dirty="0"/>
          </a:p>
        </p:txBody>
      </p:sp>
      <p:sp>
        <p:nvSpPr>
          <p:cNvPr id="4" name="Slide Number Placeholder 3"/>
          <p:cNvSpPr>
            <a:spLocks noGrp="1"/>
          </p:cNvSpPr>
          <p:nvPr>
            <p:ph type="sldNum" sz="quarter" idx="10"/>
          </p:nvPr>
        </p:nvSpPr>
        <p:spPr/>
        <p:txBody>
          <a:bodyPr/>
          <a:lstStyle/>
          <a:p>
            <a:fld id="{E4483B7A-1F49-447A-A0FA-7A06A070C15C}" type="slidenum">
              <a:rPr lang="en-US" smtClean="0"/>
              <a:t>9</a:t>
            </a:fld>
            <a:endParaRPr lang="en-US"/>
          </a:p>
        </p:txBody>
      </p:sp>
    </p:spTree>
    <p:extLst>
      <p:ext uri="{BB962C8B-B14F-4D97-AF65-F5344CB8AC3E}">
        <p14:creationId xmlns:p14="http://schemas.microsoft.com/office/powerpoint/2010/main" val="1443056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questions?</a:t>
            </a:r>
          </a:p>
          <a:p>
            <a:endParaRPr lang="en-US" dirty="0"/>
          </a:p>
          <a:p>
            <a:r>
              <a:rPr lang="en-US" dirty="0"/>
              <a:t>Any ways</a:t>
            </a:r>
            <a:r>
              <a:rPr lang="en-US" baseline="0" dirty="0"/>
              <a:t> in which to add to this case?</a:t>
            </a:r>
          </a:p>
          <a:p>
            <a:endParaRPr lang="en-US" baseline="0" dirty="0"/>
          </a:p>
          <a:p>
            <a:r>
              <a:rPr lang="en-US" baseline="0" dirty="0"/>
              <a:t>Look for it in upcoming issues of CSSM!!</a:t>
            </a:r>
            <a:endParaRPr lang="en-US" dirty="0"/>
          </a:p>
        </p:txBody>
      </p:sp>
      <p:sp>
        <p:nvSpPr>
          <p:cNvPr id="4" name="Slide Number Placeholder 3"/>
          <p:cNvSpPr>
            <a:spLocks noGrp="1"/>
          </p:cNvSpPr>
          <p:nvPr>
            <p:ph type="sldNum" sz="quarter" idx="10"/>
          </p:nvPr>
        </p:nvSpPr>
        <p:spPr/>
        <p:txBody>
          <a:bodyPr/>
          <a:lstStyle/>
          <a:p>
            <a:fld id="{E4483B7A-1F49-447A-A0FA-7A06A070C15C}" type="slidenum">
              <a:rPr lang="en-US" smtClean="0"/>
              <a:t>10</a:t>
            </a:fld>
            <a:endParaRPr lang="en-US"/>
          </a:p>
        </p:txBody>
      </p:sp>
    </p:spTree>
    <p:extLst>
      <p:ext uri="{BB962C8B-B14F-4D97-AF65-F5344CB8AC3E}">
        <p14:creationId xmlns:p14="http://schemas.microsoft.com/office/powerpoint/2010/main" val="2637976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2/12/18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2/12/18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rittany.Jacobs@unco.edu" TargetMode="External"/><Relationship Id="rId3" Type="http://schemas.openxmlformats.org/officeDocument/2006/relationships/hyperlink" Target="mailto:AugustiJ@northwood.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eg"/><Relationship Id="rId5"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gif"/><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5273" y="2404531"/>
            <a:ext cx="8172961" cy="1646302"/>
          </a:xfrm>
        </p:spPr>
        <p:txBody>
          <a:bodyPr/>
          <a:lstStyle/>
          <a:p>
            <a:r>
              <a:rPr lang="en-US" dirty="0"/>
              <a:t>Finding a Naming Rights Partner for the Stump Grinders: A Case Study</a:t>
            </a:r>
          </a:p>
        </p:txBody>
      </p:sp>
      <p:sp>
        <p:nvSpPr>
          <p:cNvPr id="3" name="Subtitle 2"/>
          <p:cNvSpPr>
            <a:spLocks noGrp="1"/>
          </p:cNvSpPr>
          <p:nvPr>
            <p:ph type="subTitle" idx="1"/>
          </p:nvPr>
        </p:nvSpPr>
        <p:spPr/>
        <p:txBody>
          <a:bodyPr/>
          <a:lstStyle/>
          <a:p>
            <a:r>
              <a:rPr lang="en-US" dirty="0"/>
              <a:t>Jake Augustin – Northwood University</a:t>
            </a:r>
          </a:p>
          <a:p>
            <a:r>
              <a:rPr lang="en-US" dirty="0"/>
              <a:t>Brittany Jacobs – University of Northern Colorado</a:t>
            </a:r>
          </a:p>
        </p:txBody>
      </p:sp>
    </p:spTree>
    <p:extLst>
      <p:ext uri="{BB962C8B-B14F-4D97-AF65-F5344CB8AC3E}">
        <p14:creationId xmlns:p14="http://schemas.microsoft.com/office/powerpoint/2010/main" val="38010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42319"/>
            <a:ext cx="12192000" cy="6900319"/>
          </a:xfrm>
        </p:spPr>
      </p:pic>
    </p:spTree>
    <p:extLst>
      <p:ext uri="{BB962C8B-B14F-4D97-AF65-F5344CB8AC3E}">
        <p14:creationId xmlns:p14="http://schemas.microsoft.com/office/powerpoint/2010/main" val="1254342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CF6A42-3374-6D49-A5E2-A4EC82FA177E}"/>
              </a:ext>
            </a:extLst>
          </p:cNvPr>
          <p:cNvSpPr>
            <a:spLocks noGrp="1"/>
          </p:cNvSpPr>
          <p:nvPr>
            <p:ph type="title"/>
          </p:nvPr>
        </p:nvSpPr>
        <p:spPr>
          <a:xfrm>
            <a:off x="893465" y="1504807"/>
            <a:ext cx="8596668" cy="1320800"/>
          </a:xfrm>
        </p:spPr>
        <p:txBody>
          <a:bodyPr>
            <a:normAutofit/>
          </a:bodyPr>
          <a:lstStyle/>
          <a:p>
            <a:pPr algn="ctr"/>
            <a:r>
              <a:rPr lang="en-US" sz="5400" dirty="0"/>
              <a:t>Thank you! </a:t>
            </a:r>
          </a:p>
        </p:txBody>
      </p:sp>
      <p:sp>
        <p:nvSpPr>
          <p:cNvPr id="3" name="Content Placeholder 2">
            <a:extLst>
              <a:ext uri="{FF2B5EF4-FFF2-40B4-BE49-F238E27FC236}">
                <a16:creationId xmlns:a16="http://schemas.microsoft.com/office/drawing/2014/main" xmlns="" id="{C0874813-BBA0-9248-A9DF-5D1F684C9DD4}"/>
              </a:ext>
            </a:extLst>
          </p:cNvPr>
          <p:cNvSpPr>
            <a:spLocks noGrp="1"/>
          </p:cNvSpPr>
          <p:nvPr>
            <p:ph idx="1"/>
          </p:nvPr>
        </p:nvSpPr>
        <p:spPr>
          <a:xfrm>
            <a:off x="893465" y="2993132"/>
            <a:ext cx="8596668" cy="3880773"/>
          </a:xfrm>
        </p:spPr>
        <p:txBody>
          <a:bodyPr>
            <a:normAutofit/>
          </a:bodyPr>
          <a:lstStyle/>
          <a:p>
            <a:pPr algn="ctr"/>
            <a:r>
              <a:rPr lang="en-US" sz="2400" dirty="0">
                <a:hlinkClick r:id="rId2"/>
              </a:rPr>
              <a:t>Brittany.Jacobs@unco.edu</a:t>
            </a:r>
            <a:endParaRPr lang="en-US" sz="2400" dirty="0"/>
          </a:p>
          <a:p>
            <a:pPr algn="ctr"/>
            <a:r>
              <a:rPr lang="en-US" sz="2400" dirty="0">
                <a:hlinkClick r:id="rId3"/>
              </a:rPr>
              <a:t>AugustiJ@northwood.edu</a:t>
            </a:r>
            <a:r>
              <a:rPr lang="en-US" sz="2400" dirty="0"/>
              <a:t> </a:t>
            </a:r>
          </a:p>
        </p:txBody>
      </p:sp>
    </p:spTree>
    <p:extLst>
      <p:ext uri="{BB962C8B-B14F-4D97-AF65-F5344CB8AC3E}">
        <p14:creationId xmlns:p14="http://schemas.microsoft.com/office/powerpoint/2010/main" val="2724607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1244892" y="1930400"/>
            <a:ext cx="8596668" cy="3880773"/>
          </a:xfrm>
        </p:spPr>
        <p:txBody>
          <a:bodyPr>
            <a:normAutofit/>
          </a:bodyPr>
          <a:lstStyle/>
          <a:p>
            <a:r>
              <a:rPr lang="en-US" sz="2400" dirty="0"/>
              <a:t>Difficulty of teaching financial basics</a:t>
            </a:r>
          </a:p>
          <a:p>
            <a:pPr lvl="1"/>
            <a:r>
              <a:rPr lang="en-US" sz="2400" dirty="0"/>
              <a:t>Financial Statements</a:t>
            </a:r>
          </a:p>
          <a:p>
            <a:pPr lvl="1"/>
            <a:r>
              <a:rPr lang="en-US" sz="2400" dirty="0"/>
              <a:t>Financial Ratios</a:t>
            </a:r>
          </a:p>
          <a:p>
            <a:pPr lvl="1"/>
            <a:r>
              <a:rPr lang="en-US" sz="2400" dirty="0"/>
              <a:t>Financial Risk</a:t>
            </a:r>
          </a:p>
          <a:p>
            <a:pPr lvl="1"/>
            <a:endParaRPr lang="en-US" sz="2400" dirty="0"/>
          </a:p>
          <a:p>
            <a:r>
              <a:rPr lang="en-US" sz="2400" dirty="0"/>
              <a:t>Bring Finance to life – real world application! </a:t>
            </a:r>
          </a:p>
        </p:txBody>
      </p:sp>
      <p:pic>
        <p:nvPicPr>
          <p:cNvPr id="5" name="Picture 4">
            <a:extLst>
              <a:ext uri="{FF2B5EF4-FFF2-40B4-BE49-F238E27FC236}">
                <a16:creationId xmlns:a16="http://schemas.microsoft.com/office/drawing/2014/main" xmlns="" id="{6496D0F9-7224-C04A-89C2-E74C8E97E608}"/>
              </a:ext>
            </a:extLst>
          </p:cNvPr>
          <p:cNvPicPr>
            <a:picLocks noChangeAspect="1"/>
          </p:cNvPicPr>
          <p:nvPr/>
        </p:nvPicPr>
        <p:blipFill>
          <a:blip r:embed="rId3"/>
          <a:stretch>
            <a:fillRect/>
          </a:stretch>
        </p:blipFill>
        <p:spPr>
          <a:xfrm>
            <a:off x="7574391" y="1296786"/>
            <a:ext cx="4168722" cy="2774095"/>
          </a:xfrm>
          <a:prstGeom prst="rect">
            <a:avLst/>
          </a:prstGeom>
        </p:spPr>
      </p:pic>
    </p:spTree>
    <p:extLst>
      <p:ext uri="{BB962C8B-B14F-4D97-AF65-F5344CB8AC3E}">
        <p14:creationId xmlns:p14="http://schemas.microsoft.com/office/powerpoint/2010/main" val="3288916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World Application</a:t>
            </a:r>
          </a:p>
        </p:txBody>
      </p:sp>
      <p:sp>
        <p:nvSpPr>
          <p:cNvPr id="3" name="Content Placeholder 2"/>
          <p:cNvSpPr>
            <a:spLocks noGrp="1"/>
          </p:cNvSpPr>
          <p:nvPr>
            <p:ph idx="1"/>
          </p:nvPr>
        </p:nvSpPr>
        <p:spPr>
          <a:xfrm>
            <a:off x="1193200" y="1615413"/>
            <a:ext cx="9433235" cy="4106861"/>
          </a:xfrm>
        </p:spPr>
        <p:txBody>
          <a:bodyPr>
            <a:normAutofit/>
          </a:bodyPr>
          <a:lstStyle/>
          <a:p>
            <a:r>
              <a:rPr lang="en-US" sz="2400" dirty="0"/>
              <a:t>Denver Broncos</a:t>
            </a:r>
          </a:p>
          <a:p>
            <a:pPr lvl="1"/>
            <a:r>
              <a:rPr lang="en-US" sz="2200" dirty="0"/>
              <a:t>Naming Rights Partner</a:t>
            </a:r>
          </a:p>
          <a:p>
            <a:pPr lvl="1"/>
            <a:r>
              <a:rPr lang="en-US" sz="2200" dirty="0"/>
              <a:t>Chuck Olney – Director of Business Development</a:t>
            </a:r>
          </a:p>
          <a:p>
            <a:r>
              <a:rPr lang="en-US" sz="2400" dirty="0"/>
              <a:t>Invesco Bankruptcy</a:t>
            </a:r>
          </a:p>
          <a:p>
            <a:r>
              <a:rPr lang="en-US" sz="2400" dirty="0"/>
              <a:t>Sports Authority Bankruptcy (3.2016)</a:t>
            </a:r>
          </a:p>
          <a:p>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564" y="4406783"/>
            <a:ext cx="3530138" cy="1985703"/>
          </a:xfrm>
          <a:prstGeom prst="rect">
            <a:avLst/>
          </a:prstGeom>
        </p:spPr>
      </p:pic>
      <p:pic>
        <p:nvPicPr>
          <p:cNvPr id="6" name="Picture 5">
            <a:extLst>
              <a:ext uri="{FF2B5EF4-FFF2-40B4-BE49-F238E27FC236}">
                <a16:creationId xmlns:a16="http://schemas.microsoft.com/office/drawing/2014/main" xmlns="" id="{B2137E9F-1AC3-714D-BD35-9311949150B3}"/>
              </a:ext>
            </a:extLst>
          </p:cNvPr>
          <p:cNvPicPr>
            <a:picLocks noChangeAspect="1"/>
          </p:cNvPicPr>
          <p:nvPr/>
        </p:nvPicPr>
        <p:blipFill>
          <a:blip r:embed="rId4"/>
          <a:stretch>
            <a:fillRect/>
          </a:stretch>
        </p:blipFill>
        <p:spPr>
          <a:xfrm>
            <a:off x="4605711" y="4259808"/>
            <a:ext cx="3492500" cy="2324100"/>
          </a:xfrm>
          <a:prstGeom prst="rect">
            <a:avLst/>
          </a:prstGeom>
        </p:spPr>
      </p:pic>
      <p:pic>
        <p:nvPicPr>
          <p:cNvPr id="8" name="Picture 7">
            <a:extLst>
              <a:ext uri="{FF2B5EF4-FFF2-40B4-BE49-F238E27FC236}">
                <a16:creationId xmlns:a16="http://schemas.microsoft.com/office/drawing/2014/main" xmlns="" id="{F2246BF9-7F1D-D44F-A60D-AACF40AE505F}"/>
              </a:ext>
            </a:extLst>
          </p:cNvPr>
          <p:cNvPicPr>
            <a:picLocks noChangeAspect="1"/>
          </p:cNvPicPr>
          <p:nvPr/>
        </p:nvPicPr>
        <p:blipFill>
          <a:blip r:embed="rId5"/>
          <a:stretch>
            <a:fillRect/>
          </a:stretch>
        </p:blipFill>
        <p:spPr>
          <a:xfrm>
            <a:off x="8379595" y="4373533"/>
            <a:ext cx="3169680" cy="2160500"/>
          </a:xfrm>
          <a:prstGeom prst="rect">
            <a:avLst/>
          </a:prstGeom>
        </p:spPr>
      </p:pic>
    </p:spTree>
    <p:extLst>
      <p:ext uri="{BB962C8B-B14F-4D97-AF65-F5344CB8AC3E}">
        <p14:creationId xmlns:p14="http://schemas.microsoft.com/office/powerpoint/2010/main" val="3038438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E6E62C-0CDB-2B46-B4DA-8D8B4E00D4A2}"/>
              </a:ext>
            </a:extLst>
          </p:cNvPr>
          <p:cNvSpPr>
            <a:spLocks noGrp="1"/>
          </p:cNvSpPr>
          <p:nvPr>
            <p:ph type="title"/>
          </p:nvPr>
        </p:nvSpPr>
        <p:spPr>
          <a:xfrm>
            <a:off x="677334" y="323850"/>
            <a:ext cx="8596668" cy="1320800"/>
          </a:xfrm>
        </p:spPr>
        <p:txBody>
          <a:bodyPr/>
          <a:lstStyle/>
          <a:p>
            <a:pPr algn="ctr"/>
            <a:r>
              <a:rPr lang="en-US" dirty="0"/>
              <a:t>Factors Impacting Naming Rights Selection</a:t>
            </a:r>
          </a:p>
        </p:txBody>
      </p:sp>
      <p:sp>
        <p:nvSpPr>
          <p:cNvPr id="3" name="Content Placeholder 2">
            <a:extLst>
              <a:ext uri="{FF2B5EF4-FFF2-40B4-BE49-F238E27FC236}">
                <a16:creationId xmlns:a16="http://schemas.microsoft.com/office/drawing/2014/main" xmlns="" id="{AF2F1F94-1309-134E-966F-3EDE69DF798C}"/>
              </a:ext>
            </a:extLst>
          </p:cNvPr>
          <p:cNvSpPr>
            <a:spLocks noGrp="1"/>
          </p:cNvSpPr>
          <p:nvPr>
            <p:ph idx="1"/>
          </p:nvPr>
        </p:nvSpPr>
        <p:spPr>
          <a:xfrm>
            <a:off x="1667934" y="2122489"/>
            <a:ext cx="8596668" cy="3880773"/>
          </a:xfrm>
        </p:spPr>
        <p:txBody>
          <a:bodyPr>
            <a:normAutofit fontScale="92500" lnSpcReduction="20000"/>
          </a:bodyPr>
          <a:lstStyle/>
          <a:p>
            <a:r>
              <a:rPr lang="en-US" sz="2400" dirty="0"/>
              <a:t>Organizational fit</a:t>
            </a:r>
          </a:p>
          <a:p>
            <a:pPr lvl="1"/>
            <a:r>
              <a:rPr lang="en-US" sz="2000" dirty="0"/>
              <a:t>Consider ethics</a:t>
            </a:r>
          </a:p>
          <a:p>
            <a:pPr lvl="1"/>
            <a:r>
              <a:rPr lang="en-US" sz="2000" dirty="0"/>
              <a:t>Geographical location</a:t>
            </a:r>
          </a:p>
          <a:p>
            <a:pPr lvl="1"/>
            <a:r>
              <a:rPr lang="en-US" sz="2000" dirty="0"/>
              <a:t>Constituent wants</a:t>
            </a:r>
          </a:p>
          <a:p>
            <a:pPr marL="457200" lvl="1" indent="0">
              <a:buNone/>
            </a:pPr>
            <a:endParaRPr lang="en-US" sz="2000" dirty="0"/>
          </a:p>
          <a:p>
            <a:r>
              <a:rPr lang="en-US" sz="2400" dirty="0"/>
              <a:t>Terms of Proposed Bid</a:t>
            </a:r>
          </a:p>
          <a:p>
            <a:endParaRPr lang="en-US" sz="2400" dirty="0"/>
          </a:p>
          <a:p>
            <a:r>
              <a:rPr lang="en-US" sz="2400" dirty="0"/>
              <a:t>Financial Health of Company</a:t>
            </a:r>
          </a:p>
          <a:p>
            <a:pPr lvl="1"/>
            <a:r>
              <a:rPr lang="en-US" sz="2000" dirty="0"/>
              <a:t>Consider financial risk</a:t>
            </a:r>
          </a:p>
          <a:p>
            <a:pPr lvl="1"/>
            <a:r>
              <a:rPr lang="en-US" sz="2000" dirty="0"/>
              <a:t>Use financial ratios</a:t>
            </a:r>
          </a:p>
        </p:txBody>
      </p:sp>
      <p:pic>
        <p:nvPicPr>
          <p:cNvPr id="5" name="Picture 4">
            <a:extLst>
              <a:ext uri="{FF2B5EF4-FFF2-40B4-BE49-F238E27FC236}">
                <a16:creationId xmlns:a16="http://schemas.microsoft.com/office/drawing/2014/main" xmlns="" id="{BC183331-2440-644D-BDE6-DD8F496CA05B}"/>
              </a:ext>
            </a:extLst>
          </p:cNvPr>
          <p:cNvPicPr>
            <a:picLocks noChangeAspect="1"/>
          </p:cNvPicPr>
          <p:nvPr/>
        </p:nvPicPr>
        <p:blipFill>
          <a:blip r:embed="rId2"/>
          <a:stretch>
            <a:fillRect/>
          </a:stretch>
        </p:blipFill>
        <p:spPr>
          <a:xfrm>
            <a:off x="7511877" y="2122489"/>
            <a:ext cx="3524250" cy="3524250"/>
          </a:xfrm>
          <a:prstGeom prst="rect">
            <a:avLst/>
          </a:prstGeom>
        </p:spPr>
      </p:pic>
    </p:spTree>
    <p:extLst>
      <p:ext uri="{BB962C8B-B14F-4D97-AF65-F5344CB8AC3E}">
        <p14:creationId xmlns:p14="http://schemas.microsoft.com/office/powerpoint/2010/main" val="312553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828" y="260465"/>
            <a:ext cx="8596668" cy="1320800"/>
          </a:xfrm>
        </p:spPr>
        <p:txBody>
          <a:bodyPr/>
          <a:lstStyle/>
          <a:p>
            <a:r>
              <a:rPr lang="en-US" dirty="0"/>
              <a:t>The Case</a:t>
            </a:r>
          </a:p>
        </p:txBody>
      </p:sp>
      <p:sp>
        <p:nvSpPr>
          <p:cNvPr id="3" name="Content Placeholder 2"/>
          <p:cNvSpPr>
            <a:spLocks noGrp="1"/>
          </p:cNvSpPr>
          <p:nvPr>
            <p:ph idx="1"/>
          </p:nvPr>
        </p:nvSpPr>
        <p:spPr>
          <a:xfrm>
            <a:off x="1192723" y="1113905"/>
            <a:ext cx="10399722" cy="5605550"/>
          </a:xfrm>
        </p:spPr>
        <p:txBody>
          <a:bodyPr>
            <a:normAutofit fontScale="85000" lnSpcReduction="20000"/>
          </a:bodyPr>
          <a:lstStyle/>
          <a:p>
            <a:r>
              <a:rPr lang="en-US" sz="2400" dirty="0"/>
              <a:t>Background on Organization &amp; Facility</a:t>
            </a:r>
          </a:p>
          <a:p>
            <a:pPr lvl="1"/>
            <a:r>
              <a:rPr lang="en-US" sz="2000" dirty="0"/>
              <a:t>Narrative</a:t>
            </a:r>
          </a:p>
          <a:p>
            <a:pPr lvl="1"/>
            <a:r>
              <a:rPr lang="en-US" sz="2000" dirty="0"/>
              <a:t>History of success</a:t>
            </a:r>
          </a:p>
          <a:p>
            <a:pPr lvl="1"/>
            <a:r>
              <a:rPr lang="en-US" sz="2000" dirty="0"/>
              <a:t>Attendance figures</a:t>
            </a:r>
          </a:p>
          <a:p>
            <a:pPr lvl="1"/>
            <a:r>
              <a:rPr lang="en-US" sz="2000" dirty="0"/>
              <a:t>Similar naming rights deals </a:t>
            </a:r>
          </a:p>
          <a:p>
            <a:endParaRPr lang="en-US" sz="600" dirty="0"/>
          </a:p>
          <a:p>
            <a:r>
              <a:rPr lang="en-US" sz="2400" dirty="0"/>
              <a:t>Bids Provided</a:t>
            </a:r>
          </a:p>
          <a:p>
            <a:pPr lvl="1"/>
            <a:r>
              <a:rPr lang="en-US" sz="2000" dirty="0"/>
              <a:t>Background of company</a:t>
            </a:r>
          </a:p>
          <a:p>
            <a:pPr lvl="1"/>
            <a:r>
              <a:rPr lang="en-US" sz="2000" dirty="0"/>
              <a:t>Varying contract terms to consider</a:t>
            </a:r>
          </a:p>
          <a:p>
            <a:endParaRPr lang="en-US" sz="600" dirty="0"/>
          </a:p>
          <a:p>
            <a:r>
              <a:rPr lang="en-US" sz="2400" dirty="0"/>
              <a:t>Financial Statements Included</a:t>
            </a:r>
          </a:p>
          <a:p>
            <a:pPr lvl="1"/>
            <a:r>
              <a:rPr lang="en-US" sz="2000" dirty="0"/>
              <a:t>Income &amp; balance sheet for each company</a:t>
            </a:r>
          </a:p>
          <a:p>
            <a:pPr lvl="1"/>
            <a:r>
              <a:rPr lang="en-US" sz="2000" dirty="0"/>
              <a:t>Ratio Analysis for each possible </a:t>
            </a:r>
            <a:r>
              <a:rPr lang="en-US" sz="1800" dirty="0"/>
              <a:t>Formulas included</a:t>
            </a:r>
          </a:p>
          <a:p>
            <a:pPr lvl="2"/>
            <a:r>
              <a:rPr lang="en-US" sz="1800" dirty="0"/>
              <a:t>Industry averages provided</a:t>
            </a:r>
          </a:p>
          <a:p>
            <a:pPr marL="457200" lvl="1" indent="0">
              <a:buNone/>
            </a:pPr>
            <a:endParaRPr lang="en-US" sz="600" dirty="0"/>
          </a:p>
          <a:p>
            <a:r>
              <a:rPr lang="en-US" sz="2400" dirty="0"/>
              <a:t>Ethical Dilemma</a:t>
            </a:r>
          </a:p>
          <a:p>
            <a:pPr lvl="1"/>
            <a:r>
              <a:rPr lang="en-US" sz="2000" dirty="0"/>
              <a:t>Potential ‘fit’ </a:t>
            </a:r>
          </a:p>
          <a:p>
            <a:pPr lvl="1"/>
            <a:endParaRPr lang="en-US" dirty="0"/>
          </a:p>
        </p:txBody>
      </p:sp>
      <p:pic>
        <p:nvPicPr>
          <p:cNvPr id="6" name="Picture 5">
            <a:extLst>
              <a:ext uri="{FF2B5EF4-FFF2-40B4-BE49-F238E27FC236}">
                <a16:creationId xmlns:a16="http://schemas.microsoft.com/office/drawing/2014/main" xmlns="" id="{62CA0635-54BD-894A-B525-6A0D3C431507}"/>
              </a:ext>
            </a:extLst>
          </p:cNvPr>
          <p:cNvPicPr>
            <a:picLocks noChangeAspect="1"/>
          </p:cNvPicPr>
          <p:nvPr/>
        </p:nvPicPr>
        <p:blipFill>
          <a:blip r:embed="rId3"/>
          <a:stretch>
            <a:fillRect/>
          </a:stretch>
        </p:blipFill>
        <p:spPr>
          <a:xfrm>
            <a:off x="6976803" y="920865"/>
            <a:ext cx="4827616" cy="4827616"/>
          </a:xfrm>
          <a:prstGeom prst="rect">
            <a:avLst/>
          </a:prstGeom>
        </p:spPr>
      </p:pic>
    </p:spTree>
    <p:extLst>
      <p:ext uri="{BB962C8B-B14F-4D97-AF65-F5344CB8AC3E}">
        <p14:creationId xmlns:p14="http://schemas.microsoft.com/office/powerpoint/2010/main" val="1810101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63195"/>
            <a:ext cx="8596668" cy="1320800"/>
          </a:xfrm>
        </p:spPr>
        <p:txBody>
          <a:bodyPr/>
          <a:lstStyle/>
          <a:p>
            <a:r>
              <a:rPr lang="en-US" dirty="0"/>
              <a:t>The Case of the Stump Grinders</a:t>
            </a:r>
          </a:p>
        </p:txBody>
      </p:sp>
      <p:sp>
        <p:nvSpPr>
          <p:cNvPr id="3" name="Content Placeholder 2"/>
          <p:cNvSpPr>
            <a:spLocks noGrp="1"/>
          </p:cNvSpPr>
          <p:nvPr>
            <p:ph idx="1"/>
          </p:nvPr>
        </p:nvSpPr>
        <p:spPr>
          <a:xfrm>
            <a:off x="0" y="1008940"/>
            <a:ext cx="9530181" cy="3880773"/>
          </a:xfrm>
        </p:spPr>
        <p:txBody>
          <a:bodyPr>
            <a:noAutofit/>
          </a:bodyPr>
          <a:lstStyle/>
          <a:p>
            <a:pPr marL="0" indent="0">
              <a:buNone/>
            </a:pPr>
            <a:endParaRPr lang="en-US" sz="2400" dirty="0"/>
          </a:p>
          <a:p>
            <a:pPr lvl="1"/>
            <a:r>
              <a:rPr lang="en-US" sz="2400" dirty="0"/>
              <a:t>Tabor Financial</a:t>
            </a:r>
          </a:p>
          <a:p>
            <a:pPr lvl="2"/>
            <a:r>
              <a:rPr lang="en-US" sz="2000" dirty="0"/>
              <a:t>Banking Corporation</a:t>
            </a:r>
          </a:p>
          <a:p>
            <a:pPr lvl="2"/>
            <a:r>
              <a:rPr lang="en-US" sz="2000" dirty="0"/>
              <a:t>Local (geographical fit)</a:t>
            </a:r>
          </a:p>
          <a:p>
            <a:pPr lvl="2"/>
            <a:r>
              <a:rPr lang="en-US" sz="2000" dirty="0"/>
              <a:t>Good financials</a:t>
            </a:r>
          </a:p>
          <a:p>
            <a:pPr lvl="2"/>
            <a:r>
              <a:rPr lang="en-US" sz="2000" dirty="0"/>
              <a:t>Short term contract, low value</a:t>
            </a:r>
          </a:p>
          <a:p>
            <a:pPr lvl="2"/>
            <a:endParaRPr lang="en-US" sz="1000" dirty="0"/>
          </a:p>
          <a:p>
            <a:pPr lvl="1"/>
            <a:r>
              <a:rPr lang="en-US" sz="2400" dirty="0"/>
              <a:t>Victory Athletics</a:t>
            </a:r>
          </a:p>
          <a:p>
            <a:pPr lvl="2"/>
            <a:r>
              <a:rPr lang="en-US" sz="2000" dirty="0"/>
              <a:t>’</a:t>
            </a:r>
            <a:r>
              <a:rPr lang="en-US" sz="2000" dirty="0" err="1"/>
              <a:t>Ath</a:t>
            </a:r>
            <a:r>
              <a:rPr lang="en-US" sz="2000" dirty="0"/>
              <a:t>-leisure’ brand</a:t>
            </a:r>
          </a:p>
          <a:p>
            <a:pPr lvl="2"/>
            <a:r>
              <a:rPr lang="en-US" sz="2000" dirty="0"/>
              <a:t>Organizational fit</a:t>
            </a:r>
          </a:p>
          <a:p>
            <a:pPr lvl="2"/>
            <a:r>
              <a:rPr lang="en-US" sz="2000" dirty="0"/>
              <a:t>Poor Financials</a:t>
            </a:r>
          </a:p>
          <a:p>
            <a:pPr lvl="2"/>
            <a:r>
              <a:rPr lang="en-US" sz="2000" dirty="0"/>
              <a:t>Long term contract, medium value</a:t>
            </a:r>
          </a:p>
          <a:p>
            <a:pPr lvl="2"/>
            <a:endParaRPr lang="en-US" sz="1000" dirty="0"/>
          </a:p>
          <a:p>
            <a:pPr marL="914400" lvl="2" indent="0">
              <a:buNone/>
            </a:pPr>
            <a:endParaRPr lang="en-US" sz="2400" dirty="0"/>
          </a:p>
        </p:txBody>
      </p:sp>
      <p:sp>
        <p:nvSpPr>
          <p:cNvPr id="4" name="TextBox 3">
            <a:extLst>
              <a:ext uri="{FF2B5EF4-FFF2-40B4-BE49-F238E27FC236}">
                <a16:creationId xmlns:a16="http://schemas.microsoft.com/office/drawing/2014/main" xmlns="" id="{B209B91E-CF24-6148-9F7D-FECAE9B7647C}"/>
              </a:ext>
            </a:extLst>
          </p:cNvPr>
          <p:cNvSpPr txBox="1"/>
          <p:nvPr/>
        </p:nvSpPr>
        <p:spPr>
          <a:xfrm>
            <a:off x="4898440" y="1441450"/>
            <a:ext cx="6040436" cy="5037276"/>
          </a:xfrm>
          <a:prstGeom prst="rect">
            <a:avLst/>
          </a:prstGeom>
          <a:noFill/>
        </p:spPr>
        <p:txBody>
          <a:bodyPr wrap="none" rtlCol="0">
            <a:spAutoFit/>
          </a:bodyPr>
          <a:lstStyle/>
          <a:p>
            <a:pPr marL="800100" lvl="1" indent="-342900">
              <a:spcBef>
                <a:spcPts val="1000"/>
              </a:spcBef>
              <a:buClr>
                <a:schemeClr val="accent1"/>
              </a:buClr>
              <a:buSzPct val="80000"/>
              <a:buFont typeface="Wingdings 3" charset="2"/>
              <a:buChar char=""/>
            </a:pPr>
            <a:r>
              <a:rPr lang="en-US" sz="2400" dirty="0">
                <a:solidFill>
                  <a:schemeClr val="tx1">
                    <a:lumMod val="75000"/>
                    <a:lumOff val="25000"/>
                  </a:schemeClr>
                </a:solidFill>
              </a:rPr>
              <a:t>Organic Green</a:t>
            </a:r>
          </a:p>
          <a:p>
            <a:pPr marL="1257300" lvl="2" indent="-342900">
              <a:spcBef>
                <a:spcPts val="1000"/>
              </a:spcBef>
              <a:buClr>
                <a:schemeClr val="accent1"/>
              </a:buClr>
              <a:buSzPct val="80000"/>
              <a:buFont typeface="Wingdings 3" charset="2"/>
              <a:buChar char=""/>
            </a:pPr>
            <a:r>
              <a:rPr lang="en-US" sz="2000" dirty="0">
                <a:solidFill>
                  <a:schemeClr val="tx1">
                    <a:lumMod val="75000"/>
                    <a:lumOff val="25000"/>
                  </a:schemeClr>
                </a:solidFill>
              </a:rPr>
              <a:t>Marijuana and paraphernalia distributor</a:t>
            </a:r>
          </a:p>
          <a:p>
            <a:pPr marL="1257300" lvl="2" indent="-342900">
              <a:spcBef>
                <a:spcPts val="1000"/>
              </a:spcBef>
              <a:buClr>
                <a:schemeClr val="accent1"/>
              </a:buClr>
              <a:buSzPct val="80000"/>
              <a:buFont typeface="Wingdings 3" charset="2"/>
              <a:buChar char=""/>
            </a:pPr>
            <a:r>
              <a:rPr lang="en-US" sz="2000" dirty="0">
                <a:solidFill>
                  <a:schemeClr val="tx1">
                    <a:lumMod val="75000"/>
                    <a:lumOff val="25000"/>
                  </a:schemeClr>
                </a:solidFill>
              </a:rPr>
              <a:t>Financial Fit</a:t>
            </a:r>
          </a:p>
          <a:p>
            <a:pPr marL="1257300" lvl="2" indent="-342900">
              <a:spcBef>
                <a:spcPts val="1000"/>
              </a:spcBef>
              <a:buClr>
                <a:schemeClr val="accent1"/>
              </a:buClr>
              <a:buSzPct val="80000"/>
              <a:buFont typeface="Wingdings 3" charset="2"/>
              <a:buChar char=""/>
            </a:pPr>
            <a:r>
              <a:rPr lang="en-US" sz="2000" dirty="0">
                <a:solidFill>
                  <a:schemeClr val="tx1">
                    <a:lumMod val="75000"/>
                    <a:lumOff val="25000"/>
                  </a:schemeClr>
                </a:solidFill>
              </a:rPr>
              <a:t>Ethical concerns</a:t>
            </a:r>
          </a:p>
          <a:p>
            <a:pPr marL="1257300" lvl="2" indent="-342900">
              <a:spcBef>
                <a:spcPts val="1000"/>
              </a:spcBef>
              <a:buClr>
                <a:schemeClr val="accent1"/>
              </a:buClr>
              <a:buSzPct val="80000"/>
              <a:buFont typeface="Wingdings 3" charset="2"/>
              <a:buChar char=""/>
            </a:pPr>
            <a:r>
              <a:rPr lang="en-US" sz="2000" dirty="0">
                <a:solidFill>
                  <a:schemeClr val="tx1">
                    <a:lumMod val="75000"/>
                    <a:lumOff val="25000"/>
                  </a:schemeClr>
                </a:solidFill>
              </a:rPr>
              <a:t>Long term contract, best value</a:t>
            </a:r>
          </a:p>
          <a:p>
            <a:pPr marL="1085850" lvl="2" indent="-171450">
              <a:spcBef>
                <a:spcPts val="1000"/>
              </a:spcBef>
              <a:buClr>
                <a:schemeClr val="accent1"/>
              </a:buClr>
              <a:buSzPct val="80000"/>
              <a:buFont typeface="Wingdings 3" charset="2"/>
              <a:buChar char=""/>
            </a:pPr>
            <a:endParaRPr lang="en-US" sz="1200" dirty="0">
              <a:solidFill>
                <a:schemeClr val="tx1">
                  <a:lumMod val="75000"/>
                  <a:lumOff val="25000"/>
                </a:schemeClr>
              </a:solidFill>
            </a:endParaRPr>
          </a:p>
          <a:p>
            <a:pPr marL="914400" lvl="1" indent="-457200">
              <a:spcBef>
                <a:spcPts val="1000"/>
              </a:spcBef>
              <a:buClr>
                <a:schemeClr val="accent1"/>
              </a:buClr>
              <a:buSzPct val="80000"/>
              <a:buFont typeface="Wingdings 3" charset="2"/>
              <a:buChar char=""/>
            </a:pPr>
            <a:r>
              <a:rPr lang="en-US" sz="2400" dirty="0">
                <a:solidFill>
                  <a:schemeClr val="tx1">
                    <a:lumMod val="75000"/>
                    <a:lumOff val="25000"/>
                  </a:schemeClr>
                </a:solidFill>
              </a:rPr>
              <a:t>Remain Memorial Stadium</a:t>
            </a:r>
          </a:p>
          <a:p>
            <a:pPr marL="1257300" lvl="2" indent="-342900">
              <a:spcBef>
                <a:spcPts val="1000"/>
              </a:spcBef>
              <a:buClr>
                <a:schemeClr val="accent1"/>
              </a:buClr>
              <a:buSzPct val="80000"/>
              <a:buFont typeface="Wingdings 3" charset="2"/>
              <a:buChar char=""/>
            </a:pPr>
            <a:r>
              <a:rPr lang="en-US" sz="2000" dirty="0">
                <a:solidFill>
                  <a:schemeClr val="tx1">
                    <a:lumMod val="75000"/>
                    <a:lumOff val="25000"/>
                  </a:schemeClr>
                </a:solidFill>
              </a:rPr>
              <a:t>No naming rights sponsor</a:t>
            </a:r>
          </a:p>
          <a:p>
            <a:pPr marL="1257300" lvl="2" indent="-342900">
              <a:spcBef>
                <a:spcPts val="1000"/>
              </a:spcBef>
              <a:buClr>
                <a:schemeClr val="accent1"/>
              </a:buClr>
              <a:buSzPct val="80000"/>
              <a:buFont typeface="Wingdings 3" charset="2"/>
              <a:buChar char=""/>
            </a:pPr>
            <a:r>
              <a:rPr lang="en-US" sz="2000" dirty="0">
                <a:solidFill>
                  <a:schemeClr val="tx1">
                    <a:lumMod val="75000"/>
                    <a:lumOff val="25000"/>
                  </a:schemeClr>
                </a:solidFill>
              </a:rPr>
              <a:t>What the fans want!</a:t>
            </a:r>
          </a:p>
          <a:p>
            <a:pPr marL="1257300" lvl="2" indent="-342900">
              <a:spcBef>
                <a:spcPts val="1000"/>
              </a:spcBef>
              <a:buClr>
                <a:schemeClr val="accent1"/>
              </a:buClr>
              <a:buSzPct val="80000"/>
              <a:buFont typeface="Wingdings 3" charset="2"/>
              <a:buChar char=""/>
            </a:pPr>
            <a:r>
              <a:rPr lang="en-US" sz="2000" dirty="0">
                <a:solidFill>
                  <a:schemeClr val="tx1">
                    <a:lumMod val="75000"/>
                    <a:lumOff val="25000"/>
                  </a:schemeClr>
                </a:solidFill>
              </a:rPr>
              <a:t>Increase occupancy tax to 14% </a:t>
            </a:r>
          </a:p>
          <a:p>
            <a:pPr marL="1257300" lvl="2" indent="-342900">
              <a:spcBef>
                <a:spcPts val="1000"/>
              </a:spcBef>
              <a:buClr>
                <a:schemeClr val="accent1"/>
              </a:buClr>
              <a:buSzPct val="80000"/>
              <a:buFont typeface="Wingdings 3" charset="2"/>
              <a:buChar char=""/>
            </a:pPr>
            <a:r>
              <a:rPr lang="en-US" sz="2000" dirty="0">
                <a:solidFill>
                  <a:schemeClr val="tx1">
                    <a:lumMod val="75000"/>
                    <a:lumOff val="25000"/>
                  </a:schemeClr>
                </a:solidFill>
              </a:rPr>
              <a:t>Long term contract, low value</a:t>
            </a:r>
          </a:p>
          <a:p>
            <a:endParaRPr lang="en-US" dirty="0"/>
          </a:p>
        </p:txBody>
      </p:sp>
    </p:spTree>
    <p:extLst>
      <p:ext uri="{BB962C8B-B14F-4D97-AF65-F5344CB8AC3E}">
        <p14:creationId xmlns:p14="http://schemas.microsoft.com/office/powerpoint/2010/main" val="1133952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t>Case Tested</a:t>
            </a:r>
          </a:p>
        </p:txBody>
      </p:sp>
      <p:sp>
        <p:nvSpPr>
          <p:cNvPr id="3" name="Content Placeholder 2"/>
          <p:cNvSpPr>
            <a:spLocks noGrp="1"/>
          </p:cNvSpPr>
          <p:nvPr>
            <p:ph idx="1"/>
          </p:nvPr>
        </p:nvSpPr>
        <p:spPr>
          <a:xfrm>
            <a:off x="432128" y="2160589"/>
            <a:ext cx="8596668" cy="3880773"/>
          </a:xfrm>
        </p:spPr>
        <p:txBody>
          <a:bodyPr>
            <a:normAutofit/>
          </a:bodyPr>
          <a:lstStyle/>
          <a:p>
            <a:pPr lvl="1"/>
            <a:r>
              <a:rPr lang="en-US" sz="2400" dirty="0"/>
              <a:t>MSU Denver</a:t>
            </a:r>
          </a:p>
          <a:p>
            <a:pPr lvl="2"/>
            <a:r>
              <a:rPr lang="en-US" sz="2400" dirty="0"/>
              <a:t>The Sport Enterprise (Sport Finance)</a:t>
            </a:r>
          </a:p>
          <a:p>
            <a:pPr lvl="1"/>
            <a:r>
              <a:rPr lang="en-US" sz="2400" dirty="0"/>
              <a:t>UNCO	</a:t>
            </a:r>
          </a:p>
          <a:p>
            <a:pPr lvl="2"/>
            <a:r>
              <a:rPr lang="en-US" sz="2400" dirty="0"/>
              <a:t>Fitness Management</a:t>
            </a:r>
          </a:p>
          <a:p>
            <a:pPr lvl="1"/>
            <a:r>
              <a:rPr lang="en-US" sz="2400" dirty="0"/>
              <a:t>Northwood</a:t>
            </a:r>
          </a:p>
          <a:p>
            <a:pPr lvl="2"/>
            <a:r>
              <a:rPr lang="en-US" sz="2400" dirty="0"/>
              <a:t>Sport Finance</a:t>
            </a:r>
          </a:p>
        </p:txBody>
      </p:sp>
      <p:pic>
        <p:nvPicPr>
          <p:cNvPr id="5" name="Picture 4">
            <a:extLst>
              <a:ext uri="{FF2B5EF4-FFF2-40B4-BE49-F238E27FC236}">
                <a16:creationId xmlns:a16="http://schemas.microsoft.com/office/drawing/2014/main" xmlns="" id="{3E4437C1-7873-374E-B979-CAF863F03C29}"/>
              </a:ext>
            </a:extLst>
          </p:cNvPr>
          <p:cNvPicPr>
            <a:picLocks noChangeAspect="1"/>
          </p:cNvPicPr>
          <p:nvPr/>
        </p:nvPicPr>
        <p:blipFill>
          <a:blip r:embed="rId3"/>
          <a:stretch>
            <a:fillRect/>
          </a:stretch>
        </p:blipFill>
        <p:spPr>
          <a:xfrm>
            <a:off x="6219303" y="755650"/>
            <a:ext cx="2713339" cy="1400178"/>
          </a:xfrm>
          <a:prstGeom prst="rect">
            <a:avLst/>
          </a:prstGeom>
        </p:spPr>
      </p:pic>
      <p:pic>
        <p:nvPicPr>
          <p:cNvPr id="7" name="Picture 6">
            <a:extLst>
              <a:ext uri="{FF2B5EF4-FFF2-40B4-BE49-F238E27FC236}">
                <a16:creationId xmlns:a16="http://schemas.microsoft.com/office/drawing/2014/main" xmlns="" id="{0DC2A4AB-463B-8A4C-9A67-6793B1E5D284}"/>
              </a:ext>
            </a:extLst>
          </p:cNvPr>
          <p:cNvPicPr>
            <a:picLocks noChangeAspect="1"/>
          </p:cNvPicPr>
          <p:nvPr/>
        </p:nvPicPr>
        <p:blipFill>
          <a:blip r:embed="rId4"/>
          <a:stretch>
            <a:fillRect/>
          </a:stretch>
        </p:blipFill>
        <p:spPr>
          <a:xfrm>
            <a:off x="6263198" y="4075450"/>
            <a:ext cx="2971800" cy="1663700"/>
          </a:xfrm>
          <a:prstGeom prst="rect">
            <a:avLst/>
          </a:prstGeom>
        </p:spPr>
      </p:pic>
      <p:pic>
        <p:nvPicPr>
          <p:cNvPr id="9" name="Picture 8">
            <a:extLst>
              <a:ext uri="{FF2B5EF4-FFF2-40B4-BE49-F238E27FC236}">
                <a16:creationId xmlns:a16="http://schemas.microsoft.com/office/drawing/2014/main" xmlns="" id="{AE627567-D9AA-0845-A79C-EB2475E4BD4C}"/>
              </a:ext>
            </a:extLst>
          </p:cNvPr>
          <p:cNvPicPr>
            <a:picLocks noChangeAspect="1"/>
          </p:cNvPicPr>
          <p:nvPr/>
        </p:nvPicPr>
        <p:blipFill>
          <a:blip r:embed="rId5"/>
          <a:stretch>
            <a:fillRect/>
          </a:stretch>
        </p:blipFill>
        <p:spPr>
          <a:xfrm>
            <a:off x="7714346" y="2336675"/>
            <a:ext cx="2032903" cy="1701800"/>
          </a:xfrm>
          <a:prstGeom prst="rect">
            <a:avLst/>
          </a:prstGeom>
        </p:spPr>
      </p:pic>
    </p:spTree>
    <p:extLst>
      <p:ext uri="{BB962C8B-B14F-4D97-AF65-F5344CB8AC3E}">
        <p14:creationId xmlns:p14="http://schemas.microsoft.com/office/powerpoint/2010/main" val="2226431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Results</a:t>
            </a:r>
          </a:p>
        </p:txBody>
      </p:sp>
      <p:sp>
        <p:nvSpPr>
          <p:cNvPr id="3" name="Content Placeholder 2"/>
          <p:cNvSpPr>
            <a:spLocks noGrp="1"/>
          </p:cNvSpPr>
          <p:nvPr>
            <p:ph idx="1"/>
          </p:nvPr>
        </p:nvSpPr>
        <p:spPr>
          <a:xfrm>
            <a:off x="1172633" y="1644160"/>
            <a:ext cx="9617287" cy="4640261"/>
          </a:xfrm>
        </p:spPr>
        <p:txBody>
          <a:bodyPr>
            <a:normAutofit fontScale="85000" lnSpcReduction="20000"/>
          </a:bodyPr>
          <a:lstStyle/>
          <a:p>
            <a:r>
              <a:rPr lang="en-US" sz="2600" dirty="0"/>
              <a:t>Focus on Tabor</a:t>
            </a:r>
          </a:p>
          <a:p>
            <a:pPr lvl="1"/>
            <a:r>
              <a:rPr lang="en-US" sz="2400" dirty="0"/>
              <a:t>Lack of understanding of time and money of deal</a:t>
            </a:r>
          </a:p>
          <a:p>
            <a:pPr lvl="1"/>
            <a:endParaRPr lang="en-US" dirty="0"/>
          </a:p>
          <a:p>
            <a:r>
              <a:rPr lang="en-US" sz="2600" dirty="0"/>
              <a:t>Focus on Organic Green</a:t>
            </a:r>
          </a:p>
          <a:p>
            <a:pPr lvl="1"/>
            <a:r>
              <a:rPr lang="en-US" sz="2400" dirty="0"/>
              <a:t>Lack of understanding of repercussions</a:t>
            </a:r>
          </a:p>
          <a:p>
            <a:pPr lvl="2"/>
            <a:r>
              <a:rPr lang="en-US" sz="2100" dirty="0"/>
              <a:t>Families/children/older individuals</a:t>
            </a:r>
          </a:p>
          <a:p>
            <a:pPr lvl="2"/>
            <a:endParaRPr lang="en-US" dirty="0"/>
          </a:p>
          <a:p>
            <a:r>
              <a:rPr lang="en-US" sz="2800" dirty="0"/>
              <a:t>No Focus on Victory</a:t>
            </a:r>
          </a:p>
          <a:p>
            <a:pPr lvl="1"/>
            <a:r>
              <a:rPr lang="en-US" sz="2400" dirty="0"/>
              <a:t>Lack of understanding of organizational fit</a:t>
            </a:r>
          </a:p>
          <a:p>
            <a:endParaRPr lang="en-US" dirty="0"/>
          </a:p>
          <a:p>
            <a:r>
              <a:rPr lang="en-US" sz="2800" dirty="0"/>
              <a:t>Never Remain Memorial Stadium </a:t>
            </a:r>
          </a:p>
          <a:p>
            <a:pPr lvl="1"/>
            <a:r>
              <a:rPr lang="en-US" sz="2400" dirty="0"/>
              <a:t>Almost always completely ignored as an option </a:t>
            </a:r>
          </a:p>
          <a:p>
            <a:pPr lvl="1"/>
            <a:endParaRPr lang="en-US" dirty="0"/>
          </a:p>
          <a:p>
            <a:pPr lvl="1"/>
            <a:endParaRPr lang="en-US" dirty="0"/>
          </a:p>
        </p:txBody>
      </p:sp>
      <p:pic>
        <p:nvPicPr>
          <p:cNvPr id="5" name="Picture 4">
            <a:extLst>
              <a:ext uri="{FF2B5EF4-FFF2-40B4-BE49-F238E27FC236}">
                <a16:creationId xmlns:a16="http://schemas.microsoft.com/office/drawing/2014/main" xmlns="" id="{6C3EBEC9-BFBF-DE49-A3F4-9E952A656A4D}"/>
              </a:ext>
            </a:extLst>
          </p:cNvPr>
          <p:cNvPicPr>
            <a:picLocks noChangeAspect="1"/>
          </p:cNvPicPr>
          <p:nvPr/>
        </p:nvPicPr>
        <p:blipFill>
          <a:blip r:embed="rId3"/>
          <a:stretch>
            <a:fillRect/>
          </a:stretch>
        </p:blipFill>
        <p:spPr>
          <a:xfrm>
            <a:off x="10069068" y="5877023"/>
            <a:ext cx="2332551" cy="814795"/>
          </a:xfrm>
          <a:prstGeom prst="rect">
            <a:avLst/>
          </a:prstGeom>
        </p:spPr>
      </p:pic>
      <p:pic>
        <p:nvPicPr>
          <p:cNvPr id="7" name="Picture 6">
            <a:extLst>
              <a:ext uri="{FF2B5EF4-FFF2-40B4-BE49-F238E27FC236}">
                <a16:creationId xmlns:a16="http://schemas.microsoft.com/office/drawing/2014/main" xmlns="" id="{C7C2AE26-7479-C548-9C50-E59350EF1BC6}"/>
              </a:ext>
            </a:extLst>
          </p:cNvPr>
          <p:cNvPicPr>
            <a:picLocks noChangeAspect="1"/>
          </p:cNvPicPr>
          <p:nvPr/>
        </p:nvPicPr>
        <p:blipFill>
          <a:blip r:embed="rId4"/>
          <a:stretch>
            <a:fillRect/>
          </a:stretch>
        </p:blipFill>
        <p:spPr>
          <a:xfrm>
            <a:off x="8809644" y="2244437"/>
            <a:ext cx="1980276" cy="1980276"/>
          </a:xfrm>
          <a:prstGeom prst="rect">
            <a:avLst/>
          </a:prstGeom>
        </p:spPr>
      </p:pic>
    </p:spTree>
    <p:extLst>
      <p:ext uri="{BB962C8B-B14F-4D97-AF65-F5344CB8AC3E}">
        <p14:creationId xmlns:p14="http://schemas.microsoft.com/office/powerpoint/2010/main" val="2484508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a:xfrm>
            <a:off x="1039284" y="1930400"/>
            <a:ext cx="8596668" cy="3880773"/>
          </a:xfrm>
        </p:spPr>
        <p:txBody>
          <a:bodyPr/>
          <a:lstStyle/>
          <a:p>
            <a:r>
              <a:rPr lang="en-US" sz="2400" dirty="0"/>
              <a:t>Ratio Analysis/Financial Risk</a:t>
            </a:r>
          </a:p>
          <a:p>
            <a:r>
              <a:rPr lang="en-US" sz="2400" dirty="0"/>
              <a:t>Consideration of Contract Terms</a:t>
            </a:r>
          </a:p>
          <a:p>
            <a:r>
              <a:rPr lang="en-US" sz="2400" dirty="0"/>
              <a:t>Ethical Discussion</a:t>
            </a:r>
          </a:p>
          <a:p>
            <a:endParaRPr lang="en-US" sz="2400" dirty="0"/>
          </a:p>
          <a:p>
            <a:r>
              <a:rPr lang="en-US" sz="2400" dirty="0"/>
              <a:t>Excellent way in which to express financial basics via applicable sport situation</a:t>
            </a:r>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xmlns="" id="{D046B48B-ED2A-C148-BEB7-190D8D0A1E59}"/>
              </a:ext>
            </a:extLst>
          </p:cNvPr>
          <p:cNvPicPr>
            <a:picLocks noChangeAspect="1"/>
          </p:cNvPicPr>
          <p:nvPr/>
        </p:nvPicPr>
        <p:blipFill>
          <a:blip r:embed="rId3"/>
          <a:stretch>
            <a:fillRect/>
          </a:stretch>
        </p:blipFill>
        <p:spPr>
          <a:xfrm>
            <a:off x="7065818" y="4796786"/>
            <a:ext cx="5279391" cy="1997248"/>
          </a:xfrm>
          <a:prstGeom prst="rect">
            <a:avLst/>
          </a:prstGeom>
        </p:spPr>
      </p:pic>
    </p:spTree>
    <p:extLst>
      <p:ext uri="{BB962C8B-B14F-4D97-AF65-F5344CB8AC3E}">
        <p14:creationId xmlns:p14="http://schemas.microsoft.com/office/powerpoint/2010/main" val="13459281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113</TotalTime>
  <Words>738</Words>
  <Application>Microsoft Macintosh PowerPoint</Application>
  <PresentationFormat>Custom</PresentationFormat>
  <Paragraphs>143</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Finding a Naming Rights Partner for the Stump Grinders: A Case Study</vt:lpstr>
      <vt:lpstr>Introduction</vt:lpstr>
      <vt:lpstr>Real World Application</vt:lpstr>
      <vt:lpstr>Factors Impacting Naming Rights Selection</vt:lpstr>
      <vt:lpstr>The Case</vt:lpstr>
      <vt:lpstr>The Case of the Stump Grinders</vt:lpstr>
      <vt:lpstr>Case Tested</vt:lpstr>
      <vt:lpstr>Typical Results</vt:lpstr>
      <vt:lpstr>Discussion</vt:lpstr>
      <vt:lpstr>PowerPoint Presentation</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dc:title>
  <dc:creator>Jacob Augustin</dc:creator>
  <cp:lastModifiedBy>Heather Alderman</cp:lastModifiedBy>
  <cp:revision>24</cp:revision>
  <dcterms:created xsi:type="dcterms:W3CDTF">2018-02-06T01:44:21Z</dcterms:created>
  <dcterms:modified xsi:type="dcterms:W3CDTF">2018-02-12T18:50:37Z</dcterms:modified>
</cp:coreProperties>
</file>